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256" r:id="rId2"/>
    <p:sldId id="4395" r:id="rId3"/>
    <p:sldId id="314" r:id="rId4"/>
    <p:sldId id="4227" r:id="rId5"/>
    <p:sldId id="4226" r:id="rId6"/>
    <p:sldId id="4228" r:id="rId7"/>
    <p:sldId id="286" r:id="rId8"/>
    <p:sldId id="282" r:id="rId9"/>
    <p:sldId id="4229" r:id="rId10"/>
    <p:sldId id="4230" r:id="rId11"/>
    <p:sldId id="4234" r:id="rId12"/>
    <p:sldId id="4231" r:id="rId13"/>
    <p:sldId id="4288" r:id="rId14"/>
    <p:sldId id="4070" r:id="rId15"/>
    <p:sldId id="4073" r:id="rId16"/>
    <p:sldId id="4235" r:id="rId17"/>
    <p:sldId id="4236" r:id="rId18"/>
    <p:sldId id="287" r:id="rId19"/>
    <p:sldId id="277" r:id="rId20"/>
    <p:sldId id="4084" r:id="rId21"/>
    <p:sldId id="4077" r:id="rId22"/>
    <p:sldId id="268" r:id="rId23"/>
    <p:sldId id="4238" r:id="rId24"/>
    <p:sldId id="4097" r:id="rId25"/>
    <p:sldId id="4239" r:id="rId26"/>
    <p:sldId id="4240" r:id="rId27"/>
    <p:sldId id="4242" r:id="rId28"/>
    <p:sldId id="4243" r:id="rId29"/>
    <p:sldId id="4107" r:id="rId30"/>
    <p:sldId id="4245" r:id="rId31"/>
    <p:sldId id="291" r:id="rId32"/>
    <p:sldId id="4246" r:id="rId33"/>
    <p:sldId id="4247" r:id="rId34"/>
    <p:sldId id="4424" r:id="rId35"/>
    <p:sldId id="4249" r:id="rId36"/>
    <p:sldId id="4250" r:id="rId37"/>
    <p:sldId id="305" r:id="rId38"/>
    <p:sldId id="4251" r:id="rId39"/>
    <p:sldId id="4425" r:id="rId40"/>
    <p:sldId id="4257" r:id="rId41"/>
    <p:sldId id="4426" r:id="rId42"/>
    <p:sldId id="4281" r:id="rId43"/>
    <p:sldId id="4258" r:id="rId44"/>
    <p:sldId id="263" r:id="rId45"/>
    <p:sldId id="4259" r:id="rId46"/>
    <p:sldId id="269" r:id="rId47"/>
    <p:sldId id="4260" r:id="rId48"/>
    <p:sldId id="281" r:id="rId49"/>
    <p:sldId id="4277" r:id="rId50"/>
    <p:sldId id="4278" r:id="rId51"/>
    <p:sldId id="4255" r:id="rId52"/>
    <p:sldId id="4279" r:id="rId53"/>
    <p:sldId id="4348" r:id="rId54"/>
  </p:sldIdLst>
  <p:sldSz cx="9144000" cy="5143500" type="screen16x9"/>
  <p:notesSz cx="6858000" cy="9144000"/>
  <p:embeddedFontLst>
    <p:embeddedFont>
      <p:font typeface="Aharoni" panose="02010803020104030203" pitchFamily="2" charset="-79"/>
      <p:bold r:id="rId56"/>
    </p:embeddedFont>
    <p:embeddedFont>
      <p:font typeface="Bahnschrift" panose="020B0502040204020203" pitchFamily="34" charset="0"/>
      <p:regular r:id="rId57"/>
      <p:bold r:id="rId58"/>
    </p:embeddedFont>
    <p:embeddedFont>
      <p:font typeface="Century Gothic" panose="020B0502020202020204" pitchFamily="34" charset="0"/>
      <p:regular r:id="rId59"/>
      <p:bold r:id="rId60"/>
      <p:italic r:id="rId61"/>
      <p:boldItalic r:id="rId62"/>
    </p:embeddedFont>
    <p:embeddedFont>
      <p:font typeface="DM Sans" pitchFamily="2" charset="0"/>
      <p:regular r:id="rId63"/>
      <p:bold r:id="rId64"/>
      <p:italic r:id="rId65"/>
      <p:boldItalic r:id="rId66"/>
    </p:embeddedFont>
    <p:embeddedFont>
      <p:font typeface="Lucida Console" panose="020B0609040504020204" pitchFamily="49" charset="0"/>
      <p:regular r:id="rId67"/>
    </p:embeddedFont>
    <p:embeddedFont>
      <p:font typeface="Open Sans" panose="020B0606030504020204" pitchFamily="34" charset="0"/>
      <p:regular r:id="rId68"/>
      <p:bold r:id="rId69"/>
      <p:italic r:id="rId70"/>
      <p:boldItalic r:id="rId71"/>
    </p:embeddedFont>
    <p:embeddedFont>
      <p:font typeface="Open Sans Extrabold" panose="020B0906030804020204" pitchFamily="34" charset="0"/>
      <p:bold r:id="rId72"/>
      <p:boldItalic r:id="rId73"/>
    </p:embeddedFont>
    <p:embeddedFont>
      <p:font typeface="Open Sans Semibold" panose="020B0706030804020204" pitchFamily="34" charset="0"/>
      <p:bold r:id="rId74"/>
      <p:boldItalic r:id="rId75"/>
    </p:embeddedFont>
    <p:embeddedFont>
      <p:font typeface="Poppins" panose="00000500000000000000" pitchFamily="2"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635" autoAdjust="0"/>
  </p:normalViewPr>
  <p:slideViewPr>
    <p:cSldViewPr snapToGrid="0">
      <p:cViewPr varScale="1">
        <p:scale>
          <a:sx n="108" d="100"/>
          <a:sy n="108" d="100"/>
        </p:scale>
        <p:origin x="65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3.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6</a:t>
            </a:fld>
            <a:endParaRPr lang="pt-BR" dirty="0"/>
          </a:p>
        </p:txBody>
      </p:sp>
    </p:spTree>
    <p:extLst>
      <p:ext uri="{BB962C8B-B14F-4D97-AF65-F5344CB8AC3E}">
        <p14:creationId xmlns:p14="http://schemas.microsoft.com/office/powerpoint/2010/main" val="78534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19</a:t>
            </a:fld>
            <a:endParaRPr lang="pt-BR"/>
          </a:p>
        </p:txBody>
      </p:sp>
    </p:spTree>
    <p:extLst>
      <p:ext uri="{BB962C8B-B14F-4D97-AF65-F5344CB8AC3E}">
        <p14:creationId xmlns:p14="http://schemas.microsoft.com/office/powerpoint/2010/main" val="135461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35</a:t>
            </a:fld>
            <a:endParaRPr lang="pt-BR"/>
          </a:p>
        </p:txBody>
      </p:sp>
    </p:spTree>
    <p:extLst>
      <p:ext uri="{BB962C8B-B14F-4D97-AF65-F5344CB8AC3E}">
        <p14:creationId xmlns:p14="http://schemas.microsoft.com/office/powerpoint/2010/main" val="18036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39</a:t>
            </a:fld>
            <a:endParaRPr lang="pt-BR"/>
          </a:p>
        </p:txBody>
      </p:sp>
    </p:spTree>
    <p:extLst>
      <p:ext uri="{BB962C8B-B14F-4D97-AF65-F5344CB8AC3E}">
        <p14:creationId xmlns:p14="http://schemas.microsoft.com/office/powerpoint/2010/main" val="103320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42</a:t>
            </a:fld>
            <a:endParaRPr lang="pt-BR"/>
          </a:p>
        </p:txBody>
      </p:sp>
    </p:spTree>
    <p:extLst>
      <p:ext uri="{BB962C8B-B14F-4D97-AF65-F5344CB8AC3E}">
        <p14:creationId xmlns:p14="http://schemas.microsoft.com/office/powerpoint/2010/main" val="323998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92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785812" y="2418159"/>
            <a:ext cx="2412617" cy="1519238"/>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20" name="Text Placeholder 19"/>
          <p:cNvSpPr>
            <a:spLocks noGrp="1"/>
          </p:cNvSpPr>
          <p:nvPr>
            <p:ph type="body" sz="quarter" idx="13" hasCustomPrompt="1"/>
          </p:nvPr>
        </p:nvSpPr>
        <p:spPr>
          <a:xfrm>
            <a:off x="785813" y="1593229"/>
            <a:ext cx="2839879" cy="332456"/>
          </a:xfrm>
        </p:spPr>
        <p:txBody>
          <a:bodyPr>
            <a:noAutofit/>
          </a:bodyPr>
          <a:lstStyle>
            <a:lvl1pPr marL="0" indent="0">
              <a:buNone/>
              <a:defRPr sz="27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21" name="Text Placeholder 19"/>
          <p:cNvSpPr>
            <a:spLocks noGrp="1"/>
          </p:cNvSpPr>
          <p:nvPr>
            <p:ph type="body" sz="quarter" idx="14" hasCustomPrompt="1"/>
          </p:nvPr>
        </p:nvSpPr>
        <p:spPr>
          <a:xfrm>
            <a:off x="785813" y="1925684"/>
            <a:ext cx="2839879" cy="332456"/>
          </a:xfrm>
        </p:spPr>
        <p:txBody>
          <a:bodyPr>
            <a:noAutofit/>
          </a:bodyPr>
          <a:lstStyle>
            <a:lvl1pPr marL="0" indent="0">
              <a:buNone/>
              <a:defRPr sz="27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365529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095" y="1798"/>
            <a:ext cx="9134915" cy="5141702"/>
          </a:xfrm>
          <a:prstGeom prst="rect">
            <a:avLst/>
          </a:prstGeom>
        </p:spPr>
      </p:pic>
      <p:sp>
        <p:nvSpPr>
          <p:cNvPr id="22" name="Text Placeholder 33"/>
          <p:cNvSpPr>
            <a:spLocks noGrp="1"/>
          </p:cNvSpPr>
          <p:nvPr>
            <p:ph type="body" sz="quarter" idx="21" hasCustomPrompt="1"/>
          </p:nvPr>
        </p:nvSpPr>
        <p:spPr>
          <a:xfrm>
            <a:off x="1389697" y="863200"/>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2" hasCustomPrompt="1"/>
          </p:nvPr>
        </p:nvSpPr>
        <p:spPr>
          <a:xfrm>
            <a:off x="1389698" y="660199"/>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1</a:t>
            </a:r>
            <a:endParaRPr lang="ru-RU" dirty="0"/>
          </a:p>
        </p:txBody>
      </p:sp>
      <p:sp>
        <p:nvSpPr>
          <p:cNvPr id="36" name="Text Placeholder 33"/>
          <p:cNvSpPr>
            <a:spLocks noGrp="1"/>
          </p:cNvSpPr>
          <p:nvPr>
            <p:ph type="body" sz="quarter" idx="23" hasCustomPrompt="1"/>
          </p:nvPr>
        </p:nvSpPr>
        <p:spPr>
          <a:xfrm>
            <a:off x="1389697" y="4115988"/>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37" name="Text Placeholder 36"/>
          <p:cNvSpPr>
            <a:spLocks noGrp="1"/>
          </p:cNvSpPr>
          <p:nvPr>
            <p:ph type="body" sz="quarter" idx="24" hasCustomPrompt="1"/>
          </p:nvPr>
        </p:nvSpPr>
        <p:spPr>
          <a:xfrm>
            <a:off x="1389698" y="3912987"/>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6</a:t>
            </a:r>
            <a:endParaRPr lang="ru-RU" dirty="0"/>
          </a:p>
        </p:txBody>
      </p:sp>
      <p:sp>
        <p:nvSpPr>
          <p:cNvPr id="42" name="Text Placeholder 33"/>
          <p:cNvSpPr>
            <a:spLocks noGrp="1"/>
          </p:cNvSpPr>
          <p:nvPr>
            <p:ph type="body" sz="quarter" idx="25" hasCustomPrompt="1"/>
          </p:nvPr>
        </p:nvSpPr>
        <p:spPr>
          <a:xfrm>
            <a:off x="1051560" y="1507927"/>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3" name="Text Placeholder 36"/>
          <p:cNvSpPr>
            <a:spLocks noGrp="1"/>
          </p:cNvSpPr>
          <p:nvPr>
            <p:ph type="body" sz="quarter" idx="26" hasCustomPrompt="1"/>
          </p:nvPr>
        </p:nvSpPr>
        <p:spPr>
          <a:xfrm>
            <a:off x="1051560" y="1304925"/>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2</a:t>
            </a:r>
            <a:endParaRPr lang="ru-RU" dirty="0"/>
          </a:p>
        </p:txBody>
      </p:sp>
      <p:sp>
        <p:nvSpPr>
          <p:cNvPr id="44" name="Text Placeholder 33"/>
          <p:cNvSpPr>
            <a:spLocks noGrp="1"/>
          </p:cNvSpPr>
          <p:nvPr>
            <p:ph type="body" sz="quarter" idx="27" hasCustomPrompt="1"/>
          </p:nvPr>
        </p:nvSpPr>
        <p:spPr>
          <a:xfrm>
            <a:off x="1051560" y="3471262"/>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5" name="Text Placeholder 36"/>
          <p:cNvSpPr>
            <a:spLocks noGrp="1"/>
          </p:cNvSpPr>
          <p:nvPr>
            <p:ph type="body" sz="quarter" idx="28" hasCustomPrompt="1"/>
          </p:nvPr>
        </p:nvSpPr>
        <p:spPr>
          <a:xfrm>
            <a:off x="1051560" y="3268260"/>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5</a:t>
            </a:r>
            <a:endParaRPr lang="ru-RU" dirty="0"/>
          </a:p>
        </p:txBody>
      </p:sp>
      <p:sp>
        <p:nvSpPr>
          <p:cNvPr id="46" name="Text Placeholder 33"/>
          <p:cNvSpPr>
            <a:spLocks noGrp="1"/>
          </p:cNvSpPr>
          <p:nvPr>
            <p:ph type="body" sz="quarter" idx="29" hasCustomPrompt="1"/>
          </p:nvPr>
        </p:nvSpPr>
        <p:spPr>
          <a:xfrm>
            <a:off x="884872" y="2826535"/>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7" name="Text Placeholder 36"/>
          <p:cNvSpPr>
            <a:spLocks noGrp="1"/>
          </p:cNvSpPr>
          <p:nvPr>
            <p:ph type="body" sz="quarter" idx="30" hasCustomPrompt="1"/>
          </p:nvPr>
        </p:nvSpPr>
        <p:spPr>
          <a:xfrm>
            <a:off x="884873" y="2623534"/>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4</a:t>
            </a:r>
            <a:endParaRPr lang="ru-RU" dirty="0"/>
          </a:p>
        </p:txBody>
      </p:sp>
      <p:sp>
        <p:nvSpPr>
          <p:cNvPr id="48" name="Text Placeholder 33"/>
          <p:cNvSpPr>
            <a:spLocks noGrp="1"/>
          </p:cNvSpPr>
          <p:nvPr>
            <p:ph type="body" sz="quarter" idx="31" hasCustomPrompt="1"/>
          </p:nvPr>
        </p:nvSpPr>
        <p:spPr>
          <a:xfrm>
            <a:off x="884872" y="2163949"/>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9" name="Text Placeholder 36"/>
          <p:cNvSpPr>
            <a:spLocks noGrp="1"/>
          </p:cNvSpPr>
          <p:nvPr>
            <p:ph type="body" sz="quarter" idx="32" hasCustomPrompt="1"/>
          </p:nvPr>
        </p:nvSpPr>
        <p:spPr>
          <a:xfrm>
            <a:off x="884873" y="1960947"/>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3</a:t>
            </a:r>
            <a:endParaRPr lang="ru-RU" dirty="0"/>
          </a:p>
        </p:txBody>
      </p:sp>
      <p:sp>
        <p:nvSpPr>
          <p:cNvPr id="50" name="Text Placeholder 33"/>
          <p:cNvSpPr>
            <a:spLocks noGrp="1"/>
          </p:cNvSpPr>
          <p:nvPr>
            <p:ph type="body" sz="quarter" idx="33" hasCustomPrompt="1"/>
          </p:nvPr>
        </p:nvSpPr>
        <p:spPr>
          <a:xfrm>
            <a:off x="6476049" y="863200"/>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1" name="Text Placeholder 36"/>
          <p:cNvSpPr>
            <a:spLocks noGrp="1"/>
          </p:cNvSpPr>
          <p:nvPr>
            <p:ph type="body" sz="quarter" idx="34" hasCustomPrompt="1"/>
          </p:nvPr>
        </p:nvSpPr>
        <p:spPr>
          <a:xfrm>
            <a:off x="6385560" y="66019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7</a:t>
            </a:r>
            <a:endParaRPr lang="ru-RU" dirty="0"/>
          </a:p>
        </p:txBody>
      </p:sp>
      <p:sp>
        <p:nvSpPr>
          <p:cNvPr id="53" name="Text Placeholder 33"/>
          <p:cNvSpPr>
            <a:spLocks noGrp="1"/>
          </p:cNvSpPr>
          <p:nvPr>
            <p:ph type="body" sz="quarter" idx="35" hasCustomPrompt="1"/>
          </p:nvPr>
        </p:nvSpPr>
        <p:spPr>
          <a:xfrm>
            <a:off x="6847524" y="1503740"/>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4" name="Text Placeholder 36"/>
          <p:cNvSpPr>
            <a:spLocks noGrp="1"/>
          </p:cNvSpPr>
          <p:nvPr>
            <p:ph type="body" sz="quarter" idx="36" hasCustomPrompt="1"/>
          </p:nvPr>
        </p:nvSpPr>
        <p:spPr>
          <a:xfrm>
            <a:off x="6757035" y="130073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8</a:t>
            </a:r>
            <a:endParaRPr lang="ru-RU" dirty="0"/>
          </a:p>
        </p:txBody>
      </p:sp>
      <p:sp>
        <p:nvSpPr>
          <p:cNvPr id="55" name="Text Placeholder 33"/>
          <p:cNvSpPr>
            <a:spLocks noGrp="1"/>
          </p:cNvSpPr>
          <p:nvPr>
            <p:ph type="body" sz="quarter" idx="37" hasCustomPrompt="1"/>
          </p:nvPr>
        </p:nvSpPr>
        <p:spPr>
          <a:xfrm>
            <a:off x="7014211" y="2162140"/>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6" name="Text Placeholder 36"/>
          <p:cNvSpPr>
            <a:spLocks noGrp="1"/>
          </p:cNvSpPr>
          <p:nvPr>
            <p:ph type="body" sz="quarter" idx="38" hasCustomPrompt="1"/>
          </p:nvPr>
        </p:nvSpPr>
        <p:spPr>
          <a:xfrm>
            <a:off x="6923723" y="195913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9</a:t>
            </a:r>
            <a:endParaRPr lang="ru-RU" dirty="0"/>
          </a:p>
        </p:txBody>
      </p:sp>
      <p:sp>
        <p:nvSpPr>
          <p:cNvPr id="57" name="Text Placeholder 33"/>
          <p:cNvSpPr>
            <a:spLocks noGrp="1"/>
          </p:cNvSpPr>
          <p:nvPr>
            <p:ph type="body" sz="quarter" idx="39" hasCustomPrompt="1"/>
          </p:nvPr>
        </p:nvSpPr>
        <p:spPr>
          <a:xfrm>
            <a:off x="7014213" y="2820541"/>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8" name="Text Placeholder 36"/>
          <p:cNvSpPr>
            <a:spLocks noGrp="1"/>
          </p:cNvSpPr>
          <p:nvPr>
            <p:ph type="body" sz="quarter" idx="40" hasCustomPrompt="1"/>
          </p:nvPr>
        </p:nvSpPr>
        <p:spPr>
          <a:xfrm>
            <a:off x="6923724" y="261753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10</a:t>
            </a:r>
            <a:endParaRPr lang="ru-RU" dirty="0"/>
          </a:p>
        </p:txBody>
      </p:sp>
      <p:sp>
        <p:nvSpPr>
          <p:cNvPr id="59" name="Text Placeholder 33"/>
          <p:cNvSpPr>
            <a:spLocks noGrp="1"/>
          </p:cNvSpPr>
          <p:nvPr>
            <p:ph type="body" sz="quarter" idx="41" hasCustomPrompt="1"/>
          </p:nvPr>
        </p:nvSpPr>
        <p:spPr>
          <a:xfrm>
            <a:off x="6847524" y="3478941"/>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60" name="Text Placeholder 36"/>
          <p:cNvSpPr>
            <a:spLocks noGrp="1"/>
          </p:cNvSpPr>
          <p:nvPr>
            <p:ph type="body" sz="quarter" idx="42" hasCustomPrompt="1"/>
          </p:nvPr>
        </p:nvSpPr>
        <p:spPr>
          <a:xfrm>
            <a:off x="6757035" y="3275940"/>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11</a:t>
            </a:r>
            <a:endParaRPr lang="ru-RU" dirty="0"/>
          </a:p>
        </p:txBody>
      </p:sp>
      <p:sp>
        <p:nvSpPr>
          <p:cNvPr id="25" name="Text Placeholder 33"/>
          <p:cNvSpPr>
            <a:spLocks noGrp="1"/>
          </p:cNvSpPr>
          <p:nvPr>
            <p:ph type="body" sz="quarter" idx="43" hasCustomPrompt="1"/>
          </p:nvPr>
        </p:nvSpPr>
        <p:spPr>
          <a:xfrm>
            <a:off x="6476049" y="4127894"/>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44" hasCustomPrompt="1"/>
          </p:nvPr>
        </p:nvSpPr>
        <p:spPr>
          <a:xfrm>
            <a:off x="6385560" y="3924893"/>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12</a:t>
            </a:r>
          </a:p>
        </p:txBody>
      </p:sp>
    </p:spTree>
    <p:extLst>
      <p:ext uri="{BB962C8B-B14F-4D97-AF65-F5344CB8AC3E}">
        <p14:creationId xmlns:p14="http://schemas.microsoft.com/office/powerpoint/2010/main" val="363598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5478304" y="1170383"/>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5478304" y="864392"/>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5478304" y="2516978"/>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5478304" y="2210987"/>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5478304" y="3863573"/>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5478304" y="3557582"/>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770150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785812" y="2418159"/>
            <a:ext cx="2839879" cy="1519238"/>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785813" y="1593229"/>
            <a:ext cx="2839879" cy="332456"/>
          </a:xfrm>
        </p:spPr>
        <p:txBody>
          <a:bodyPr>
            <a:noAutofit/>
          </a:bodyPr>
          <a:lstStyle>
            <a:lvl1pPr marL="0" indent="0">
              <a:buNone/>
              <a:defRPr sz="27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785813" y="1925684"/>
            <a:ext cx="2839879" cy="332456"/>
          </a:xfrm>
        </p:spPr>
        <p:txBody>
          <a:bodyPr>
            <a:noAutofit/>
          </a:bodyPr>
          <a:lstStyle>
            <a:lvl1pPr marL="0" indent="0">
              <a:buNone/>
              <a:defRPr sz="27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153777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Pyrami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10161" y="3434614"/>
            <a:ext cx="1843257" cy="349533"/>
          </a:xfrm>
        </p:spPr>
        <p:txBody>
          <a:bodyPr>
            <a:normAutofit/>
          </a:bodyPr>
          <a:lstStyle>
            <a:lvl1pPr marL="0" indent="0">
              <a:buNone/>
              <a:defRPr sz="1800" b="1">
                <a:solidFill>
                  <a:schemeClr val="tx1"/>
                </a:solidFill>
              </a:defRPr>
            </a:lvl1pPr>
          </a:lstStyle>
          <a:p>
            <a:pPr lvl="0"/>
            <a:r>
              <a:rPr lang="en-US" dirty="0"/>
              <a:t>INVESTMENT</a:t>
            </a:r>
            <a:endParaRPr lang="ru-RU" dirty="0"/>
          </a:p>
        </p:txBody>
      </p:sp>
      <p:sp>
        <p:nvSpPr>
          <p:cNvPr id="10" name="Text Placeholder 9"/>
          <p:cNvSpPr>
            <a:spLocks noGrp="1"/>
          </p:cNvSpPr>
          <p:nvPr>
            <p:ph type="body" sz="quarter" idx="11" hasCustomPrompt="1"/>
          </p:nvPr>
        </p:nvSpPr>
        <p:spPr>
          <a:xfrm>
            <a:off x="1010161" y="3784657"/>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2" name="Text Placeholder 7"/>
          <p:cNvSpPr>
            <a:spLocks noGrp="1"/>
          </p:cNvSpPr>
          <p:nvPr>
            <p:ph type="body" sz="quarter" idx="12" hasCustomPrompt="1"/>
          </p:nvPr>
        </p:nvSpPr>
        <p:spPr>
          <a:xfrm>
            <a:off x="1248966" y="2203847"/>
            <a:ext cx="1843257" cy="349533"/>
          </a:xfrm>
        </p:spPr>
        <p:txBody>
          <a:bodyPr>
            <a:normAutofit/>
          </a:bodyPr>
          <a:lstStyle>
            <a:lvl1pPr marL="0" indent="0">
              <a:buNone/>
              <a:defRPr sz="1800" b="1">
                <a:solidFill>
                  <a:schemeClr val="tx1"/>
                </a:solidFill>
              </a:defRPr>
            </a:lvl1pPr>
          </a:lstStyle>
          <a:p>
            <a:pPr lvl="0"/>
            <a:r>
              <a:rPr lang="en-US" dirty="0"/>
              <a:t>STRATEGY</a:t>
            </a:r>
            <a:endParaRPr lang="ru-RU" dirty="0"/>
          </a:p>
        </p:txBody>
      </p:sp>
      <p:sp>
        <p:nvSpPr>
          <p:cNvPr id="13" name="Text Placeholder 9"/>
          <p:cNvSpPr>
            <a:spLocks noGrp="1"/>
          </p:cNvSpPr>
          <p:nvPr>
            <p:ph type="body" sz="quarter" idx="13" hasCustomPrompt="1"/>
          </p:nvPr>
        </p:nvSpPr>
        <p:spPr>
          <a:xfrm>
            <a:off x="1248967" y="2553890"/>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4" name="Text Placeholder 7"/>
          <p:cNvSpPr>
            <a:spLocks noGrp="1"/>
          </p:cNvSpPr>
          <p:nvPr>
            <p:ph type="body" sz="quarter" idx="14" hasCustomPrompt="1"/>
          </p:nvPr>
        </p:nvSpPr>
        <p:spPr>
          <a:xfrm>
            <a:off x="1506141" y="987372"/>
            <a:ext cx="1843257" cy="349533"/>
          </a:xfrm>
        </p:spPr>
        <p:txBody>
          <a:bodyPr>
            <a:normAutofit/>
          </a:bodyPr>
          <a:lstStyle>
            <a:lvl1pPr marL="0" indent="0">
              <a:buNone/>
              <a:defRPr sz="1800" b="1">
                <a:solidFill>
                  <a:schemeClr val="tx1"/>
                </a:solidFill>
              </a:defRPr>
            </a:lvl1pPr>
          </a:lstStyle>
          <a:p>
            <a:pPr lvl="0"/>
            <a:r>
              <a:rPr lang="en-US" dirty="0"/>
              <a:t>STARTUP</a:t>
            </a:r>
            <a:endParaRPr lang="ru-RU" dirty="0"/>
          </a:p>
        </p:txBody>
      </p:sp>
      <p:sp>
        <p:nvSpPr>
          <p:cNvPr id="15" name="Text Placeholder 9"/>
          <p:cNvSpPr>
            <a:spLocks noGrp="1"/>
          </p:cNvSpPr>
          <p:nvPr>
            <p:ph type="body" sz="quarter" idx="15" hasCustomPrompt="1"/>
          </p:nvPr>
        </p:nvSpPr>
        <p:spPr>
          <a:xfrm>
            <a:off x="1506142" y="1337415"/>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Tree>
    <p:extLst>
      <p:ext uri="{BB962C8B-B14F-4D97-AF65-F5344CB8AC3E}">
        <p14:creationId xmlns:p14="http://schemas.microsoft.com/office/powerpoint/2010/main" val="23104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6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fld id="{CAADAC4C-1E8F-4D33-ADCC-6EED447EB929}" type="datetimeFigureOut">
              <a:rPr lang="ko-KR" altLang="en-US" smtClean="0"/>
              <a:t>2026-05-17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D16CC4EF-B906-4B38-8C63-80907FB9FB53}" type="slidenum">
              <a:rPr lang="ko-KR" altLang="en-US" smtClean="0"/>
              <a:t>‹nº›</a:t>
            </a:fld>
            <a:endParaRPr lang="ko-KR" altLang="en-US"/>
          </a:p>
        </p:txBody>
      </p:sp>
    </p:spTree>
    <p:extLst>
      <p:ext uri="{BB962C8B-B14F-4D97-AF65-F5344CB8AC3E}">
        <p14:creationId xmlns:p14="http://schemas.microsoft.com/office/powerpoint/2010/main" val="1470365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01 options">
    <p:spTree>
      <p:nvGrpSpPr>
        <p:cNvPr id="1" name=""/>
        <p:cNvGrpSpPr/>
        <p:nvPr/>
      </p:nvGrpSpPr>
      <p:grpSpPr>
        <a:xfrm>
          <a:off x="0" y="0"/>
          <a:ext cx="0" cy="0"/>
          <a:chOff x="0" y="0"/>
          <a:chExt cx="0" cy="0"/>
        </a:xfrm>
      </p:grpSpPr>
      <p:sp>
        <p:nvSpPr>
          <p:cNvPr id="8" name="Text Placeholder 33"/>
          <p:cNvSpPr>
            <a:spLocks noGrp="1"/>
          </p:cNvSpPr>
          <p:nvPr>
            <p:ph type="body" sz="quarter" idx="11" hasCustomPrompt="1"/>
          </p:nvPr>
        </p:nvSpPr>
        <p:spPr>
          <a:xfrm>
            <a:off x="830104" y="956069"/>
            <a:ext cx="1898810" cy="644132"/>
          </a:xfrm>
        </p:spPr>
        <p:txBody>
          <a:bodyPr>
            <a:noAutofit/>
          </a:bodyPr>
          <a:lstStyle>
            <a:lvl1pPr marL="0" indent="0">
              <a:buNone/>
              <a:defRPr sz="900">
                <a:solidFill>
                  <a:schemeClr val="tx1"/>
                </a:solidFill>
              </a:defRPr>
            </a:lvl1pPr>
          </a:lstStyle>
          <a:p>
            <a:pPr lvl="0"/>
            <a:r>
              <a:rPr lang="en-US" dirty="0"/>
              <a:t>Lorem ipsum dolor sit amet, consectetur adipiscing elit, sed do eiusmod tempor incididunt ut labore et dolore magna aliqua. </a:t>
            </a:r>
          </a:p>
        </p:txBody>
      </p:sp>
      <p:sp>
        <p:nvSpPr>
          <p:cNvPr id="9" name="Text Placeholder 36"/>
          <p:cNvSpPr>
            <a:spLocks noGrp="1"/>
          </p:cNvSpPr>
          <p:nvPr>
            <p:ph type="body" sz="quarter" idx="12" hasCustomPrompt="1"/>
          </p:nvPr>
        </p:nvSpPr>
        <p:spPr>
          <a:xfrm>
            <a:off x="6679406" y="654246"/>
            <a:ext cx="1867137" cy="406004"/>
          </a:xfrm>
        </p:spPr>
        <p:txBody>
          <a:bodyPr>
            <a:noAutofit/>
          </a:bodyPr>
          <a:lstStyle>
            <a:lvl1pPr marL="0" indent="0" algn="r">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10" name="Text Placeholder 33"/>
          <p:cNvSpPr>
            <a:spLocks noGrp="1"/>
          </p:cNvSpPr>
          <p:nvPr>
            <p:ph type="body" sz="quarter" idx="13" hasCustomPrompt="1"/>
          </p:nvPr>
        </p:nvSpPr>
        <p:spPr>
          <a:xfrm>
            <a:off x="6593681" y="965594"/>
            <a:ext cx="1952862" cy="595314"/>
          </a:xfrm>
        </p:spPr>
        <p:txBody>
          <a:bodyPr>
            <a:noAutofit/>
          </a:bodyPr>
          <a:lstStyle>
            <a:lvl1pPr marL="0" indent="0" algn="r">
              <a:buNone/>
              <a:defRPr sz="9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4" hasCustomPrompt="1"/>
          </p:nvPr>
        </p:nvSpPr>
        <p:spPr>
          <a:xfrm>
            <a:off x="830104" y="654246"/>
            <a:ext cx="1898810" cy="406004"/>
          </a:xfr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2" name="Text Placeholder 33"/>
          <p:cNvSpPr>
            <a:spLocks noGrp="1"/>
          </p:cNvSpPr>
          <p:nvPr>
            <p:ph type="body" sz="quarter" idx="15" hasCustomPrompt="1"/>
          </p:nvPr>
        </p:nvSpPr>
        <p:spPr>
          <a:xfrm>
            <a:off x="830104" y="3935013"/>
            <a:ext cx="1898810" cy="644132"/>
          </a:xfrm>
        </p:spPr>
        <p:txBody>
          <a:bodyPr>
            <a:noAutofit/>
          </a:bodyPr>
          <a:lstStyle>
            <a:lvl1pPr marL="0" indent="0">
              <a:buNone/>
              <a:defRPr sz="900">
                <a:solidFill>
                  <a:schemeClr val="tx1"/>
                </a:solidFill>
              </a:defRPr>
            </a:lvl1pPr>
          </a:lstStyle>
          <a:p>
            <a:pPr lvl="0"/>
            <a:r>
              <a:rPr lang="en-US" dirty="0"/>
              <a:t>Lorem ipsum dolor sit amet, consectetur adipiscing elit, sed do eiusmod tempor incididunt ut labore et dolore magna aliqua. </a:t>
            </a:r>
          </a:p>
        </p:txBody>
      </p:sp>
      <p:sp>
        <p:nvSpPr>
          <p:cNvPr id="13" name="Text Placeholder 36"/>
          <p:cNvSpPr>
            <a:spLocks noGrp="1"/>
          </p:cNvSpPr>
          <p:nvPr>
            <p:ph type="body" sz="quarter" idx="16" hasCustomPrompt="1"/>
          </p:nvPr>
        </p:nvSpPr>
        <p:spPr>
          <a:xfrm>
            <a:off x="830104" y="3633190"/>
            <a:ext cx="1898810" cy="406004"/>
          </a:xfr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6"/>
          <p:cNvSpPr>
            <a:spLocks noGrp="1"/>
          </p:cNvSpPr>
          <p:nvPr>
            <p:ph type="body" sz="quarter" idx="17" hasCustomPrompt="1"/>
          </p:nvPr>
        </p:nvSpPr>
        <p:spPr>
          <a:xfrm>
            <a:off x="6679406" y="3633190"/>
            <a:ext cx="1867137" cy="406004"/>
          </a:xfrm>
        </p:spPr>
        <p:txBody>
          <a:bodyPr>
            <a:noAutofit/>
          </a:bodyPr>
          <a:lstStyle>
            <a:lvl1pPr marL="0" indent="0" algn="r">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5" name="Text Placeholder 33"/>
          <p:cNvSpPr>
            <a:spLocks noGrp="1"/>
          </p:cNvSpPr>
          <p:nvPr>
            <p:ph type="body" sz="quarter" idx="18" hasCustomPrompt="1"/>
          </p:nvPr>
        </p:nvSpPr>
        <p:spPr>
          <a:xfrm>
            <a:off x="6593681" y="3944538"/>
            <a:ext cx="1952862" cy="595314"/>
          </a:xfrm>
        </p:spPr>
        <p:txBody>
          <a:bodyPr>
            <a:noAutofit/>
          </a:bodyPr>
          <a:lstStyle>
            <a:lvl1pPr marL="0" indent="0" algn="r">
              <a:buNone/>
              <a:defRPr sz="9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14944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options">
    <p:spTree>
      <p:nvGrpSpPr>
        <p:cNvPr id="1" name=""/>
        <p:cNvGrpSpPr/>
        <p:nvPr/>
      </p:nvGrpSpPr>
      <p:grpSpPr>
        <a:xfrm>
          <a:off x="0" y="0"/>
          <a:ext cx="0" cy="0"/>
          <a:chOff x="0" y="0"/>
          <a:chExt cx="0" cy="0"/>
        </a:xfrm>
      </p:grpSpPr>
      <p:sp>
        <p:nvSpPr>
          <p:cNvPr id="8" name="Text Placeholder 11"/>
          <p:cNvSpPr>
            <a:spLocks noGrp="1"/>
          </p:cNvSpPr>
          <p:nvPr>
            <p:ph type="body" sz="quarter" idx="10" hasCustomPrompt="1"/>
          </p:nvPr>
        </p:nvSpPr>
        <p:spPr>
          <a:xfrm>
            <a:off x="1113955" y="4017489"/>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1" name="Text Placeholder 10"/>
          <p:cNvSpPr>
            <a:spLocks noGrp="1"/>
          </p:cNvSpPr>
          <p:nvPr>
            <p:ph type="body" sz="quarter" idx="15" hasCustomPrompt="1"/>
          </p:nvPr>
        </p:nvSpPr>
        <p:spPr>
          <a:xfrm>
            <a:off x="1113955" y="3755841"/>
            <a:ext cx="1311008" cy="261648"/>
          </a:xfrm>
        </p:spPr>
        <p:txBody>
          <a:bodyPr>
            <a:noAutofit/>
          </a:bodyPr>
          <a:lstStyle>
            <a:lvl1pPr marL="0" indent="0" algn="l">
              <a:buNone/>
              <a:defRPr sz="1575" b="1"/>
            </a:lvl1pPr>
          </a:lstStyle>
          <a:p>
            <a:pPr lvl="0"/>
            <a:r>
              <a:rPr lang="en-US" dirty="0"/>
              <a:t>CREATIVE</a:t>
            </a:r>
            <a:endParaRPr lang="ru-RU" dirty="0"/>
          </a:p>
        </p:txBody>
      </p:sp>
      <p:sp>
        <p:nvSpPr>
          <p:cNvPr id="12" name="Text Placeholder 11"/>
          <p:cNvSpPr>
            <a:spLocks noGrp="1"/>
          </p:cNvSpPr>
          <p:nvPr>
            <p:ph type="body" sz="quarter" idx="16" hasCustomPrompt="1"/>
          </p:nvPr>
        </p:nvSpPr>
        <p:spPr>
          <a:xfrm>
            <a:off x="3817969" y="4017489"/>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3" name="Text Placeholder 10"/>
          <p:cNvSpPr>
            <a:spLocks noGrp="1"/>
          </p:cNvSpPr>
          <p:nvPr>
            <p:ph type="body" sz="quarter" idx="17" hasCustomPrompt="1"/>
          </p:nvPr>
        </p:nvSpPr>
        <p:spPr>
          <a:xfrm>
            <a:off x="3817969" y="3755841"/>
            <a:ext cx="1311008" cy="261648"/>
          </a:xfrm>
        </p:spPr>
        <p:txBody>
          <a:bodyPr>
            <a:noAutofit/>
          </a:bodyPr>
          <a:lstStyle>
            <a:lvl1pPr marL="0" indent="0" algn="l">
              <a:buNone/>
              <a:defRPr sz="1575" b="1"/>
            </a:lvl1pPr>
          </a:lstStyle>
          <a:p>
            <a:pPr lvl="0"/>
            <a:r>
              <a:rPr lang="en-US" dirty="0"/>
              <a:t>TEAMWORK</a:t>
            </a:r>
            <a:endParaRPr lang="ru-RU" dirty="0"/>
          </a:p>
        </p:txBody>
      </p:sp>
      <p:sp>
        <p:nvSpPr>
          <p:cNvPr id="14" name="Text Placeholder 11"/>
          <p:cNvSpPr>
            <a:spLocks noGrp="1"/>
          </p:cNvSpPr>
          <p:nvPr>
            <p:ph type="body" sz="quarter" idx="18" hasCustomPrompt="1"/>
          </p:nvPr>
        </p:nvSpPr>
        <p:spPr>
          <a:xfrm>
            <a:off x="6480985" y="4017489"/>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5" name="Text Placeholder 10"/>
          <p:cNvSpPr>
            <a:spLocks noGrp="1"/>
          </p:cNvSpPr>
          <p:nvPr>
            <p:ph type="body" sz="quarter" idx="19" hasCustomPrompt="1"/>
          </p:nvPr>
        </p:nvSpPr>
        <p:spPr>
          <a:xfrm>
            <a:off x="6480985" y="3755841"/>
            <a:ext cx="1311008" cy="261648"/>
          </a:xfrm>
        </p:spPr>
        <p:txBody>
          <a:bodyPr>
            <a:noAutofit/>
          </a:bodyPr>
          <a:lstStyle>
            <a:lvl1pPr marL="0" indent="0" algn="l">
              <a:buNone/>
              <a:defRPr sz="1575" b="1"/>
            </a:lvl1pPr>
          </a:lstStyle>
          <a:p>
            <a:pPr lvl="0"/>
            <a:r>
              <a:rPr lang="en-US" dirty="0"/>
              <a:t>STRATEGY</a:t>
            </a:r>
            <a:endParaRPr lang="ru-RU" dirty="0"/>
          </a:p>
        </p:txBody>
      </p:sp>
    </p:spTree>
    <p:extLst>
      <p:ext uri="{BB962C8B-B14F-4D97-AF65-F5344CB8AC3E}">
        <p14:creationId xmlns:p14="http://schemas.microsoft.com/office/powerpoint/2010/main" val="1631576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onito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17997" y="1410892"/>
            <a:ext cx="3633788" cy="2050256"/>
          </a:xfrm>
          <a:custGeom>
            <a:avLst/>
            <a:gdLst>
              <a:gd name="connsiteX0" fmla="*/ 0 w 4845050"/>
              <a:gd name="connsiteY0" fmla="*/ 0 h 2733675"/>
              <a:gd name="connsiteX1" fmla="*/ 4845050 w 4845050"/>
              <a:gd name="connsiteY1" fmla="*/ 0 h 2733675"/>
              <a:gd name="connsiteX2" fmla="*/ 4845050 w 4845050"/>
              <a:gd name="connsiteY2" fmla="*/ 2733675 h 2733675"/>
              <a:gd name="connsiteX3" fmla="*/ 0 w 4845050"/>
              <a:gd name="connsiteY3" fmla="*/ 2733675 h 2733675"/>
            </a:gdLst>
            <a:ahLst/>
            <a:cxnLst>
              <a:cxn ang="0">
                <a:pos x="connsiteX0" y="connsiteY0"/>
              </a:cxn>
              <a:cxn ang="0">
                <a:pos x="connsiteX1" y="connsiteY1"/>
              </a:cxn>
              <a:cxn ang="0">
                <a:pos x="connsiteX2" y="connsiteY2"/>
              </a:cxn>
              <a:cxn ang="0">
                <a:pos x="connsiteX3" y="connsiteY3"/>
              </a:cxn>
            </a:cxnLst>
            <a:rect l="l" t="t" r="r" b="b"/>
            <a:pathLst>
              <a:path w="4845050" h="2733675">
                <a:moveTo>
                  <a:pt x="0" y="0"/>
                </a:moveTo>
                <a:lnTo>
                  <a:pt x="4845050" y="0"/>
                </a:lnTo>
                <a:lnTo>
                  <a:pt x="4845050" y="2733675"/>
                </a:lnTo>
                <a:lnTo>
                  <a:pt x="0" y="2733675"/>
                </a:lnTo>
                <a:close/>
              </a:path>
            </a:pathLst>
          </a:custGeom>
        </p:spPr>
        <p:txBody>
          <a:bodyPr wrap="square">
            <a:noAutofit/>
          </a:bodyPr>
          <a:lstStyle/>
          <a:p>
            <a:endParaRPr lang="ru-RU"/>
          </a:p>
        </p:txBody>
      </p:sp>
    </p:spTree>
    <p:extLst>
      <p:ext uri="{BB962C8B-B14F-4D97-AF65-F5344CB8AC3E}">
        <p14:creationId xmlns:p14="http://schemas.microsoft.com/office/powerpoint/2010/main" val="1330976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224174" y="3895024"/>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3" name="Text Placeholder 11"/>
          <p:cNvSpPr>
            <a:spLocks noGrp="1"/>
          </p:cNvSpPr>
          <p:nvPr>
            <p:ph type="body" sz="quarter" idx="11" hasCustomPrompt="1"/>
          </p:nvPr>
        </p:nvSpPr>
        <p:spPr>
          <a:xfrm>
            <a:off x="2994703" y="3895024"/>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4" name="Text Placeholder 11"/>
          <p:cNvSpPr>
            <a:spLocks noGrp="1"/>
          </p:cNvSpPr>
          <p:nvPr>
            <p:ph type="body" sz="quarter" idx="12" hasCustomPrompt="1"/>
          </p:nvPr>
        </p:nvSpPr>
        <p:spPr>
          <a:xfrm>
            <a:off x="4765233" y="3895024"/>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5" name="Text Placeholder 11"/>
          <p:cNvSpPr>
            <a:spLocks noGrp="1"/>
          </p:cNvSpPr>
          <p:nvPr>
            <p:ph type="body" sz="quarter" idx="13" hasCustomPrompt="1"/>
          </p:nvPr>
        </p:nvSpPr>
        <p:spPr>
          <a:xfrm>
            <a:off x="6535762" y="3895024"/>
            <a:ext cx="1469231" cy="766763"/>
          </a:xfrm>
        </p:spPr>
        <p:txBody>
          <a:bodyPr>
            <a:noAutofit/>
          </a:bodyPr>
          <a:lstStyle>
            <a:lvl1pPr marL="0" indent="0">
              <a:buNone/>
              <a:defRPr sz="1050">
                <a:solidFill>
                  <a:schemeClr val="tx1"/>
                </a:solidFill>
              </a:defRPr>
            </a:lvl1pPr>
          </a:lstStyle>
          <a:p>
            <a:pPr lvl="0"/>
            <a:r>
              <a:rPr lang="en-US" dirty="0"/>
              <a:t>Lorem ipsum dolor sit amet, consectetur adipiscing elit, sed do</a:t>
            </a:r>
            <a:endParaRPr lang="ru-RU" dirty="0"/>
          </a:p>
        </p:txBody>
      </p:sp>
      <p:sp>
        <p:nvSpPr>
          <p:cNvPr id="17" name="Text Placeholder 16"/>
          <p:cNvSpPr>
            <a:spLocks noGrp="1"/>
          </p:cNvSpPr>
          <p:nvPr>
            <p:ph type="body" sz="quarter" idx="14" hasCustomPrompt="1"/>
          </p:nvPr>
        </p:nvSpPr>
        <p:spPr>
          <a:xfrm>
            <a:off x="1369491" y="3555600"/>
            <a:ext cx="1296450" cy="283191"/>
          </a:xfrm>
        </p:spPr>
        <p:txBody>
          <a:bodyPr>
            <a:normAutofit/>
          </a:bodyPr>
          <a:lstStyle>
            <a:lvl1pPr marL="0" marR="0" indent="0" algn="ctr" defTabSz="685800" rtl="0" eaLnBrk="0" fontAlgn="base" latinLnBrk="0" hangingPunct="0">
              <a:lnSpc>
                <a:spcPct val="100000"/>
              </a:lnSpc>
              <a:spcBef>
                <a:spcPct val="0"/>
              </a:spcBef>
              <a:spcAft>
                <a:spcPct val="0"/>
              </a:spcAft>
              <a:buClrTx/>
              <a:buSzTx/>
              <a:buFontTx/>
              <a:buNone/>
              <a:tabLst/>
              <a:defRPr kumimoji="0" lang="ru-RU" sz="1425"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pPr>
            <a:r>
              <a:rPr kumimoji="0" lang="en-US" altLang="ru-RU" sz="1425" b="1" i="0" u="none" strike="noStrike" cap="none" normalizeH="0" baseline="0" dirty="0">
                <a:ln>
                  <a:noFill/>
                </a:ln>
                <a:solidFill>
                  <a:schemeClr val="tx1"/>
                </a:solidFill>
                <a:effectLst/>
                <a:latin typeface="Open Sans" panose="020B0606030504020204" pitchFamily="34" charset="0"/>
              </a:rPr>
              <a:t>CREATIVE</a:t>
            </a:r>
            <a:endParaRPr kumimoji="0" lang="ru-RU" altLang="ru-RU" sz="1350" b="0" i="0" u="none" strike="noStrike" cap="none" normalizeH="0" baseline="0" dirty="0">
              <a:ln>
                <a:noFill/>
              </a:ln>
              <a:solidFill>
                <a:schemeClr val="tx1"/>
              </a:solidFill>
              <a:effectLst/>
            </a:endParaRPr>
          </a:p>
        </p:txBody>
      </p:sp>
      <p:sp>
        <p:nvSpPr>
          <p:cNvPr id="18" name="Text Placeholder 16"/>
          <p:cNvSpPr>
            <a:spLocks noGrp="1"/>
          </p:cNvSpPr>
          <p:nvPr>
            <p:ph type="body" sz="quarter" idx="15" hasCustomPrompt="1"/>
          </p:nvPr>
        </p:nvSpPr>
        <p:spPr>
          <a:xfrm>
            <a:off x="3034064" y="3555600"/>
            <a:ext cx="1296450" cy="283191"/>
          </a:xfrm>
        </p:spPr>
        <p:txBody>
          <a:bodyPr>
            <a:normAutofit/>
          </a:bodyPr>
          <a:lstStyle>
            <a:lvl1pPr marL="0" marR="0" indent="0" algn="ctr" defTabSz="685800" rtl="0" eaLnBrk="0" fontAlgn="base" latinLnBrk="0" hangingPunct="0">
              <a:lnSpc>
                <a:spcPct val="100000"/>
              </a:lnSpc>
              <a:spcBef>
                <a:spcPct val="0"/>
              </a:spcBef>
              <a:spcAft>
                <a:spcPct val="0"/>
              </a:spcAft>
              <a:buClrTx/>
              <a:buSzTx/>
              <a:buFontTx/>
              <a:buNone/>
              <a:tabLst/>
              <a:defRPr kumimoji="0" lang="ru-RU" sz="1425"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pPr>
            <a:r>
              <a:rPr kumimoji="0" lang="ru-RU" altLang="ru-RU" sz="1425" b="1" i="0" u="none" strike="noStrike" cap="none" normalizeH="0" baseline="0" dirty="0">
                <a:ln>
                  <a:noFill/>
                </a:ln>
                <a:solidFill>
                  <a:schemeClr val="tx1"/>
                </a:solidFill>
                <a:effectLst/>
                <a:latin typeface="Open Sans" panose="020B0606030504020204" pitchFamily="34" charset="0"/>
              </a:rPr>
              <a:t>INVESTMENT</a:t>
            </a:r>
            <a:endParaRPr kumimoji="0" lang="ru-RU" altLang="ru-RU" sz="1350" b="0" i="0" u="none" strike="noStrike" cap="none" normalizeH="0" baseline="0" dirty="0">
              <a:ln>
                <a:noFill/>
              </a:ln>
              <a:solidFill>
                <a:schemeClr val="tx1"/>
              </a:solidFill>
              <a:effectLst/>
            </a:endParaRPr>
          </a:p>
        </p:txBody>
      </p:sp>
      <p:sp>
        <p:nvSpPr>
          <p:cNvPr id="19" name="Text Placeholder 16"/>
          <p:cNvSpPr>
            <a:spLocks noGrp="1"/>
          </p:cNvSpPr>
          <p:nvPr>
            <p:ph type="body" sz="quarter" idx="16" hasCustomPrompt="1"/>
          </p:nvPr>
        </p:nvSpPr>
        <p:spPr>
          <a:xfrm>
            <a:off x="4938014" y="3555600"/>
            <a:ext cx="1296450" cy="283191"/>
          </a:xfrm>
        </p:spPr>
        <p:txBody>
          <a:bodyPr>
            <a:normAutofit/>
          </a:bodyPr>
          <a:lstStyle>
            <a:lvl1pPr marL="0" marR="0" indent="0" algn="ctr" defTabSz="685800" rtl="0" eaLnBrk="0" fontAlgn="base" latinLnBrk="0" hangingPunct="0">
              <a:lnSpc>
                <a:spcPct val="100000"/>
              </a:lnSpc>
              <a:spcBef>
                <a:spcPct val="0"/>
              </a:spcBef>
              <a:spcAft>
                <a:spcPct val="0"/>
              </a:spcAft>
              <a:buClrTx/>
              <a:buSzTx/>
              <a:buFontTx/>
              <a:buNone/>
              <a:tabLst/>
              <a:defRPr kumimoji="0" lang="ru-RU" sz="1425"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pPr>
            <a:r>
              <a:rPr kumimoji="0" lang="ru-RU" altLang="ru-RU" sz="1425" b="1" i="0" u="none" strike="noStrike" cap="none" normalizeH="0" baseline="0" dirty="0">
                <a:ln>
                  <a:noFill/>
                </a:ln>
                <a:solidFill>
                  <a:schemeClr val="tx1"/>
                </a:solidFill>
                <a:effectLst/>
                <a:latin typeface="Open Sans" panose="020B0606030504020204" pitchFamily="34" charset="0"/>
              </a:rPr>
              <a:t>STRATEGY</a:t>
            </a:r>
            <a:endParaRPr kumimoji="0" lang="ru-RU" altLang="ru-RU" sz="1350" b="0" i="0" u="none" strike="noStrike" cap="none" normalizeH="0" baseline="0" dirty="0">
              <a:ln>
                <a:noFill/>
              </a:ln>
              <a:solidFill>
                <a:schemeClr val="tx1"/>
              </a:solidFill>
              <a:effectLst/>
            </a:endParaRPr>
          </a:p>
        </p:txBody>
      </p:sp>
      <p:sp>
        <p:nvSpPr>
          <p:cNvPr id="20" name="Text Placeholder 16"/>
          <p:cNvSpPr>
            <a:spLocks noGrp="1"/>
          </p:cNvSpPr>
          <p:nvPr>
            <p:ph type="body" sz="quarter" idx="17" hasCustomPrompt="1"/>
          </p:nvPr>
        </p:nvSpPr>
        <p:spPr>
          <a:xfrm>
            <a:off x="6622152" y="3555600"/>
            <a:ext cx="1296450" cy="283191"/>
          </a:xfrm>
        </p:spPr>
        <p:txBody>
          <a:bodyPr>
            <a:normAutofit/>
          </a:bodyPr>
          <a:lstStyle>
            <a:lvl1pPr marL="0" marR="0" indent="0" algn="ctr" defTabSz="685800" rtl="0" eaLnBrk="0" fontAlgn="base" latinLnBrk="0" hangingPunct="0">
              <a:lnSpc>
                <a:spcPct val="100000"/>
              </a:lnSpc>
              <a:spcBef>
                <a:spcPct val="0"/>
              </a:spcBef>
              <a:spcAft>
                <a:spcPct val="0"/>
              </a:spcAft>
              <a:buClrTx/>
              <a:buSzTx/>
              <a:buFontTx/>
              <a:buNone/>
              <a:tabLst/>
              <a:defRPr kumimoji="0" lang="ru-RU" sz="1425"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pPr>
            <a:r>
              <a:rPr kumimoji="0" lang="ru-RU" altLang="ru-RU" sz="1425" b="1" i="0" u="none" strike="noStrike" cap="none" normalizeH="0" baseline="0" dirty="0">
                <a:ln>
                  <a:noFill/>
                </a:ln>
                <a:solidFill>
                  <a:schemeClr val="tx1"/>
                </a:solidFill>
                <a:effectLst/>
                <a:latin typeface="Open Sans" panose="020B0606030504020204" pitchFamily="34" charset="0"/>
              </a:rPr>
              <a:t>GOAL</a:t>
            </a:r>
            <a:endParaRPr kumimoji="0" lang="ru-RU" altLang="ru-RU" sz="135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31120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03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581500" y="4063600"/>
            <a:ext cx="1230156" cy="644132"/>
          </a:xfrm>
          <a:prstGeom prst="rect">
            <a:avLst/>
          </a:prstGeom>
        </p:spPr>
        <p:txBody>
          <a:bodyPr>
            <a:noAutofit/>
          </a:bodyPr>
          <a:lstStyle>
            <a:lvl1pPr marL="0" indent="0">
              <a:buNone/>
              <a:defRPr sz="825">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581500" y="3776661"/>
            <a:ext cx="1268759" cy="406004"/>
          </a:xfrm>
          <a:prstGeom prst="rect">
            <a:avLst/>
          </a:prstGeom>
        </p:spPr>
        <p:txBody>
          <a:bodyPr>
            <a:noAutofit/>
          </a:bodyPr>
          <a:lstStyle>
            <a:lvl1pPr marL="0" indent="0" algn="l">
              <a:buNone/>
              <a:defRPr kumimoji="0" lang="en-US" sz="135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581501" y="2575021"/>
            <a:ext cx="1230156" cy="644132"/>
          </a:xfrm>
          <a:prstGeom prst="rect">
            <a:avLst/>
          </a:prstGeom>
        </p:spPr>
        <p:txBody>
          <a:bodyPr>
            <a:noAutofit/>
          </a:bodyPr>
          <a:lstStyle>
            <a:lvl1pPr marL="0" indent="0">
              <a:buNone/>
              <a:defRPr sz="825">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581500" y="2288082"/>
            <a:ext cx="1323026" cy="406004"/>
          </a:xfrm>
          <a:prstGeom prst="rect">
            <a:avLst/>
          </a:prstGeom>
        </p:spPr>
        <p:txBody>
          <a:bodyPr>
            <a:noAutofit/>
          </a:bodyPr>
          <a:lstStyle>
            <a:lvl1pPr marL="0" indent="0" algn="l">
              <a:buNone/>
              <a:defRPr kumimoji="0" lang="en-US" sz="135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581500" y="1054002"/>
            <a:ext cx="1230156" cy="644132"/>
          </a:xfrm>
          <a:prstGeom prst="rect">
            <a:avLst/>
          </a:prstGeom>
        </p:spPr>
        <p:txBody>
          <a:bodyPr>
            <a:noAutofit/>
          </a:bodyPr>
          <a:lstStyle>
            <a:lvl1pPr marL="0" indent="0">
              <a:buNone/>
              <a:defRPr sz="825">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581500" y="767062"/>
            <a:ext cx="1323026" cy="406004"/>
          </a:xfrm>
          <a:prstGeom prst="rect">
            <a:avLst/>
          </a:prstGeom>
        </p:spPr>
        <p:txBody>
          <a:bodyPr>
            <a:noAutofit/>
          </a:bodyPr>
          <a:lstStyle>
            <a:lvl1pPr marL="0" indent="0" algn="l">
              <a:buNone/>
              <a:defRPr kumimoji="0" lang="en-US" sz="135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7072312" y="2334515"/>
            <a:ext cx="1417081" cy="406004"/>
          </a:xfrm>
          <a:prstGeom prst="rect">
            <a:avLst/>
          </a:prstGeom>
        </p:spPr>
        <p:txBody>
          <a:bodyPr>
            <a:noAutofit/>
          </a:bodyPr>
          <a:lstStyle>
            <a:lvl1pPr marL="0" indent="0" algn="r">
              <a:buNone/>
              <a:defRPr kumimoji="0" lang="en-US" sz="135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7315200" y="2621455"/>
            <a:ext cx="1174193" cy="595314"/>
          </a:xfrm>
          <a:prstGeom prst="rect">
            <a:avLst/>
          </a:prstGeom>
        </p:spPr>
        <p:txBody>
          <a:bodyPr>
            <a:noAutofit/>
          </a:bodyPr>
          <a:lstStyle>
            <a:lvl1pPr marL="0" indent="0" algn="r">
              <a:buNone/>
              <a:defRPr sz="825">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7072311" y="767062"/>
            <a:ext cx="1417081" cy="406004"/>
          </a:xfrm>
          <a:prstGeom prst="rect">
            <a:avLst/>
          </a:prstGeom>
        </p:spPr>
        <p:txBody>
          <a:bodyPr>
            <a:noAutofit/>
          </a:bodyPr>
          <a:lstStyle>
            <a:lvl1pPr marL="0" indent="0" algn="r">
              <a:buNone/>
              <a:defRPr kumimoji="0" lang="en-US" sz="135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7315199" y="1054002"/>
            <a:ext cx="1174193" cy="595314"/>
          </a:xfrm>
          <a:prstGeom prst="rect">
            <a:avLst/>
          </a:prstGeom>
        </p:spPr>
        <p:txBody>
          <a:bodyPr>
            <a:noAutofit/>
          </a:bodyPr>
          <a:lstStyle>
            <a:lvl1pPr marL="0" indent="0" algn="r">
              <a:buNone/>
              <a:defRPr sz="825">
                <a:solidFill>
                  <a:schemeClr val="tx1"/>
                </a:solidFill>
              </a:defRPr>
            </a:lvl1pPr>
          </a:lstStyle>
          <a:p>
            <a:pPr lvl="0"/>
            <a:r>
              <a:rPr lang="en-US" dirty="0"/>
              <a:t>Lorem ipsum dolor sit amet, consectetur adipiscing elit, sed do eiusmod</a:t>
            </a:r>
          </a:p>
        </p:txBody>
      </p:sp>
      <p:sp>
        <p:nvSpPr>
          <p:cNvPr id="28" name="Text Placeholder 36"/>
          <p:cNvSpPr>
            <a:spLocks noGrp="1"/>
          </p:cNvSpPr>
          <p:nvPr>
            <p:ph type="body" sz="quarter" idx="27" hasCustomPrompt="1"/>
          </p:nvPr>
        </p:nvSpPr>
        <p:spPr>
          <a:xfrm>
            <a:off x="7072311" y="3815953"/>
            <a:ext cx="1417081" cy="406004"/>
          </a:xfrm>
          <a:prstGeom prst="rect">
            <a:avLst/>
          </a:prstGeom>
        </p:spPr>
        <p:txBody>
          <a:bodyPr>
            <a:noAutofit/>
          </a:bodyPr>
          <a:lstStyle>
            <a:lvl1pPr marL="0" indent="0" algn="r">
              <a:buNone/>
              <a:defRPr kumimoji="0" lang="en-US" sz="135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9" name="Text Placeholder 33"/>
          <p:cNvSpPr>
            <a:spLocks noGrp="1"/>
          </p:cNvSpPr>
          <p:nvPr>
            <p:ph type="body" sz="quarter" idx="28" hasCustomPrompt="1"/>
          </p:nvPr>
        </p:nvSpPr>
        <p:spPr>
          <a:xfrm>
            <a:off x="7315199" y="4102893"/>
            <a:ext cx="1174193" cy="595314"/>
          </a:xfrm>
          <a:prstGeom prst="rect">
            <a:avLst/>
          </a:prstGeom>
        </p:spPr>
        <p:txBody>
          <a:bodyPr>
            <a:noAutofit/>
          </a:bodyPr>
          <a:lstStyle>
            <a:lvl1pPr marL="0" indent="0" algn="r">
              <a:buNone/>
              <a:defRPr sz="825">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89288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63" r:id="rId12"/>
    <p:sldLayoutId id="2147483666" r:id="rId13"/>
    <p:sldLayoutId id="2147483667" r:id="rId14"/>
    <p:sldLayoutId id="2147483668" r:id="rId15"/>
    <p:sldLayoutId id="2147483670" r:id="rId16"/>
    <p:sldLayoutId id="2147483671" r:id="rId17"/>
    <p:sldLayoutId id="2147483673" r:id="rId18"/>
    <p:sldLayoutId id="2147483674" r:id="rId19"/>
    <p:sldLayoutId id="2147483675" r:id="rId20"/>
    <p:sldLayoutId id="2147483676" r:id="rId21"/>
    <p:sldLayoutId id="2147483677" r:id="rId22"/>
    <p:sldLayoutId id="214748367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planalto.gov.br/ccivil_03/_ato2019-2022/2021/lei/l14133.htm#art92"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7.xml"/><Relationship Id="rId5" Type="http://schemas.openxmlformats.org/officeDocument/2006/relationships/image" Target="../media/image24.gif"/><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planalto.gov.br/ccivil_03/_ato2019-2022/2021/lei/L14133.htm#art75ivf" TargetMode="External"/><Relationship Id="rId7"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 Id="rId6" Type="http://schemas.openxmlformats.org/officeDocument/2006/relationships/hyperlink" Target="https://www.planalto.gov.br/ccivil_03/_ato2019-2022/2021/lei/L14133.htm#art75xvi" TargetMode="External"/><Relationship Id="rId5" Type="http://schemas.openxmlformats.org/officeDocument/2006/relationships/hyperlink" Target="https://www.planalto.gov.br/ccivil_03/_ato2019-2022/2021/lei/L14133.htm#art75xii" TargetMode="External"/><Relationship Id="rId4" Type="http://schemas.openxmlformats.org/officeDocument/2006/relationships/hyperlink" Target="https://www.planalto.gov.br/ccivil_03/_ato2019-2022/2021/lei/L14133.htm#art75v" TargetMode="External"/><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630033" y="1373038"/>
            <a:ext cx="6622823" cy="72324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pt-BR" sz="3500" b="1" dirty="0">
                <a:solidFill>
                  <a:srgbClr val="FF6C00"/>
                </a:solidFill>
                <a:latin typeface="Aharoni" panose="02010803020104030203" pitchFamily="2" charset="-79"/>
                <a:ea typeface="Montserrat"/>
                <a:cs typeface="Aharoni" panose="02010803020104030203" pitchFamily="2" charset="-79"/>
                <a:sym typeface="Montserrat"/>
              </a:rPr>
              <a:t>ETP e TR – Aulas Práticas;</a:t>
            </a:r>
            <a:endParaRPr sz="3500" b="1" dirty="0">
              <a:solidFill>
                <a:srgbClr val="FF6C00"/>
              </a:solidFill>
              <a:latin typeface="Aharoni" panose="02010803020104030203" pitchFamily="2" charset="-79"/>
              <a:ea typeface="Montserrat"/>
              <a:cs typeface="Aharoni" panose="02010803020104030203" pitchFamily="2" charset="-79"/>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5ABBF55E-3BE5-4A54-A5C7-A1BD486C0950}"/>
              </a:ext>
            </a:extLst>
          </p:cNvPr>
          <p:cNvGrpSpPr/>
          <p:nvPr/>
        </p:nvGrpSpPr>
        <p:grpSpPr>
          <a:xfrm>
            <a:off x="5954" y="2600325"/>
            <a:ext cx="1865710" cy="134541"/>
            <a:chOff x="7938" y="3467100"/>
            <a:chExt cx="2487613" cy="179388"/>
          </a:xfrm>
          <a:effectLst>
            <a:outerShdw blurRad="114300" dist="50800" algn="tl" rotWithShape="0">
              <a:prstClr val="black">
                <a:alpha val="40000"/>
              </a:prstClr>
            </a:outerShdw>
          </a:effectLst>
        </p:grpSpPr>
        <p:sp>
          <p:nvSpPr>
            <p:cNvPr id="89" name="Rectangle 85">
              <a:extLst>
                <a:ext uri="{FF2B5EF4-FFF2-40B4-BE49-F238E27FC236}">
                  <a16:creationId xmlns:a16="http://schemas.microsoft.com/office/drawing/2014/main" id="{52EE8BFD-B189-4738-8F76-420DE45EC448}"/>
                </a:ext>
              </a:extLst>
            </p:cNvPr>
            <p:cNvSpPr>
              <a:spLocks noChangeArrowheads="1"/>
            </p:cNvSpPr>
            <p:nvPr/>
          </p:nvSpPr>
          <p:spPr bwMode="auto">
            <a:xfrm>
              <a:off x="7938" y="3467100"/>
              <a:ext cx="2487613" cy="17938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1" name="Freeform 87">
              <a:extLst>
                <a:ext uri="{FF2B5EF4-FFF2-40B4-BE49-F238E27FC236}">
                  <a16:creationId xmlns:a16="http://schemas.microsoft.com/office/drawing/2014/main" id="{38CA10B9-E138-4C75-8044-96D8C34DEB91}"/>
                </a:ext>
              </a:extLst>
            </p:cNvPr>
            <p:cNvSpPr>
              <a:spLocks/>
            </p:cNvSpPr>
            <p:nvPr/>
          </p:nvSpPr>
          <p:spPr bwMode="auto">
            <a:xfrm>
              <a:off x="7938" y="3467100"/>
              <a:ext cx="2035175" cy="15875"/>
            </a:xfrm>
            <a:custGeom>
              <a:avLst/>
              <a:gdLst>
                <a:gd name="T0" fmla="*/ 531 w 535"/>
                <a:gd name="T1" fmla="*/ 0 h 4"/>
                <a:gd name="T2" fmla="*/ 0 w 535"/>
                <a:gd name="T3" fmla="*/ 0 h 4"/>
                <a:gd name="T4" fmla="*/ 0 w 535"/>
                <a:gd name="T5" fmla="*/ 4 h 4"/>
                <a:gd name="T6" fmla="*/ 535 w 535"/>
                <a:gd name="T7" fmla="*/ 4 h 4"/>
                <a:gd name="T8" fmla="*/ 531 w 535"/>
                <a:gd name="T9" fmla="*/ 0 h 4"/>
              </a:gdLst>
              <a:ahLst/>
              <a:cxnLst>
                <a:cxn ang="0">
                  <a:pos x="T0" y="T1"/>
                </a:cxn>
                <a:cxn ang="0">
                  <a:pos x="T2" y="T3"/>
                </a:cxn>
                <a:cxn ang="0">
                  <a:pos x="T4" y="T5"/>
                </a:cxn>
                <a:cxn ang="0">
                  <a:pos x="T6" y="T7"/>
                </a:cxn>
                <a:cxn ang="0">
                  <a:pos x="T8" y="T9"/>
                </a:cxn>
              </a:cxnLst>
              <a:rect l="0" t="0" r="r" b="b"/>
              <a:pathLst>
                <a:path w="535" h="4">
                  <a:moveTo>
                    <a:pt x="531" y="0"/>
                  </a:moveTo>
                  <a:cubicBezTo>
                    <a:pt x="0" y="0"/>
                    <a:pt x="0" y="0"/>
                    <a:pt x="0" y="0"/>
                  </a:cubicBezTo>
                  <a:cubicBezTo>
                    <a:pt x="0" y="4"/>
                    <a:pt x="0" y="4"/>
                    <a:pt x="0" y="4"/>
                  </a:cubicBezTo>
                  <a:cubicBezTo>
                    <a:pt x="535" y="4"/>
                    <a:pt x="535" y="4"/>
                    <a:pt x="535" y="4"/>
                  </a:cubicBezTo>
                  <a:cubicBezTo>
                    <a:pt x="534" y="2"/>
                    <a:pt x="532" y="1"/>
                    <a:pt x="531" y="0"/>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6" name="Ring_01">
            <a:extLst>
              <a:ext uri="{FF2B5EF4-FFF2-40B4-BE49-F238E27FC236}">
                <a16:creationId xmlns:a16="http://schemas.microsoft.com/office/drawing/2014/main" id="{1C19B280-EF65-4C41-B0A0-936DB041C722}"/>
              </a:ext>
            </a:extLst>
          </p:cNvPr>
          <p:cNvGrpSpPr/>
          <p:nvPr/>
        </p:nvGrpSpPr>
        <p:grpSpPr>
          <a:xfrm>
            <a:off x="1340644" y="1669257"/>
            <a:ext cx="1615679" cy="1090613"/>
            <a:chOff x="1787526" y="2225675"/>
            <a:chExt cx="2154238" cy="1454151"/>
          </a:xfrm>
        </p:grpSpPr>
        <p:sp>
          <p:nvSpPr>
            <p:cNvPr id="88" name="Freeform 84">
              <a:extLst>
                <a:ext uri="{FF2B5EF4-FFF2-40B4-BE49-F238E27FC236}">
                  <a16:creationId xmlns:a16="http://schemas.microsoft.com/office/drawing/2014/main" id="{C801D59C-F2DD-4FE3-8557-7FAB7E128BB6}"/>
                </a:ext>
              </a:extLst>
            </p:cNvPr>
            <p:cNvSpPr>
              <a:spLocks noEditPoints="1"/>
            </p:cNvSpPr>
            <p:nvPr/>
          </p:nvSpPr>
          <p:spPr bwMode="auto">
            <a:xfrm>
              <a:off x="1787526" y="2225675"/>
              <a:ext cx="2154238" cy="1420813"/>
            </a:xfrm>
            <a:custGeom>
              <a:avLst/>
              <a:gdLst>
                <a:gd name="T0" fmla="*/ 310 w 566"/>
                <a:gd name="T1" fmla="*/ 326 h 373"/>
                <a:gd name="T2" fmla="*/ 373 w 566"/>
                <a:gd name="T3" fmla="*/ 186 h 373"/>
                <a:gd name="T4" fmla="*/ 186 w 566"/>
                <a:gd name="T5" fmla="*/ 0 h 373"/>
                <a:gd name="T6" fmla="*/ 0 w 566"/>
                <a:gd name="T7" fmla="*/ 186 h 373"/>
                <a:gd name="T8" fmla="*/ 186 w 566"/>
                <a:gd name="T9" fmla="*/ 373 h 373"/>
                <a:gd name="T10" fmla="*/ 566 w 566"/>
                <a:gd name="T11" fmla="*/ 373 h 373"/>
                <a:gd name="T12" fmla="*/ 566 w 566"/>
                <a:gd name="T13" fmla="*/ 326 h 373"/>
                <a:gd name="T14" fmla="*/ 310 w 566"/>
                <a:gd name="T15" fmla="*/ 32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10" y="326"/>
                  </a:moveTo>
                  <a:cubicBezTo>
                    <a:pt x="348" y="292"/>
                    <a:pt x="373" y="242"/>
                    <a:pt x="373" y="186"/>
                  </a:cubicBezTo>
                  <a:cubicBezTo>
                    <a:pt x="373" y="84"/>
                    <a:pt x="289" y="0"/>
                    <a:pt x="186" y="0"/>
                  </a:cubicBezTo>
                  <a:cubicBezTo>
                    <a:pt x="84" y="0"/>
                    <a:pt x="0" y="84"/>
                    <a:pt x="0" y="186"/>
                  </a:cubicBezTo>
                  <a:cubicBezTo>
                    <a:pt x="0" y="289"/>
                    <a:pt x="84" y="373"/>
                    <a:pt x="186" y="373"/>
                  </a:cubicBezTo>
                  <a:cubicBezTo>
                    <a:pt x="566" y="373"/>
                    <a:pt x="566" y="373"/>
                    <a:pt x="566" y="373"/>
                  </a:cubicBezTo>
                  <a:cubicBezTo>
                    <a:pt x="566" y="326"/>
                    <a:pt x="566" y="326"/>
                    <a:pt x="566" y="326"/>
                  </a:cubicBezTo>
                  <a:lnTo>
                    <a:pt x="310"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1"/>
            </a:solidFill>
            <a:ln>
              <a:noFill/>
            </a:ln>
            <a:effectLst>
              <a:outerShdw blurRad="114300" dist="508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90" name="Freeform 86">
              <a:extLst>
                <a:ext uri="{FF2B5EF4-FFF2-40B4-BE49-F238E27FC236}">
                  <a16:creationId xmlns:a16="http://schemas.microsoft.com/office/drawing/2014/main" id="{D6123438-E730-49A4-A9D6-8D6384622905}"/>
                </a:ext>
              </a:extLst>
            </p:cNvPr>
            <p:cNvSpPr>
              <a:spLocks/>
            </p:cNvSpPr>
            <p:nvPr/>
          </p:nvSpPr>
          <p:spPr bwMode="auto">
            <a:xfrm>
              <a:off x="1787526" y="2225675"/>
              <a:ext cx="1419225" cy="715963"/>
            </a:xfrm>
            <a:custGeom>
              <a:avLst/>
              <a:gdLst>
                <a:gd name="T0" fmla="*/ 186 w 373"/>
                <a:gd name="T1" fmla="*/ 4 h 188"/>
                <a:gd name="T2" fmla="*/ 373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9" y="4"/>
                    <a:pt x="372" y="86"/>
                    <a:pt x="373" y="188"/>
                  </a:cubicBezTo>
                  <a:cubicBezTo>
                    <a:pt x="373" y="188"/>
                    <a:pt x="373" y="187"/>
                    <a:pt x="373" y="186"/>
                  </a:cubicBezTo>
                  <a:cubicBezTo>
                    <a:pt x="373" y="84"/>
                    <a:pt x="289" y="0"/>
                    <a:pt x="186" y="0"/>
                  </a:cubicBezTo>
                  <a:cubicBezTo>
                    <a:pt x="84" y="0"/>
                    <a:pt x="0" y="84"/>
                    <a:pt x="0" y="186"/>
                  </a:cubicBezTo>
                  <a:cubicBezTo>
                    <a:pt x="0" y="187"/>
                    <a:pt x="0" y="188"/>
                    <a:pt x="0" y="188"/>
                  </a:cubicBezTo>
                  <a:cubicBezTo>
                    <a:pt x="1" y="86"/>
                    <a:pt x="84" y="4"/>
                    <a:pt x="186" y="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2" name="Rectangle 88">
              <a:extLst>
                <a:ext uri="{FF2B5EF4-FFF2-40B4-BE49-F238E27FC236}">
                  <a16:creationId xmlns:a16="http://schemas.microsoft.com/office/drawing/2014/main" id="{E2439948-BFD1-4E4E-B643-E1553F3BEB38}"/>
                </a:ext>
              </a:extLst>
            </p:cNvPr>
            <p:cNvSpPr>
              <a:spLocks noChangeArrowheads="1"/>
            </p:cNvSpPr>
            <p:nvPr/>
          </p:nvSpPr>
          <p:spPr bwMode="auto">
            <a:xfrm>
              <a:off x="2495551" y="3467100"/>
              <a:ext cx="1588" cy="1588"/>
            </a:xfrm>
            <a:prstGeom prst="rect">
              <a:avLst/>
            </a:prstGeom>
            <a:solidFill>
              <a:srgbClr val="FE26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3" name="Freeform 89">
              <a:extLst>
                <a:ext uri="{FF2B5EF4-FFF2-40B4-BE49-F238E27FC236}">
                  <a16:creationId xmlns:a16="http://schemas.microsoft.com/office/drawing/2014/main" id="{D88DAC5A-8E77-4781-B6DC-1C5BBF3C4C26}"/>
                </a:ext>
              </a:extLst>
            </p:cNvPr>
            <p:cNvSpPr>
              <a:spLocks/>
            </p:cNvSpPr>
            <p:nvPr/>
          </p:nvSpPr>
          <p:spPr bwMode="auto">
            <a:xfrm>
              <a:off x="2495551" y="2941638"/>
              <a:ext cx="533400"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7" y="138"/>
                    <a:pt x="0" y="138"/>
                  </a:cubicBezTo>
                  <a:cubicBezTo>
                    <a:pt x="32" y="138"/>
                    <a:pt x="32" y="138"/>
                    <a:pt x="32" y="138"/>
                  </a:cubicBezTo>
                  <a:cubicBezTo>
                    <a:pt x="94" y="124"/>
                    <a:pt x="140" y="68"/>
                    <a:pt x="140" y="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4" name="Freeform 90">
              <a:extLst>
                <a:ext uri="{FF2B5EF4-FFF2-40B4-BE49-F238E27FC236}">
                  <a16:creationId xmlns:a16="http://schemas.microsoft.com/office/drawing/2014/main" id="{5F3E14A9-8FB1-417B-A10A-347B62F81C75}"/>
                </a:ext>
              </a:extLst>
            </p:cNvPr>
            <p:cNvSpPr>
              <a:spLocks/>
            </p:cNvSpPr>
            <p:nvPr/>
          </p:nvSpPr>
          <p:spPr bwMode="auto">
            <a:xfrm>
              <a:off x="1966913" y="2941638"/>
              <a:ext cx="1974850" cy="541338"/>
            </a:xfrm>
            <a:custGeom>
              <a:avLst/>
              <a:gdLst>
                <a:gd name="T0" fmla="*/ 519 w 519"/>
                <a:gd name="T1" fmla="*/ 138 h 142"/>
                <a:gd name="T2" fmla="*/ 171 w 519"/>
                <a:gd name="T3" fmla="*/ 138 h 142"/>
                <a:gd name="T4" fmla="*/ 139 w 519"/>
                <a:gd name="T5" fmla="*/ 138 h 142"/>
                <a:gd name="T6" fmla="*/ 139 w 519"/>
                <a:gd name="T7" fmla="*/ 138 h 142"/>
                <a:gd name="T8" fmla="*/ 139 w 519"/>
                <a:gd name="T9" fmla="*/ 138 h 142"/>
                <a:gd name="T10" fmla="*/ 0 w 519"/>
                <a:gd name="T11" fmla="*/ 0 h 142"/>
                <a:gd name="T12" fmla="*/ 0 w 519"/>
                <a:gd name="T13" fmla="*/ 2 h 142"/>
                <a:gd name="T14" fmla="*/ 108 w 519"/>
                <a:gd name="T15" fmla="*/ 138 h 142"/>
                <a:gd name="T16" fmla="*/ 138 w 519"/>
                <a:gd name="T17" fmla="*/ 142 h 142"/>
                <a:gd name="T18" fmla="*/ 138 w 519"/>
                <a:gd name="T19" fmla="*/ 142 h 142"/>
                <a:gd name="T20" fmla="*/ 519 w 519"/>
                <a:gd name="T21" fmla="*/ 142 h 142"/>
                <a:gd name="T22" fmla="*/ 519 w 519"/>
                <a:gd name="T23"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142">
                  <a:moveTo>
                    <a:pt x="519" y="138"/>
                  </a:move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8" y="140"/>
                    <a:pt x="127" y="141"/>
                    <a:pt x="138" y="142"/>
                  </a:cubicBezTo>
                  <a:cubicBezTo>
                    <a:pt x="138" y="142"/>
                    <a:pt x="138" y="142"/>
                    <a:pt x="138" y="142"/>
                  </a:cubicBezTo>
                  <a:cubicBezTo>
                    <a:pt x="519" y="142"/>
                    <a:pt x="519" y="142"/>
                    <a:pt x="519" y="142"/>
                  </a:cubicBezTo>
                  <a:lnTo>
                    <a:pt x="519" y="138"/>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24" name="Group 123">
              <a:extLst>
                <a:ext uri="{FF2B5EF4-FFF2-40B4-BE49-F238E27FC236}">
                  <a16:creationId xmlns:a16="http://schemas.microsoft.com/office/drawing/2014/main" id="{D8B0576D-0585-4757-9EDC-F28887BD331C}"/>
                </a:ext>
              </a:extLst>
            </p:cNvPr>
            <p:cNvGrpSpPr/>
            <p:nvPr/>
          </p:nvGrpSpPr>
          <p:grpSpPr>
            <a:xfrm>
              <a:off x="3122613" y="3421063"/>
              <a:ext cx="301625" cy="258763"/>
              <a:chOff x="3122613" y="3421063"/>
              <a:chExt cx="301625" cy="258763"/>
            </a:xfrm>
            <a:effectLst>
              <a:outerShdw blurRad="50800" dist="38100" dir="2700000" algn="tl" rotWithShape="0">
                <a:prstClr val="black">
                  <a:alpha val="18000"/>
                </a:prstClr>
              </a:outerShdw>
            </a:effectLst>
          </p:grpSpPr>
          <p:sp>
            <p:nvSpPr>
              <p:cNvPr id="95" name="Freeform 91">
                <a:extLst>
                  <a:ext uri="{FF2B5EF4-FFF2-40B4-BE49-F238E27FC236}">
                    <a16:creationId xmlns:a16="http://schemas.microsoft.com/office/drawing/2014/main" id="{28271D65-3AE2-4F98-9FC1-777C8D05BB95}"/>
                  </a:ext>
                </a:extLst>
              </p:cNvPr>
              <p:cNvSpPr>
                <a:spLocks/>
              </p:cNvSpPr>
              <p:nvPr/>
            </p:nvSpPr>
            <p:spPr bwMode="auto">
              <a:xfrm>
                <a:off x="3122613"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6" name="Freeform 92">
                <a:extLst>
                  <a:ext uri="{FF2B5EF4-FFF2-40B4-BE49-F238E27FC236}">
                    <a16:creationId xmlns:a16="http://schemas.microsoft.com/office/drawing/2014/main" id="{2202E5AA-25F2-4C86-B861-EB33E7418D8F}"/>
                  </a:ext>
                </a:extLst>
              </p:cNvPr>
              <p:cNvSpPr>
                <a:spLocks/>
              </p:cNvSpPr>
              <p:nvPr/>
            </p:nvSpPr>
            <p:spPr bwMode="auto">
              <a:xfrm>
                <a:off x="3122613"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97" name="Freeform 93">
              <a:extLst>
                <a:ext uri="{FF2B5EF4-FFF2-40B4-BE49-F238E27FC236}">
                  <a16:creationId xmlns:a16="http://schemas.microsoft.com/office/drawing/2014/main" id="{1079F864-25DC-43CC-8702-1DBF6214418A}"/>
                </a:ext>
              </a:extLst>
            </p:cNvPr>
            <p:cNvSpPr>
              <a:spLocks/>
            </p:cNvSpPr>
            <p:nvPr/>
          </p:nvSpPr>
          <p:spPr bwMode="auto">
            <a:xfrm>
              <a:off x="2495551" y="3219450"/>
              <a:ext cx="650875" cy="247650"/>
            </a:xfrm>
            <a:custGeom>
              <a:avLst/>
              <a:gdLst>
                <a:gd name="T0" fmla="*/ 0 w 171"/>
                <a:gd name="T1" fmla="*/ 65 h 65"/>
                <a:gd name="T2" fmla="*/ 124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4" y="65"/>
                    <a:pt x="124" y="65"/>
                    <a:pt x="124" y="65"/>
                  </a:cubicBezTo>
                  <a:cubicBezTo>
                    <a:pt x="144" y="47"/>
                    <a:pt x="160" y="25"/>
                    <a:pt x="171" y="0"/>
                  </a:cubicBezTo>
                  <a:cubicBezTo>
                    <a:pt x="118" y="0"/>
                    <a:pt x="118" y="0"/>
                    <a:pt x="118" y="0"/>
                  </a:cubicBezTo>
                  <a:cubicBezTo>
                    <a:pt x="94" y="39"/>
                    <a:pt x="50" y="65"/>
                    <a:pt x="0" y="65"/>
                  </a:cubicBezTo>
                  <a:close/>
                </a:path>
              </a:pathLst>
            </a:custGeom>
            <a:gradFill>
              <a:gsLst>
                <a:gs pos="62000">
                  <a:schemeClr val="accent1">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9" name="Ring_02">
            <a:extLst>
              <a:ext uri="{FF2B5EF4-FFF2-40B4-BE49-F238E27FC236}">
                <a16:creationId xmlns:a16="http://schemas.microsoft.com/office/drawing/2014/main" id="{F2D9708D-EB73-48F0-87C7-107CA3E7AFCB}"/>
              </a:ext>
            </a:extLst>
          </p:cNvPr>
          <p:cNvGrpSpPr/>
          <p:nvPr/>
        </p:nvGrpSpPr>
        <p:grpSpPr>
          <a:xfrm>
            <a:off x="2422922" y="2565797"/>
            <a:ext cx="1615679" cy="1100138"/>
            <a:chOff x="3230563" y="3421063"/>
            <a:chExt cx="2154238" cy="1466850"/>
          </a:xfrm>
        </p:grpSpPr>
        <p:grpSp>
          <p:nvGrpSpPr>
            <p:cNvPr id="128" name="Group 127">
              <a:extLst>
                <a:ext uri="{FF2B5EF4-FFF2-40B4-BE49-F238E27FC236}">
                  <a16:creationId xmlns:a16="http://schemas.microsoft.com/office/drawing/2014/main" id="{80A51574-93B4-4160-A7C6-90FC482F1E9A}"/>
                </a:ext>
              </a:extLst>
            </p:cNvPr>
            <p:cNvGrpSpPr/>
            <p:nvPr/>
          </p:nvGrpSpPr>
          <p:grpSpPr>
            <a:xfrm>
              <a:off x="3230563" y="3467100"/>
              <a:ext cx="2154238" cy="1420813"/>
              <a:chOff x="3230563" y="3467100"/>
              <a:chExt cx="2154238" cy="1420813"/>
            </a:xfrm>
            <a:effectLst>
              <a:outerShdw blurRad="114300" dist="38100" dir="2700000" algn="tl" rotWithShape="0">
                <a:prstClr val="black">
                  <a:alpha val="26000"/>
                </a:prstClr>
              </a:outerShdw>
            </a:effectLst>
          </p:grpSpPr>
          <p:sp>
            <p:nvSpPr>
              <p:cNvPr id="82" name="Rectangle 78">
                <a:extLst>
                  <a:ext uri="{FF2B5EF4-FFF2-40B4-BE49-F238E27FC236}">
                    <a16:creationId xmlns:a16="http://schemas.microsoft.com/office/drawing/2014/main" id="{C7A228F1-6A51-4363-B9D7-AC35C314C6E0}"/>
                  </a:ext>
                </a:extLst>
              </p:cNvPr>
              <p:cNvSpPr>
                <a:spLocks noChangeArrowheads="1"/>
              </p:cNvSpPr>
              <p:nvPr/>
            </p:nvSpPr>
            <p:spPr bwMode="auto">
              <a:xfrm>
                <a:off x="5383213" y="34671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8" name="Freeform 94">
                <a:extLst>
                  <a:ext uri="{FF2B5EF4-FFF2-40B4-BE49-F238E27FC236}">
                    <a16:creationId xmlns:a16="http://schemas.microsoft.com/office/drawing/2014/main" id="{924584F1-D5D6-4614-9419-6D001F2F4A28}"/>
                  </a:ext>
                </a:extLst>
              </p:cNvPr>
              <p:cNvSpPr>
                <a:spLocks noEditPoints="1"/>
              </p:cNvSpPr>
              <p:nvPr/>
            </p:nvSpPr>
            <p:spPr bwMode="auto">
              <a:xfrm>
                <a:off x="3230563" y="3467100"/>
                <a:ext cx="2152650" cy="1420813"/>
              </a:xfrm>
              <a:custGeom>
                <a:avLst/>
                <a:gdLst>
                  <a:gd name="T0" fmla="*/ 373 w 566"/>
                  <a:gd name="T1" fmla="*/ 186 h 373"/>
                  <a:gd name="T2" fmla="*/ 310 w 566"/>
                  <a:gd name="T3" fmla="*/ 47 h 373"/>
                  <a:gd name="T4" fmla="*/ 566 w 566"/>
                  <a:gd name="T5" fmla="*/ 47 h 373"/>
                  <a:gd name="T6" fmla="*/ 443 w 566"/>
                  <a:gd name="T7" fmla="*/ 0 h 373"/>
                  <a:gd name="T8" fmla="*/ 187 w 566"/>
                  <a:gd name="T9" fmla="*/ 0 h 373"/>
                  <a:gd name="T10" fmla="*/ 0 w 566"/>
                  <a:gd name="T11" fmla="*/ 186 h 373"/>
                  <a:gd name="T12" fmla="*/ 187 w 566"/>
                  <a:gd name="T13" fmla="*/ 373 h 373"/>
                  <a:gd name="T14" fmla="*/ 373 w 566"/>
                  <a:gd name="T15" fmla="*/ 186 h 373"/>
                  <a:gd name="T16" fmla="*/ 47 w 566"/>
                  <a:gd name="T17" fmla="*/ 186 h 373"/>
                  <a:gd name="T18" fmla="*/ 187 w 566"/>
                  <a:gd name="T19" fmla="*/ 47 h 373"/>
                  <a:gd name="T20" fmla="*/ 326 w 566"/>
                  <a:gd name="T21" fmla="*/ 186 h 373"/>
                  <a:gd name="T22" fmla="*/ 187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9" y="81"/>
                      <a:pt x="310" y="47"/>
                    </a:cubicBezTo>
                    <a:cubicBezTo>
                      <a:pt x="566" y="47"/>
                      <a:pt x="566" y="47"/>
                      <a:pt x="566" y="47"/>
                    </a:cubicBezTo>
                    <a:cubicBezTo>
                      <a:pt x="519" y="47"/>
                      <a:pt x="476" y="29"/>
                      <a:pt x="443" y="0"/>
                    </a:cubicBezTo>
                    <a:cubicBezTo>
                      <a:pt x="187" y="0"/>
                      <a:pt x="187" y="0"/>
                      <a:pt x="187" y="0"/>
                    </a:cubicBezTo>
                    <a:cubicBezTo>
                      <a:pt x="84" y="0"/>
                      <a:pt x="0" y="84"/>
                      <a:pt x="0" y="186"/>
                    </a:cubicBezTo>
                    <a:cubicBezTo>
                      <a:pt x="0" y="289"/>
                      <a:pt x="84" y="373"/>
                      <a:pt x="187" y="373"/>
                    </a:cubicBezTo>
                    <a:cubicBezTo>
                      <a:pt x="289" y="373"/>
                      <a:pt x="373" y="289"/>
                      <a:pt x="373" y="186"/>
                    </a:cubicBezTo>
                    <a:close/>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9" name="Freeform 95">
                <a:extLst>
                  <a:ext uri="{FF2B5EF4-FFF2-40B4-BE49-F238E27FC236}">
                    <a16:creationId xmlns:a16="http://schemas.microsoft.com/office/drawing/2014/main" id="{40D3F9F1-884E-48C6-AD6D-D5B7F4985F1E}"/>
                  </a:ext>
                </a:extLst>
              </p:cNvPr>
              <p:cNvSpPr>
                <a:spLocks/>
              </p:cNvSpPr>
              <p:nvPr/>
            </p:nvSpPr>
            <p:spPr bwMode="auto">
              <a:xfrm>
                <a:off x="3408363" y="4183063"/>
                <a:ext cx="1062038" cy="541338"/>
              </a:xfrm>
              <a:custGeom>
                <a:avLst/>
                <a:gdLst>
                  <a:gd name="T0" fmla="*/ 0 w 279"/>
                  <a:gd name="T1" fmla="*/ 0 h 142"/>
                  <a:gd name="T2" fmla="*/ 0 w 279"/>
                  <a:gd name="T3" fmla="*/ 2 h 142"/>
                  <a:gd name="T4" fmla="*/ 140 w 279"/>
                  <a:gd name="T5" fmla="*/ 142 h 142"/>
                  <a:gd name="T6" fmla="*/ 279 w 279"/>
                  <a:gd name="T7" fmla="*/ 2 h 142"/>
                  <a:gd name="T8" fmla="*/ 279 w 279"/>
                  <a:gd name="T9" fmla="*/ 0 h 142"/>
                  <a:gd name="T10" fmla="*/ 140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3" y="142"/>
                      <a:pt x="140" y="142"/>
                    </a:cubicBezTo>
                    <a:cubicBezTo>
                      <a:pt x="217" y="142"/>
                      <a:pt x="279" y="79"/>
                      <a:pt x="279" y="2"/>
                    </a:cubicBezTo>
                    <a:cubicBezTo>
                      <a:pt x="279" y="1"/>
                      <a:pt x="279" y="1"/>
                      <a:pt x="279" y="0"/>
                    </a:cubicBezTo>
                    <a:cubicBezTo>
                      <a:pt x="278" y="76"/>
                      <a:pt x="216" y="138"/>
                      <a:pt x="140" y="138"/>
                    </a:cubicBezTo>
                    <a:cubicBezTo>
                      <a:pt x="63" y="138"/>
                      <a:pt x="1" y="76"/>
                      <a:pt x="0" y="0"/>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0" name="Freeform 96">
                <a:extLst>
                  <a:ext uri="{FF2B5EF4-FFF2-40B4-BE49-F238E27FC236}">
                    <a16:creationId xmlns:a16="http://schemas.microsoft.com/office/drawing/2014/main" id="{A8C3B9EF-019F-4FC5-A4A8-5A26EEBF5A99}"/>
                  </a:ext>
                </a:extLst>
              </p:cNvPr>
              <p:cNvSpPr>
                <a:spLocks/>
              </p:cNvSpPr>
              <p:nvPr/>
            </p:nvSpPr>
            <p:spPr bwMode="auto">
              <a:xfrm>
                <a:off x="4394201"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1" name="Freeform 97">
                <a:extLst>
                  <a:ext uri="{FF2B5EF4-FFF2-40B4-BE49-F238E27FC236}">
                    <a16:creationId xmlns:a16="http://schemas.microsoft.com/office/drawing/2014/main" id="{D5350C33-6087-4708-8C06-44A5C80FCCBA}"/>
                  </a:ext>
                </a:extLst>
              </p:cNvPr>
              <p:cNvSpPr>
                <a:spLocks/>
              </p:cNvSpPr>
              <p:nvPr/>
            </p:nvSpPr>
            <p:spPr bwMode="auto">
              <a:xfrm>
                <a:off x="3230563" y="3467100"/>
                <a:ext cx="1700213" cy="715963"/>
              </a:xfrm>
              <a:custGeom>
                <a:avLst/>
                <a:gdLst>
                  <a:gd name="T0" fmla="*/ 187 w 447"/>
                  <a:gd name="T1" fmla="*/ 4 h 188"/>
                  <a:gd name="T2" fmla="*/ 447 w 447"/>
                  <a:gd name="T3" fmla="*/ 4 h 188"/>
                  <a:gd name="T4" fmla="*/ 443 w 447"/>
                  <a:gd name="T5" fmla="*/ 0 h 188"/>
                  <a:gd name="T6" fmla="*/ 187 w 447"/>
                  <a:gd name="T7" fmla="*/ 0 h 188"/>
                  <a:gd name="T8" fmla="*/ 0 w 447"/>
                  <a:gd name="T9" fmla="*/ 186 h 188"/>
                  <a:gd name="T10" fmla="*/ 0 w 447"/>
                  <a:gd name="T11" fmla="*/ 188 h 188"/>
                  <a:gd name="T12" fmla="*/ 187 w 447"/>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7" h="188">
                    <a:moveTo>
                      <a:pt x="187" y="4"/>
                    </a:moveTo>
                    <a:cubicBezTo>
                      <a:pt x="447" y="4"/>
                      <a:pt x="447" y="4"/>
                      <a:pt x="447" y="4"/>
                    </a:cubicBezTo>
                    <a:cubicBezTo>
                      <a:pt x="445" y="2"/>
                      <a:pt x="444" y="1"/>
                      <a:pt x="443" y="0"/>
                    </a:cubicBezTo>
                    <a:cubicBezTo>
                      <a:pt x="187" y="0"/>
                      <a:pt x="187" y="0"/>
                      <a:pt x="187" y="0"/>
                    </a:cubicBezTo>
                    <a:cubicBezTo>
                      <a:pt x="84" y="0"/>
                      <a:pt x="0" y="84"/>
                      <a:pt x="0" y="186"/>
                    </a:cubicBezTo>
                    <a:cubicBezTo>
                      <a:pt x="0" y="187"/>
                      <a:pt x="0" y="188"/>
                      <a:pt x="0" y="188"/>
                    </a:cubicBezTo>
                    <a:cubicBezTo>
                      <a:pt x="1" y="86"/>
                      <a:pt x="85" y="4"/>
                      <a:pt x="187" y="4"/>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7" name="Group 126">
              <a:extLst>
                <a:ext uri="{FF2B5EF4-FFF2-40B4-BE49-F238E27FC236}">
                  <a16:creationId xmlns:a16="http://schemas.microsoft.com/office/drawing/2014/main" id="{15E86861-81DA-465B-9DA0-A57B0775A782}"/>
                </a:ext>
              </a:extLst>
            </p:cNvPr>
            <p:cNvGrpSpPr/>
            <p:nvPr/>
          </p:nvGrpSpPr>
          <p:grpSpPr>
            <a:xfrm>
              <a:off x="4568826" y="3421063"/>
              <a:ext cx="300038" cy="258763"/>
              <a:chOff x="4568826" y="3421063"/>
              <a:chExt cx="300038" cy="258763"/>
            </a:xfrm>
            <a:effectLst>
              <a:outerShdw blurRad="50800" dist="38100" algn="tl" rotWithShape="0">
                <a:prstClr val="black">
                  <a:alpha val="22000"/>
                </a:prstClr>
              </a:outerShdw>
            </a:effectLst>
          </p:grpSpPr>
          <p:sp>
            <p:nvSpPr>
              <p:cNvPr id="102" name="Freeform 98">
                <a:extLst>
                  <a:ext uri="{FF2B5EF4-FFF2-40B4-BE49-F238E27FC236}">
                    <a16:creationId xmlns:a16="http://schemas.microsoft.com/office/drawing/2014/main" id="{9BCF293D-CB58-43AC-ABBF-26C09CA5B231}"/>
                  </a:ext>
                </a:extLst>
              </p:cNvPr>
              <p:cNvSpPr>
                <a:spLocks/>
              </p:cNvSpPr>
              <p:nvPr/>
            </p:nvSpPr>
            <p:spPr bwMode="auto">
              <a:xfrm>
                <a:off x="4568826"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3" name="Freeform 99">
                <a:extLst>
                  <a:ext uri="{FF2B5EF4-FFF2-40B4-BE49-F238E27FC236}">
                    <a16:creationId xmlns:a16="http://schemas.microsoft.com/office/drawing/2014/main" id="{C10601FC-36F2-4359-99E5-0F8B381986AE}"/>
                  </a:ext>
                </a:extLst>
              </p:cNvPr>
              <p:cNvSpPr>
                <a:spLocks/>
              </p:cNvSpPr>
              <p:nvPr/>
            </p:nvSpPr>
            <p:spPr bwMode="auto">
              <a:xfrm>
                <a:off x="4568826" y="3421063"/>
                <a:ext cx="300038" cy="130175"/>
              </a:xfrm>
              <a:custGeom>
                <a:avLst/>
                <a:gdLst>
                  <a:gd name="T0" fmla="*/ 0 w 189"/>
                  <a:gd name="T1" fmla="*/ 39 h 82"/>
                  <a:gd name="T2" fmla="*/ 10 w 189"/>
                  <a:gd name="T3" fmla="*/ 39 h 82"/>
                  <a:gd name="T4" fmla="*/ 10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10" y="39"/>
                    </a:lnTo>
                    <a:lnTo>
                      <a:pt x="10" y="15"/>
                    </a:lnTo>
                    <a:lnTo>
                      <a:pt x="189" y="82"/>
                    </a:lnTo>
                    <a:lnTo>
                      <a:pt x="0" y="0"/>
                    </a:lnTo>
                    <a:lnTo>
                      <a:pt x="0" y="39"/>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04" name="Freeform 100">
              <a:extLst>
                <a:ext uri="{FF2B5EF4-FFF2-40B4-BE49-F238E27FC236}">
                  <a16:creationId xmlns:a16="http://schemas.microsoft.com/office/drawing/2014/main" id="{2411BED2-3FD3-49F2-AC86-836F7FCD954E}"/>
                </a:ext>
              </a:extLst>
            </p:cNvPr>
            <p:cNvSpPr>
              <a:spLocks/>
            </p:cNvSpPr>
            <p:nvPr/>
          </p:nvSpPr>
          <p:spPr bwMode="auto">
            <a:xfrm>
              <a:off x="3941763" y="3646488"/>
              <a:ext cx="684213" cy="357188"/>
            </a:xfrm>
            <a:custGeom>
              <a:avLst/>
              <a:gdLst>
                <a:gd name="T0" fmla="*/ 132 w 180"/>
                <a:gd name="T1" fmla="*/ 94 h 94"/>
                <a:gd name="T2" fmla="*/ 180 w 180"/>
                <a:gd name="T3" fmla="*/ 94 h 94"/>
                <a:gd name="T4" fmla="*/ 123 w 180"/>
                <a:gd name="T5" fmla="*/ 0 h 94"/>
                <a:gd name="T6" fmla="*/ 0 w 180"/>
                <a:gd name="T7" fmla="*/ 0 h 94"/>
                <a:gd name="T8" fmla="*/ 132 w 180"/>
                <a:gd name="T9" fmla="*/ 94 h 94"/>
              </a:gdLst>
              <a:ahLst/>
              <a:cxnLst>
                <a:cxn ang="0">
                  <a:pos x="T0" y="T1"/>
                </a:cxn>
                <a:cxn ang="0">
                  <a:pos x="T2" y="T3"/>
                </a:cxn>
                <a:cxn ang="0">
                  <a:pos x="T4" y="T5"/>
                </a:cxn>
                <a:cxn ang="0">
                  <a:pos x="T6" y="T7"/>
                </a:cxn>
                <a:cxn ang="0">
                  <a:pos x="T8" y="T9"/>
                </a:cxn>
              </a:cxnLst>
              <a:rect l="0" t="0" r="r" b="b"/>
              <a:pathLst>
                <a:path w="180" h="94">
                  <a:moveTo>
                    <a:pt x="132" y="94"/>
                  </a:moveTo>
                  <a:cubicBezTo>
                    <a:pt x="180" y="94"/>
                    <a:pt x="180" y="94"/>
                    <a:pt x="180" y="94"/>
                  </a:cubicBezTo>
                  <a:cubicBezTo>
                    <a:pt x="171" y="57"/>
                    <a:pt x="151" y="24"/>
                    <a:pt x="123" y="0"/>
                  </a:cubicBezTo>
                  <a:cubicBezTo>
                    <a:pt x="0" y="0"/>
                    <a:pt x="0" y="0"/>
                    <a:pt x="0" y="0"/>
                  </a:cubicBezTo>
                  <a:cubicBezTo>
                    <a:pt x="61" y="0"/>
                    <a:pt x="113" y="39"/>
                    <a:pt x="132" y="94"/>
                  </a:cubicBezTo>
                  <a:close/>
                </a:path>
              </a:pathLst>
            </a:custGeom>
            <a:gradFill>
              <a:gsLst>
                <a:gs pos="62000">
                  <a:schemeClr val="accent2">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1" name="Ring_03">
            <a:extLst>
              <a:ext uri="{FF2B5EF4-FFF2-40B4-BE49-F238E27FC236}">
                <a16:creationId xmlns:a16="http://schemas.microsoft.com/office/drawing/2014/main" id="{9644F13C-EAF5-460F-95CC-866BEFBCB6EE}"/>
              </a:ext>
            </a:extLst>
          </p:cNvPr>
          <p:cNvGrpSpPr/>
          <p:nvPr/>
        </p:nvGrpSpPr>
        <p:grpSpPr>
          <a:xfrm>
            <a:off x="3506391" y="1669257"/>
            <a:ext cx="1612107" cy="1090613"/>
            <a:chOff x="4675188" y="2225675"/>
            <a:chExt cx="2149476" cy="1454151"/>
          </a:xfrm>
          <a:effectLst>
            <a:outerShdw blurRad="114300" dist="50800" dir="2700000" algn="tl" rotWithShape="0">
              <a:prstClr val="black">
                <a:alpha val="18000"/>
              </a:prstClr>
            </a:outerShdw>
          </a:effectLst>
        </p:grpSpPr>
        <p:sp>
          <p:nvSpPr>
            <p:cNvPr id="80" name="Freeform 76">
              <a:extLst>
                <a:ext uri="{FF2B5EF4-FFF2-40B4-BE49-F238E27FC236}">
                  <a16:creationId xmlns:a16="http://schemas.microsoft.com/office/drawing/2014/main" id="{56F67E00-5730-41B6-BE16-B5C627567D5F}"/>
                </a:ext>
              </a:extLst>
            </p:cNvPr>
            <p:cNvSpPr>
              <a:spLocks noEditPoints="1"/>
            </p:cNvSpPr>
            <p:nvPr/>
          </p:nvSpPr>
          <p:spPr bwMode="auto">
            <a:xfrm>
              <a:off x="4675188" y="2225675"/>
              <a:ext cx="2149475" cy="1420813"/>
            </a:xfrm>
            <a:custGeom>
              <a:avLst/>
              <a:gdLst>
                <a:gd name="T0" fmla="*/ 565 w 565"/>
                <a:gd name="T1" fmla="*/ 326 h 373"/>
                <a:gd name="T2" fmla="*/ 309 w 565"/>
                <a:gd name="T3" fmla="*/ 326 h 373"/>
                <a:gd name="T4" fmla="*/ 373 w 565"/>
                <a:gd name="T5" fmla="*/ 186 h 373"/>
                <a:gd name="T6" fmla="*/ 186 w 565"/>
                <a:gd name="T7" fmla="*/ 0 h 373"/>
                <a:gd name="T8" fmla="*/ 0 w 565"/>
                <a:gd name="T9" fmla="*/ 186 h 373"/>
                <a:gd name="T10" fmla="*/ 63 w 565"/>
                <a:gd name="T11" fmla="*/ 326 h 373"/>
                <a:gd name="T12" fmla="*/ 63 w 565"/>
                <a:gd name="T13" fmla="*/ 326 h 373"/>
                <a:gd name="T14" fmla="*/ 186 w 565"/>
                <a:gd name="T15" fmla="*/ 373 h 373"/>
                <a:gd name="T16" fmla="*/ 186 w 565"/>
                <a:gd name="T17" fmla="*/ 373 h 373"/>
                <a:gd name="T18" fmla="*/ 565 w 565"/>
                <a:gd name="T19" fmla="*/ 373 h 373"/>
                <a:gd name="T20" fmla="*/ 565 w 565"/>
                <a:gd name="T21" fmla="*/ 326 h 373"/>
                <a:gd name="T22" fmla="*/ 47 w 565"/>
                <a:gd name="T23" fmla="*/ 186 h 373"/>
                <a:gd name="T24" fmla="*/ 186 w 565"/>
                <a:gd name="T25" fmla="*/ 47 h 373"/>
                <a:gd name="T26" fmla="*/ 326 w 565"/>
                <a:gd name="T27" fmla="*/ 186 h 373"/>
                <a:gd name="T28" fmla="*/ 186 w 565"/>
                <a:gd name="T29" fmla="*/ 326 h 373"/>
                <a:gd name="T30" fmla="*/ 47 w 56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5" h="373">
                  <a:moveTo>
                    <a:pt x="565" y="326"/>
                  </a:moveTo>
                  <a:cubicBezTo>
                    <a:pt x="309" y="326"/>
                    <a:pt x="309" y="326"/>
                    <a:pt x="309" y="326"/>
                  </a:cubicBezTo>
                  <a:cubicBezTo>
                    <a:pt x="348" y="292"/>
                    <a:pt x="373" y="242"/>
                    <a:pt x="373" y="186"/>
                  </a:cubicBezTo>
                  <a:cubicBezTo>
                    <a:pt x="373" y="84"/>
                    <a:pt x="289" y="0"/>
                    <a:pt x="186" y="0"/>
                  </a:cubicBezTo>
                  <a:cubicBezTo>
                    <a:pt x="83" y="0"/>
                    <a:pt x="0" y="84"/>
                    <a:pt x="0" y="186"/>
                  </a:cubicBezTo>
                  <a:cubicBezTo>
                    <a:pt x="0" y="242"/>
                    <a:pt x="24" y="292"/>
                    <a:pt x="63" y="326"/>
                  </a:cubicBezTo>
                  <a:cubicBezTo>
                    <a:pt x="63" y="326"/>
                    <a:pt x="63" y="326"/>
                    <a:pt x="63" y="326"/>
                  </a:cubicBezTo>
                  <a:cubicBezTo>
                    <a:pt x="96" y="355"/>
                    <a:pt x="139" y="373"/>
                    <a:pt x="186" y="373"/>
                  </a:cubicBezTo>
                  <a:cubicBezTo>
                    <a:pt x="186" y="373"/>
                    <a:pt x="186" y="373"/>
                    <a:pt x="186" y="373"/>
                  </a:cubicBezTo>
                  <a:cubicBezTo>
                    <a:pt x="565" y="373"/>
                    <a:pt x="565" y="373"/>
                    <a:pt x="565" y="373"/>
                  </a:cubicBezTo>
                  <a:lnTo>
                    <a:pt x="565"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1" name="Freeform 77">
              <a:extLst>
                <a:ext uri="{FF2B5EF4-FFF2-40B4-BE49-F238E27FC236}">
                  <a16:creationId xmlns:a16="http://schemas.microsoft.com/office/drawing/2014/main" id="{05A858A8-3D42-45E2-A54A-B20CDD7AE763}"/>
                </a:ext>
              </a:extLst>
            </p:cNvPr>
            <p:cNvSpPr>
              <a:spLocks/>
            </p:cNvSpPr>
            <p:nvPr/>
          </p:nvSpPr>
          <p:spPr bwMode="auto">
            <a:xfrm>
              <a:off x="4675188" y="2225675"/>
              <a:ext cx="1419225" cy="715963"/>
            </a:xfrm>
            <a:custGeom>
              <a:avLst/>
              <a:gdLst>
                <a:gd name="T0" fmla="*/ 186 w 373"/>
                <a:gd name="T1" fmla="*/ 4 h 188"/>
                <a:gd name="T2" fmla="*/ 372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8" y="4"/>
                    <a:pt x="371" y="86"/>
                    <a:pt x="372" y="188"/>
                  </a:cubicBezTo>
                  <a:cubicBezTo>
                    <a:pt x="372" y="188"/>
                    <a:pt x="373" y="187"/>
                    <a:pt x="373" y="186"/>
                  </a:cubicBezTo>
                  <a:cubicBezTo>
                    <a:pt x="373" y="84"/>
                    <a:pt x="289" y="0"/>
                    <a:pt x="186" y="0"/>
                  </a:cubicBezTo>
                  <a:cubicBezTo>
                    <a:pt x="83" y="0"/>
                    <a:pt x="0" y="84"/>
                    <a:pt x="0" y="186"/>
                  </a:cubicBezTo>
                  <a:cubicBezTo>
                    <a:pt x="0" y="187"/>
                    <a:pt x="0" y="188"/>
                    <a:pt x="0" y="188"/>
                  </a:cubicBezTo>
                  <a:cubicBezTo>
                    <a:pt x="1" y="86"/>
                    <a:pt x="84" y="4"/>
                    <a:pt x="186" y="4"/>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3" name="Freeform 79">
              <a:extLst>
                <a:ext uri="{FF2B5EF4-FFF2-40B4-BE49-F238E27FC236}">
                  <a16:creationId xmlns:a16="http://schemas.microsoft.com/office/drawing/2014/main" id="{CFC33925-B854-4DC3-BC78-04FD74A0206F}"/>
                </a:ext>
              </a:extLst>
            </p:cNvPr>
            <p:cNvSpPr>
              <a:spLocks/>
            </p:cNvSpPr>
            <p:nvPr/>
          </p:nvSpPr>
          <p:spPr bwMode="auto">
            <a:xfrm>
              <a:off x="5383213" y="2941638"/>
              <a:ext cx="531813"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6" y="138"/>
                    <a:pt x="0" y="138"/>
                  </a:cubicBezTo>
                  <a:cubicBezTo>
                    <a:pt x="32" y="138"/>
                    <a:pt x="32" y="138"/>
                    <a:pt x="32" y="138"/>
                  </a:cubicBezTo>
                  <a:cubicBezTo>
                    <a:pt x="93" y="124"/>
                    <a:pt x="140" y="68"/>
                    <a:pt x="140" y="2"/>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4" name="Freeform 80">
              <a:extLst>
                <a:ext uri="{FF2B5EF4-FFF2-40B4-BE49-F238E27FC236}">
                  <a16:creationId xmlns:a16="http://schemas.microsoft.com/office/drawing/2014/main" id="{07FD69AD-C7F2-4B4F-A6E0-55599140BCFA}"/>
                </a:ext>
              </a:extLst>
            </p:cNvPr>
            <p:cNvSpPr>
              <a:spLocks/>
            </p:cNvSpPr>
            <p:nvPr/>
          </p:nvSpPr>
          <p:spPr bwMode="auto">
            <a:xfrm>
              <a:off x="4854576" y="2941638"/>
              <a:ext cx="1970088" cy="541338"/>
            </a:xfrm>
            <a:custGeom>
              <a:avLst/>
              <a:gdLst>
                <a:gd name="T0" fmla="*/ 518 w 518"/>
                <a:gd name="T1" fmla="*/ 138 h 142"/>
                <a:gd name="T2" fmla="*/ 170 w 518"/>
                <a:gd name="T3" fmla="*/ 138 h 142"/>
                <a:gd name="T4" fmla="*/ 171 w 518"/>
                <a:gd name="T5" fmla="*/ 138 h 142"/>
                <a:gd name="T6" fmla="*/ 139 w 518"/>
                <a:gd name="T7" fmla="*/ 138 h 142"/>
                <a:gd name="T8" fmla="*/ 139 w 518"/>
                <a:gd name="T9" fmla="*/ 138 h 142"/>
                <a:gd name="T10" fmla="*/ 139 w 518"/>
                <a:gd name="T11" fmla="*/ 138 h 142"/>
                <a:gd name="T12" fmla="*/ 0 w 518"/>
                <a:gd name="T13" fmla="*/ 0 h 142"/>
                <a:gd name="T14" fmla="*/ 0 w 518"/>
                <a:gd name="T15" fmla="*/ 2 h 142"/>
                <a:gd name="T16" fmla="*/ 108 w 518"/>
                <a:gd name="T17" fmla="*/ 138 h 142"/>
                <a:gd name="T18" fmla="*/ 137 w 518"/>
                <a:gd name="T19" fmla="*/ 142 h 142"/>
                <a:gd name="T20" fmla="*/ 137 w 518"/>
                <a:gd name="T21" fmla="*/ 142 h 142"/>
                <a:gd name="T22" fmla="*/ 518 w 518"/>
                <a:gd name="T23" fmla="*/ 142 h 142"/>
                <a:gd name="T24" fmla="*/ 518 w 518"/>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142">
                  <a:moveTo>
                    <a:pt x="518" y="138"/>
                  </a:moveTo>
                  <a:cubicBezTo>
                    <a:pt x="170" y="138"/>
                    <a:pt x="170" y="138"/>
                    <a:pt x="170" y="138"/>
                  </a:cubicBez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7" y="140"/>
                    <a:pt x="127" y="141"/>
                    <a:pt x="137" y="142"/>
                  </a:cubicBezTo>
                  <a:cubicBezTo>
                    <a:pt x="137" y="142"/>
                    <a:pt x="137" y="142"/>
                    <a:pt x="137" y="142"/>
                  </a:cubicBezTo>
                  <a:cubicBezTo>
                    <a:pt x="518" y="142"/>
                    <a:pt x="518" y="142"/>
                    <a:pt x="518" y="142"/>
                  </a:cubicBezTo>
                  <a:lnTo>
                    <a:pt x="518" y="138"/>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0" name="Group 129">
              <a:extLst>
                <a:ext uri="{FF2B5EF4-FFF2-40B4-BE49-F238E27FC236}">
                  <a16:creationId xmlns:a16="http://schemas.microsoft.com/office/drawing/2014/main" id="{E9E9B6D7-DC30-4024-9F82-09E3F8C3DF37}"/>
                </a:ext>
              </a:extLst>
            </p:cNvPr>
            <p:cNvGrpSpPr/>
            <p:nvPr/>
          </p:nvGrpSpPr>
          <p:grpSpPr>
            <a:xfrm>
              <a:off x="6018213" y="3421063"/>
              <a:ext cx="300038" cy="258763"/>
              <a:chOff x="6018213" y="3421063"/>
              <a:chExt cx="300038" cy="258763"/>
            </a:xfrm>
            <a:effectLst>
              <a:outerShdw blurRad="50800" dist="38100" algn="l" rotWithShape="0">
                <a:prstClr val="black">
                  <a:alpha val="18000"/>
                </a:prstClr>
              </a:outerShdw>
            </a:effectLst>
          </p:grpSpPr>
          <p:sp>
            <p:nvSpPr>
              <p:cNvPr id="85" name="Freeform 81">
                <a:extLst>
                  <a:ext uri="{FF2B5EF4-FFF2-40B4-BE49-F238E27FC236}">
                    <a16:creationId xmlns:a16="http://schemas.microsoft.com/office/drawing/2014/main" id="{6A794EDD-7E47-4F41-939D-82BEB72F0B59}"/>
                  </a:ext>
                </a:extLst>
              </p:cNvPr>
              <p:cNvSpPr>
                <a:spLocks/>
              </p:cNvSpPr>
              <p:nvPr/>
            </p:nvSpPr>
            <p:spPr bwMode="auto">
              <a:xfrm>
                <a:off x="6018213"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6" name="Freeform 82">
                <a:extLst>
                  <a:ext uri="{FF2B5EF4-FFF2-40B4-BE49-F238E27FC236}">
                    <a16:creationId xmlns:a16="http://schemas.microsoft.com/office/drawing/2014/main" id="{35FD2D64-5601-44E6-BC28-93A06F71665D}"/>
                  </a:ext>
                </a:extLst>
              </p:cNvPr>
              <p:cNvSpPr>
                <a:spLocks/>
              </p:cNvSpPr>
              <p:nvPr/>
            </p:nvSpPr>
            <p:spPr bwMode="auto">
              <a:xfrm>
                <a:off x="6018213" y="3421063"/>
                <a:ext cx="300038" cy="130175"/>
              </a:xfrm>
              <a:custGeom>
                <a:avLst/>
                <a:gdLst>
                  <a:gd name="T0" fmla="*/ 0 w 189"/>
                  <a:gd name="T1" fmla="*/ 39 h 82"/>
                  <a:gd name="T2" fmla="*/ 7 w 189"/>
                  <a:gd name="T3" fmla="*/ 39 h 82"/>
                  <a:gd name="T4" fmla="*/ 7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7" y="39"/>
                    </a:lnTo>
                    <a:lnTo>
                      <a:pt x="7" y="15"/>
                    </a:lnTo>
                    <a:lnTo>
                      <a:pt x="189" y="82"/>
                    </a:lnTo>
                    <a:lnTo>
                      <a:pt x="0" y="0"/>
                    </a:lnTo>
                    <a:lnTo>
                      <a:pt x="0" y="39"/>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87" name="Freeform 83">
              <a:extLst>
                <a:ext uri="{FF2B5EF4-FFF2-40B4-BE49-F238E27FC236}">
                  <a16:creationId xmlns:a16="http://schemas.microsoft.com/office/drawing/2014/main" id="{307642C0-B5D8-4BA7-B8E3-C5E9D6D2489C}"/>
                </a:ext>
              </a:extLst>
            </p:cNvPr>
            <p:cNvSpPr>
              <a:spLocks/>
            </p:cNvSpPr>
            <p:nvPr/>
          </p:nvSpPr>
          <p:spPr bwMode="auto">
            <a:xfrm>
              <a:off x="5383213" y="3219450"/>
              <a:ext cx="649288" cy="247650"/>
            </a:xfrm>
            <a:custGeom>
              <a:avLst/>
              <a:gdLst>
                <a:gd name="T0" fmla="*/ 0 w 171"/>
                <a:gd name="T1" fmla="*/ 65 h 65"/>
                <a:gd name="T2" fmla="*/ 123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3" y="65"/>
                    <a:pt x="123" y="65"/>
                    <a:pt x="123" y="65"/>
                  </a:cubicBezTo>
                  <a:cubicBezTo>
                    <a:pt x="144" y="47"/>
                    <a:pt x="160" y="25"/>
                    <a:pt x="171" y="0"/>
                  </a:cubicBezTo>
                  <a:cubicBezTo>
                    <a:pt x="118" y="0"/>
                    <a:pt x="118" y="0"/>
                    <a:pt x="118" y="0"/>
                  </a:cubicBezTo>
                  <a:cubicBezTo>
                    <a:pt x="93" y="39"/>
                    <a:pt x="50" y="65"/>
                    <a:pt x="0" y="65"/>
                  </a:cubicBezTo>
                  <a:close/>
                </a:path>
              </a:pathLst>
            </a:custGeom>
            <a:gradFill>
              <a:gsLst>
                <a:gs pos="62000">
                  <a:schemeClr val="accent3">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3" name="Ring_04">
            <a:extLst>
              <a:ext uri="{FF2B5EF4-FFF2-40B4-BE49-F238E27FC236}">
                <a16:creationId xmlns:a16="http://schemas.microsoft.com/office/drawing/2014/main" id="{F10550B2-ABC0-46F4-BC6A-3CE90E39AF38}"/>
              </a:ext>
            </a:extLst>
          </p:cNvPr>
          <p:cNvGrpSpPr/>
          <p:nvPr/>
        </p:nvGrpSpPr>
        <p:grpSpPr>
          <a:xfrm>
            <a:off x="4593432" y="2565797"/>
            <a:ext cx="1614488" cy="1100138"/>
            <a:chOff x="6124576" y="3421063"/>
            <a:chExt cx="2152650" cy="1466850"/>
          </a:xfrm>
          <a:effectLst>
            <a:outerShdw blurRad="114300" dist="38100" dir="2700000" algn="tl" rotWithShape="0">
              <a:prstClr val="black">
                <a:alpha val="30000"/>
              </a:prstClr>
            </a:outerShdw>
          </a:effectLst>
        </p:grpSpPr>
        <p:sp>
          <p:nvSpPr>
            <p:cNvPr id="105" name="Freeform 101">
              <a:extLst>
                <a:ext uri="{FF2B5EF4-FFF2-40B4-BE49-F238E27FC236}">
                  <a16:creationId xmlns:a16="http://schemas.microsoft.com/office/drawing/2014/main" id="{DCC21AA5-DE00-4340-8974-A45F75117C37}"/>
                </a:ext>
              </a:extLst>
            </p:cNvPr>
            <p:cNvSpPr>
              <a:spLocks noEditPoints="1"/>
            </p:cNvSpPr>
            <p:nvPr/>
          </p:nvSpPr>
          <p:spPr bwMode="auto">
            <a:xfrm>
              <a:off x="6124576" y="3467100"/>
              <a:ext cx="2152650" cy="1420813"/>
            </a:xfrm>
            <a:custGeom>
              <a:avLst/>
              <a:gdLst>
                <a:gd name="T0" fmla="*/ 373 w 566"/>
                <a:gd name="T1" fmla="*/ 186 h 373"/>
                <a:gd name="T2" fmla="*/ 310 w 566"/>
                <a:gd name="T3" fmla="*/ 47 h 373"/>
                <a:gd name="T4" fmla="*/ 566 w 566"/>
                <a:gd name="T5" fmla="*/ 47 h 373"/>
                <a:gd name="T6" fmla="*/ 442 w 566"/>
                <a:gd name="T7" fmla="*/ 0 h 373"/>
                <a:gd name="T8" fmla="*/ 186 w 566"/>
                <a:gd name="T9" fmla="*/ 0 h 373"/>
                <a:gd name="T10" fmla="*/ 0 w 566"/>
                <a:gd name="T11" fmla="*/ 186 h 373"/>
                <a:gd name="T12" fmla="*/ 186 w 566"/>
                <a:gd name="T13" fmla="*/ 373 h 373"/>
                <a:gd name="T14" fmla="*/ 373 w 566"/>
                <a:gd name="T15" fmla="*/ 18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8" y="81"/>
                    <a:pt x="310" y="47"/>
                  </a:cubicBezTo>
                  <a:cubicBezTo>
                    <a:pt x="566" y="47"/>
                    <a:pt x="566" y="47"/>
                    <a:pt x="566" y="47"/>
                  </a:cubicBezTo>
                  <a:cubicBezTo>
                    <a:pt x="518" y="47"/>
                    <a:pt x="475" y="29"/>
                    <a:pt x="442" y="0"/>
                  </a:cubicBezTo>
                  <a:cubicBezTo>
                    <a:pt x="186" y="0"/>
                    <a:pt x="186" y="0"/>
                    <a:pt x="186" y="0"/>
                  </a:cubicBezTo>
                  <a:cubicBezTo>
                    <a:pt x="83" y="0"/>
                    <a:pt x="0" y="84"/>
                    <a:pt x="0" y="186"/>
                  </a:cubicBezTo>
                  <a:cubicBezTo>
                    <a:pt x="0" y="289"/>
                    <a:pt x="83" y="373"/>
                    <a:pt x="186" y="373"/>
                  </a:cubicBezTo>
                  <a:cubicBezTo>
                    <a:pt x="289" y="373"/>
                    <a:pt x="373" y="289"/>
                    <a:pt x="373" y="186"/>
                  </a:cubicBez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6" name="Freeform 102">
              <a:extLst>
                <a:ext uri="{FF2B5EF4-FFF2-40B4-BE49-F238E27FC236}">
                  <a16:creationId xmlns:a16="http://schemas.microsoft.com/office/drawing/2014/main" id="{63D0123E-7275-400C-88EA-631FED0866AB}"/>
                </a:ext>
              </a:extLst>
            </p:cNvPr>
            <p:cNvSpPr>
              <a:spLocks/>
            </p:cNvSpPr>
            <p:nvPr/>
          </p:nvSpPr>
          <p:spPr bwMode="auto">
            <a:xfrm>
              <a:off x="6303963" y="4183063"/>
              <a:ext cx="1060450" cy="541338"/>
            </a:xfrm>
            <a:custGeom>
              <a:avLst/>
              <a:gdLst>
                <a:gd name="T0" fmla="*/ 0 w 279"/>
                <a:gd name="T1" fmla="*/ 0 h 142"/>
                <a:gd name="T2" fmla="*/ 0 w 279"/>
                <a:gd name="T3" fmla="*/ 2 h 142"/>
                <a:gd name="T4" fmla="*/ 139 w 279"/>
                <a:gd name="T5" fmla="*/ 142 h 142"/>
                <a:gd name="T6" fmla="*/ 279 w 279"/>
                <a:gd name="T7" fmla="*/ 2 h 142"/>
                <a:gd name="T8" fmla="*/ 279 w 279"/>
                <a:gd name="T9" fmla="*/ 0 h 142"/>
                <a:gd name="T10" fmla="*/ 139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2" y="142"/>
                    <a:pt x="139" y="142"/>
                  </a:cubicBezTo>
                  <a:cubicBezTo>
                    <a:pt x="216" y="142"/>
                    <a:pt x="279" y="79"/>
                    <a:pt x="279" y="2"/>
                  </a:cubicBezTo>
                  <a:cubicBezTo>
                    <a:pt x="279" y="1"/>
                    <a:pt x="279" y="1"/>
                    <a:pt x="279" y="0"/>
                  </a:cubicBezTo>
                  <a:cubicBezTo>
                    <a:pt x="278" y="76"/>
                    <a:pt x="216" y="138"/>
                    <a:pt x="139" y="138"/>
                  </a:cubicBezTo>
                  <a:cubicBezTo>
                    <a:pt x="63" y="138"/>
                    <a:pt x="1" y="76"/>
                    <a:pt x="0" y="0"/>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7" name="Freeform 103">
              <a:extLst>
                <a:ext uri="{FF2B5EF4-FFF2-40B4-BE49-F238E27FC236}">
                  <a16:creationId xmlns:a16="http://schemas.microsoft.com/office/drawing/2014/main" id="{C05A37F8-B47D-490E-84DA-6CCF43FD97F7}"/>
                </a:ext>
              </a:extLst>
            </p:cNvPr>
            <p:cNvSpPr>
              <a:spLocks/>
            </p:cNvSpPr>
            <p:nvPr/>
          </p:nvSpPr>
          <p:spPr bwMode="auto">
            <a:xfrm>
              <a:off x="7288213" y="3646488"/>
              <a:ext cx="255588" cy="536575"/>
            </a:xfrm>
            <a:custGeom>
              <a:avLst/>
              <a:gdLst>
                <a:gd name="T0" fmla="*/ 67 w 67"/>
                <a:gd name="T1" fmla="*/ 139 h 141"/>
                <a:gd name="T2" fmla="*/ 7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7" y="3"/>
                  </a:cubicBezTo>
                  <a:cubicBezTo>
                    <a:pt x="4" y="0"/>
                    <a:pt x="4" y="0"/>
                    <a:pt x="4" y="0"/>
                  </a:cubicBezTo>
                  <a:cubicBezTo>
                    <a:pt x="0" y="0"/>
                    <a:pt x="0" y="0"/>
                    <a:pt x="0" y="0"/>
                  </a:cubicBezTo>
                  <a:cubicBezTo>
                    <a:pt x="4" y="3"/>
                    <a:pt x="4" y="3"/>
                    <a:pt x="4" y="3"/>
                  </a:cubicBezTo>
                  <a:cubicBezTo>
                    <a:pt x="42" y="37"/>
                    <a:pt x="66" y="86"/>
                    <a:pt x="67" y="141"/>
                  </a:cubicBezTo>
                  <a:cubicBezTo>
                    <a:pt x="67" y="141"/>
                    <a:pt x="67" y="140"/>
                    <a:pt x="67" y="139"/>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8" name="Freeform 104">
              <a:extLst>
                <a:ext uri="{FF2B5EF4-FFF2-40B4-BE49-F238E27FC236}">
                  <a16:creationId xmlns:a16="http://schemas.microsoft.com/office/drawing/2014/main" id="{C1FBBFC0-9A5B-472E-952C-C0CEB8E59B09}"/>
                </a:ext>
              </a:extLst>
            </p:cNvPr>
            <p:cNvSpPr>
              <a:spLocks/>
            </p:cNvSpPr>
            <p:nvPr/>
          </p:nvSpPr>
          <p:spPr bwMode="auto">
            <a:xfrm>
              <a:off x="6124576" y="3467100"/>
              <a:ext cx="1697038" cy="715963"/>
            </a:xfrm>
            <a:custGeom>
              <a:avLst/>
              <a:gdLst>
                <a:gd name="T0" fmla="*/ 186 w 446"/>
                <a:gd name="T1" fmla="*/ 4 h 188"/>
                <a:gd name="T2" fmla="*/ 446 w 446"/>
                <a:gd name="T3" fmla="*/ 4 h 188"/>
                <a:gd name="T4" fmla="*/ 442 w 446"/>
                <a:gd name="T5" fmla="*/ 0 h 188"/>
                <a:gd name="T6" fmla="*/ 186 w 446"/>
                <a:gd name="T7" fmla="*/ 0 h 188"/>
                <a:gd name="T8" fmla="*/ 0 w 446"/>
                <a:gd name="T9" fmla="*/ 186 h 188"/>
                <a:gd name="T10" fmla="*/ 0 w 446"/>
                <a:gd name="T11" fmla="*/ 188 h 188"/>
                <a:gd name="T12" fmla="*/ 186 w 446"/>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6" h="188">
                  <a:moveTo>
                    <a:pt x="186" y="4"/>
                  </a:moveTo>
                  <a:cubicBezTo>
                    <a:pt x="446" y="4"/>
                    <a:pt x="446" y="4"/>
                    <a:pt x="446" y="4"/>
                  </a:cubicBezTo>
                  <a:cubicBezTo>
                    <a:pt x="445" y="2"/>
                    <a:pt x="444" y="1"/>
                    <a:pt x="442"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2" name="Group 131">
              <a:extLst>
                <a:ext uri="{FF2B5EF4-FFF2-40B4-BE49-F238E27FC236}">
                  <a16:creationId xmlns:a16="http://schemas.microsoft.com/office/drawing/2014/main" id="{8BB7B13F-55A8-48BC-8685-1F666946E123}"/>
                </a:ext>
              </a:extLst>
            </p:cNvPr>
            <p:cNvGrpSpPr/>
            <p:nvPr/>
          </p:nvGrpSpPr>
          <p:grpSpPr>
            <a:xfrm>
              <a:off x="7462838" y="3421063"/>
              <a:ext cx="301625" cy="258763"/>
              <a:chOff x="7462838" y="3421063"/>
              <a:chExt cx="301625" cy="258763"/>
            </a:xfrm>
            <a:effectLst>
              <a:outerShdw blurRad="50800" dist="38100" algn="l" rotWithShape="0">
                <a:prstClr val="black">
                  <a:alpha val="16000"/>
                </a:prstClr>
              </a:outerShdw>
            </a:effectLst>
          </p:grpSpPr>
          <p:sp>
            <p:nvSpPr>
              <p:cNvPr id="109" name="Freeform 105">
                <a:extLst>
                  <a:ext uri="{FF2B5EF4-FFF2-40B4-BE49-F238E27FC236}">
                    <a16:creationId xmlns:a16="http://schemas.microsoft.com/office/drawing/2014/main" id="{4D120736-0CCB-4A5A-A3EE-3BC4990B9374}"/>
                  </a:ext>
                </a:extLst>
              </p:cNvPr>
              <p:cNvSpPr>
                <a:spLocks/>
              </p:cNvSpPr>
              <p:nvPr/>
            </p:nvSpPr>
            <p:spPr bwMode="auto">
              <a:xfrm>
                <a:off x="7462838"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10" name="Freeform 106">
                <a:extLst>
                  <a:ext uri="{FF2B5EF4-FFF2-40B4-BE49-F238E27FC236}">
                    <a16:creationId xmlns:a16="http://schemas.microsoft.com/office/drawing/2014/main" id="{1573B98D-8BB5-4825-9EE9-6928014C816C}"/>
                  </a:ext>
                </a:extLst>
              </p:cNvPr>
              <p:cNvSpPr>
                <a:spLocks/>
              </p:cNvSpPr>
              <p:nvPr/>
            </p:nvSpPr>
            <p:spPr bwMode="auto">
              <a:xfrm>
                <a:off x="7462838"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1" name="Freeform 107">
              <a:extLst>
                <a:ext uri="{FF2B5EF4-FFF2-40B4-BE49-F238E27FC236}">
                  <a16:creationId xmlns:a16="http://schemas.microsoft.com/office/drawing/2014/main" id="{F9901CA0-A9B8-4B81-8B39-99B002C7320F}"/>
                </a:ext>
              </a:extLst>
            </p:cNvPr>
            <p:cNvSpPr>
              <a:spLocks/>
            </p:cNvSpPr>
            <p:nvPr/>
          </p:nvSpPr>
          <p:spPr bwMode="auto">
            <a:xfrm>
              <a:off x="6832601" y="3646488"/>
              <a:ext cx="687388" cy="357188"/>
            </a:xfrm>
            <a:custGeom>
              <a:avLst/>
              <a:gdLst>
                <a:gd name="T0" fmla="*/ 132 w 181"/>
                <a:gd name="T1" fmla="*/ 94 h 94"/>
                <a:gd name="T2" fmla="*/ 181 w 181"/>
                <a:gd name="T3" fmla="*/ 94 h 94"/>
                <a:gd name="T4" fmla="*/ 124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2" y="57"/>
                    <a:pt x="151" y="24"/>
                    <a:pt x="124" y="0"/>
                  </a:cubicBezTo>
                  <a:cubicBezTo>
                    <a:pt x="0" y="0"/>
                    <a:pt x="0" y="0"/>
                    <a:pt x="0" y="0"/>
                  </a:cubicBezTo>
                  <a:cubicBezTo>
                    <a:pt x="61" y="0"/>
                    <a:pt x="113" y="39"/>
                    <a:pt x="132" y="94"/>
                  </a:cubicBezTo>
                  <a:close/>
                </a:path>
              </a:pathLst>
            </a:custGeom>
            <a:gradFill>
              <a:gsLst>
                <a:gs pos="62000">
                  <a:schemeClr val="accent4">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8" name="Ring_05">
            <a:extLst>
              <a:ext uri="{FF2B5EF4-FFF2-40B4-BE49-F238E27FC236}">
                <a16:creationId xmlns:a16="http://schemas.microsoft.com/office/drawing/2014/main" id="{F901C777-E24B-40AA-BD12-17C2B7A3366D}"/>
              </a:ext>
            </a:extLst>
          </p:cNvPr>
          <p:cNvGrpSpPr/>
          <p:nvPr/>
        </p:nvGrpSpPr>
        <p:grpSpPr>
          <a:xfrm>
            <a:off x="5674519" y="1669257"/>
            <a:ext cx="1614488" cy="1090613"/>
            <a:chOff x="7566026" y="2225675"/>
            <a:chExt cx="2152650" cy="1454151"/>
          </a:xfrm>
          <a:effectLst>
            <a:outerShdw blurRad="114300" dist="50800" dir="2700000" algn="tl" rotWithShape="0">
              <a:prstClr val="black">
                <a:alpha val="36000"/>
              </a:prstClr>
            </a:outerShdw>
          </a:effectLst>
        </p:grpSpPr>
        <p:sp>
          <p:nvSpPr>
            <p:cNvPr id="67" name="Freeform 63">
              <a:extLst>
                <a:ext uri="{FF2B5EF4-FFF2-40B4-BE49-F238E27FC236}">
                  <a16:creationId xmlns:a16="http://schemas.microsoft.com/office/drawing/2014/main" id="{17B0680A-36B2-4F2D-A74D-1A17AD939B5A}"/>
                </a:ext>
              </a:extLst>
            </p:cNvPr>
            <p:cNvSpPr>
              <a:spLocks noEditPoints="1"/>
            </p:cNvSpPr>
            <p:nvPr/>
          </p:nvSpPr>
          <p:spPr bwMode="auto">
            <a:xfrm>
              <a:off x="7566026" y="2225675"/>
              <a:ext cx="2152650" cy="1420813"/>
            </a:xfrm>
            <a:custGeom>
              <a:avLst/>
              <a:gdLst>
                <a:gd name="T0" fmla="*/ 566 w 566"/>
                <a:gd name="T1" fmla="*/ 326 h 373"/>
                <a:gd name="T2" fmla="*/ 310 w 566"/>
                <a:gd name="T3" fmla="*/ 326 h 373"/>
                <a:gd name="T4" fmla="*/ 373 w 566"/>
                <a:gd name="T5" fmla="*/ 186 h 373"/>
                <a:gd name="T6" fmla="*/ 187 w 566"/>
                <a:gd name="T7" fmla="*/ 0 h 373"/>
                <a:gd name="T8" fmla="*/ 0 w 566"/>
                <a:gd name="T9" fmla="*/ 186 h 373"/>
                <a:gd name="T10" fmla="*/ 63 w 566"/>
                <a:gd name="T11" fmla="*/ 326 h 373"/>
                <a:gd name="T12" fmla="*/ 63 w 566"/>
                <a:gd name="T13" fmla="*/ 326 h 373"/>
                <a:gd name="T14" fmla="*/ 187 w 566"/>
                <a:gd name="T15" fmla="*/ 373 h 373"/>
                <a:gd name="T16" fmla="*/ 187 w 566"/>
                <a:gd name="T17" fmla="*/ 373 h 373"/>
                <a:gd name="T18" fmla="*/ 566 w 566"/>
                <a:gd name="T19" fmla="*/ 373 h 373"/>
                <a:gd name="T20" fmla="*/ 566 w 566"/>
                <a:gd name="T21" fmla="*/ 326 h 373"/>
                <a:gd name="T22" fmla="*/ 47 w 566"/>
                <a:gd name="T23" fmla="*/ 186 h 373"/>
                <a:gd name="T24" fmla="*/ 187 w 566"/>
                <a:gd name="T25" fmla="*/ 47 h 373"/>
                <a:gd name="T26" fmla="*/ 326 w 566"/>
                <a:gd name="T27" fmla="*/ 186 h 373"/>
                <a:gd name="T28" fmla="*/ 187 w 566"/>
                <a:gd name="T29" fmla="*/ 326 h 373"/>
                <a:gd name="T30" fmla="*/ 47 w 566"/>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373">
                  <a:moveTo>
                    <a:pt x="566" y="326"/>
                  </a:moveTo>
                  <a:cubicBezTo>
                    <a:pt x="310" y="326"/>
                    <a:pt x="310" y="326"/>
                    <a:pt x="310" y="326"/>
                  </a:cubicBezTo>
                  <a:cubicBezTo>
                    <a:pt x="349" y="292"/>
                    <a:pt x="373" y="242"/>
                    <a:pt x="373" y="186"/>
                  </a:cubicBezTo>
                  <a:cubicBezTo>
                    <a:pt x="373" y="84"/>
                    <a:pt x="289" y="0"/>
                    <a:pt x="187" y="0"/>
                  </a:cubicBezTo>
                  <a:cubicBezTo>
                    <a:pt x="84" y="0"/>
                    <a:pt x="0" y="84"/>
                    <a:pt x="0" y="186"/>
                  </a:cubicBezTo>
                  <a:cubicBezTo>
                    <a:pt x="0" y="242"/>
                    <a:pt x="25" y="292"/>
                    <a:pt x="63" y="326"/>
                  </a:cubicBezTo>
                  <a:cubicBezTo>
                    <a:pt x="63" y="326"/>
                    <a:pt x="63" y="326"/>
                    <a:pt x="63" y="326"/>
                  </a:cubicBezTo>
                  <a:cubicBezTo>
                    <a:pt x="96" y="355"/>
                    <a:pt x="139" y="373"/>
                    <a:pt x="187" y="373"/>
                  </a:cubicBezTo>
                  <a:cubicBezTo>
                    <a:pt x="187" y="373"/>
                    <a:pt x="187" y="373"/>
                    <a:pt x="187" y="373"/>
                  </a:cubicBezTo>
                  <a:cubicBezTo>
                    <a:pt x="566" y="373"/>
                    <a:pt x="566" y="373"/>
                    <a:pt x="566" y="373"/>
                  </a:cubicBezTo>
                  <a:cubicBezTo>
                    <a:pt x="566" y="326"/>
                    <a:pt x="566" y="326"/>
                    <a:pt x="566" y="326"/>
                  </a:cubicBezTo>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8" name="Freeform 64">
              <a:extLst>
                <a:ext uri="{FF2B5EF4-FFF2-40B4-BE49-F238E27FC236}">
                  <a16:creationId xmlns:a16="http://schemas.microsoft.com/office/drawing/2014/main" id="{578324C7-7ED2-47F9-A1CB-C964171C308E}"/>
                </a:ext>
              </a:extLst>
            </p:cNvPr>
            <p:cNvSpPr>
              <a:spLocks/>
            </p:cNvSpPr>
            <p:nvPr/>
          </p:nvSpPr>
          <p:spPr bwMode="auto">
            <a:xfrm>
              <a:off x="7566026" y="2225675"/>
              <a:ext cx="1419225" cy="715963"/>
            </a:xfrm>
            <a:custGeom>
              <a:avLst/>
              <a:gdLst>
                <a:gd name="T0" fmla="*/ 187 w 373"/>
                <a:gd name="T1" fmla="*/ 4 h 188"/>
                <a:gd name="T2" fmla="*/ 373 w 373"/>
                <a:gd name="T3" fmla="*/ 188 h 188"/>
                <a:gd name="T4" fmla="*/ 373 w 373"/>
                <a:gd name="T5" fmla="*/ 186 h 188"/>
                <a:gd name="T6" fmla="*/ 187 w 373"/>
                <a:gd name="T7" fmla="*/ 0 h 188"/>
                <a:gd name="T8" fmla="*/ 0 w 373"/>
                <a:gd name="T9" fmla="*/ 186 h 188"/>
                <a:gd name="T10" fmla="*/ 0 w 373"/>
                <a:gd name="T11" fmla="*/ 188 h 188"/>
                <a:gd name="T12" fmla="*/ 187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7" y="4"/>
                  </a:moveTo>
                  <a:cubicBezTo>
                    <a:pt x="289" y="4"/>
                    <a:pt x="372" y="86"/>
                    <a:pt x="373" y="188"/>
                  </a:cubicBezTo>
                  <a:cubicBezTo>
                    <a:pt x="373" y="188"/>
                    <a:pt x="373" y="187"/>
                    <a:pt x="373" y="186"/>
                  </a:cubicBezTo>
                  <a:cubicBezTo>
                    <a:pt x="373" y="84"/>
                    <a:pt x="289" y="0"/>
                    <a:pt x="187" y="0"/>
                  </a:cubicBezTo>
                  <a:cubicBezTo>
                    <a:pt x="84" y="0"/>
                    <a:pt x="0" y="84"/>
                    <a:pt x="0" y="186"/>
                  </a:cubicBezTo>
                  <a:cubicBezTo>
                    <a:pt x="0" y="187"/>
                    <a:pt x="0" y="188"/>
                    <a:pt x="0" y="188"/>
                  </a:cubicBezTo>
                  <a:cubicBezTo>
                    <a:pt x="1" y="86"/>
                    <a:pt x="85" y="4"/>
                    <a:pt x="187" y="4"/>
                  </a:cubicBez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9" name="Freeform 65">
              <a:extLst>
                <a:ext uri="{FF2B5EF4-FFF2-40B4-BE49-F238E27FC236}">
                  <a16:creationId xmlns:a16="http://schemas.microsoft.com/office/drawing/2014/main" id="{ACA7E2A4-94ED-46B4-8F22-FFD20A068AE5}"/>
                </a:ext>
              </a:extLst>
            </p:cNvPr>
            <p:cNvSpPr>
              <a:spLocks noEditPoints="1"/>
            </p:cNvSpPr>
            <p:nvPr/>
          </p:nvSpPr>
          <p:spPr bwMode="auto">
            <a:xfrm>
              <a:off x="8383588" y="2941638"/>
              <a:ext cx="422275" cy="514350"/>
            </a:xfrm>
            <a:custGeom>
              <a:avLst/>
              <a:gdLst>
                <a:gd name="T0" fmla="*/ 0 w 111"/>
                <a:gd name="T1" fmla="*/ 135 h 135"/>
                <a:gd name="T2" fmla="*/ 0 w 111"/>
                <a:gd name="T3" fmla="*/ 135 h 135"/>
                <a:gd name="T4" fmla="*/ 0 w 111"/>
                <a:gd name="T5" fmla="*/ 135 h 135"/>
                <a:gd name="T6" fmla="*/ 0 w 111"/>
                <a:gd name="T7" fmla="*/ 135 h 135"/>
                <a:gd name="T8" fmla="*/ 0 w 111"/>
                <a:gd name="T9" fmla="*/ 135 h 135"/>
                <a:gd name="T10" fmla="*/ 0 w 111"/>
                <a:gd name="T11" fmla="*/ 135 h 135"/>
                <a:gd name="T12" fmla="*/ 1 w 111"/>
                <a:gd name="T13" fmla="*/ 135 h 135"/>
                <a:gd name="T14" fmla="*/ 1 w 111"/>
                <a:gd name="T15" fmla="*/ 135 h 135"/>
                <a:gd name="T16" fmla="*/ 1 w 111"/>
                <a:gd name="T17" fmla="*/ 135 h 135"/>
                <a:gd name="T18" fmla="*/ 1 w 111"/>
                <a:gd name="T19" fmla="*/ 135 h 135"/>
                <a:gd name="T20" fmla="*/ 1 w 111"/>
                <a:gd name="T21" fmla="*/ 135 h 135"/>
                <a:gd name="T22" fmla="*/ 1 w 111"/>
                <a:gd name="T23" fmla="*/ 135 h 135"/>
                <a:gd name="T24" fmla="*/ 2 w 111"/>
                <a:gd name="T25" fmla="*/ 135 h 135"/>
                <a:gd name="T26" fmla="*/ 1 w 111"/>
                <a:gd name="T27" fmla="*/ 135 h 135"/>
                <a:gd name="T28" fmla="*/ 2 w 111"/>
                <a:gd name="T29" fmla="*/ 135 h 135"/>
                <a:gd name="T30" fmla="*/ 2 w 111"/>
                <a:gd name="T31" fmla="*/ 135 h 135"/>
                <a:gd name="T32" fmla="*/ 2 w 111"/>
                <a:gd name="T33" fmla="*/ 135 h 135"/>
                <a:gd name="T34" fmla="*/ 2 w 111"/>
                <a:gd name="T35" fmla="*/ 135 h 135"/>
                <a:gd name="T36" fmla="*/ 2 w 111"/>
                <a:gd name="T37" fmla="*/ 135 h 135"/>
                <a:gd name="T38" fmla="*/ 2 w 111"/>
                <a:gd name="T39" fmla="*/ 135 h 135"/>
                <a:gd name="T40" fmla="*/ 2 w 111"/>
                <a:gd name="T41" fmla="*/ 135 h 135"/>
                <a:gd name="T42" fmla="*/ 3 w 111"/>
                <a:gd name="T43" fmla="*/ 135 h 135"/>
                <a:gd name="T44" fmla="*/ 3 w 111"/>
                <a:gd name="T45" fmla="*/ 135 h 135"/>
                <a:gd name="T46" fmla="*/ 3 w 111"/>
                <a:gd name="T47" fmla="*/ 135 h 135"/>
                <a:gd name="T48" fmla="*/ 3 w 111"/>
                <a:gd name="T49" fmla="*/ 134 h 135"/>
                <a:gd name="T50" fmla="*/ 3 w 111"/>
                <a:gd name="T51" fmla="*/ 134 h 135"/>
                <a:gd name="T52" fmla="*/ 3 w 111"/>
                <a:gd name="T53" fmla="*/ 134 h 135"/>
                <a:gd name="T54" fmla="*/ 4 w 111"/>
                <a:gd name="T55" fmla="*/ 134 h 135"/>
                <a:gd name="T56" fmla="*/ 3 w 111"/>
                <a:gd name="T57" fmla="*/ 134 h 135"/>
                <a:gd name="T58" fmla="*/ 4 w 111"/>
                <a:gd name="T59" fmla="*/ 134 h 135"/>
                <a:gd name="T60" fmla="*/ 4 w 111"/>
                <a:gd name="T61" fmla="*/ 134 h 135"/>
                <a:gd name="T62" fmla="*/ 4 w 111"/>
                <a:gd name="T63" fmla="*/ 134 h 135"/>
                <a:gd name="T64" fmla="*/ 4 w 111"/>
                <a:gd name="T65" fmla="*/ 134 h 135"/>
                <a:gd name="T66" fmla="*/ 5 w 111"/>
                <a:gd name="T67" fmla="*/ 134 h 135"/>
                <a:gd name="T68" fmla="*/ 4 w 111"/>
                <a:gd name="T69" fmla="*/ 134 h 135"/>
                <a:gd name="T70" fmla="*/ 5 w 111"/>
                <a:gd name="T71" fmla="*/ 134 h 135"/>
                <a:gd name="T72" fmla="*/ 5 w 111"/>
                <a:gd name="T73" fmla="*/ 134 h 135"/>
                <a:gd name="T74" fmla="*/ 5 w 111"/>
                <a:gd name="T75" fmla="*/ 134 h 135"/>
                <a:gd name="T76" fmla="*/ 5 w 111"/>
                <a:gd name="T77" fmla="*/ 134 h 135"/>
                <a:gd name="T78" fmla="*/ 5 w 111"/>
                <a:gd name="T79" fmla="*/ 134 h 135"/>
                <a:gd name="T80" fmla="*/ 5 w 111"/>
                <a:gd name="T81" fmla="*/ 134 h 135"/>
                <a:gd name="T82" fmla="*/ 5 w 111"/>
                <a:gd name="T83" fmla="*/ 134 h 135"/>
                <a:gd name="T84" fmla="*/ 6 w 111"/>
                <a:gd name="T85" fmla="*/ 134 h 135"/>
                <a:gd name="T86" fmla="*/ 5 w 111"/>
                <a:gd name="T87" fmla="*/ 134 h 135"/>
                <a:gd name="T88" fmla="*/ 6 w 111"/>
                <a:gd name="T89" fmla="*/ 134 h 135"/>
                <a:gd name="T90" fmla="*/ 6 w 111"/>
                <a:gd name="T91" fmla="*/ 134 h 135"/>
                <a:gd name="T92" fmla="*/ 6 w 111"/>
                <a:gd name="T93" fmla="*/ 134 h 135"/>
                <a:gd name="T94" fmla="*/ 6 w 111"/>
                <a:gd name="T95" fmla="*/ 134 h 135"/>
                <a:gd name="T96" fmla="*/ 7 w 111"/>
                <a:gd name="T97" fmla="*/ 134 h 135"/>
                <a:gd name="T98" fmla="*/ 6 w 111"/>
                <a:gd name="T99" fmla="*/ 134 h 135"/>
                <a:gd name="T100" fmla="*/ 7 w 111"/>
                <a:gd name="T101" fmla="*/ 134 h 135"/>
                <a:gd name="T102" fmla="*/ 111 w 111"/>
                <a:gd name="T103" fmla="*/ 0 h 135"/>
                <a:gd name="T104" fmla="*/ 7 w 111"/>
                <a:gd name="T105" fmla="*/ 134 h 135"/>
                <a:gd name="T106" fmla="*/ 111 w 111"/>
                <a:gd name="T107" fmla="*/ 1 h 135"/>
                <a:gd name="T108" fmla="*/ 111 w 111"/>
                <a:gd name="T10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35">
                  <a:moveTo>
                    <a:pt x="0" y="135"/>
                  </a:moveTo>
                  <a:cubicBezTo>
                    <a:pt x="0" y="135"/>
                    <a:pt x="0" y="135"/>
                    <a:pt x="0" y="135"/>
                  </a:cubicBezTo>
                  <a:cubicBezTo>
                    <a:pt x="0" y="135"/>
                    <a:pt x="0" y="135"/>
                    <a:pt x="0" y="135"/>
                  </a:cubicBezTo>
                  <a:moveTo>
                    <a:pt x="0" y="135"/>
                  </a:moveTo>
                  <a:cubicBezTo>
                    <a:pt x="0" y="135"/>
                    <a:pt x="0" y="135"/>
                    <a:pt x="0" y="135"/>
                  </a:cubicBezTo>
                  <a:cubicBezTo>
                    <a:pt x="0" y="135"/>
                    <a:pt x="0" y="135"/>
                    <a:pt x="0" y="135"/>
                  </a:cubicBezTo>
                  <a:moveTo>
                    <a:pt x="1" y="135"/>
                  </a:moveTo>
                  <a:cubicBezTo>
                    <a:pt x="1" y="135"/>
                    <a:pt x="1" y="135"/>
                    <a:pt x="1" y="135"/>
                  </a:cubicBezTo>
                  <a:cubicBezTo>
                    <a:pt x="1" y="135"/>
                    <a:pt x="1" y="135"/>
                    <a:pt x="1" y="135"/>
                  </a:cubicBezTo>
                  <a:moveTo>
                    <a:pt x="1" y="135"/>
                  </a:moveTo>
                  <a:cubicBezTo>
                    <a:pt x="1" y="135"/>
                    <a:pt x="1" y="135"/>
                    <a:pt x="1" y="135"/>
                  </a:cubicBezTo>
                  <a:cubicBezTo>
                    <a:pt x="1" y="135"/>
                    <a:pt x="1" y="135"/>
                    <a:pt x="1" y="135"/>
                  </a:cubicBezTo>
                  <a:moveTo>
                    <a:pt x="2" y="135"/>
                  </a:moveTo>
                  <a:cubicBezTo>
                    <a:pt x="1" y="135"/>
                    <a:pt x="1" y="135"/>
                    <a:pt x="1" y="135"/>
                  </a:cubicBezTo>
                  <a:cubicBezTo>
                    <a:pt x="1" y="135"/>
                    <a:pt x="1" y="135"/>
                    <a:pt x="2" y="135"/>
                  </a:cubicBezTo>
                  <a:moveTo>
                    <a:pt x="2" y="135"/>
                  </a:moveTo>
                  <a:cubicBezTo>
                    <a:pt x="2" y="135"/>
                    <a:pt x="2" y="135"/>
                    <a:pt x="2" y="135"/>
                  </a:cubicBezTo>
                  <a:cubicBezTo>
                    <a:pt x="2" y="135"/>
                    <a:pt x="2" y="135"/>
                    <a:pt x="2" y="135"/>
                  </a:cubicBezTo>
                  <a:moveTo>
                    <a:pt x="2" y="135"/>
                  </a:moveTo>
                  <a:cubicBezTo>
                    <a:pt x="2" y="135"/>
                    <a:pt x="2" y="135"/>
                    <a:pt x="2" y="135"/>
                  </a:cubicBezTo>
                  <a:cubicBezTo>
                    <a:pt x="2" y="135"/>
                    <a:pt x="2" y="135"/>
                    <a:pt x="2" y="135"/>
                  </a:cubicBezTo>
                  <a:moveTo>
                    <a:pt x="3" y="135"/>
                  </a:moveTo>
                  <a:cubicBezTo>
                    <a:pt x="3" y="135"/>
                    <a:pt x="3" y="135"/>
                    <a:pt x="3" y="135"/>
                  </a:cubicBezTo>
                  <a:cubicBezTo>
                    <a:pt x="3" y="135"/>
                    <a:pt x="3" y="135"/>
                    <a:pt x="3" y="135"/>
                  </a:cubicBezTo>
                  <a:moveTo>
                    <a:pt x="3" y="134"/>
                  </a:moveTo>
                  <a:cubicBezTo>
                    <a:pt x="3" y="134"/>
                    <a:pt x="3" y="134"/>
                    <a:pt x="3" y="134"/>
                  </a:cubicBezTo>
                  <a:cubicBezTo>
                    <a:pt x="3" y="134"/>
                    <a:pt x="3" y="134"/>
                    <a:pt x="3" y="134"/>
                  </a:cubicBezTo>
                  <a:moveTo>
                    <a:pt x="4" y="134"/>
                  </a:moveTo>
                  <a:cubicBezTo>
                    <a:pt x="4" y="134"/>
                    <a:pt x="4" y="134"/>
                    <a:pt x="3" y="134"/>
                  </a:cubicBezTo>
                  <a:cubicBezTo>
                    <a:pt x="4" y="134"/>
                    <a:pt x="4" y="134"/>
                    <a:pt x="4" y="134"/>
                  </a:cubicBezTo>
                  <a:moveTo>
                    <a:pt x="4" y="134"/>
                  </a:moveTo>
                  <a:cubicBezTo>
                    <a:pt x="4" y="134"/>
                    <a:pt x="4" y="134"/>
                    <a:pt x="4" y="134"/>
                  </a:cubicBezTo>
                  <a:cubicBezTo>
                    <a:pt x="4" y="134"/>
                    <a:pt x="4" y="134"/>
                    <a:pt x="4" y="134"/>
                  </a:cubicBezTo>
                  <a:moveTo>
                    <a:pt x="5" y="134"/>
                  </a:moveTo>
                  <a:cubicBezTo>
                    <a:pt x="4" y="134"/>
                    <a:pt x="4" y="134"/>
                    <a:pt x="4" y="134"/>
                  </a:cubicBezTo>
                  <a:cubicBezTo>
                    <a:pt x="4" y="134"/>
                    <a:pt x="4" y="134"/>
                    <a:pt x="5" y="134"/>
                  </a:cubicBezTo>
                  <a:moveTo>
                    <a:pt x="5" y="134"/>
                  </a:moveTo>
                  <a:cubicBezTo>
                    <a:pt x="5" y="134"/>
                    <a:pt x="5" y="134"/>
                    <a:pt x="5" y="134"/>
                  </a:cubicBezTo>
                  <a:cubicBezTo>
                    <a:pt x="5" y="134"/>
                    <a:pt x="5" y="134"/>
                    <a:pt x="5" y="134"/>
                  </a:cubicBezTo>
                  <a:moveTo>
                    <a:pt x="5" y="134"/>
                  </a:moveTo>
                  <a:cubicBezTo>
                    <a:pt x="5" y="134"/>
                    <a:pt x="5" y="134"/>
                    <a:pt x="5" y="134"/>
                  </a:cubicBezTo>
                  <a:cubicBezTo>
                    <a:pt x="5" y="134"/>
                    <a:pt x="5" y="134"/>
                    <a:pt x="5" y="134"/>
                  </a:cubicBezTo>
                  <a:moveTo>
                    <a:pt x="6" y="134"/>
                  </a:moveTo>
                  <a:cubicBezTo>
                    <a:pt x="6" y="134"/>
                    <a:pt x="6" y="134"/>
                    <a:pt x="5" y="134"/>
                  </a:cubicBezTo>
                  <a:cubicBezTo>
                    <a:pt x="6" y="134"/>
                    <a:pt x="6" y="134"/>
                    <a:pt x="6" y="134"/>
                  </a:cubicBezTo>
                  <a:moveTo>
                    <a:pt x="6" y="134"/>
                  </a:moveTo>
                  <a:cubicBezTo>
                    <a:pt x="6" y="134"/>
                    <a:pt x="6" y="134"/>
                    <a:pt x="6" y="134"/>
                  </a:cubicBezTo>
                  <a:cubicBezTo>
                    <a:pt x="6" y="134"/>
                    <a:pt x="6" y="134"/>
                    <a:pt x="6" y="134"/>
                  </a:cubicBezTo>
                  <a:moveTo>
                    <a:pt x="7" y="134"/>
                  </a:moveTo>
                  <a:cubicBezTo>
                    <a:pt x="7" y="134"/>
                    <a:pt x="6" y="134"/>
                    <a:pt x="6" y="134"/>
                  </a:cubicBezTo>
                  <a:cubicBezTo>
                    <a:pt x="6" y="134"/>
                    <a:pt x="7" y="134"/>
                    <a:pt x="7" y="134"/>
                  </a:cubicBezTo>
                  <a:moveTo>
                    <a:pt x="111" y="0"/>
                  </a:moveTo>
                  <a:cubicBezTo>
                    <a:pt x="110" y="64"/>
                    <a:pt x="66" y="118"/>
                    <a:pt x="7" y="134"/>
                  </a:cubicBezTo>
                  <a:cubicBezTo>
                    <a:pt x="66" y="118"/>
                    <a:pt x="110" y="65"/>
                    <a:pt x="111" y="1"/>
                  </a:cubicBezTo>
                  <a:cubicBezTo>
                    <a:pt x="111" y="1"/>
                    <a:pt x="111" y="1"/>
                    <a:pt x="111" y="0"/>
                  </a:cubicBezTo>
                </a:path>
              </a:pathLst>
            </a:custGeom>
            <a:solidFill>
              <a:srgbClr val="065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70" name="Freeform 66">
              <a:extLst>
                <a:ext uri="{FF2B5EF4-FFF2-40B4-BE49-F238E27FC236}">
                  <a16:creationId xmlns:a16="http://schemas.microsoft.com/office/drawing/2014/main" id="{2301DD36-0386-4BFB-9B86-B01064A921DC}"/>
                </a:ext>
              </a:extLst>
            </p:cNvPr>
            <p:cNvSpPr>
              <a:spLocks/>
            </p:cNvSpPr>
            <p:nvPr/>
          </p:nvSpPr>
          <p:spPr bwMode="auto">
            <a:xfrm>
              <a:off x="8277226" y="2944813"/>
              <a:ext cx="528638" cy="522288"/>
            </a:xfrm>
            <a:custGeom>
              <a:avLst/>
              <a:gdLst>
                <a:gd name="T0" fmla="*/ 139 w 139"/>
                <a:gd name="T1" fmla="*/ 0 h 137"/>
                <a:gd name="T2" fmla="*/ 35 w 139"/>
                <a:gd name="T3" fmla="*/ 133 h 137"/>
                <a:gd name="T4" fmla="*/ 35 w 139"/>
                <a:gd name="T5" fmla="*/ 133 h 137"/>
                <a:gd name="T6" fmla="*/ 34 w 139"/>
                <a:gd name="T7" fmla="*/ 133 h 137"/>
                <a:gd name="T8" fmla="*/ 34 w 139"/>
                <a:gd name="T9" fmla="*/ 133 h 137"/>
                <a:gd name="T10" fmla="*/ 34 w 139"/>
                <a:gd name="T11" fmla="*/ 133 h 137"/>
                <a:gd name="T12" fmla="*/ 34 w 139"/>
                <a:gd name="T13" fmla="*/ 133 h 137"/>
                <a:gd name="T14" fmla="*/ 33 w 139"/>
                <a:gd name="T15" fmla="*/ 133 h 137"/>
                <a:gd name="T16" fmla="*/ 33 w 139"/>
                <a:gd name="T17" fmla="*/ 133 h 137"/>
                <a:gd name="T18" fmla="*/ 33 w 139"/>
                <a:gd name="T19" fmla="*/ 133 h 137"/>
                <a:gd name="T20" fmla="*/ 33 w 139"/>
                <a:gd name="T21" fmla="*/ 133 h 137"/>
                <a:gd name="T22" fmla="*/ 33 w 139"/>
                <a:gd name="T23" fmla="*/ 133 h 137"/>
                <a:gd name="T24" fmla="*/ 33 w 139"/>
                <a:gd name="T25" fmla="*/ 133 h 137"/>
                <a:gd name="T26" fmla="*/ 32 w 139"/>
                <a:gd name="T27" fmla="*/ 133 h 137"/>
                <a:gd name="T28" fmla="*/ 32 w 139"/>
                <a:gd name="T29" fmla="*/ 133 h 137"/>
                <a:gd name="T30" fmla="*/ 32 w 139"/>
                <a:gd name="T31" fmla="*/ 133 h 137"/>
                <a:gd name="T32" fmla="*/ 32 w 139"/>
                <a:gd name="T33" fmla="*/ 133 h 137"/>
                <a:gd name="T34" fmla="*/ 31 w 139"/>
                <a:gd name="T35" fmla="*/ 133 h 137"/>
                <a:gd name="T36" fmla="*/ 31 w 139"/>
                <a:gd name="T37" fmla="*/ 133 h 137"/>
                <a:gd name="T38" fmla="*/ 31 w 139"/>
                <a:gd name="T39" fmla="*/ 133 h 137"/>
                <a:gd name="T40" fmla="*/ 31 w 139"/>
                <a:gd name="T41" fmla="*/ 134 h 137"/>
                <a:gd name="T42" fmla="*/ 31 w 139"/>
                <a:gd name="T43" fmla="*/ 134 h 137"/>
                <a:gd name="T44" fmla="*/ 30 w 139"/>
                <a:gd name="T45" fmla="*/ 134 h 137"/>
                <a:gd name="T46" fmla="*/ 30 w 139"/>
                <a:gd name="T47" fmla="*/ 134 h 137"/>
                <a:gd name="T48" fmla="*/ 30 w 139"/>
                <a:gd name="T49" fmla="*/ 134 h 137"/>
                <a:gd name="T50" fmla="*/ 30 w 139"/>
                <a:gd name="T51" fmla="*/ 134 h 137"/>
                <a:gd name="T52" fmla="*/ 30 w 139"/>
                <a:gd name="T53" fmla="*/ 134 h 137"/>
                <a:gd name="T54" fmla="*/ 29 w 139"/>
                <a:gd name="T55" fmla="*/ 134 h 137"/>
                <a:gd name="T56" fmla="*/ 29 w 139"/>
                <a:gd name="T57" fmla="*/ 134 h 137"/>
                <a:gd name="T58" fmla="*/ 29 w 139"/>
                <a:gd name="T59" fmla="*/ 134 h 137"/>
                <a:gd name="T60" fmla="*/ 29 w 139"/>
                <a:gd name="T61" fmla="*/ 134 h 137"/>
                <a:gd name="T62" fmla="*/ 29 w 139"/>
                <a:gd name="T63" fmla="*/ 134 h 137"/>
                <a:gd name="T64" fmla="*/ 28 w 139"/>
                <a:gd name="T65" fmla="*/ 134 h 137"/>
                <a:gd name="T66" fmla="*/ 28 w 139"/>
                <a:gd name="T67" fmla="*/ 134 h 137"/>
                <a:gd name="T68" fmla="*/ 28 w 139"/>
                <a:gd name="T69" fmla="*/ 134 h 137"/>
                <a:gd name="T70" fmla="*/ 28 w 139"/>
                <a:gd name="T71" fmla="*/ 134 h 137"/>
                <a:gd name="T72" fmla="*/ 0 w 139"/>
                <a:gd name="T73" fmla="*/ 137 h 137"/>
                <a:gd name="T74" fmla="*/ 31 w 139"/>
                <a:gd name="T75" fmla="*/ 137 h 137"/>
                <a:gd name="T76" fmla="*/ 139 w 139"/>
                <a:gd name="T77" fmla="*/ 1 h 137"/>
                <a:gd name="T78" fmla="*/ 139 w 139"/>
                <a:gd name="T7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137">
                  <a:moveTo>
                    <a:pt x="139" y="0"/>
                  </a:moveTo>
                  <a:cubicBezTo>
                    <a:pt x="138" y="64"/>
                    <a:pt x="94" y="117"/>
                    <a:pt x="35" y="133"/>
                  </a:cubicBezTo>
                  <a:cubicBezTo>
                    <a:pt x="35" y="133"/>
                    <a:pt x="35" y="133"/>
                    <a:pt x="35" y="133"/>
                  </a:cubicBezTo>
                  <a:cubicBezTo>
                    <a:pt x="35" y="133"/>
                    <a:pt x="34" y="133"/>
                    <a:pt x="34" y="133"/>
                  </a:cubicBezTo>
                  <a:cubicBezTo>
                    <a:pt x="34" y="133"/>
                    <a:pt x="34" y="133"/>
                    <a:pt x="34" y="133"/>
                  </a:cubicBezTo>
                  <a:cubicBezTo>
                    <a:pt x="34" y="133"/>
                    <a:pt x="34" y="133"/>
                    <a:pt x="34" y="133"/>
                  </a:cubicBezTo>
                  <a:cubicBezTo>
                    <a:pt x="34" y="133"/>
                    <a:pt x="34" y="133"/>
                    <a:pt x="34" y="133"/>
                  </a:cubicBezTo>
                  <a:cubicBezTo>
                    <a:pt x="34" y="133"/>
                    <a:pt x="34"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2" y="133"/>
                    <a:pt x="32" y="133"/>
                    <a:pt x="32" y="133"/>
                  </a:cubicBezTo>
                  <a:cubicBezTo>
                    <a:pt x="32" y="133"/>
                    <a:pt x="32" y="133"/>
                    <a:pt x="32" y="133"/>
                  </a:cubicBezTo>
                  <a:cubicBezTo>
                    <a:pt x="32" y="133"/>
                    <a:pt x="32" y="133"/>
                    <a:pt x="32" y="133"/>
                  </a:cubicBezTo>
                  <a:cubicBezTo>
                    <a:pt x="32" y="133"/>
                    <a:pt x="32" y="133"/>
                    <a:pt x="32" y="133"/>
                  </a:cubicBezTo>
                  <a:cubicBezTo>
                    <a:pt x="32" y="133"/>
                    <a:pt x="32" y="133"/>
                    <a:pt x="31" y="133"/>
                  </a:cubicBezTo>
                  <a:cubicBezTo>
                    <a:pt x="31" y="133"/>
                    <a:pt x="31" y="133"/>
                    <a:pt x="31" y="133"/>
                  </a:cubicBezTo>
                  <a:cubicBezTo>
                    <a:pt x="31" y="133"/>
                    <a:pt x="31" y="133"/>
                    <a:pt x="31" y="133"/>
                  </a:cubicBezTo>
                  <a:cubicBezTo>
                    <a:pt x="31" y="133"/>
                    <a:pt x="31" y="134"/>
                    <a:pt x="31" y="134"/>
                  </a:cubicBezTo>
                  <a:cubicBezTo>
                    <a:pt x="31" y="134"/>
                    <a:pt x="31" y="134"/>
                    <a:pt x="31" y="134"/>
                  </a:cubicBezTo>
                  <a:cubicBezTo>
                    <a:pt x="31" y="134"/>
                    <a:pt x="30" y="134"/>
                    <a:pt x="30" y="134"/>
                  </a:cubicBezTo>
                  <a:cubicBezTo>
                    <a:pt x="30" y="134"/>
                    <a:pt x="30" y="134"/>
                    <a:pt x="30" y="134"/>
                  </a:cubicBezTo>
                  <a:cubicBezTo>
                    <a:pt x="30" y="134"/>
                    <a:pt x="30" y="134"/>
                    <a:pt x="30" y="134"/>
                  </a:cubicBezTo>
                  <a:cubicBezTo>
                    <a:pt x="30" y="134"/>
                    <a:pt x="30" y="134"/>
                    <a:pt x="30" y="134"/>
                  </a:cubicBezTo>
                  <a:cubicBezTo>
                    <a:pt x="30" y="134"/>
                    <a:pt x="30" y="134"/>
                    <a:pt x="30"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8" y="134"/>
                    <a:pt x="28" y="134"/>
                    <a:pt x="28" y="134"/>
                  </a:cubicBezTo>
                  <a:cubicBezTo>
                    <a:pt x="28" y="134"/>
                    <a:pt x="28" y="134"/>
                    <a:pt x="28" y="134"/>
                  </a:cubicBezTo>
                  <a:cubicBezTo>
                    <a:pt x="28" y="134"/>
                    <a:pt x="28" y="134"/>
                    <a:pt x="28" y="134"/>
                  </a:cubicBezTo>
                  <a:cubicBezTo>
                    <a:pt x="28" y="134"/>
                    <a:pt x="28" y="134"/>
                    <a:pt x="28" y="134"/>
                  </a:cubicBezTo>
                  <a:cubicBezTo>
                    <a:pt x="19" y="136"/>
                    <a:pt x="9" y="137"/>
                    <a:pt x="0" y="137"/>
                  </a:cubicBezTo>
                  <a:cubicBezTo>
                    <a:pt x="31" y="137"/>
                    <a:pt x="31" y="137"/>
                    <a:pt x="31" y="137"/>
                  </a:cubicBezTo>
                  <a:cubicBezTo>
                    <a:pt x="93" y="123"/>
                    <a:pt x="139" y="67"/>
                    <a:pt x="139" y="1"/>
                  </a:cubicBezTo>
                  <a:cubicBezTo>
                    <a:pt x="139" y="1"/>
                    <a:pt x="139" y="0"/>
                    <a:pt x="139" y="0"/>
                  </a:cubicBezTo>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1" name="Freeform 67">
              <a:extLst>
                <a:ext uri="{FF2B5EF4-FFF2-40B4-BE49-F238E27FC236}">
                  <a16:creationId xmlns:a16="http://schemas.microsoft.com/office/drawing/2014/main" id="{CB4D86F2-3EA7-4A53-AC2B-D98797ED0D69}"/>
                </a:ext>
              </a:extLst>
            </p:cNvPr>
            <p:cNvSpPr>
              <a:spLocks/>
            </p:cNvSpPr>
            <p:nvPr/>
          </p:nvSpPr>
          <p:spPr bwMode="auto">
            <a:xfrm>
              <a:off x="7745413" y="2941638"/>
              <a:ext cx="1973263" cy="541338"/>
            </a:xfrm>
            <a:custGeom>
              <a:avLst/>
              <a:gdLst>
                <a:gd name="T0" fmla="*/ 519 w 519"/>
                <a:gd name="T1" fmla="*/ 138 h 142"/>
                <a:gd name="T2" fmla="*/ 171 w 519"/>
                <a:gd name="T3" fmla="*/ 138 h 142"/>
                <a:gd name="T4" fmla="*/ 171 w 519"/>
                <a:gd name="T5" fmla="*/ 138 h 142"/>
                <a:gd name="T6" fmla="*/ 140 w 519"/>
                <a:gd name="T7" fmla="*/ 138 h 142"/>
                <a:gd name="T8" fmla="*/ 140 w 519"/>
                <a:gd name="T9" fmla="*/ 138 h 142"/>
                <a:gd name="T10" fmla="*/ 140 w 519"/>
                <a:gd name="T11" fmla="*/ 138 h 142"/>
                <a:gd name="T12" fmla="*/ 0 w 519"/>
                <a:gd name="T13" fmla="*/ 0 h 142"/>
                <a:gd name="T14" fmla="*/ 0 w 519"/>
                <a:gd name="T15" fmla="*/ 2 h 142"/>
                <a:gd name="T16" fmla="*/ 108 w 519"/>
                <a:gd name="T17" fmla="*/ 138 h 142"/>
                <a:gd name="T18" fmla="*/ 138 w 519"/>
                <a:gd name="T19" fmla="*/ 142 h 142"/>
                <a:gd name="T20" fmla="*/ 138 w 519"/>
                <a:gd name="T21" fmla="*/ 142 h 142"/>
                <a:gd name="T22" fmla="*/ 519 w 519"/>
                <a:gd name="T23" fmla="*/ 142 h 142"/>
                <a:gd name="T24" fmla="*/ 519 w 519"/>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142">
                  <a:moveTo>
                    <a:pt x="519" y="138"/>
                  </a:moveTo>
                  <a:cubicBezTo>
                    <a:pt x="171" y="138"/>
                    <a:pt x="171" y="138"/>
                    <a:pt x="171" y="138"/>
                  </a:cubicBezTo>
                  <a:cubicBezTo>
                    <a:pt x="171" y="138"/>
                    <a:pt x="171" y="138"/>
                    <a:pt x="171" y="138"/>
                  </a:cubicBezTo>
                  <a:cubicBezTo>
                    <a:pt x="140" y="138"/>
                    <a:pt x="140" y="138"/>
                    <a:pt x="140" y="138"/>
                  </a:cubicBezTo>
                  <a:cubicBezTo>
                    <a:pt x="140" y="138"/>
                    <a:pt x="140" y="138"/>
                    <a:pt x="140" y="138"/>
                  </a:cubicBezTo>
                  <a:cubicBezTo>
                    <a:pt x="140" y="138"/>
                    <a:pt x="140" y="138"/>
                    <a:pt x="140" y="138"/>
                  </a:cubicBezTo>
                  <a:cubicBezTo>
                    <a:pt x="63" y="138"/>
                    <a:pt x="1" y="76"/>
                    <a:pt x="0" y="0"/>
                  </a:cubicBezTo>
                  <a:cubicBezTo>
                    <a:pt x="0" y="1"/>
                    <a:pt x="0" y="1"/>
                    <a:pt x="0" y="2"/>
                  </a:cubicBezTo>
                  <a:cubicBezTo>
                    <a:pt x="0" y="68"/>
                    <a:pt x="46" y="124"/>
                    <a:pt x="108" y="138"/>
                  </a:cubicBezTo>
                  <a:cubicBezTo>
                    <a:pt x="118" y="140"/>
                    <a:pt x="128" y="141"/>
                    <a:pt x="138" y="142"/>
                  </a:cubicBezTo>
                  <a:cubicBezTo>
                    <a:pt x="138" y="142"/>
                    <a:pt x="138" y="142"/>
                    <a:pt x="138" y="142"/>
                  </a:cubicBezTo>
                  <a:cubicBezTo>
                    <a:pt x="519" y="142"/>
                    <a:pt x="519" y="142"/>
                    <a:pt x="519" y="142"/>
                  </a:cubicBezTo>
                  <a:lnTo>
                    <a:pt x="519" y="138"/>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4" name="Group 133">
              <a:extLst>
                <a:ext uri="{FF2B5EF4-FFF2-40B4-BE49-F238E27FC236}">
                  <a16:creationId xmlns:a16="http://schemas.microsoft.com/office/drawing/2014/main" id="{351E5DC8-9765-47F3-A1E0-98C111046E27}"/>
                </a:ext>
              </a:extLst>
            </p:cNvPr>
            <p:cNvGrpSpPr/>
            <p:nvPr/>
          </p:nvGrpSpPr>
          <p:grpSpPr>
            <a:xfrm>
              <a:off x="8909051" y="3421063"/>
              <a:ext cx="304800" cy="258763"/>
              <a:chOff x="8909051" y="3421063"/>
              <a:chExt cx="304800" cy="258763"/>
            </a:xfrm>
            <a:effectLst>
              <a:outerShdw blurRad="50800" dist="38100" algn="tl" rotWithShape="0">
                <a:prstClr val="black">
                  <a:alpha val="20000"/>
                </a:prstClr>
              </a:outerShdw>
            </a:effectLst>
          </p:grpSpPr>
          <p:sp>
            <p:nvSpPr>
              <p:cNvPr id="72" name="Freeform 68">
                <a:extLst>
                  <a:ext uri="{FF2B5EF4-FFF2-40B4-BE49-F238E27FC236}">
                    <a16:creationId xmlns:a16="http://schemas.microsoft.com/office/drawing/2014/main" id="{B432D83B-388F-4FC9-A045-29F5A7DF9764}"/>
                  </a:ext>
                </a:extLst>
              </p:cNvPr>
              <p:cNvSpPr>
                <a:spLocks/>
              </p:cNvSpPr>
              <p:nvPr/>
            </p:nvSpPr>
            <p:spPr bwMode="auto">
              <a:xfrm>
                <a:off x="8909051" y="3421063"/>
                <a:ext cx="304800" cy="258763"/>
              </a:xfrm>
              <a:custGeom>
                <a:avLst/>
                <a:gdLst>
                  <a:gd name="T0" fmla="*/ 0 w 192"/>
                  <a:gd name="T1" fmla="*/ 0 h 163"/>
                  <a:gd name="T2" fmla="*/ 192 w 192"/>
                  <a:gd name="T3" fmla="*/ 82 h 163"/>
                  <a:gd name="T4" fmla="*/ 0 w 192"/>
                  <a:gd name="T5" fmla="*/ 163 h 163"/>
                  <a:gd name="T6" fmla="*/ 0 w 192"/>
                  <a:gd name="T7" fmla="*/ 0 h 163"/>
                </a:gdLst>
                <a:ahLst/>
                <a:cxnLst>
                  <a:cxn ang="0">
                    <a:pos x="T0" y="T1"/>
                  </a:cxn>
                  <a:cxn ang="0">
                    <a:pos x="T2" y="T3"/>
                  </a:cxn>
                  <a:cxn ang="0">
                    <a:pos x="T4" y="T5"/>
                  </a:cxn>
                  <a:cxn ang="0">
                    <a:pos x="T6" y="T7"/>
                  </a:cxn>
                </a:cxnLst>
                <a:rect l="0" t="0" r="r" b="b"/>
                <a:pathLst>
                  <a:path w="192" h="163">
                    <a:moveTo>
                      <a:pt x="0" y="0"/>
                    </a:moveTo>
                    <a:lnTo>
                      <a:pt x="192" y="82"/>
                    </a:lnTo>
                    <a:lnTo>
                      <a:pt x="0" y="163"/>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 name="Freeform 69">
                <a:extLst>
                  <a:ext uri="{FF2B5EF4-FFF2-40B4-BE49-F238E27FC236}">
                    <a16:creationId xmlns:a16="http://schemas.microsoft.com/office/drawing/2014/main" id="{E0A51ECB-DAF4-4354-BDE0-B7ED3565D0A9}"/>
                  </a:ext>
                </a:extLst>
              </p:cNvPr>
              <p:cNvSpPr>
                <a:spLocks/>
              </p:cNvSpPr>
              <p:nvPr/>
            </p:nvSpPr>
            <p:spPr bwMode="auto">
              <a:xfrm>
                <a:off x="8909051" y="3421063"/>
                <a:ext cx="304800" cy="130175"/>
              </a:xfrm>
              <a:custGeom>
                <a:avLst/>
                <a:gdLst>
                  <a:gd name="T0" fmla="*/ 0 w 192"/>
                  <a:gd name="T1" fmla="*/ 39 h 82"/>
                  <a:gd name="T2" fmla="*/ 9 w 192"/>
                  <a:gd name="T3" fmla="*/ 39 h 82"/>
                  <a:gd name="T4" fmla="*/ 9 w 192"/>
                  <a:gd name="T5" fmla="*/ 15 h 82"/>
                  <a:gd name="T6" fmla="*/ 192 w 192"/>
                  <a:gd name="T7" fmla="*/ 82 h 82"/>
                  <a:gd name="T8" fmla="*/ 0 w 192"/>
                  <a:gd name="T9" fmla="*/ 0 h 82"/>
                  <a:gd name="T10" fmla="*/ 0 w 192"/>
                  <a:gd name="T11" fmla="*/ 39 h 82"/>
                </a:gdLst>
                <a:ahLst/>
                <a:cxnLst>
                  <a:cxn ang="0">
                    <a:pos x="T0" y="T1"/>
                  </a:cxn>
                  <a:cxn ang="0">
                    <a:pos x="T2" y="T3"/>
                  </a:cxn>
                  <a:cxn ang="0">
                    <a:pos x="T4" y="T5"/>
                  </a:cxn>
                  <a:cxn ang="0">
                    <a:pos x="T6" y="T7"/>
                  </a:cxn>
                  <a:cxn ang="0">
                    <a:pos x="T8" y="T9"/>
                  </a:cxn>
                  <a:cxn ang="0">
                    <a:pos x="T10" y="T11"/>
                  </a:cxn>
                </a:cxnLst>
                <a:rect l="0" t="0" r="r" b="b"/>
                <a:pathLst>
                  <a:path w="192" h="82">
                    <a:moveTo>
                      <a:pt x="0" y="39"/>
                    </a:moveTo>
                    <a:lnTo>
                      <a:pt x="9" y="39"/>
                    </a:lnTo>
                    <a:lnTo>
                      <a:pt x="9" y="15"/>
                    </a:lnTo>
                    <a:lnTo>
                      <a:pt x="192" y="82"/>
                    </a:lnTo>
                    <a:lnTo>
                      <a:pt x="0" y="0"/>
                    </a:lnTo>
                    <a:lnTo>
                      <a:pt x="0" y="39"/>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74" name="Freeform 70">
              <a:extLst>
                <a:ext uri="{FF2B5EF4-FFF2-40B4-BE49-F238E27FC236}">
                  <a16:creationId xmlns:a16="http://schemas.microsoft.com/office/drawing/2014/main" id="{108A7205-89FF-4B00-8440-C50D8527AC9F}"/>
                </a:ext>
              </a:extLst>
            </p:cNvPr>
            <p:cNvSpPr>
              <a:spLocks/>
            </p:cNvSpPr>
            <p:nvPr/>
          </p:nvSpPr>
          <p:spPr bwMode="auto">
            <a:xfrm>
              <a:off x="8277226" y="3219450"/>
              <a:ext cx="646113" cy="247650"/>
            </a:xfrm>
            <a:custGeom>
              <a:avLst/>
              <a:gdLst>
                <a:gd name="T0" fmla="*/ 0 w 170"/>
                <a:gd name="T1" fmla="*/ 65 h 65"/>
                <a:gd name="T2" fmla="*/ 123 w 170"/>
                <a:gd name="T3" fmla="*/ 65 h 65"/>
                <a:gd name="T4" fmla="*/ 170 w 170"/>
                <a:gd name="T5" fmla="*/ 0 h 65"/>
                <a:gd name="T6" fmla="*/ 118 w 170"/>
                <a:gd name="T7" fmla="*/ 0 h 65"/>
                <a:gd name="T8" fmla="*/ 0 w 170"/>
                <a:gd name="T9" fmla="*/ 65 h 65"/>
              </a:gdLst>
              <a:ahLst/>
              <a:cxnLst>
                <a:cxn ang="0">
                  <a:pos x="T0" y="T1"/>
                </a:cxn>
                <a:cxn ang="0">
                  <a:pos x="T2" y="T3"/>
                </a:cxn>
                <a:cxn ang="0">
                  <a:pos x="T4" y="T5"/>
                </a:cxn>
                <a:cxn ang="0">
                  <a:pos x="T6" y="T7"/>
                </a:cxn>
                <a:cxn ang="0">
                  <a:pos x="T8" y="T9"/>
                </a:cxn>
              </a:cxnLst>
              <a:rect l="0" t="0" r="r" b="b"/>
              <a:pathLst>
                <a:path w="170" h="65">
                  <a:moveTo>
                    <a:pt x="0" y="65"/>
                  </a:moveTo>
                  <a:cubicBezTo>
                    <a:pt x="123" y="65"/>
                    <a:pt x="123" y="65"/>
                    <a:pt x="123" y="65"/>
                  </a:cubicBezTo>
                  <a:cubicBezTo>
                    <a:pt x="143" y="47"/>
                    <a:pt x="159" y="25"/>
                    <a:pt x="170" y="0"/>
                  </a:cubicBezTo>
                  <a:cubicBezTo>
                    <a:pt x="118" y="0"/>
                    <a:pt x="118" y="0"/>
                    <a:pt x="118" y="0"/>
                  </a:cubicBezTo>
                  <a:cubicBezTo>
                    <a:pt x="93" y="39"/>
                    <a:pt x="49" y="65"/>
                    <a:pt x="0" y="65"/>
                  </a:cubicBezTo>
                  <a:close/>
                </a:path>
              </a:pathLst>
            </a:custGeom>
            <a:gradFill>
              <a:gsLst>
                <a:gs pos="62000">
                  <a:schemeClr val="accent5">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7" name="ring_06">
            <a:extLst>
              <a:ext uri="{FF2B5EF4-FFF2-40B4-BE49-F238E27FC236}">
                <a16:creationId xmlns:a16="http://schemas.microsoft.com/office/drawing/2014/main" id="{D66867A2-F37A-45EE-9DA0-23C14E732F5F}"/>
              </a:ext>
            </a:extLst>
          </p:cNvPr>
          <p:cNvGrpSpPr/>
          <p:nvPr/>
        </p:nvGrpSpPr>
        <p:grpSpPr>
          <a:xfrm>
            <a:off x="6753226" y="2600325"/>
            <a:ext cx="2382441" cy="1065610"/>
            <a:chOff x="9004301" y="3467100"/>
            <a:chExt cx="3176588" cy="1420813"/>
          </a:xfrm>
          <a:effectLst>
            <a:outerShdw blurRad="114300" dist="50800" dir="2700000" algn="tl" rotWithShape="0">
              <a:prstClr val="black">
                <a:alpha val="32000"/>
              </a:prstClr>
            </a:outerShdw>
          </a:effectLst>
        </p:grpSpPr>
        <p:sp>
          <p:nvSpPr>
            <p:cNvPr id="76" name="Freeform 72">
              <a:extLst>
                <a:ext uri="{FF2B5EF4-FFF2-40B4-BE49-F238E27FC236}">
                  <a16:creationId xmlns:a16="http://schemas.microsoft.com/office/drawing/2014/main" id="{65B5E95C-F6BF-4B3A-81CC-A8B6CBF8811E}"/>
                </a:ext>
              </a:extLst>
            </p:cNvPr>
            <p:cNvSpPr>
              <a:spLocks noEditPoints="1"/>
            </p:cNvSpPr>
            <p:nvPr/>
          </p:nvSpPr>
          <p:spPr bwMode="auto">
            <a:xfrm>
              <a:off x="9004301" y="3467100"/>
              <a:ext cx="3176588" cy="1420813"/>
            </a:xfrm>
            <a:custGeom>
              <a:avLst/>
              <a:gdLst>
                <a:gd name="T0" fmla="*/ 372 w 835"/>
                <a:gd name="T1" fmla="*/ 186 h 373"/>
                <a:gd name="T2" fmla="*/ 309 w 835"/>
                <a:gd name="T3" fmla="*/ 47 h 373"/>
                <a:gd name="T4" fmla="*/ 835 w 835"/>
                <a:gd name="T5" fmla="*/ 47 h 373"/>
                <a:gd name="T6" fmla="*/ 835 w 835"/>
                <a:gd name="T7" fmla="*/ 0 h 373"/>
                <a:gd name="T8" fmla="*/ 186 w 835"/>
                <a:gd name="T9" fmla="*/ 0 h 373"/>
                <a:gd name="T10" fmla="*/ 0 w 835"/>
                <a:gd name="T11" fmla="*/ 186 h 373"/>
                <a:gd name="T12" fmla="*/ 186 w 835"/>
                <a:gd name="T13" fmla="*/ 373 h 373"/>
                <a:gd name="T14" fmla="*/ 372 w 835"/>
                <a:gd name="T15" fmla="*/ 186 h 373"/>
                <a:gd name="T16" fmla="*/ 46 w 835"/>
                <a:gd name="T17" fmla="*/ 186 h 373"/>
                <a:gd name="T18" fmla="*/ 186 w 835"/>
                <a:gd name="T19" fmla="*/ 47 h 373"/>
                <a:gd name="T20" fmla="*/ 326 w 835"/>
                <a:gd name="T21" fmla="*/ 186 h 373"/>
                <a:gd name="T22" fmla="*/ 186 w 835"/>
                <a:gd name="T23" fmla="*/ 326 h 373"/>
                <a:gd name="T24" fmla="*/ 46 w 835"/>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373">
                  <a:moveTo>
                    <a:pt x="372" y="186"/>
                  </a:moveTo>
                  <a:cubicBezTo>
                    <a:pt x="372" y="131"/>
                    <a:pt x="348" y="81"/>
                    <a:pt x="309" y="47"/>
                  </a:cubicBezTo>
                  <a:cubicBezTo>
                    <a:pt x="835" y="47"/>
                    <a:pt x="835" y="47"/>
                    <a:pt x="835" y="47"/>
                  </a:cubicBezTo>
                  <a:cubicBezTo>
                    <a:pt x="835" y="0"/>
                    <a:pt x="835" y="0"/>
                    <a:pt x="835" y="0"/>
                  </a:cubicBezTo>
                  <a:cubicBezTo>
                    <a:pt x="186" y="0"/>
                    <a:pt x="186" y="0"/>
                    <a:pt x="186" y="0"/>
                  </a:cubicBezTo>
                  <a:cubicBezTo>
                    <a:pt x="83" y="0"/>
                    <a:pt x="0" y="84"/>
                    <a:pt x="0" y="186"/>
                  </a:cubicBezTo>
                  <a:cubicBezTo>
                    <a:pt x="0" y="289"/>
                    <a:pt x="83" y="373"/>
                    <a:pt x="186" y="373"/>
                  </a:cubicBezTo>
                  <a:cubicBezTo>
                    <a:pt x="289" y="373"/>
                    <a:pt x="372" y="289"/>
                    <a:pt x="372" y="186"/>
                  </a:cubicBezTo>
                  <a:close/>
                  <a:moveTo>
                    <a:pt x="46" y="186"/>
                  </a:moveTo>
                  <a:cubicBezTo>
                    <a:pt x="46" y="109"/>
                    <a:pt x="109" y="47"/>
                    <a:pt x="186" y="47"/>
                  </a:cubicBezTo>
                  <a:cubicBezTo>
                    <a:pt x="263" y="47"/>
                    <a:pt x="326" y="109"/>
                    <a:pt x="326" y="186"/>
                  </a:cubicBezTo>
                  <a:cubicBezTo>
                    <a:pt x="326" y="263"/>
                    <a:pt x="263" y="326"/>
                    <a:pt x="186" y="326"/>
                  </a:cubicBezTo>
                  <a:cubicBezTo>
                    <a:pt x="109" y="326"/>
                    <a:pt x="46" y="263"/>
                    <a:pt x="46" y="18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5" name="Freeform 71">
              <a:extLst>
                <a:ext uri="{FF2B5EF4-FFF2-40B4-BE49-F238E27FC236}">
                  <a16:creationId xmlns:a16="http://schemas.microsoft.com/office/drawing/2014/main" id="{938E43BC-C5DE-4B18-8DDB-BFD2DEFE7AB6}"/>
                </a:ext>
              </a:extLst>
            </p:cNvPr>
            <p:cNvSpPr>
              <a:spLocks/>
            </p:cNvSpPr>
            <p:nvPr/>
          </p:nvSpPr>
          <p:spPr bwMode="auto">
            <a:xfrm>
              <a:off x="9178926" y="4183063"/>
              <a:ext cx="1065213" cy="541338"/>
            </a:xfrm>
            <a:custGeom>
              <a:avLst/>
              <a:gdLst>
                <a:gd name="T0" fmla="*/ 0 w 280"/>
                <a:gd name="T1" fmla="*/ 0 h 142"/>
                <a:gd name="T2" fmla="*/ 0 w 280"/>
                <a:gd name="T3" fmla="*/ 2 h 142"/>
                <a:gd name="T4" fmla="*/ 140 w 280"/>
                <a:gd name="T5" fmla="*/ 142 h 142"/>
                <a:gd name="T6" fmla="*/ 280 w 280"/>
                <a:gd name="T7" fmla="*/ 2 h 142"/>
                <a:gd name="T8" fmla="*/ 279 w 280"/>
                <a:gd name="T9" fmla="*/ 0 h 142"/>
                <a:gd name="T10" fmla="*/ 140 w 280"/>
                <a:gd name="T11" fmla="*/ 138 h 142"/>
                <a:gd name="T12" fmla="*/ 0 w 280"/>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80" h="142">
                  <a:moveTo>
                    <a:pt x="0" y="0"/>
                  </a:moveTo>
                  <a:cubicBezTo>
                    <a:pt x="0" y="1"/>
                    <a:pt x="0" y="1"/>
                    <a:pt x="0" y="2"/>
                  </a:cubicBezTo>
                  <a:cubicBezTo>
                    <a:pt x="0" y="79"/>
                    <a:pt x="63" y="142"/>
                    <a:pt x="140" y="142"/>
                  </a:cubicBezTo>
                  <a:cubicBezTo>
                    <a:pt x="217" y="142"/>
                    <a:pt x="280" y="79"/>
                    <a:pt x="280" y="2"/>
                  </a:cubicBezTo>
                  <a:cubicBezTo>
                    <a:pt x="280" y="1"/>
                    <a:pt x="279" y="1"/>
                    <a:pt x="279" y="0"/>
                  </a:cubicBezTo>
                  <a:cubicBezTo>
                    <a:pt x="279" y="76"/>
                    <a:pt x="216" y="138"/>
                    <a:pt x="140" y="138"/>
                  </a:cubicBezTo>
                  <a:cubicBezTo>
                    <a:pt x="64" y="138"/>
                    <a:pt x="1" y="76"/>
                    <a:pt x="0" y="0"/>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7" name="Freeform 73">
              <a:extLst>
                <a:ext uri="{FF2B5EF4-FFF2-40B4-BE49-F238E27FC236}">
                  <a16:creationId xmlns:a16="http://schemas.microsoft.com/office/drawing/2014/main" id="{FD2167E5-A4D7-4C22-A5DB-112A91AEA8FD}"/>
                </a:ext>
              </a:extLst>
            </p:cNvPr>
            <p:cNvSpPr>
              <a:spLocks/>
            </p:cNvSpPr>
            <p:nvPr/>
          </p:nvSpPr>
          <p:spPr bwMode="auto">
            <a:xfrm>
              <a:off x="9004301" y="3467100"/>
              <a:ext cx="3176588" cy="715963"/>
            </a:xfrm>
            <a:custGeom>
              <a:avLst/>
              <a:gdLst>
                <a:gd name="T0" fmla="*/ 186 w 835"/>
                <a:gd name="T1" fmla="*/ 4 h 188"/>
                <a:gd name="T2" fmla="*/ 835 w 835"/>
                <a:gd name="T3" fmla="*/ 4 h 188"/>
                <a:gd name="T4" fmla="*/ 835 w 835"/>
                <a:gd name="T5" fmla="*/ 0 h 188"/>
                <a:gd name="T6" fmla="*/ 186 w 835"/>
                <a:gd name="T7" fmla="*/ 0 h 188"/>
                <a:gd name="T8" fmla="*/ 0 w 835"/>
                <a:gd name="T9" fmla="*/ 186 h 188"/>
                <a:gd name="T10" fmla="*/ 0 w 835"/>
                <a:gd name="T11" fmla="*/ 188 h 188"/>
                <a:gd name="T12" fmla="*/ 186 w 835"/>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835" h="188">
                  <a:moveTo>
                    <a:pt x="186" y="4"/>
                  </a:moveTo>
                  <a:cubicBezTo>
                    <a:pt x="835" y="4"/>
                    <a:pt x="835" y="4"/>
                    <a:pt x="835" y="4"/>
                  </a:cubicBezTo>
                  <a:cubicBezTo>
                    <a:pt x="835" y="0"/>
                    <a:pt x="835" y="0"/>
                    <a:pt x="835"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8" name="Freeform 74">
              <a:extLst>
                <a:ext uri="{FF2B5EF4-FFF2-40B4-BE49-F238E27FC236}">
                  <a16:creationId xmlns:a16="http://schemas.microsoft.com/office/drawing/2014/main" id="{4FF84125-4C9C-472E-85FD-C10694E3FAAD}"/>
                </a:ext>
              </a:extLst>
            </p:cNvPr>
            <p:cNvSpPr>
              <a:spLocks/>
            </p:cNvSpPr>
            <p:nvPr/>
          </p:nvSpPr>
          <p:spPr bwMode="auto">
            <a:xfrm>
              <a:off x="10164763"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9" name="Freeform 75">
              <a:extLst>
                <a:ext uri="{FF2B5EF4-FFF2-40B4-BE49-F238E27FC236}">
                  <a16:creationId xmlns:a16="http://schemas.microsoft.com/office/drawing/2014/main" id="{D4F24377-81F8-4DE0-905D-498432FD26ED}"/>
                </a:ext>
              </a:extLst>
            </p:cNvPr>
            <p:cNvSpPr>
              <a:spLocks/>
            </p:cNvSpPr>
            <p:nvPr/>
          </p:nvSpPr>
          <p:spPr bwMode="auto">
            <a:xfrm>
              <a:off x="9710738" y="3646488"/>
              <a:ext cx="688975" cy="357188"/>
            </a:xfrm>
            <a:custGeom>
              <a:avLst/>
              <a:gdLst>
                <a:gd name="T0" fmla="*/ 132 w 181"/>
                <a:gd name="T1" fmla="*/ 94 h 94"/>
                <a:gd name="T2" fmla="*/ 181 w 181"/>
                <a:gd name="T3" fmla="*/ 94 h 94"/>
                <a:gd name="T4" fmla="*/ 123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1" y="57"/>
                    <a:pt x="151" y="24"/>
                    <a:pt x="123" y="0"/>
                  </a:cubicBezTo>
                  <a:cubicBezTo>
                    <a:pt x="0" y="0"/>
                    <a:pt x="0" y="0"/>
                    <a:pt x="0" y="0"/>
                  </a:cubicBezTo>
                  <a:cubicBezTo>
                    <a:pt x="61" y="0"/>
                    <a:pt x="113" y="39"/>
                    <a:pt x="132" y="94"/>
                  </a:cubicBezTo>
                  <a:close/>
                </a:path>
              </a:pathLst>
            </a:custGeom>
            <a:gradFill>
              <a:gsLst>
                <a:gs pos="62000">
                  <a:schemeClr val="accent6">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7" name="Rectangle 113">
            <a:extLst>
              <a:ext uri="{FF2B5EF4-FFF2-40B4-BE49-F238E27FC236}">
                <a16:creationId xmlns:a16="http://schemas.microsoft.com/office/drawing/2014/main" id="{16FDD660-7636-40E0-A9EC-87225120BC68}"/>
              </a:ext>
            </a:extLst>
          </p:cNvPr>
          <p:cNvSpPr>
            <a:spLocks noChangeArrowheads="1"/>
          </p:cNvSpPr>
          <p:nvPr/>
        </p:nvSpPr>
        <p:spPr bwMode="auto">
          <a:xfrm>
            <a:off x="7059914" y="2907506"/>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18</a:t>
            </a:r>
            <a:endParaRPr lang="ru-UA" altLang="ru-UA" sz="1350" dirty="0"/>
          </a:p>
        </p:txBody>
      </p:sp>
      <p:sp>
        <p:nvSpPr>
          <p:cNvPr id="112" name="01">
            <a:extLst>
              <a:ext uri="{FF2B5EF4-FFF2-40B4-BE49-F238E27FC236}">
                <a16:creationId xmlns:a16="http://schemas.microsoft.com/office/drawing/2014/main" id="{B6C6B4DC-7DAB-44F8-B560-9B878EA80F68}"/>
              </a:ext>
            </a:extLst>
          </p:cNvPr>
          <p:cNvSpPr>
            <a:spLocks noChangeArrowheads="1"/>
          </p:cNvSpPr>
          <p:nvPr/>
        </p:nvSpPr>
        <p:spPr bwMode="auto">
          <a:xfrm>
            <a:off x="1655072" y="1968698"/>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13</a:t>
            </a:r>
            <a:endParaRPr lang="ru-UA" altLang="ru-UA" sz="1350" dirty="0"/>
          </a:p>
        </p:txBody>
      </p:sp>
      <p:sp>
        <p:nvSpPr>
          <p:cNvPr id="113" name="Rectangle 109">
            <a:extLst>
              <a:ext uri="{FF2B5EF4-FFF2-40B4-BE49-F238E27FC236}">
                <a16:creationId xmlns:a16="http://schemas.microsoft.com/office/drawing/2014/main" id="{24C03AF3-DDBB-4A56-B4C9-767B182912C5}"/>
              </a:ext>
            </a:extLst>
          </p:cNvPr>
          <p:cNvSpPr>
            <a:spLocks noChangeArrowheads="1"/>
          </p:cNvSpPr>
          <p:nvPr/>
        </p:nvSpPr>
        <p:spPr bwMode="auto">
          <a:xfrm>
            <a:off x="2731993" y="2907506"/>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14</a:t>
            </a:r>
            <a:endParaRPr lang="ru-UA" altLang="ru-UA" sz="1350" dirty="0"/>
          </a:p>
        </p:txBody>
      </p:sp>
      <p:sp>
        <p:nvSpPr>
          <p:cNvPr id="114" name="Rectangle 110">
            <a:extLst>
              <a:ext uri="{FF2B5EF4-FFF2-40B4-BE49-F238E27FC236}">
                <a16:creationId xmlns:a16="http://schemas.microsoft.com/office/drawing/2014/main" id="{BC62BE96-AAA5-4CB6-A30C-96B4A5DA3EA5}"/>
              </a:ext>
            </a:extLst>
          </p:cNvPr>
          <p:cNvSpPr>
            <a:spLocks noChangeArrowheads="1"/>
          </p:cNvSpPr>
          <p:nvPr/>
        </p:nvSpPr>
        <p:spPr bwMode="auto">
          <a:xfrm>
            <a:off x="3821414" y="1964531"/>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15</a:t>
            </a:r>
            <a:endParaRPr lang="ru-UA" altLang="ru-UA" sz="1350" dirty="0"/>
          </a:p>
        </p:txBody>
      </p:sp>
      <p:sp>
        <p:nvSpPr>
          <p:cNvPr id="115" name="Rectangle 111">
            <a:extLst>
              <a:ext uri="{FF2B5EF4-FFF2-40B4-BE49-F238E27FC236}">
                <a16:creationId xmlns:a16="http://schemas.microsoft.com/office/drawing/2014/main" id="{649071DA-2D38-4892-9998-4C40671D5472}"/>
              </a:ext>
            </a:extLst>
          </p:cNvPr>
          <p:cNvSpPr>
            <a:spLocks noChangeArrowheads="1"/>
          </p:cNvSpPr>
          <p:nvPr/>
        </p:nvSpPr>
        <p:spPr bwMode="auto">
          <a:xfrm>
            <a:off x="4910837" y="2907506"/>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16</a:t>
            </a:r>
            <a:endParaRPr lang="ru-UA" altLang="ru-UA" sz="1350" dirty="0"/>
          </a:p>
        </p:txBody>
      </p:sp>
      <p:sp>
        <p:nvSpPr>
          <p:cNvPr id="116" name="Rectangle 112">
            <a:extLst>
              <a:ext uri="{FF2B5EF4-FFF2-40B4-BE49-F238E27FC236}">
                <a16:creationId xmlns:a16="http://schemas.microsoft.com/office/drawing/2014/main" id="{FB09F1D1-8BFA-4522-84E5-7A7A279F4677}"/>
              </a:ext>
            </a:extLst>
          </p:cNvPr>
          <p:cNvSpPr>
            <a:spLocks noChangeArrowheads="1"/>
          </p:cNvSpPr>
          <p:nvPr/>
        </p:nvSpPr>
        <p:spPr bwMode="auto">
          <a:xfrm>
            <a:off x="5969302" y="1964531"/>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17</a:t>
            </a:r>
            <a:endParaRPr lang="ru-UA" altLang="ru-UA" sz="1350" dirty="0"/>
          </a:p>
        </p:txBody>
      </p:sp>
      <p:sp>
        <p:nvSpPr>
          <p:cNvPr id="140" name="Text Placeholder 17">
            <a:extLst>
              <a:ext uri="{FF2B5EF4-FFF2-40B4-BE49-F238E27FC236}">
                <a16:creationId xmlns:a16="http://schemas.microsoft.com/office/drawing/2014/main" id="{74941565-D039-4807-9A3E-9F625E8065E2}"/>
              </a:ext>
            </a:extLst>
          </p:cNvPr>
          <p:cNvSpPr txBox="1">
            <a:spLocks/>
          </p:cNvSpPr>
          <p:nvPr/>
        </p:nvSpPr>
        <p:spPr>
          <a:xfrm>
            <a:off x="-58327" y="3594496"/>
            <a:ext cx="4115382"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Os </a:t>
            </a:r>
            <a:r>
              <a:rPr lang="pt-BR" sz="1500" b="1" dirty="0">
                <a:latin typeface="Arial" panose="020B0604020202020204" pitchFamily="34" charset="0"/>
              </a:rPr>
              <a:t>DIREITOS E AS RESPONSABILIDADES DAS PARTES</a:t>
            </a:r>
            <a:r>
              <a:rPr lang="pt-BR" sz="1500" dirty="0">
                <a:latin typeface="Arial" panose="020B0604020202020204" pitchFamily="34" charset="0"/>
              </a:rPr>
              <a:t>, as </a:t>
            </a:r>
            <a:r>
              <a:rPr lang="pt-BR" sz="1500" b="1" dirty="0">
                <a:latin typeface="Arial" panose="020B0604020202020204" pitchFamily="34" charset="0"/>
              </a:rPr>
              <a:t>PENALIDADES CABÍVEIS</a:t>
            </a:r>
            <a:r>
              <a:rPr lang="pt-BR" sz="1500" dirty="0">
                <a:latin typeface="Arial" panose="020B0604020202020204" pitchFamily="34" charset="0"/>
              </a:rPr>
              <a:t> e os valores das </a:t>
            </a:r>
            <a:r>
              <a:rPr lang="pt-BR" sz="1500" b="1" dirty="0">
                <a:latin typeface="Arial" panose="020B0604020202020204" pitchFamily="34" charset="0"/>
              </a:rPr>
              <a:t>MULTAS E SUAS BASES DE CÁLCULO</a:t>
            </a:r>
            <a:endParaRPr lang="ru-RU" altLang="ru-UA" sz="1500" dirty="0">
              <a:latin typeface="Arial" panose="020B0604020202020204" pitchFamily="34" charset="0"/>
              <a:cs typeface="Arial" panose="020B0604020202020204" pitchFamily="34" charset="0"/>
            </a:endParaRPr>
          </a:p>
        </p:txBody>
      </p:sp>
      <p:sp>
        <p:nvSpPr>
          <p:cNvPr id="141" name="Text Placeholder 17">
            <a:extLst>
              <a:ext uri="{FF2B5EF4-FFF2-40B4-BE49-F238E27FC236}">
                <a16:creationId xmlns:a16="http://schemas.microsoft.com/office/drawing/2014/main" id="{9E3574D2-2847-4F0B-BE77-DB57E6C3A52A}"/>
              </a:ext>
            </a:extLst>
          </p:cNvPr>
          <p:cNvSpPr txBox="1">
            <a:spLocks/>
          </p:cNvSpPr>
          <p:nvPr/>
        </p:nvSpPr>
        <p:spPr>
          <a:xfrm>
            <a:off x="3979788" y="3734393"/>
            <a:ext cx="3549720"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400" dirty="0">
                <a:latin typeface="Arial" panose="020B0604020202020204" pitchFamily="34" charset="0"/>
              </a:rPr>
              <a:t>A </a:t>
            </a:r>
            <a:r>
              <a:rPr lang="pt-BR" sz="1400" b="1" dirty="0">
                <a:latin typeface="Arial" panose="020B0604020202020204" pitchFamily="34" charset="0"/>
              </a:rPr>
              <a:t>OBRIGAÇÃO DO CONTRATADO DE MANTER</a:t>
            </a:r>
            <a:r>
              <a:rPr lang="pt-BR" sz="1400" dirty="0">
                <a:latin typeface="Arial" panose="020B0604020202020204" pitchFamily="34" charset="0"/>
              </a:rPr>
              <a:t>, durante </a:t>
            </a:r>
            <a:r>
              <a:rPr lang="pt-BR" sz="1400" b="1" dirty="0">
                <a:latin typeface="Arial" panose="020B0604020202020204" pitchFamily="34" charset="0"/>
              </a:rPr>
              <a:t>TODA A EXECUÇÃO DO CONTRATO...</a:t>
            </a:r>
            <a:r>
              <a:rPr lang="pt-BR" sz="1400" dirty="0">
                <a:latin typeface="Arial" panose="020B0604020202020204" pitchFamily="34" charset="0"/>
              </a:rPr>
              <a:t> </a:t>
            </a:r>
            <a:r>
              <a:rPr lang="pt-BR" sz="1400" b="1" dirty="0">
                <a:latin typeface="Arial" panose="020B0604020202020204" pitchFamily="34" charset="0"/>
              </a:rPr>
              <a:t>TODAS AS CONDIÇÕES EXIGIDAS PARA A HABILITAÇÃO NA LICITAÇÃO</a:t>
            </a:r>
            <a:r>
              <a:rPr lang="pt-BR" sz="1400" dirty="0">
                <a:latin typeface="Arial" panose="020B0604020202020204" pitchFamily="34" charset="0"/>
              </a:rPr>
              <a:t>...</a:t>
            </a:r>
            <a:endParaRPr lang="pt-BR" sz="1400" dirty="0">
              <a:latin typeface="Times New Roman" panose="02020603050405020304" pitchFamily="18" charset="0"/>
            </a:endParaRPr>
          </a:p>
        </p:txBody>
      </p:sp>
      <p:sp>
        <p:nvSpPr>
          <p:cNvPr id="142" name="Text Placeholder 17">
            <a:extLst>
              <a:ext uri="{FF2B5EF4-FFF2-40B4-BE49-F238E27FC236}">
                <a16:creationId xmlns:a16="http://schemas.microsoft.com/office/drawing/2014/main" id="{7A22D89E-1AD1-4142-9476-06034E43D21E}"/>
              </a:ext>
            </a:extLst>
          </p:cNvPr>
          <p:cNvSpPr txBox="1">
            <a:spLocks/>
          </p:cNvSpPr>
          <p:nvPr/>
        </p:nvSpPr>
        <p:spPr>
          <a:xfrm>
            <a:off x="7387335" y="2780733"/>
            <a:ext cx="1924051" cy="678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400" dirty="0">
                <a:latin typeface="Arial" panose="020B0604020202020204" pitchFamily="34" charset="0"/>
              </a:rPr>
              <a:t>O modelo de </a:t>
            </a:r>
            <a:r>
              <a:rPr lang="pt-BR" sz="1400" b="1" dirty="0">
                <a:latin typeface="Arial" panose="020B0604020202020204" pitchFamily="34" charset="0"/>
              </a:rPr>
              <a:t>GESTÃO DO CONTRATO</a:t>
            </a:r>
            <a:r>
              <a:rPr lang="pt-BR" sz="1400" dirty="0">
                <a:latin typeface="Arial" panose="020B0604020202020204" pitchFamily="34" charset="0"/>
              </a:rPr>
              <a:t>, observados os requisitos definidos em regulamento;</a:t>
            </a:r>
            <a:endParaRPr lang="ru-RU" altLang="ru-UA" sz="1400" dirty="0">
              <a:latin typeface="Arial" panose="020B0604020202020204" pitchFamily="34" charset="0"/>
              <a:cs typeface="Arial" panose="020B0604020202020204" pitchFamily="34" charset="0"/>
            </a:endParaRPr>
          </a:p>
        </p:txBody>
      </p:sp>
      <p:sp>
        <p:nvSpPr>
          <p:cNvPr id="143" name="Text Placeholder 17">
            <a:extLst>
              <a:ext uri="{FF2B5EF4-FFF2-40B4-BE49-F238E27FC236}">
                <a16:creationId xmlns:a16="http://schemas.microsoft.com/office/drawing/2014/main" id="{AC58FF8E-87F7-4046-83B9-80B7286B4848}"/>
              </a:ext>
            </a:extLst>
          </p:cNvPr>
          <p:cNvSpPr txBox="1">
            <a:spLocks/>
          </p:cNvSpPr>
          <p:nvPr/>
        </p:nvSpPr>
        <p:spPr>
          <a:xfrm>
            <a:off x="107199" y="704528"/>
            <a:ext cx="3298761"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350" dirty="0">
                <a:latin typeface="Arial" panose="020B0604020202020204" pitchFamily="34" charset="0"/>
              </a:rPr>
              <a:t>O </a:t>
            </a:r>
            <a:r>
              <a:rPr lang="pt-BR" sz="1350" b="1" dirty="0">
                <a:latin typeface="Arial" panose="020B0604020202020204" pitchFamily="34" charset="0"/>
              </a:rPr>
              <a:t>PRAZO DE GARANTIA MÍNIMA DO OBJETO</a:t>
            </a:r>
            <a:r>
              <a:rPr lang="pt-BR" sz="1350" dirty="0">
                <a:latin typeface="Arial" panose="020B0604020202020204" pitchFamily="34" charset="0"/>
              </a:rPr>
              <a:t>, observados os prazos mínimos estabelecidos nesta... e as condições de manutenção e assistência técnica, quando for o caso;</a:t>
            </a:r>
            <a:endParaRPr lang="pt-BR" sz="1350" dirty="0">
              <a:latin typeface="Times New Roman" panose="02020603050405020304" pitchFamily="18" charset="0"/>
            </a:endParaRPr>
          </a:p>
        </p:txBody>
      </p:sp>
      <p:sp>
        <p:nvSpPr>
          <p:cNvPr id="144" name="Text Placeholder 17">
            <a:extLst>
              <a:ext uri="{FF2B5EF4-FFF2-40B4-BE49-F238E27FC236}">
                <a16:creationId xmlns:a16="http://schemas.microsoft.com/office/drawing/2014/main" id="{9BB85B9F-75E8-4461-B113-2B05D819F7D6}"/>
              </a:ext>
            </a:extLst>
          </p:cNvPr>
          <p:cNvSpPr txBox="1">
            <a:spLocks/>
          </p:cNvSpPr>
          <p:nvPr/>
        </p:nvSpPr>
        <p:spPr>
          <a:xfrm>
            <a:off x="3405960" y="670868"/>
            <a:ext cx="270283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650" dirty="0">
                <a:latin typeface="Arial" panose="020B0604020202020204" pitchFamily="34" charset="0"/>
              </a:rPr>
              <a:t>As condições de importação e a data e a taxa de câmbio para conversão, quando for o caso;</a:t>
            </a:r>
            <a:endParaRPr lang="pt-BR" sz="1650" dirty="0">
              <a:latin typeface="Times New Roman" panose="02020603050405020304" pitchFamily="18" charset="0"/>
            </a:endParaRPr>
          </a:p>
        </p:txBody>
      </p:sp>
      <p:sp>
        <p:nvSpPr>
          <p:cNvPr id="145" name="Text Placeholder 17">
            <a:extLst>
              <a:ext uri="{FF2B5EF4-FFF2-40B4-BE49-F238E27FC236}">
                <a16:creationId xmlns:a16="http://schemas.microsoft.com/office/drawing/2014/main" id="{8F47FBDA-C333-444A-9D5A-D5880AF1BCDB}"/>
              </a:ext>
            </a:extLst>
          </p:cNvPr>
          <p:cNvSpPr txBox="1">
            <a:spLocks/>
          </p:cNvSpPr>
          <p:nvPr/>
        </p:nvSpPr>
        <p:spPr>
          <a:xfrm>
            <a:off x="6549109" y="658366"/>
            <a:ext cx="2487692"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350" dirty="0">
                <a:latin typeface="Arial" panose="020B0604020202020204" pitchFamily="34" charset="0"/>
              </a:rPr>
              <a:t>A </a:t>
            </a:r>
            <a:r>
              <a:rPr lang="pt-BR" sz="1350" b="1" dirty="0">
                <a:latin typeface="Arial" panose="020B0604020202020204" pitchFamily="34" charset="0"/>
              </a:rPr>
              <a:t>OBRIGAÇÃO</a:t>
            </a:r>
            <a:r>
              <a:rPr lang="pt-BR" sz="1350" dirty="0">
                <a:latin typeface="Arial" panose="020B0604020202020204" pitchFamily="34" charset="0"/>
              </a:rPr>
              <a:t> de o contratado cumprir as exigências de </a:t>
            </a:r>
            <a:r>
              <a:rPr lang="pt-BR" sz="1350" b="1" dirty="0">
                <a:latin typeface="Arial" panose="020B0604020202020204" pitchFamily="34" charset="0"/>
              </a:rPr>
              <a:t>RESERVA DE CARGOS PREVISTA EM LEI</a:t>
            </a:r>
            <a:r>
              <a:rPr lang="pt-BR" sz="1350" dirty="0">
                <a:latin typeface="Arial" panose="020B0604020202020204" pitchFamily="34" charset="0"/>
              </a:rPr>
              <a:t>...,, para </a:t>
            </a:r>
            <a:r>
              <a:rPr lang="pt-BR" sz="1350" b="1" dirty="0">
                <a:latin typeface="Arial" panose="020B0604020202020204" pitchFamily="34" charset="0"/>
              </a:rPr>
              <a:t>PESSOA COM DEFICIÊNCIA, PARA REABILITADO DA PREVIDÊNCIA SOCIAL E PARA APRENDIZ;</a:t>
            </a:r>
            <a:endParaRPr lang="ru-RU" altLang="ru-UA" sz="1350" dirty="0"/>
          </a:p>
        </p:txBody>
      </p:sp>
      <p:sp>
        <p:nvSpPr>
          <p:cNvPr id="3" name="CaixaDeTexto 2">
            <a:extLst>
              <a:ext uri="{FF2B5EF4-FFF2-40B4-BE49-F238E27FC236}">
                <a16:creationId xmlns:a16="http://schemas.microsoft.com/office/drawing/2014/main" id="{15112448-1A34-2D92-DD69-F3581899EFCC}"/>
              </a:ext>
            </a:extLst>
          </p:cNvPr>
          <p:cNvSpPr txBox="1"/>
          <p:nvPr/>
        </p:nvSpPr>
        <p:spPr>
          <a:xfrm>
            <a:off x="769144" y="189282"/>
            <a:ext cx="7349023" cy="346249"/>
          </a:xfrm>
          <a:prstGeom prst="rect">
            <a:avLst/>
          </a:prstGeom>
          <a:noFill/>
        </p:spPr>
        <p:txBody>
          <a:bodyPr wrap="square">
            <a:spAutoFit/>
          </a:bodyPr>
          <a:lstStyle/>
          <a:p>
            <a:r>
              <a:rPr lang="pt-BR" sz="1650" dirty="0">
                <a:latin typeface="Arial" panose="020B0604020202020204" pitchFamily="34" charset="0"/>
              </a:rPr>
              <a:t>Art. 92. São necessárias em todo contrato cláusulas que estabeleçam:</a:t>
            </a:r>
            <a:endParaRPr lang="pt-BR" sz="1650" dirty="0"/>
          </a:p>
        </p:txBody>
      </p:sp>
    </p:spTree>
    <p:extLst>
      <p:ext uri="{BB962C8B-B14F-4D97-AF65-F5344CB8AC3E}">
        <p14:creationId xmlns:p14="http://schemas.microsoft.com/office/powerpoint/2010/main" val="30844283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14:presetBounceEnd="67000">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14:bounceEnd="67000">
                                          <p:cBhvr additive="base">
                                            <p:cTn id="10" dur="1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14:presetBounceEnd="67000">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14:bounceEnd="67000">
                                          <p:cBhvr additive="base">
                                            <p:cTn id="14" dur="1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67000">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14:bounceEnd="67000">
                                          <p:cBhvr additive="base">
                                            <p:cTn id="18" dur="1000" fill="hold"/>
                                            <p:tgtEl>
                                              <p:spTgt spid="131"/>
                                            </p:tgtEl>
                                            <p:attrNameLst>
                                              <p:attrName>ppt_x</p:attrName>
                                            </p:attrNameLst>
                                          </p:cBhvr>
                                          <p:tavLst>
                                            <p:tav tm="0">
                                              <p:val>
                                                <p:strVal val="0-#ppt_w/2"/>
                                              </p:val>
                                            </p:tav>
                                            <p:tav tm="100000">
                                              <p:val>
                                                <p:strVal val="#ppt_x"/>
                                              </p:val>
                                            </p:tav>
                                          </p:tavLst>
                                        </p:anim>
                                        <p:anim calcmode="lin" valueType="num" p14:bounceEnd="67000">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67000">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14:bounceEnd="67000">
                                          <p:cBhvr additive="base">
                                            <p:cTn id="22" dur="1000" fill="hold"/>
                                            <p:tgtEl>
                                              <p:spTgt spid="133"/>
                                            </p:tgtEl>
                                            <p:attrNameLst>
                                              <p:attrName>ppt_x</p:attrName>
                                            </p:attrNameLst>
                                          </p:cBhvr>
                                          <p:tavLst>
                                            <p:tav tm="0">
                                              <p:val>
                                                <p:strVal val="0-#ppt_w/2"/>
                                              </p:val>
                                            </p:tav>
                                            <p:tav tm="100000">
                                              <p:val>
                                                <p:strVal val="#ppt_x"/>
                                              </p:val>
                                            </p:tav>
                                          </p:tavLst>
                                        </p:anim>
                                        <p:anim calcmode="lin" valueType="num" p14:bounceEnd="67000">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67000">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14:bounceEnd="67000">
                                          <p:cBhvr additive="base">
                                            <p:cTn id="26" dur="1000" fill="hold"/>
                                            <p:tgtEl>
                                              <p:spTgt spid="138"/>
                                            </p:tgtEl>
                                            <p:attrNameLst>
                                              <p:attrName>ppt_x</p:attrName>
                                            </p:attrNameLst>
                                          </p:cBhvr>
                                          <p:tavLst>
                                            <p:tav tm="0">
                                              <p:val>
                                                <p:strVal val="0-#ppt_w/2"/>
                                              </p:val>
                                            </p:tav>
                                            <p:tav tm="100000">
                                              <p:val>
                                                <p:strVal val="#ppt_x"/>
                                              </p:val>
                                            </p:tav>
                                          </p:tavLst>
                                        </p:anim>
                                        <p:anim calcmode="lin" valueType="num" p14:bounceEnd="67000">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67000">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14:bounceEnd="67000">
                                          <p:cBhvr additive="base">
                                            <p:cTn id="30" dur="1000" fill="hold"/>
                                            <p:tgtEl>
                                              <p:spTgt spid="137"/>
                                            </p:tgtEl>
                                            <p:attrNameLst>
                                              <p:attrName>ppt_x</p:attrName>
                                            </p:attrNameLst>
                                          </p:cBhvr>
                                          <p:tavLst>
                                            <p:tav tm="0">
                                              <p:val>
                                                <p:strVal val="0-#ppt_w/2"/>
                                              </p:val>
                                            </p:tav>
                                            <p:tav tm="100000">
                                              <p:val>
                                                <p:strVal val="#ppt_x"/>
                                              </p:val>
                                            </p:tav>
                                          </p:tavLst>
                                        </p:anim>
                                        <p:anim calcmode="lin" valueType="num" p14:bounceEnd="67000">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14:presetBounceEnd="67000">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14:bounceEnd="67000">
                                          <p:cBhvr additive="base">
                                            <p:cTn id="66" dur="1000" fill="hold"/>
                                            <p:tgtEl>
                                              <p:spTgt spid="143"/>
                                            </p:tgtEl>
                                            <p:attrNameLst>
                                              <p:attrName>ppt_x</p:attrName>
                                            </p:attrNameLst>
                                          </p:cBhvr>
                                          <p:tavLst>
                                            <p:tav tm="0">
                                              <p:val>
                                                <p:strVal val="0-#ppt_w/2"/>
                                              </p:val>
                                            </p:tav>
                                            <p:tav tm="100000">
                                              <p:val>
                                                <p:strVal val="#ppt_x"/>
                                              </p:val>
                                            </p:tav>
                                          </p:tavLst>
                                        </p:anim>
                                        <p:anim calcmode="lin" valueType="num" p14:bounceEnd="67000">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14:presetBounceEnd="67000">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14:bounceEnd="67000">
                                          <p:cBhvr additive="base">
                                            <p:cTn id="72" dur="1000" fill="hold"/>
                                            <p:tgtEl>
                                              <p:spTgt spid="140"/>
                                            </p:tgtEl>
                                            <p:attrNameLst>
                                              <p:attrName>ppt_x</p:attrName>
                                            </p:attrNameLst>
                                          </p:cBhvr>
                                          <p:tavLst>
                                            <p:tav tm="0">
                                              <p:val>
                                                <p:strVal val="0-#ppt_w/2"/>
                                              </p:val>
                                            </p:tav>
                                            <p:tav tm="100000">
                                              <p:val>
                                                <p:strVal val="#ppt_x"/>
                                              </p:val>
                                            </p:tav>
                                          </p:tavLst>
                                        </p:anim>
                                        <p:anim calcmode="lin" valueType="num" p14:bounceEnd="67000">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14:presetBounceEnd="67000">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14:bounceEnd="67000">
                                          <p:cBhvr additive="base">
                                            <p:cTn id="78" dur="1000" fill="hold"/>
                                            <p:tgtEl>
                                              <p:spTgt spid="144"/>
                                            </p:tgtEl>
                                            <p:attrNameLst>
                                              <p:attrName>ppt_x</p:attrName>
                                            </p:attrNameLst>
                                          </p:cBhvr>
                                          <p:tavLst>
                                            <p:tav tm="0">
                                              <p:val>
                                                <p:strVal val="#ppt_x"/>
                                              </p:val>
                                            </p:tav>
                                            <p:tav tm="100000">
                                              <p:val>
                                                <p:strVal val="#ppt_x"/>
                                              </p:val>
                                            </p:tav>
                                          </p:tavLst>
                                        </p:anim>
                                        <p:anim calcmode="lin" valueType="num" p14:bounceEnd="67000">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14:presetBounceEnd="67000">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14:bounceEnd="67000">
                                          <p:cBhvr additive="base">
                                            <p:cTn id="84" dur="1000" fill="hold"/>
                                            <p:tgtEl>
                                              <p:spTgt spid="141"/>
                                            </p:tgtEl>
                                            <p:attrNameLst>
                                              <p:attrName>ppt_x</p:attrName>
                                            </p:attrNameLst>
                                          </p:cBhvr>
                                          <p:tavLst>
                                            <p:tav tm="0">
                                              <p:val>
                                                <p:strVal val="#ppt_x"/>
                                              </p:val>
                                            </p:tav>
                                            <p:tav tm="100000">
                                              <p:val>
                                                <p:strVal val="#ppt_x"/>
                                              </p:val>
                                            </p:tav>
                                          </p:tavLst>
                                        </p:anim>
                                        <p:anim calcmode="lin" valueType="num" p14:bounceEnd="67000">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67000">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14:bounceEnd="67000">
                                          <p:cBhvr additive="base">
                                            <p:cTn id="90" dur="1000" fill="hold"/>
                                            <p:tgtEl>
                                              <p:spTgt spid="145"/>
                                            </p:tgtEl>
                                            <p:attrNameLst>
                                              <p:attrName>ppt_x</p:attrName>
                                            </p:attrNameLst>
                                          </p:cBhvr>
                                          <p:tavLst>
                                            <p:tav tm="0">
                                              <p:val>
                                                <p:strVal val="1+#ppt_w/2"/>
                                              </p:val>
                                            </p:tav>
                                            <p:tav tm="100000">
                                              <p:val>
                                                <p:strVal val="#ppt_x"/>
                                              </p:val>
                                            </p:tav>
                                          </p:tavLst>
                                        </p:anim>
                                        <p:anim calcmode="lin" valueType="num" p14:bounceEnd="67000">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14:presetBounceEnd="67000">
                                      <p:stCondLst>
                                        <p:cond delay="0"/>
                                      </p:stCondLst>
                                      <p:childTnLst>
                                        <p:set>
                                          <p:cBhvr>
                                            <p:cTn id="95" dur="1" fill="hold">
                                              <p:stCondLst>
                                                <p:cond delay="0"/>
                                              </p:stCondLst>
                                            </p:cTn>
                                            <p:tgtEl>
                                              <p:spTgt spid="142"/>
                                            </p:tgtEl>
                                            <p:attrNameLst>
                                              <p:attrName>style.visibility</p:attrName>
                                            </p:attrNameLst>
                                          </p:cBhvr>
                                          <p:to>
                                            <p:strVal val="visible"/>
                                          </p:to>
                                        </p:set>
                                        <p:anim calcmode="lin" valueType="num" p14:bounceEnd="67000">
                                          <p:cBhvr additive="base">
                                            <p:cTn id="96" dur="1000" fill="hold"/>
                                            <p:tgtEl>
                                              <p:spTgt spid="142"/>
                                            </p:tgtEl>
                                            <p:attrNameLst>
                                              <p:attrName>ppt_x</p:attrName>
                                            </p:attrNameLst>
                                          </p:cBhvr>
                                          <p:tavLst>
                                            <p:tav tm="0">
                                              <p:val>
                                                <p:strVal val="1+#ppt_w/2"/>
                                              </p:val>
                                            </p:tav>
                                            <p:tav tm="100000">
                                              <p:val>
                                                <p:strVal val="#ppt_x"/>
                                              </p:val>
                                            </p:tav>
                                          </p:tavLst>
                                        </p:anim>
                                        <p:anim calcmode="lin" valueType="num" p14:bounceEnd="67000">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1000" fill="hold"/>
                                            <p:tgtEl>
                                              <p:spTgt spid="126"/>
                                            </p:tgtEl>
                                            <p:attrNameLst>
                                              <p:attrName>ppt_x</p:attrName>
                                            </p:attrNameLst>
                                          </p:cBhvr>
                                          <p:tavLst>
                                            <p:tav tm="0">
                                              <p:val>
                                                <p:strVal val="0-#ppt_w/2"/>
                                              </p:val>
                                            </p:tav>
                                            <p:tav tm="100000">
                                              <p:val>
                                                <p:strVal val="#ppt_x"/>
                                              </p:val>
                                            </p:tav>
                                          </p:tavLst>
                                        </p:anim>
                                        <p:anim calcmode="lin" valueType="num">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cBhvr additive="base">
                                            <p:cTn id="14" dur="1000" fill="hold"/>
                                            <p:tgtEl>
                                              <p:spTgt spid="129"/>
                                            </p:tgtEl>
                                            <p:attrNameLst>
                                              <p:attrName>ppt_x</p:attrName>
                                            </p:attrNameLst>
                                          </p:cBhvr>
                                          <p:tavLst>
                                            <p:tav tm="0">
                                              <p:val>
                                                <p:strVal val="0-#ppt_w/2"/>
                                              </p:val>
                                            </p:tav>
                                            <p:tav tm="100000">
                                              <p:val>
                                                <p:strVal val="#ppt_x"/>
                                              </p:val>
                                            </p:tav>
                                          </p:tavLst>
                                        </p:anim>
                                        <p:anim calcmode="lin" valueType="num">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1000" fill="hold"/>
                                            <p:tgtEl>
                                              <p:spTgt spid="131"/>
                                            </p:tgtEl>
                                            <p:attrNameLst>
                                              <p:attrName>ppt_x</p:attrName>
                                            </p:attrNameLst>
                                          </p:cBhvr>
                                          <p:tavLst>
                                            <p:tav tm="0">
                                              <p:val>
                                                <p:strVal val="0-#ppt_w/2"/>
                                              </p:val>
                                            </p:tav>
                                            <p:tav tm="100000">
                                              <p:val>
                                                <p:strVal val="#ppt_x"/>
                                              </p:val>
                                            </p:tav>
                                          </p:tavLst>
                                        </p:anim>
                                        <p:anim calcmode="lin" valueType="num">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1000" fill="hold"/>
                                            <p:tgtEl>
                                              <p:spTgt spid="133"/>
                                            </p:tgtEl>
                                            <p:attrNameLst>
                                              <p:attrName>ppt_x</p:attrName>
                                            </p:attrNameLst>
                                          </p:cBhvr>
                                          <p:tavLst>
                                            <p:tav tm="0">
                                              <p:val>
                                                <p:strVal val="0-#ppt_w/2"/>
                                              </p:val>
                                            </p:tav>
                                            <p:tav tm="100000">
                                              <p:val>
                                                <p:strVal val="#ppt_x"/>
                                              </p:val>
                                            </p:tav>
                                          </p:tavLst>
                                        </p:anim>
                                        <p:anim calcmode="lin" valueType="num">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cBhvr additive="base">
                                            <p:cTn id="26" dur="1000" fill="hold"/>
                                            <p:tgtEl>
                                              <p:spTgt spid="138"/>
                                            </p:tgtEl>
                                            <p:attrNameLst>
                                              <p:attrName>ppt_x</p:attrName>
                                            </p:attrNameLst>
                                          </p:cBhvr>
                                          <p:tavLst>
                                            <p:tav tm="0">
                                              <p:val>
                                                <p:strVal val="0-#ppt_w/2"/>
                                              </p:val>
                                            </p:tav>
                                            <p:tav tm="100000">
                                              <p:val>
                                                <p:strVal val="#ppt_x"/>
                                              </p:val>
                                            </p:tav>
                                          </p:tavLst>
                                        </p:anim>
                                        <p:anim calcmode="lin" valueType="num">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cBhvr additive="base">
                                            <p:cTn id="30" dur="1000" fill="hold"/>
                                            <p:tgtEl>
                                              <p:spTgt spid="137"/>
                                            </p:tgtEl>
                                            <p:attrNameLst>
                                              <p:attrName>ppt_x</p:attrName>
                                            </p:attrNameLst>
                                          </p:cBhvr>
                                          <p:tavLst>
                                            <p:tav tm="0">
                                              <p:val>
                                                <p:strVal val="0-#ppt_w/2"/>
                                              </p:val>
                                            </p:tav>
                                            <p:tav tm="100000">
                                              <p:val>
                                                <p:strVal val="#ppt_x"/>
                                              </p:val>
                                            </p:tav>
                                          </p:tavLst>
                                        </p:anim>
                                        <p:anim calcmode="lin" valueType="num">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cBhvr additive="base">
                                            <p:cTn id="66" dur="1000" fill="hold"/>
                                            <p:tgtEl>
                                              <p:spTgt spid="143"/>
                                            </p:tgtEl>
                                            <p:attrNameLst>
                                              <p:attrName>ppt_x</p:attrName>
                                            </p:attrNameLst>
                                          </p:cBhvr>
                                          <p:tavLst>
                                            <p:tav tm="0">
                                              <p:val>
                                                <p:strVal val="0-#ppt_w/2"/>
                                              </p:val>
                                            </p:tav>
                                            <p:tav tm="100000">
                                              <p:val>
                                                <p:strVal val="#ppt_x"/>
                                              </p:val>
                                            </p:tav>
                                          </p:tavLst>
                                        </p:anim>
                                        <p:anim calcmode="lin" valueType="num">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cBhvr additive="base">
                                            <p:cTn id="72" dur="1000" fill="hold"/>
                                            <p:tgtEl>
                                              <p:spTgt spid="140"/>
                                            </p:tgtEl>
                                            <p:attrNameLst>
                                              <p:attrName>ppt_x</p:attrName>
                                            </p:attrNameLst>
                                          </p:cBhvr>
                                          <p:tavLst>
                                            <p:tav tm="0">
                                              <p:val>
                                                <p:strVal val="0-#ppt_w/2"/>
                                              </p:val>
                                            </p:tav>
                                            <p:tav tm="100000">
                                              <p:val>
                                                <p:strVal val="#ppt_x"/>
                                              </p:val>
                                            </p:tav>
                                          </p:tavLst>
                                        </p:anim>
                                        <p:anim calcmode="lin" valueType="num">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cBhvr additive="base">
                                            <p:cTn id="78" dur="1000" fill="hold"/>
                                            <p:tgtEl>
                                              <p:spTgt spid="144"/>
                                            </p:tgtEl>
                                            <p:attrNameLst>
                                              <p:attrName>ppt_x</p:attrName>
                                            </p:attrNameLst>
                                          </p:cBhvr>
                                          <p:tavLst>
                                            <p:tav tm="0">
                                              <p:val>
                                                <p:strVal val="#ppt_x"/>
                                              </p:val>
                                            </p:tav>
                                            <p:tav tm="100000">
                                              <p:val>
                                                <p:strVal val="#ppt_x"/>
                                              </p:val>
                                            </p:tav>
                                          </p:tavLst>
                                        </p:anim>
                                        <p:anim calcmode="lin" valueType="num">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cBhvr additive="base">
                                            <p:cTn id="84" dur="1000" fill="hold"/>
                                            <p:tgtEl>
                                              <p:spTgt spid="141"/>
                                            </p:tgtEl>
                                            <p:attrNameLst>
                                              <p:attrName>ppt_x</p:attrName>
                                            </p:attrNameLst>
                                          </p:cBhvr>
                                          <p:tavLst>
                                            <p:tav tm="0">
                                              <p:val>
                                                <p:strVal val="#ppt_x"/>
                                              </p:val>
                                            </p:tav>
                                            <p:tav tm="100000">
                                              <p:val>
                                                <p:strVal val="#ppt_x"/>
                                              </p:val>
                                            </p:tav>
                                          </p:tavLst>
                                        </p:anim>
                                        <p:anim calcmode="lin" valueType="num">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cBhvr additive="base">
                                            <p:cTn id="90" dur="1000" fill="hold"/>
                                            <p:tgtEl>
                                              <p:spTgt spid="145"/>
                                            </p:tgtEl>
                                            <p:attrNameLst>
                                              <p:attrName>ppt_x</p:attrName>
                                            </p:attrNameLst>
                                          </p:cBhvr>
                                          <p:tavLst>
                                            <p:tav tm="0">
                                              <p:val>
                                                <p:strVal val="1+#ppt_w/2"/>
                                              </p:val>
                                            </p:tav>
                                            <p:tav tm="100000">
                                              <p:val>
                                                <p:strVal val="#ppt_x"/>
                                              </p:val>
                                            </p:tav>
                                          </p:tavLst>
                                        </p:anim>
                                        <p:anim calcmode="lin" valueType="num">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42"/>
                                            </p:tgtEl>
                                            <p:attrNameLst>
                                              <p:attrName>style.visibility</p:attrName>
                                            </p:attrNameLst>
                                          </p:cBhvr>
                                          <p:to>
                                            <p:strVal val="visible"/>
                                          </p:to>
                                        </p:set>
                                        <p:anim calcmode="lin" valueType="num">
                                          <p:cBhvr additive="base">
                                            <p:cTn id="96" dur="1000" fill="hold"/>
                                            <p:tgtEl>
                                              <p:spTgt spid="142"/>
                                            </p:tgtEl>
                                            <p:attrNameLst>
                                              <p:attrName>ppt_x</p:attrName>
                                            </p:attrNameLst>
                                          </p:cBhvr>
                                          <p:tavLst>
                                            <p:tav tm="0">
                                              <p:val>
                                                <p:strVal val="1+#ppt_w/2"/>
                                              </p:val>
                                            </p:tav>
                                            <p:tav tm="100000">
                                              <p:val>
                                                <p:strVal val="#ppt_x"/>
                                              </p:val>
                                            </p:tav>
                                          </p:tavLst>
                                        </p:anim>
                                        <p:anim calcmode="lin" valueType="num">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5ABBF55E-3BE5-4A54-A5C7-A1BD486C0950}"/>
              </a:ext>
            </a:extLst>
          </p:cNvPr>
          <p:cNvGrpSpPr/>
          <p:nvPr/>
        </p:nvGrpSpPr>
        <p:grpSpPr>
          <a:xfrm>
            <a:off x="1" y="2394762"/>
            <a:ext cx="1865710" cy="134541"/>
            <a:chOff x="7938" y="3467100"/>
            <a:chExt cx="2487613" cy="179388"/>
          </a:xfrm>
          <a:effectLst>
            <a:outerShdw blurRad="114300" dist="50800" algn="tl" rotWithShape="0">
              <a:prstClr val="black">
                <a:alpha val="40000"/>
              </a:prstClr>
            </a:outerShdw>
          </a:effectLst>
        </p:grpSpPr>
        <p:sp>
          <p:nvSpPr>
            <p:cNvPr id="89" name="Rectangle 85">
              <a:extLst>
                <a:ext uri="{FF2B5EF4-FFF2-40B4-BE49-F238E27FC236}">
                  <a16:creationId xmlns:a16="http://schemas.microsoft.com/office/drawing/2014/main" id="{52EE8BFD-B189-4738-8F76-420DE45EC448}"/>
                </a:ext>
              </a:extLst>
            </p:cNvPr>
            <p:cNvSpPr>
              <a:spLocks noChangeArrowheads="1"/>
            </p:cNvSpPr>
            <p:nvPr/>
          </p:nvSpPr>
          <p:spPr bwMode="auto">
            <a:xfrm>
              <a:off x="7938" y="3467100"/>
              <a:ext cx="2487613" cy="17938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1" name="Freeform 87">
              <a:extLst>
                <a:ext uri="{FF2B5EF4-FFF2-40B4-BE49-F238E27FC236}">
                  <a16:creationId xmlns:a16="http://schemas.microsoft.com/office/drawing/2014/main" id="{38CA10B9-E138-4C75-8044-96D8C34DEB91}"/>
                </a:ext>
              </a:extLst>
            </p:cNvPr>
            <p:cNvSpPr>
              <a:spLocks/>
            </p:cNvSpPr>
            <p:nvPr/>
          </p:nvSpPr>
          <p:spPr bwMode="auto">
            <a:xfrm>
              <a:off x="7938" y="3467100"/>
              <a:ext cx="2035175" cy="15875"/>
            </a:xfrm>
            <a:custGeom>
              <a:avLst/>
              <a:gdLst>
                <a:gd name="T0" fmla="*/ 531 w 535"/>
                <a:gd name="T1" fmla="*/ 0 h 4"/>
                <a:gd name="T2" fmla="*/ 0 w 535"/>
                <a:gd name="T3" fmla="*/ 0 h 4"/>
                <a:gd name="T4" fmla="*/ 0 w 535"/>
                <a:gd name="T5" fmla="*/ 4 h 4"/>
                <a:gd name="T6" fmla="*/ 535 w 535"/>
                <a:gd name="T7" fmla="*/ 4 h 4"/>
                <a:gd name="T8" fmla="*/ 531 w 535"/>
                <a:gd name="T9" fmla="*/ 0 h 4"/>
              </a:gdLst>
              <a:ahLst/>
              <a:cxnLst>
                <a:cxn ang="0">
                  <a:pos x="T0" y="T1"/>
                </a:cxn>
                <a:cxn ang="0">
                  <a:pos x="T2" y="T3"/>
                </a:cxn>
                <a:cxn ang="0">
                  <a:pos x="T4" y="T5"/>
                </a:cxn>
                <a:cxn ang="0">
                  <a:pos x="T6" y="T7"/>
                </a:cxn>
                <a:cxn ang="0">
                  <a:pos x="T8" y="T9"/>
                </a:cxn>
              </a:cxnLst>
              <a:rect l="0" t="0" r="r" b="b"/>
              <a:pathLst>
                <a:path w="535" h="4">
                  <a:moveTo>
                    <a:pt x="531" y="0"/>
                  </a:moveTo>
                  <a:cubicBezTo>
                    <a:pt x="0" y="0"/>
                    <a:pt x="0" y="0"/>
                    <a:pt x="0" y="0"/>
                  </a:cubicBezTo>
                  <a:cubicBezTo>
                    <a:pt x="0" y="4"/>
                    <a:pt x="0" y="4"/>
                    <a:pt x="0" y="4"/>
                  </a:cubicBezTo>
                  <a:cubicBezTo>
                    <a:pt x="535" y="4"/>
                    <a:pt x="535" y="4"/>
                    <a:pt x="535" y="4"/>
                  </a:cubicBezTo>
                  <a:cubicBezTo>
                    <a:pt x="534" y="2"/>
                    <a:pt x="532" y="1"/>
                    <a:pt x="531" y="0"/>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6" name="Ring_01">
            <a:extLst>
              <a:ext uri="{FF2B5EF4-FFF2-40B4-BE49-F238E27FC236}">
                <a16:creationId xmlns:a16="http://schemas.microsoft.com/office/drawing/2014/main" id="{1C19B280-EF65-4C41-B0A0-936DB041C722}"/>
              </a:ext>
            </a:extLst>
          </p:cNvPr>
          <p:cNvGrpSpPr/>
          <p:nvPr/>
        </p:nvGrpSpPr>
        <p:grpSpPr>
          <a:xfrm>
            <a:off x="1334691" y="1463694"/>
            <a:ext cx="1615679" cy="1090613"/>
            <a:chOff x="1787526" y="2225675"/>
            <a:chExt cx="2154238" cy="1454151"/>
          </a:xfrm>
        </p:grpSpPr>
        <p:sp>
          <p:nvSpPr>
            <p:cNvPr id="88" name="Freeform 84">
              <a:extLst>
                <a:ext uri="{FF2B5EF4-FFF2-40B4-BE49-F238E27FC236}">
                  <a16:creationId xmlns:a16="http://schemas.microsoft.com/office/drawing/2014/main" id="{C801D59C-F2DD-4FE3-8557-7FAB7E128BB6}"/>
                </a:ext>
              </a:extLst>
            </p:cNvPr>
            <p:cNvSpPr>
              <a:spLocks noEditPoints="1"/>
            </p:cNvSpPr>
            <p:nvPr/>
          </p:nvSpPr>
          <p:spPr bwMode="auto">
            <a:xfrm>
              <a:off x="1787526" y="2225675"/>
              <a:ext cx="2154238" cy="1420813"/>
            </a:xfrm>
            <a:custGeom>
              <a:avLst/>
              <a:gdLst>
                <a:gd name="T0" fmla="*/ 310 w 566"/>
                <a:gd name="T1" fmla="*/ 326 h 373"/>
                <a:gd name="T2" fmla="*/ 373 w 566"/>
                <a:gd name="T3" fmla="*/ 186 h 373"/>
                <a:gd name="T4" fmla="*/ 186 w 566"/>
                <a:gd name="T5" fmla="*/ 0 h 373"/>
                <a:gd name="T6" fmla="*/ 0 w 566"/>
                <a:gd name="T7" fmla="*/ 186 h 373"/>
                <a:gd name="T8" fmla="*/ 186 w 566"/>
                <a:gd name="T9" fmla="*/ 373 h 373"/>
                <a:gd name="T10" fmla="*/ 566 w 566"/>
                <a:gd name="T11" fmla="*/ 373 h 373"/>
                <a:gd name="T12" fmla="*/ 566 w 566"/>
                <a:gd name="T13" fmla="*/ 326 h 373"/>
                <a:gd name="T14" fmla="*/ 310 w 566"/>
                <a:gd name="T15" fmla="*/ 32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10" y="326"/>
                  </a:moveTo>
                  <a:cubicBezTo>
                    <a:pt x="348" y="292"/>
                    <a:pt x="373" y="242"/>
                    <a:pt x="373" y="186"/>
                  </a:cubicBezTo>
                  <a:cubicBezTo>
                    <a:pt x="373" y="84"/>
                    <a:pt x="289" y="0"/>
                    <a:pt x="186" y="0"/>
                  </a:cubicBezTo>
                  <a:cubicBezTo>
                    <a:pt x="84" y="0"/>
                    <a:pt x="0" y="84"/>
                    <a:pt x="0" y="186"/>
                  </a:cubicBezTo>
                  <a:cubicBezTo>
                    <a:pt x="0" y="289"/>
                    <a:pt x="84" y="373"/>
                    <a:pt x="186" y="373"/>
                  </a:cubicBezTo>
                  <a:cubicBezTo>
                    <a:pt x="566" y="373"/>
                    <a:pt x="566" y="373"/>
                    <a:pt x="566" y="373"/>
                  </a:cubicBezTo>
                  <a:cubicBezTo>
                    <a:pt x="566" y="326"/>
                    <a:pt x="566" y="326"/>
                    <a:pt x="566" y="326"/>
                  </a:cubicBezTo>
                  <a:lnTo>
                    <a:pt x="310"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1"/>
            </a:solidFill>
            <a:ln>
              <a:noFill/>
            </a:ln>
            <a:effectLst>
              <a:outerShdw blurRad="114300" dist="508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90" name="Freeform 86">
              <a:extLst>
                <a:ext uri="{FF2B5EF4-FFF2-40B4-BE49-F238E27FC236}">
                  <a16:creationId xmlns:a16="http://schemas.microsoft.com/office/drawing/2014/main" id="{D6123438-E730-49A4-A9D6-8D6384622905}"/>
                </a:ext>
              </a:extLst>
            </p:cNvPr>
            <p:cNvSpPr>
              <a:spLocks/>
            </p:cNvSpPr>
            <p:nvPr/>
          </p:nvSpPr>
          <p:spPr bwMode="auto">
            <a:xfrm>
              <a:off x="1787526" y="2225675"/>
              <a:ext cx="1419225" cy="715963"/>
            </a:xfrm>
            <a:custGeom>
              <a:avLst/>
              <a:gdLst>
                <a:gd name="T0" fmla="*/ 186 w 373"/>
                <a:gd name="T1" fmla="*/ 4 h 188"/>
                <a:gd name="T2" fmla="*/ 373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9" y="4"/>
                    <a:pt x="372" y="86"/>
                    <a:pt x="373" y="188"/>
                  </a:cubicBezTo>
                  <a:cubicBezTo>
                    <a:pt x="373" y="188"/>
                    <a:pt x="373" y="187"/>
                    <a:pt x="373" y="186"/>
                  </a:cubicBezTo>
                  <a:cubicBezTo>
                    <a:pt x="373" y="84"/>
                    <a:pt x="289" y="0"/>
                    <a:pt x="186" y="0"/>
                  </a:cubicBezTo>
                  <a:cubicBezTo>
                    <a:pt x="84" y="0"/>
                    <a:pt x="0" y="84"/>
                    <a:pt x="0" y="186"/>
                  </a:cubicBezTo>
                  <a:cubicBezTo>
                    <a:pt x="0" y="187"/>
                    <a:pt x="0" y="188"/>
                    <a:pt x="0" y="188"/>
                  </a:cubicBezTo>
                  <a:cubicBezTo>
                    <a:pt x="1" y="86"/>
                    <a:pt x="84" y="4"/>
                    <a:pt x="186" y="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2" name="Rectangle 88">
              <a:extLst>
                <a:ext uri="{FF2B5EF4-FFF2-40B4-BE49-F238E27FC236}">
                  <a16:creationId xmlns:a16="http://schemas.microsoft.com/office/drawing/2014/main" id="{E2439948-BFD1-4E4E-B643-E1553F3BEB38}"/>
                </a:ext>
              </a:extLst>
            </p:cNvPr>
            <p:cNvSpPr>
              <a:spLocks noChangeArrowheads="1"/>
            </p:cNvSpPr>
            <p:nvPr/>
          </p:nvSpPr>
          <p:spPr bwMode="auto">
            <a:xfrm>
              <a:off x="2495551" y="3467100"/>
              <a:ext cx="1588" cy="1588"/>
            </a:xfrm>
            <a:prstGeom prst="rect">
              <a:avLst/>
            </a:prstGeom>
            <a:solidFill>
              <a:srgbClr val="FE26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3" name="Freeform 89">
              <a:extLst>
                <a:ext uri="{FF2B5EF4-FFF2-40B4-BE49-F238E27FC236}">
                  <a16:creationId xmlns:a16="http://schemas.microsoft.com/office/drawing/2014/main" id="{D88DAC5A-8E77-4781-B6DC-1C5BBF3C4C26}"/>
                </a:ext>
              </a:extLst>
            </p:cNvPr>
            <p:cNvSpPr>
              <a:spLocks/>
            </p:cNvSpPr>
            <p:nvPr/>
          </p:nvSpPr>
          <p:spPr bwMode="auto">
            <a:xfrm>
              <a:off x="2495551" y="2941638"/>
              <a:ext cx="533400"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7" y="138"/>
                    <a:pt x="0" y="138"/>
                  </a:cubicBezTo>
                  <a:cubicBezTo>
                    <a:pt x="32" y="138"/>
                    <a:pt x="32" y="138"/>
                    <a:pt x="32" y="138"/>
                  </a:cubicBezTo>
                  <a:cubicBezTo>
                    <a:pt x="94" y="124"/>
                    <a:pt x="140" y="68"/>
                    <a:pt x="140" y="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4" name="Freeform 90">
              <a:extLst>
                <a:ext uri="{FF2B5EF4-FFF2-40B4-BE49-F238E27FC236}">
                  <a16:creationId xmlns:a16="http://schemas.microsoft.com/office/drawing/2014/main" id="{5F3E14A9-8FB1-417B-A10A-347B62F81C75}"/>
                </a:ext>
              </a:extLst>
            </p:cNvPr>
            <p:cNvSpPr>
              <a:spLocks/>
            </p:cNvSpPr>
            <p:nvPr/>
          </p:nvSpPr>
          <p:spPr bwMode="auto">
            <a:xfrm>
              <a:off x="1966913" y="2941638"/>
              <a:ext cx="1974850" cy="541338"/>
            </a:xfrm>
            <a:custGeom>
              <a:avLst/>
              <a:gdLst>
                <a:gd name="T0" fmla="*/ 519 w 519"/>
                <a:gd name="T1" fmla="*/ 138 h 142"/>
                <a:gd name="T2" fmla="*/ 171 w 519"/>
                <a:gd name="T3" fmla="*/ 138 h 142"/>
                <a:gd name="T4" fmla="*/ 139 w 519"/>
                <a:gd name="T5" fmla="*/ 138 h 142"/>
                <a:gd name="T6" fmla="*/ 139 w 519"/>
                <a:gd name="T7" fmla="*/ 138 h 142"/>
                <a:gd name="T8" fmla="*/ 139 w 519"/>
                <a:gd name="T9" fmla="*/ 138 h 142"/>
                <a:gd name="T10" fmla="*/ 0 w 519"/>
                <a:gd name="T11" fmla="*/ 0 h 142"/>
                <a:gd name="T12" fmla="*/ 0 w 519"/>
                <a:gd name="T13" fmla="*/ 2 h 142"/>
                <a:gd name="T14" fmla="*/ 108 w 519"/>
                <a:gd name="T15" fmla="*/ 138 h 142"/>
                <a:gd name="T16" fmla="*/ 138 w 519"/>
                <a:gd name="T17" fmla="*/ 142 h 142"/>
                <a:gd name="T18" fmla="*/ 138 w 519"/>
                <a:gd name="T19" fmla="*/ 142 h 142"/>
                <a:gd name="T20" fmla="*/ 519 w 519"/>
                <a:gd name="T21" fmla="*/ 142 h 142"/>
                <a:gd name="T22" fmla="*/ 519 w 519"/>
                <a:gd name="T23"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142">
                  <a:moveTo>
                    <a:pt x="519" y="138"/>
                  </a:move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8" y="140"/>
                    <a:pt x="127" y="141"/>
                    <a:pt x="138" y="142"/>
                  </a:cubicBezTo>
                  <a:cubicBezTo>
                    <a:pt x="138" y="142"/>
                    <a:pt x="138" y="142"/>
                    <a:pt x="138" y="142"/>
                  </a:cubicBezTo>
                  <a:cubicBezTo>
                    <a:pt x="519" y="142"/>
                    <a:pt x="519" y="142"/>
                    <a:pt x="519" y="142"/>
                  </a:cubicBezTo>
                  <a:lnTo>
                    <a:pt x="519" y="138"/>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24" name="Group 123">
              <a:extLst>
                <a:ext uri="{FF2B5EF4-FFF2-40B4-BE49-F238E27FC236}">
                  <a16:creationId xmlns:a16="http://schemas.microsoft.com/office/drawing/2014/main" id="{D8B0576D-0585-4757-9EDC-F28887BD331C}"/>
                </a:ext>
              </a:extLst>
            </p:cNvPr>
            <p:cNvGrpSpPr/>
            <p:nvPr/>
          </p:nvGrpSpPr>
          <p:grpSpPr>
            <a:xfrm>
              <a:off x="3122613" y="3421063"/>
              <a:ext cx="301625" cy="258763"/>
              <a:chOff x="3122613" y="3421063"/>
              <a:chExt cx="301625" cy="258763"/>
            </a:xfrm>
            <a:effectLst>
              <a:outerShdw blurRad="50800" dist="38100" dir="2700000" algn="tl" rotWithShape="0">
                <a:prstClr val="black">
                  <a:alpha val="18000"/>
                </a:prstClr>
              </a:outerShdw>
            </a:effectLst>
          </p:grpSpPr>
          <p:sp>
            <p:nvSpPr>
              <p:cNvPr id="95" name="Freeform 91">
                <a:extLst>
                  <a:ext uri="{FF2B5EF4-FFF2-40B4-BE49-F238E27FC236}">
                    <a16:creationId xmlns:a16="http://schemas.microsoft.com/office/drawing/2014/main" id="{28271D65-3AE2-4F98-9FC1-777C8D05BB95}"/>
                  </a:ext>
                </a:extLst>
              </p:cNvPr>
              <p:cNvSpPr>
                <a:spLocks/>
              </p:cNvSpPr>
              <p:nvPr/>
            </p:nvSpPr>
            <p:spPr bwMode="auto">
              <a:xfrm>
                <a:off x="3122613"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6" name="Freeform 92">
                <a:extLst>
                  <a:ext uri="{FF2B5EF4-FFF2-40B4-BE49-F238E27FC236}">
                    <a16:creationId xmlns:a16="http://schemas.microsoft.com/office/drawing/2014/main" id="{2202E5AA-25F2-4C86-B861-EB33E7418D8F}"/>
                  </a:ext>
                </a:extLst>
              </p:cNvPr>
              <p:cNvSpPr>
                <a:spLocks/>
              </p:cNvSpPr>
              <p:nvPr/>
            </p:nvSpPr>
            <p:spPr bwMode="auto">
              <a:xfrm>
                <a:off x="3122613"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97" name="Freeform 93">
              <a:extLst>
                <a:ext uri="{FF2B5EF4-FFF2-40B4-BE49-F238E27FC236}">
                  <a16:creationId xmlns:a16="http://schemas.microsoft.com/office/drawing/2014/main" id="{1079F864-25DC-43CC-8702-1DBF6214418A}"/>
                </a:ext>
              </a:extLst>
            </p:cNvPr>
            <p:cNvSpPr>
              <a:spLocks/>
            </p:cNvSpPr>
            <p:nvPr/>
          </p:nvSpPr>
          <p:spPr bwMode="auto">
            <a:xfrm>
              <a:off x="2495551" y="3219450"/>
              <a:ext cx="650875" cy="247650"/>
            </a:xfrm>
            <a:custGeom>
              <a:avLst/>
              <a:gdLst>
                <a:gd name="T0" fmla="*/ 0 w 171"/>
                <a:gd name="T1" fmla="*/ 65 h 65"/>
                <a:gd name="T2" fmla="*/ 124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4" y="65"/>
                    <a:pt x="124" y="65"/>
                    <a:pt x="124" y="65"/>
                  </a:cubicBezTo>
                  <a:cubicBezTo>
                    <a:pt x="144" y="47"/>
                    <a:pt x="160" y="25"/>
                    <a:pt x="171" y="0"/>
                  </a:cubicBezTo>
                  <a:cubicBezTo>
                    <a:pt x="118" y="0"/>
                    <a:pt x="118" y="0"/>
                    <a:pt x="118" y="0"/>
                  </a:cubicBezTo>
                  <a:cubicBezTo>
                    <a:pt x="94" y="39"/>
                    <a:pt x="50" y="65"/>
                    <a:pt x="0" y="65"/>
                  </a:cubicBezTo>
                  <a:close/>
                </a:path>
              </a:pathLst>
            </a:custGeom>
            <a:gradFill>
              <a:gsLst>
                <a:gs pos="62000">
                  <a:schemeClr val="accent1">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9" name="Ring_02">
            <a:extLst>
              <a:ext uri="{FF2B5EF4-FFF2-40B4-BE49-F238E27FC236}">
                <a16:creationId xmlns:a16="http://schemas.microsoft.com/office/drawing/2014/main" id="{F2D9708D-EB73-48F0-87C7-107CA3E7AFCB}"/>
              </a:ext>
            </a:extLst>
          </p:cNvPr>
          <p:cNvGrpSpPr/>
          <p:nvPr/>
        </p:nvGrpSpPr>
        <p:grpSpPr>
          <a:xfrm>
            <a:off x="2416969" y="2360234"/>
            <a:ext cx="1615679" cy="1100138"/>
            <a:chOff x="3230563" y="3421063"/>
            <a:chExt cx="2154238" cy="1466850"/>
          </a:xfrm>
        </p:grpSpPr>
        <p:grpSp>
          <p:nvGrpSpPr>
            <p:cNvPr id="128" name="Group 127">
              <a:extLst>
                <a:ext uri="{FF2B5EF4-FFF2-40B4-BE49-F238E27FC236}">
                  <a16:creationId xmlns:a16="http://schemas.microsoft.com/office/drawing/2014/main" id="{80A51574-93B4-4160-A7C6-90FC482F1E9A}"/>
                </a:ext>
              </a:extLst>
            </p:cNvPr>
            <p:cNvGrpSpPr/>
            <p:nvPr/>
          </p:nvGrpSpPr>
          <p:grpSpPr>
            <a:xfrm>
              <a:off x="3230563" y="3467100"/>
              <a:ext cx="2154238" cy="1420813"/>
              <a:chOff x="3230563" y="3467100"/>
              <a:chExt cx="2154238" cy="1420813"/>
            </a:xfrm>
            <a:effectLst>
              <a:outerShdw blurRad="114300" dist="38100" dir="2700000" algn="tl" rotWithShape="0">
                <a:prstClr val="black">
                  <a:alpha val="26000"/>
                </a:prstClr>
              </a:outerShdw>
            </a:effectLst>
          </p:grpSpPr>
          <p:sp>
            <p:nvSpPr>
              <p:cNvPr id="82" name="Rectangle 78">
                <a:extLst>
                  <a:ext uri="{FF2B5EF4-FFF2-40B4-BE49-F238E27FC236}">
                    <a16:creationId xmlns:a16="http://schemas.microsoft.com/office/drawing/2014/main" id="{C7A228F1-6A51-4363-B9D7-AC35C314C6E0}"/>
                  </a:ext>
                </a:extLst>
              </p:cNvPr>
              <p:cNvSpPr>
                <a:spLocks noChangeArrowheads="1"/>
              </p:cNvSpPr>
              <p:nvPr/>
            </p:nvSpPr>
            <p:spPr bwMode="auto">
              <a:xfrm>
                <a:off x="5383213" y="34671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8" name="Freeform 94">
                <a:extLst>
                  <a:ext uri="{FF2B5EF4-FFF2-40B4-BE49-F238E27FC236}">
                    <a16:creationId xmlns:a16="http://schemas.microsoft.com/office/drawing/2014/main" id="{924584F1-D5D6-4614-9419-6D001F2F4A28}"/>
                  </a:ext>
                </a:extLst>
              </p:cNvPr>
              <p:cNvSpPr>
                <a:spLocks noEditPoints="1"/>
              </p:cNvSpPr>
              <p:nvPr/>
            </p:nvSpPr>
            <p:spPr bwMode="auto">
              <a:xfrm>
                <a:off x="3230563" y="3467100"/>
                <a:ext cx="2152650" cy="1420813"/>
              </a:xfrm>
              <a:custGeom>
                <a:avLst/>
                <a:gdLst>
                  <a:gd name="T0" fmla="*/ 373 w 566"/>
                  <a:gd name="T1" fmla="*/ 186 h 373"/>
                  <a:gd name="T2" fmla="*/ 310 w 566"/>
                  <a:gd name="T3" fmla="*/ 47 h 373"/>
                  <a:gd name="T4" fmla="*/ 566 w 566"/>
                  <a:gd name="T5" fmla="*/ 47 h 373"/>
                  <a:gd name="T6" fmla="*/ 443 w 566"/>
                  <a:gd name="T7" fmla="*/ 0 h 373"/>
                  <a:gd name="T8" fmla="*/ 187 w 566"/>
                  <a:gd name="T9" fmla="*/ 0 h 373"/>
                  <a:gd name="T10" fmla="*/ 0 w 566"/>
                  <a:gd name="T11" fmla="*/ 186 h 373"/>
                  <a:gd name="T12" fmla="*/ 187 w 566"/>
                  <a:gd name="T13" fmla="*/ 373 h 373"/>
                  <a:gd name="T14" fmla="*/ 373 w 566"/>
                  <a:gd name="T15" fmla="*/ 186 h 373"/>
                  <a:gd name="T16" fmla="*/ 47 w 566"/>
                  <a:gd name="T17" fmla="*/ 186 h 373"/>
                  <a:gd name="T18" fmla="*/ 187 w 566"/>
                  <a:gd name="T19" fmla="*/ 47 h 373"/>
                  <a:gd name="T20" fmla="*/ 326 w 566"/>
                  <a:gd name="T21" fmla="*/ 186 h 373"/>
                  <a:gd name="T22" fmla="*/ 187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9" y="81"/>
                      <a:pt x="310" y="47"/>
                    </a:cubicBezTo>
                    <a:cubicBezTo>
                      <a:pt x="566" y="47"/>
                      <a:pt x="566" y="47"/>
                      <a:pt x="566" y="47"/>
                    </a:cubicBezTo>
                    <a:cubicBezTo>
                      <a:pt x="519" y="47"/>
                      <a:pt x="476" y="29"/>
                      <a:pt x="443" y="0"/>
                    </a:cubicBezTo>
                    <a:cubicBezTo>
                      <a:pt x="187" y="0"/>
                      <a:pt x="187" y="0"/>
                      <a:pt x="187" y="0"/>
                    </a:cubicBezTo>
                    <a:cubicBezTo>
                      <a:pt x="84" y="0"/>
                      <a:pt x="0" y="84"/>
                      <a:pt x="0" y="186"/>
                    </a:cubicBezTo>
                    <a:cubicBezTo>
                      <a:pt x="0" y="289"/>
                      <a:pt x="84" y="373"/>
                      <a:pt x="187" y="373"/>
                    </a:cubicBezTo>
                    <a:cubicBezTo>
                      <a:pt x="289" y="373"/>
                      <a:pt x="373" y="289"/>
                      <a:pt x="373" y="186"/>
                    </a:cubicBezTo>
                    <a:close/>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9" name="Freeform 95">
                <a:extLst>
                  <a:ext uri="{FF2B5EF4-FFF2-40B4-BE49-F238E27FC236}">
                    <a16:creationId xmlns:a16="http://schemas.microsoft.com/office/drawing/2014/main" id="{40D3F9F1-884E-48C6-AD6D-D5B7F4985F1E}"/>
                  </a:ext>
                </a:extLst>
              </p:cNvPr>
              <p:cNvSpPr>
                <a:spLocks/>
              </p:cNvSpPr>
              <p:nvPr/>
            </p:nvSpPr>
            <p:spPr bwMode="auto">
              <a:xfrm>
                <a:off x="3408363" y="4183063"/>
                <a:ext cx="1062038" cy="541338"/>
              </a:xfrm>
              <a:custGeom>
                <a:avLst/>
                <a:gdLst>
                  <a:gd name="T0" fmla="*/ 0 w 279"/>
                  <a:gd name="T1" fmla="*/ 0 h 142"/>
                  <a:gd name="T2" fmla="*/ 0 w 279"/>
                  <a:gd name="T3" fmla="*/ 2 h 142"/>
                  <a:gd name="T4" fmla="*/ 140 w 279"/>
                  <a:gd name="T5" fmla="*/ 142 h 142"/>
                  <a:gd name="T6" fmla="*/ 279 w 279"/>
                  <a:gd name="T7" fmla="*/ 2 h 142"/>
                  <a:gd name="T8" fmla="*/ 279 w 279"/>
                  <a:gd name="T9" fmla="*/ 0 h 142"/>
                  <a:gd name="T10" fmla="*/ 140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3" y="142"/>
                      <a:pt x="140" y="142"/>
                    </a:cubicBezTo>
                    <a:cubicBezTo>
                      <a:pt x="217" y="142"/>
                      <a:pt x="279" y="79"/>
                      <a:pt x="279" y="2"/>
                    </a:cubicBezTo>
                    <a:cubicBezTo>
                      <a:pt x="279" y="1"/>
                      <a:pt x="279" y="1"/>
                      <a:pt x="279" y="0"/>
                    </a:cubicBezTo>
                    <a:cubicBezTo>
                      <a:pt x="278" y="76"/>
                      <a:pt x="216" y="138"/>
                      <a:pt x="140" y="138"/>
                    </a:cubicBezTo>
                    <a:cubicBezTo>
                      <a:pt x="63" y="138"/>
                      <a:pt x="1" y="76"/>
                      <a:pt x="0" y="0"/>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0" name="Freeform 96">
                <a:extLst>
                  <a:ext uri="{FF2B5EF4-FFF2-40B4-BE49-F238E27FC236}">
                    <a16:creationId xmlns:a16="http://schemas.microsoft.com/office/drawing/2014/main" id="{A8C3B9EF-019F-4FC5-A4A8-5A26EEBF5A99}"/>
                  </a:ext>
                </a:extLst>
              </p:cNvPr>
              <p:cNvSpPr>
                <a:spLocks/>
              </p:cNvSpPr>
              <p:nvPr/>
            </p:nvSpPr>
            <p:spPr bwMode="auto">
              <a:xfrm>
                <a:off x="4394201"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1" name="Freeform 97">
                <a:extLst>
                  <a:ext uri="{FF2B5EF4-FFF2-40B4-BE49-F238E27FC236}">
                    <a16:creationId xmlns:a16="http://schemas.microsoft.com/office/drawing/2014/main" id="{D5350C33-6087-4708-8C06-44A5C80FCCBA}"/>
                  </a:ext>
                </a:extLst>
              </p:cNvPr>
              <p:cNvSpPr>
                <a:spLocks/>
              </p:cNvSpPr>
              <p:nvPr/>
            </p:nvSpPr>
            <p:spPr bwMode="auto">
              <a:xfrm>
                <a:off x="3230563" y="3467100"/>
                <a:ext cx="1700213" cy="715963"/>
              </a:xfrm>
              <a:custGeom>
                <a:avLst/>
                <a:gdLst>
                  <a:gd name="T0" fmla="*/ 187 w 447"/>
                  <a:gd name="T1" fmla="*/ 4 h 188"/>
                  <a:gd name="T2" fmla="*/ 447 w 447"/>
                  <a:gd name="T3" fmla="*/ 4 h 188"/>
                  <a:gd name="T4" fmla="*/ 443 w 447"/>
                  <a:gd name="T5" fmla="*/ 0 h 188"/>
                  <a:gd name="T6" fmla="*/ 187 w 447"/>
                  <a:gd name="T7" fmla="*/ 0 h 188"/>
                  <a:gd name="T8" fmla="*/ 0 w 447"/>
                  <a:gd name="T9" fmla="*/ 186 h 188"/>
                  <a:gd name="T10" fmla="*/ 0 w 447"/>
                  <a:gd name="T11" fmla="*/ 188 h 188"/>
                  <a:gd name="T12" fmla="*/ 187 w 447"/>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7" h="188">
                    <a:moveTo>
                      <a:pt x="187" y="4"/>
                    </a:moveTo>
                    <a:cubicBezTo>
                      <a:pt x="447" y="4"/>
                      <a:pt x="447" y="4"/>
                      <a:pt x="447" y="4"/>
                    </a:cubicBezTo>
                    <a:cubicBezTo>
                      <a:pt x="445" y="2"/>
                      <a:pt x="444" y="1"/>
                      <a:pt x="443" y="0"/>
                    </a:cubicBezTo>
                    <a:cubicBezTo>
                      <a:pt x="187" y="0"/>
                      <a:pt x="187" y="0"/>
                      <a:pt x="187" y="0"/>
                    </a:cubicBezTo>
                    <a:cubicBezTo>
                      <a:pt x="84" y="0"/>
                      <a:pt x="0" y="84"/>
                      <a:pt x="0" y="186"/>
                    </a:cubicBezTo>
                    <a:cubicBezTo>
                      <a:pt x="0" y="187"/>
                      <a:pt x="0" y="188"/>
                      <a:pt x="0" y="188"/>
                    </a:cubicBezTo>
                    <a:cubicBezTo>
                      <a:pt x="1" y="86"/>
                      <a:pt x="85" y="4"/>
                      <a:pt x="187" y="4"/>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7" name="Group 126">
              <a:extLst>
                <a:ext uri="{FF2B5EF4-FFF2-40B4-BE49-F238E27FC236}">
                  <a16:creationId xmlns:a16="http://schemas.microsoft.com/office/drawing/2014/main" id="{15E86861-81DA-465B-9DA0-A57B0775A782}"/>
                </a:ext>
              </a:extLst>
            </p:cNvPr>
            <p:cNvGrpSpPr/>
            <p:nvPr/>
          </p:nvGrpSpPr>
          <p:grpSpPr>
            <a:xfrm>
              <a:off x="4568826" y="3421063"/>
              <a:ext cx="300038" cy="258763"/>
              <a:chOff x="4568826" y="3421063"/>
              <a:chExt cx="300038" cy="258763"/>
            </a:xfrm>
            <a:effectLst>
              <a:outerShdw blurRad="50800" dist="38100" algn="tl" rotWithShape="0">
                <a:prstClr val="black">
                  <a:alpha val="22000"/>
                </a:prstClr>
              </a:outerShdw>
            </a:effectLst>
          </p:grpSpPr>
          <p:sp>
            <p:nvSpPr>
              <p:cNvPr id="102" name="Freeform 98">
                <a:extLst>
                  <a:ext uri="{FF2B5EF4-FFF2-40B4-BE49-F238E27FC236}">
                    <a16:creationId xmlns:a16="http://schemas.microsoft.com/office/drawing/2014/main" id="{9BCF293D-CB58-43AC-ABBF-26C09CA5B231}"/>
                  </a:ext>
                </a:extLst>
              </p:cNvPr>
              <p:cNvSpPr>
                <a:spLocks/>
              </p:cNvSpPr>
              <p:nvPr/>
            </p:nvSpPr>
            <p:spPr bwMode="auto">
              <a:xfrm>
                <a:off x="4568826"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3" name="Freeform 99">
                <a:extLst>
                  <a:ext uri="{FF2B5EF4-FFF2-40B4-BE49-F238E27FC236}">
                    <a16:creationId xmlns:a16="http://schemas.microsoft.com/office/drawing/2014/main" id="{C10601FC-36F2-4359-99E5-0F8B381986AE}"/>
                  </a:ext>
                </a:extLst>
              </p:cNvPr>
              <p:cNvSpPr>
                <a:spLocks/>
              </p:cNvSpPr>
              <p:nvPr/>
            </p:nvSpPr>
            <p:spPr bwMode="auto">
              <a:xfrm>
                <a:off x="4568826" y="3421063"/>
                <a:ext cx="300038" cy="130175"/>
              </a:xfrm>
              <a:custGeom>
                <a:avLst/>
                <a:gdLst>
                  <a:gd name="T0" fmla="*/ 0 w 189"/>
                  <a:gd name="T1" fmla="*/ 39 h 82"/>
                  <a:gd name="T2" fmla="*/ 10 w 189"/>
                  <a:gd name="T3" fmla="*/ 39 h 82"/>
                  <a:gd name="T4" fmla="*/ 10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10" y="39"/>
                    </a:lnTo>
                    <a:lnTo>
                      <a:pt x="10" y="15"/>
                    </a:lnTo>
                    <a:lnTo>
                      <a:pt x="189" y="82"/>
                    </a:lnTo>
                    <a:lnTo>
                      <a:pt x="0" y="0"/>
                    </a:lnTo>
                    <a:lnTo>
                      <a:pt x="0" y="39"/>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04" name="Freeform 100">
              <a:extLst>
                <a:ext uri="{FF2B5EF4-FFF2-40B4-BE49-F238E27FC236}">
                  <a16:creationId xmlns:a16="http://schemas.microsoft.com/office/drawing/2014/main" id="{2411BED2-3FD3-49F2-AC86-836F7FCD954E}"/>
                </a:ext>
              </a:extLst>
            </p:cNvPr>
            <p:cNvSpPr>
              <a:spLocks/>
            </p:cNvSpPr>
            <p:nvPr/>
          </p:nvSpPr>
          <p:spPr bwMode="auto">
            <a:xfrm>
              <a:off x="3941763" y="3646488"/>
              <a:ext cx="684213" cy="357188"/>
            </a:xfrm>
            <a:custGeom>
              <a:avLst/>
              <a:gdLst>
                <a:gd name="T0" fmla="*/ 132 w 180"/>
                <a:gd name="T1" fmla="*/ 94 h 94"/>
                <a:gd name="T2" fmla="*/ 180 w 180"/>
                <a:gd name="T3" fmla="*/ 94 h 94"/>
                <a:gd name="T4" fmla="*/ 123 w 180"/>
                <a:gd name="T5" fmla="*/ 0 h 94"/>
                <a:gd name="T6" fmla="*/ 0 w 180"/>
                <a:gd name="T7" fmla="*/ 0 h 94"/>
                <a:gd name="T8" fmla="*/ 132 w 180"/>
                <a:gd name="T9" fmla="*/ 94 h 94"/>
              </a:gdLst>
              <a:ahLst/>
              <a:cxnLst>
                <a:cxn ang="0">
                  <a:pos x="T0" y="T1"/>
                </a:cxn>
                <a:cxn ang="0">
                  <a:pos x="T2" y="T3"/>
                </a:cxn>
                <a:cxn ang="0">
                  <a:pos x="T4" y="T5"/>
                </a:cxn>
                <a:cxn ang="0">
                  <a:pos x="T6" y="T7"/>
                </a:cxn>
                <a:cxn ang="0">
                  <a:pos x="T8" y="T9"/>
                </a:cxn>
              </a:cxnLst>
              <a:rect l="0" t="0" r="r" b="b"/>
              <a:pathLst>
                <a:path w="180" h="94">
                  <a:moveTo>
                    <a:pt x="132" y="94"/>
                  </a:moveTo>
                  <a:cubicBezTo>
                    <a:pt x="180" y="94"/>
                    <a:pt x="180" y="94"/>
                    <a:pt x="180" y="94"/>
                  </a:cubicBezTo>
                  <a:cubicBezTo>
                    <a:pt x="171" y="57"/>
                    <a:pt x="151" y="24"/>
                    <a:pt x="123" y="0"/>
                  </a:cubicBezTo>
                  <a:cubicBezTo>
                    <a:pt x="0" y="0"/>
                    <a:pt x="0" y="0"/>
                    <a:pt x="0" y="0"/>
                  </a:cubicBezTo>
                  <a:cubicBezTo>
                    <a:pt x="61" y="0"/>
                    <a:pt x="113" y="39"/>
                    <a:pt x="132" y="94"/>
                  </a:cubicBezTo>
                  <a:close/>
                </a:path>
              </a:pathLst>
            </a:custGeom>
            <a:gradFill>
              <a:gsLst>
                <a:gs pos="62000">
                  <a:schemeClr val="accent2">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1" name="Ring_03">
            <a:extLst>
              <a:ext uri="{FF2B5EF4-FFF2-40B4-BE49-F238E27FC236}">
                <a16:creationId xmlns:a16="http://schemas.microsoft.com/office/drawing/2014/main" id="{9644F13C-EAF5-460F-95CC-866BEFBCB6EE}"/>
              </a:ext>
            </a:extLst>
          </p:cNvPr>
          <p:cNvGrpSpPr/>
          <p:nvPr/>
        </p:nvGrpSpPr>
        <p:grpSpPr>
          <a:xfrm>
            <a:off x="3500438" y="1463694"/>
            <a:ext cx="1612107" cy="1090613"/>
            <a:chOff x="4675188" y="2225675"/>
            <a:chExt cx="2149476" cy="1454151"/>
          </a:xfrm>
          <a:effectLst>
            <a:outerShdw blurRad="114300" dist="50800" dir="2700000" algn="tl" rotWithShape="0">
              <a:prstClr val="black">
                <a:alpha val="18000"/>
              </a:prstClr>
            </a:outerShdw>
          </a:effectLst>
        </p:grpSpPr>
        <p:sp>
          <p:nvSpPr>
            <p:cNvPr id="80" name="Freeform 76">
              <a:extLst>
                <a:ext uri="{FF2B5EF4-FFF2-40B4-BE49-F238E27FC236}">
                  <a16:creationId xmlns:a16="http://schemas.microsoft.com/office/drawing/2014/main" id="{56F67E00-5730-41B6-BE16-B5C627567D5F}"/>
                </a:ext>
              </a:extLst>
            </p:cNvPr>
            <p:cNvSpPr>
              <a:spLocks noEditPoints="1"/>
            </p:cNvSpPr>
            <p:nvPr/>
          </p:nvSpPr>
          <p:spPr bwMode="auto">
            <a:xfrm>
              <a:off x="4675188" y="2225675"/>
              <a:ext cx="2149475" cy="1420813"/>
            </a:xfrm>
            <a:custGeom>
              <a:avLst/>
              <a:gdLst>
                <a:gd name="T0" fmla="*/ 565 w 565"/>
                <a:gd name="T1" fmla="*/ 326 h 373"/>
                <a:gd name="T2" fmla="*/ 309 w 565"/>
                <a:gd name="T3" fmla="*/ 326 h 373"/>
                <a:gd name="T4" fmla="*/ 373 w 565"/>
                <a:gd name="T5" fmla="*/ 186 h 373"/>
                <a:gd name="T6" fmla="*/ 186 w 565"/>
                <a:gd name="T7" fmla="*/ 0 h 373"/>
                <a:gd name="T8" fmla="*/ 0 w 565"/>
                <a:gd name="T9" fmla="*/ 186 h 373"/>
                <a:gd name="T10" fmla="*/ 63 w 565"/>
                <a:gd name="T11" fmla="*/ 326 h 373"/>
                <a:gd name="T12" fmla="*/ 63 w 565"/>
                <a:gd name="T13" fmla="*/ 326 h 373"/>
                <a:gd name="T14" fmla="*/ 186 w 565"/>
                <a:gd name="T15" fmla="*/ 373 h 373"/>
                <a:gd name="T16" fmla="*/ 186 w 565"/>
                <a:gd name="T17" fmla="*/ 373 h 373"/>
                <a:gd name="T18" fmla="*/ 565 w 565"/>
                <a:gd name="T19" fmla="*/ 373 h 373"/>
                <a:gd name="T20" fmla="*/ 565 w 565"/>
                <a:gd name="T21" fmla="*/ 326 h 373"/>
                <a:gd name="T22" fmla="*/ 47 w 565"/>
                <a:gd name="T23" fmla="*/ 186 h 373"/>
                <a:gd name="T24" fmla="*/ 186 w 565"/>
                <a:gd name="T25" fmla="*/ 47 h 373"/>
                <a:gd name="T26" fmla="*/ 326 w 565"/>
                <a:gd name="T27" fmla="*/ 186 h 373"/>
                <a:gd name="T28" fmla="*/ 186 w 565"/>
                <a:gd name="T29" fmla="*/ 326 h 373"/>
                <a:gd name="T30" fmla="*/ 47 w 56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5" h="373">
                  <a:moveTo>
                    <a:pt x="565" y="326"/>
                  </a:moveTo>
                  <a:cubicBezTo>
                    <a:pt x="309" y="326"/>
                    <a:pt x="309" y="326"/>
                    <a:pt x="309" y="326"/>
                  </a:cubicBezTo>
                  <a:cubicBezTo>
                    <a:pt x="348" y="292"/>
                    <a:pt x="373" y="242"/>
                    <a:pt x="373" y="186"/>
                  </a:cubicBezTo>
                  <a:cubicBezTo>
                    <a:pt x="373" y="84"/>
                    <a:pt x="289" y="0"/>
                    <a:pt x="186" y="0"/>
                  </a:cubicBezTo>
                  <a:cubicBezTo>
                    <a:pt x="83" y="0"/>
                    <a:pt x="0" y="84"/>
                    <a:pt x="0" y="186"/>
                  </a:cubicBezTo>
                  <a:cubicBezTo>
                    <a:pt x="0" y="242"/>
                    <a:pt x="24" y="292"/>
                    <a:pt x="63" y="326"/>
                  </a:cubicBezTo>
                  <a:cubicBezTo>
                    <a:pt x="63" y="326"/>
                    <a:pt x="63" y="326"/>
                    <a:pt x="63" y="326"/>
                  </a:cubicBezTo>
                  <a:cubicBezTo>
                    <a:pt x="96" y="355"/>
                    <a:pt x="139" y="373"/>
                    <a:pt x="186" y="373"/>
                  </a:cubicBezTo>
                  <a:cubicBezTo>
                    <a:pt x="186" y="373"/>
                    <a:pt x="186" y="373"/>
                    <a:pt x="186" y="373"/>
                  </a:cubicBezTo>
                  <a:cubicBezTo>
                    <a:pt x="565" y="373"/>
                    <a:pt x="565" y="373"/>
                    <a:pt x="565" y="373"/>
                  </a:cubicBezTo>
                  <a:lnTo>
                    <a:pt x="565"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1" name="Freeform 77">
              <a:extLst>
                <a:ext uri="{FF2B5EF4-FFF2-40B4-BE49-F238E27FC236}">
                  <a16:creationId xmlns:a16="http://schemas.microsoft.com/office/drawing/2014/main" id="{05A858A8-3D42-45E2-A54A-B20CDD7AE763}"/>
                </a:ext>
              </a:extLst>
            </p:cNvPr>
            <p:cNvSpPr>
              <a:spLocks/>
            </p:cNvSpPr>
            <p:nvPr/>
          </p:nvSpPr>
          <p:spPr bwMode="auto">
            <a:xfrm>
              <a:off x="4675188" y="2225675"/>
              <a:ext cx="1419225" cy="715963"/>
            </a:xfrm>
            <a:custGeom>
              <a:avLst/>
              <a:gdLst>
                <a:gd name="T0" fmla="*/ 186 w 373"/>
                <a:gd name="T1" fmla="*/ 4 h 188"/>
                <a:gd name="T2" fmla="*/ 372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8" y="4"/>
                    <a:pt x="371" y="86"/>
                    <a:pt x="372" y="188"/>
                  </a:cubicBezTo>
                  <a:cubicBezTo>
                    <a:pt x="372" y="188"/>
                    <a:pt x="373" y="187"/>
                    <a:pt x="373" y="186"/>
                  </a:cubicBezTo>
                  <a:cubicBezTo>
                    <a:pt x="373" y="84"/>
                    <a:pt x="289" y="0"/>
                    <a:pt x="186" y="0"/>
                  </a:cubicBezTo>
                  <a:cubicBezTo>
                    <a:pt x="83" y="0"/>
                    <a:pt x="0" y="84"/>
                    <a:pt x="0" y="186"/>
                  </a:cubicBezTo>
                  <a:cubicBezTo>
                    <a:pt x="0" y="187"/>
                    <a:pt x="0" y="188"/>
                    <a:pt x="0" y="188"/>
                  </a:cubicBezTo>
                  <a:cubicBezTo>
                    <a:pt x="1" y="86"/>
                    <a:pt x="84" y="4"/>
                    <a:pt x="186" y="4"/>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3" name="Freeform 79">
              <a:extLst>
                <a:ext uri="{FF2B5EF4-FFF2-40B4-BE49-F238E27FC236}">
                  <a16:creationId xmlns:a16="http://schemas.microsoft.com/office/drawing/2014/main" id="{CFC33925-B854-4DC3-BC78-04FD74A0206F}"/>
                </a:ext>
              </a:extLst>
            </p:cNvPr>
            <p:cNvSpPr>
              <a:spLocks/>
            </p:cNvSpPr>
            <p:nvPr/>
          </p:nvSpPr>
          <p:spPr bwMode="auto">
            <a:xfrm>
              <a:off x="5383213" y="2941638"/>
              <a:ext cx="531813"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6" y="138"/>
                    <a:pt x="0" y="138"/>
                  </a:cubicBezTo>
                  <a:cubicBezTo>
                    <a:pt x="32" y="138"/>
                    <a:pt x="32" y="138"/>
                    <a:pt x="32" y="138"/>
                  </a:cubicBezTo>
                  <a:cubicBezTo>
                    <a:pt x="93" y="124"/>
                    <a:pt x="140" y="68"/>
                    <a:pt x="140" y="2"/>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4" name="Freeform 80">
              <a:extLst>
                <a:ext uri="{FF2B5EF4-FFF2-40B4-BE49-F238E27FC236}">
                  <a16:creationId xmlns:a16="http://schemas.microsoft.com/office/drawing/2014/main" id="{07FD69AD-C7F2-4B4F-A6E0-55599140BCFA}"/>
                </a:ext>
              </a:extLst>
            </p:cNvPr>
            <p:cNvSpPr>
              <a:spLocks/>
            </p:cNvSpPr>
            <p:nvPr/>
          </p:nvSpPr>
          <p:spPr bwMode="auto">
            <a:xfrm>
              <a:off x="4854576" y="2941638"/>
              <a:ext cx="1970088" cy="541338"/>
            </a:xfrm>
            <a:custGeom>
              <a:avLst/>
              <a:gdLst>
                <a:gd name="T0" fmla="*/ 518 w 518"/>
                <a:gd name="T1" fmla="*/ 138 h 142"/>
                <a:gd name="T2" fmla="*/ 170 w 518"/>
                <a:gd name="T3" fmla="*/ 138 h 142"/>
                <a:gd name="T4" fmla="*/ 171 w 518"/>
                <a:gd name="T5" fmla="*/ 138 h 142"/>
                <a:gd name="T6" fmla="*/ 139 w 518"/>
                <a:gd name="T7" fmla="*/ 138 h 142"/>
                <a:gd name="T8" fmla="*/ 139 w 518"/>
                <a:gd name="T9" fmla="*/ 138 h 142"/>
                <a:gd name="T10" fmla="*/ 139 w 518"/>
                <a:gd name="T11" fmla="*/ 138 h 142"/>
                <a:gd name="T12" fmla="*/ 0 w 518"/>
                <a:gd name="T13" fmla="*/ 0 h 142"/>
                <a:gd name="T14" fmla="*/ 0 w 518"/>
                <a:gd name="T15" fmla="*/ 2 h 142"/>
                <a:gd name="T16" fmla="*/ 108 w 518"/>
                <a:gd name="T17" fmla="*/ 138 h 142"/>
                <a:gd name="T18" fmla="*/ 137 w 518"/>
                <a:gd name="T19" fmla="*/ 142 h 142"/>
                <a:gd name="T20" fmla="*/ 137 w 518"/>
                <a:gd name="T21" fmla="*/ 142 h 142"/>
                <a:gd name="T22" fmla="*/ 518 w 518"/>
                <a:gd name="T23" fmla="*/ 142 h 142"/>
                <a:gd name="T24" fmla="*/ 518 w 518"/>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142">
                  <a:moveTo>
                    <a:pt x="518" y="138"/>
                  </a:moveTo>
                  <a:cubicBezTo>
                    <a:pt x="170" y="138"/>
                    <a:pt x="170" y="138"/>
                    <a:pt x="170" y="138"/>
                  </a:cubicBez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7" y="140"/>
                    <a:pt x="127" y="141"/>
                    <a:pt x="137" y="142"/>
                  </a:cubicBezTo>
                  <a:cubicBezTo>
                    <a:pt x="137" y="142"/>
                    <a:pt x="137" y="142"/>
                    <a:pt x="137" y="142"/>
                  </a:cubicBezTo>
                  <a:cubicBezTo>
                    <a:pt x="518" y="142"/>
                    <a:pt x="518" y="142"/>
                    <a:pt x="518" y="142"/>
                  </a:cubicBezTo>
                  <a:lnTo>
                    <a:pt x="518" y="138"/>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0" name="Group 129">
              <a:extLst>
                <a:ext uri="{FF2B5EF4-FFF2-40B4-BE49-F238E27FC236}">
                  <a16:creationId xmlns:a16="http://schemas.microsoft.com/office/drawing/2014/main" id="{E9E9B6D7-DC30-4024-9F82-09E3F8C3DF37}"/>
                </a:ext>
              </a:extLst>
            </p:cNvPr>
            <p:cNvGrpSpPr/>
            <p:nvPr/>
          </p:nvGrpSpPr>
          <p:grpSpPr>
            <a:xfrm>
              <a:off x="6018213" y="3421063"/>
              <a:ext cx="300038" cy="258763"/>
              <a:chOff x="6018213" y="3421063"/>
              <a:chExt cx="300038" cy="258763"/>
            </a:xfrm>
            <a:effectLst>
              <a:outerShdw blurRad="50800" dist="38100" algn="l" rotWithShape="0">
                <a:prstClr val="black">
                  <a:alpha val="18000"/>
                </a:prstClr>
              </a:outerShdw>
            </a:effectLst>
          </p:grpSpPr>
          <p:sp>
            <p:nvSpPr>
              <p:cNvPr id="85" name="Freeform 81">
                <a:extLst>
                  <a:ext uri="{FF2B5EF4-FFF2-40B4-BE49-F238E27FC236}">
                    <a16:creationId xmlns:a16="http://schemas.microsoft.com/office/drawing/2014/main" id="{6A794EDD-7E47-4F41-939D-82BEB72F0B59}"/>
                  </a:ext>
                </a:extLst>
              </p:cNvPr>
              <p:cNvSpPr>
                <a:spLocks/>
              </p:cNvSpPr>
              <p:nvPr/>
            </p:nvSpPr>
            <p:spPr bwMode="auto">
              <a:xfrm>
                <a:off x="6018213"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6" name="Freeform 82">
                <a:extLst>
                  <a:ext uri="{FF2B5EF4-FFF2-40B4-BE49-F238E27FC236}">
                    <a16:creationId xmlns:a16="http://schemas.microsoft.com/office/drawing/2014/main" id="{35FD2D64-5601-44E6-BC28-93A06F71665D}"/>
                  </a:ext>
                </a:extLst>
              </p:cNvPr>
              <p:cNvSpPr>
                <a:spLocks/>
              </p:cNvSpPr>
              <p:nvPr/>
            </p:nvSpPr>
            <p:spPr bwMode="auto">
              <a:xfrm>
                <a:off x="6018213" y="3421063"/>
                <a:ext cx="300038" cy="130175"/>
              </a:xfrm>
              <a:custGeom>
                <a:avLst/>
                <a:gdLst>
                  <a:gd name="T0" fmla="*/ 0 w 189"/>
                  <a:gd name="T1" fmla="*/ 39 h 82"/>
                  <a:gd name="T2" fmla="*/ 7 w 189"/>
                  <a:gd name="T3" fmla="*/ 39 h 82"/>
                  <a:gd name="T4" fmla="*/ 7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7" y="39"/>
                    </a:lnTo>
                    <a:lnTo>
                      <a:pt x="7" y="15"/>
                    </a:lnTo>
                    <a:lnTo>
                      <a:pt x="189" y="82"/>
                    </a:lnTo>
                    <a:lnTo>
                      <a:pt x="0" y="0"/>
                    </a:lnTo>
                    <a:lnTo>
                      <a:pt x="0" y="39"/>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87" name="Freeform 83">
              <a:extLst>
                <a:ext uri="{FF2B5EF4-FFF2-40B4-BE49-F238E27FC236}">
                  <a16:creationId xmlns:a16="http://schemas.microsoft.com/office/drawing/2014/main" id="{307642C0-B5D8-4BA7-B8E3-C5E9D6D2489C}"/>
                </a:ext>
              </a:extLst>
            </p:cNvPr>
            <p:cNvSpPr>
              <a:spLocks/>
            </p:cNvSpPr>
            <p:nvPr/>
          </p:nvSpPr>
          <p:spPr bwMode="auto">
            <a:xfrm>
              <a:off x="5383213" y="3219450"/>
              <a:ext cx="649288" cy="247650"/>
            </a:xfrm>
            <a:custGeom>
              <a:avLst/>
              <a:gdLst>
                <a:gd name="T0" fmla="*/ 0 w 171"/>
                <a:gd name="T1" fmla="*/ 65 h 65"/>
                <a:gd name="T2" fmla="*/ 123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3" y="65"/>
                    <a:pt x="123" y="65"/>
                    <a:pt x="123" y="65"/>
                  </a:cubicBezTo>
                  <a:cubicBezTo>
                    <a:pt x="144" y="47"/>
                    <a:pt x="160" y="25"/>
                    <a:pt x="171" y="0"/>
                  </a:cubicBezTo>
                  <a:cubicBezTo>
                    <a:pt x="118" y="0"/>
                    <a:pt x="118" y="0"/>
                    <a:pt x="118" y="0"/>
                  </a:cubicBezTo>
                  <a:cubicBezTo>
                    <a:pt x="93" y="39"/>
                    <a:pt x="50" y="65"/>
                    <a:pt x="0" y="65"/>
                  </a:cubicBezTo>
                  <a:close/>
                </a:path>
              </a:pathLst>
            </a:custGeom>
            <a:gradFill>
              <a:gsLst>
                <a:gs pos="62000">
                  <a:schemeClr val="accent3">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3" name="Ring_04">
            <a:extLst>
              <a:ext uri="{FF2B5EF4-FFF2-40B4-BE49-F238E27FC236}">
                <a16:creationId xmlns:a16="http://schemas.microsoft.com/office/drawing/2014/main" id="{F10550B2-ABC0-46F4-BC6A-3CE90E39AF38}"/>
              </a:ext>
            </a:extLst>
          </p:cNvPr>
          <p:cNvGrpSpPr/>
          <p:nvPr/>
        </p:nvGrpSpPr>
        <p:grpSpPr>
          <a:xfrm>
            <a:off x="4587479" y="2360234"/>
            <a:ext cx="1614488" cy="1100138"/>
            <a:chOff x="6124576" y="3421063"/>
            <a:chExt cx="2152650" cy="1466850"/>
          </a:xfrm>
          <a:effectLst>
            <a:outerShdw blurRad="114300" dist="38100" dir="2700000" algn="tl" rotWithShape="0">
              <a:prstClr val="black">
                <a:alpha val="30000"/>
              </a:prstClr>
            </a:outerShdw>
          </a:effectLst>
        </p:grpSpPr>
        <p:sp>
          <p:nvSpPr>
            <p:cNvPr id="105" name="Freeform 101">
              <a:extLst>
                <a:ext uri="{FF2B5EF4-FFF2-40B4-BE49-F238E27FC236}">
                  <a16:creationId xmlns:a16="http://schemas.microsoft.com/office/drawing/2014/main" id="{DCC21AA5-DE00-4340-8974-A45F75117C37}"/>
                </a:ext>
              </a:extLst>
            </p:cNvPr>
            <p:cNvSpPr>
              <a:spLocks noEditPoints="1"/>
            </p:cNvSpPr>
            <p:nvPr/>
          </p:nvSpPr>
          <p:spPr bwMode="auto">
            <a:xfrm>
              <a:off x="6124576" y="3467100"/>
              <a:ext cx="2152650" cy="1420813"/>
            </a:xfrm>
            <a:custGeom>
              <a:avLst/>
              <a:gdLst>
                <a:gd name="T0" fmla="*/ 373 w 566"/>
                <a:gd name="T1" fmla="*/ 186 h 373"/>
                <a:gd name="T2" fmla="*/ 310 w 566"/>
                <a:gd name="T3" fmla="*/ 47 h 373"/>
                <a:gd name="T4" fmla="*/ 566 w 566"/>
                <a:gd name="T5" fmla="*/ 47 h 373"/>
                <a:gd name="T6" fmla="*/ 442 w 566"/>
                <a:gd name="T7" fmla="*/ 0 h 373"/>
                <a:gd name="T8" fmla="*/ 186 w 566"/>
                <a:gd name="T9" fmla="*/ 0 h 373"/>
                <a:gd name="T10" fmla="*/ 0 w 566"/>
                <a:gd name="T11" fmla="*/ 186 h 373"/>
                <a:gd name="T12" fmla="*/ 186 w 566"/>
                <a:gd name="T13" fmla="*/ 373 h 373"/>
                <a:gd name="T14" fmla="*/ 373 w 566"/>
                <a:gd name="T15" fmla="*/ 18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8" y="81"/>
                    <a:pt x="310" y="47"/>
                  </a:cubicBezTo>
                  <a:cubicBezTo>
                    <a:pt x="566" y="47"/>
                    <a:pt x="566" y="47"/>
                    <a:pt x="566" y="47"/>
                  </a:cubicBezTo>
                  <a:cubicBezTo>
                    <a:pt x="518" y="47"/>
                    <a:pt x="475" y="29"/>
                    <a:pt x="442" y="0"/>
                  </a:cubicBezTo>
                  <a:cubicBezTo>
                    <a:pt x="186" y="0"/>
                    <a:pt x="186" y="0"/>
                    <a:pt x="186" y="0"/>
                  </a:cubicBezTo>
                  <a:cubicBezTo>
                    <a:pt x="83" y="0"/>
                    <a:pt x="0" y="84"/>
                    <a:pt x="0" y="186"/>
                  </a:cubicBezTo>
                  <a:cubicBezTo>
                    <a:pt x="0" y="289"/>
                    <a:pt x="83" y="373"/>
                    <a:pt x="186" y="373"/>
                  </a:cubicBezTo>
                  <a:cubicBezTo>
                    <a:pt x="289" y="373"/>
                    <a:pt x="373" y="289"/>
                    <a:pt x="373" y="186"/>
                  </a:cubicBez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6" name="Freeform 102">
              <a:extLst>
                <a:ext uri="{FF2B5EF4-FFF2-40B4-BE49-F238E27FC236}">
                  <a16:creationId xmlns:a16="http://schemas.microsoft.com/office/drawing/2014/main" id="{63D0123E-7275-400C-88EA-631FED0866AB}"/>
                </a:ext>
              </a:extLst>
            </p:cNvPr>
            <p:cNvSpPr>
              <a:spLocks/>
            </p:cNvSpPr>
            <p:nvPr/>
          </p:nvSpPr>
          <p:spPr bwMode="auto">
            <a:xfrm>
              <a:off x="6303963" y="4183063"/>
              <a:ext cx="1060450" cy="541338"/>
            </a:xfrm>
            <a:custGeom>
              <a:avLst/>
              <a:gdLst>
                <a:gd name="T0" fmla="*/ 0 w 279"/>
                <a:gd name="T1" fmla="*/ 0 h 142"/>
                <a:gd name="T2" fmla="*/ 0 w 279"/>
                <a:gd name="T3" fmla="*/ 2 h 142"/>
                <a:gd name="T4" fmla="*/ 139 w 279"/>
                <a:gd name="T5" fmla="*/ 142 h 142"/>
                <a:gd name="T6" fmla="*/ 279 w 279"/>
                <a:gd name="T7" fmla="*/ 2 h 142"/>
                <a:gd name="T8" fmla="*/ 279 w 279"/>
                <a:gd name="T9" fmla="*/ 0 h 142"/>
                <a:gd name="T10" fmla="*/ 139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2" y="142"/>
                    <a:pt x="139" y="142"/>
                  </a:cubicBezTo>
                  <a:cubicBezTo>
                    <a:pt x="216" y="142"/>
                    <a:pt x="279" y="79"/>
                    <a:pt x="279" y="2"/>
                  </a:cubicBezTo>
                  <a:cubicBezTo>
                    <a:pt x="279" y="1"/>
                    <a:pt x="279" y="1"/>
                    <a:pt x="279" y="0"/>
                  </a:cubicBezTo>
                  <a:cubicBezTo>
                    <a:pt x="278" y="76"/>
                    <a:pt x="216" y="138"/>
                    <a:pt x="139" y="138"/>
                  </a:cubicBezTo>
                  <a:cubicBezTo>
                    <a:pt x="63" y="138"/>
                    <a:pt x="1" y="76"/>
                    <a:pt x="0" y="0"/>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7" name="Freeform 103">
              <a:extLst>
                <a:ext uri="{FF2B5EF4-FFF2-40B4-BE49-F238E27FC236}">
                  <a16:creationId xmlns:a16="http://schemas.microsoft.com/office/drawing/2014/main" id="{C05A37F8-B47D-490E-84DA-6CCF43FD97F7}"/>
                </a:ext>
              </a:extLst>
            </p:cNvPr>
            <p:cNvSpPr>
              <a:spLocks/>
            </p:cNvSpPr>
            <p:nvPr/>
          </p:nvSpPr>
          <p:spPr bwMode="auto">
            <a:xfrm>
              <a:off x="7288213" y="3646488"/>
              <a:ext cx="255588" cy="536575"/>
            </a:xfrm>
            <a:custGeom>
              <a:avLst/>
              <a:gdLst>
                <a:gd name="T0" fmla="*/ 67 w 67"/>
                <a:gd name="T1" fmla="*/ 139 h 141"/>
                <a:gd name="T2" fmla="*/ 7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7" y="3"/>
                  </a:cubicBezTo>
                  <a:cubicBezTo>
                    <a:pt x="4" y="0"/>
                    <a:pt x="4" y="0"/>
                    <a:pt x="4" y="0"/>
                  </a:cubicBezTo>
                  <a:cubicBezTo>
                    <a:pt x="0" y="0"/>
                    <a:pt x="0" y="0"/>
                    <a:pt x="0" y="0"/>
                  </a:cubicBezTo>
                  <a:cubicBezTo>
                    <a:pt x="4" y="3"/>
                    <a:pt x="4" y="3"/>
                    <a:pt x="4" y="3"/>
                  </a:cubicBezTo>
                  <a:cubicBezTo>
                    <a:pt x="42" y="37"/>
                    <a:pt x="66" y="86"/>
                    <a:pt x="67" y="141"/>
                  </a:cubicBezTo>
                  <a:cubicBezTo>
                    <a:pt x="67" y="141"/>
                    <a:pt x="67" y="140"/>
                    <a:pt x="67" y="139"/>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8" name="Freeform 104">
              <a:extLst>
                <a:ext uri="{FF2B5EF4-FFF2-40B4-BE49-F238E27FC236}">
                  <a16:creationId xmlns:a16="http://schemas.microsoft.com/office/drawing/2014/main" id="{C1FBBFC0-9A5B-472E-952C-C0CEB8E59B09}"/>
                </a:ext>
              </a:extLst>
            </p:cNvPr>
            <p:cNvSpPr>
              <a:spLocks/>
            </p:cNvSpPr>
            <p:nvPr/>
          </p:nvSpPr>
          <p:spPr bwMode="auto">
            <a:xfrm>
              <a:off x="6124576" y="3467100"/>
              <a:ext cx="1697038" cy="715963"/>
            </a:xfrm>
            <a:custGeom>
              <a:avLst/>
              <a:gdLst>
                <a:gd name="T0" fmla="*/ 186 w 446"/>
                <a:gd name="T1" fmla="*/ 4 h 188"/>
                <a:gd name="T2" fmla="*/ 446 w 446"/>
                <a:gd name="T3" fmla="*/ 4 h 188"/>
                <a:gd name="T4" fmla="*/ 442 w 446"/>
                <a:gd name="T5" fmla="*/ 0 h 188"/>
                <a:gd name="T6" fmla="*/ 186 w 446"/>
                <a:gd name="T7" fmla="*/ 0 h 188"/>
                <a:gd name="T8" fmla="*/ 0 w 446"/>
                <a:gd name="T9" fmla="*/ 186 h 188"/>
                <a:gd name="T10" fmla="*/ 0 w 446"/>
                <a:gd name="T11" fmla="*/ 188 h 188"/>
                <a:gd name="T12" fmla="*/ 186 w 446"/>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6" h="188">
                  <a:moveTo>
                    <a:pt x="186" y="4"/>
                  </a:moveTo>
                  <a:cubicBezTo>
                    <a:pt x="446" y="4"/>
                    <a:pt x="446" y="4"/>
                    <a:pt x="446" y="4"/>
                  </a:cubicBezTo>
                  <a:cubicBezTo>
                    <a:pt x="445" y="2"/>
                    <a:pt x="444" y="1"/>
                    <a:pt x="442"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2" name="Group 131">
              <a:extLst>
                <a:ext uri="{FF2B5EF4-FFF2-40B4-BE49-F238E27FC236}">
                  <a16:creationId xmlns:a16="http://schemas.microsoft.com/office/drawing/2014/main" id="{8BB7B13F-55A8-48BC-8685-1F666946E123}"/>
                </a:ext>
              </a:extLst>
            </p:cNvPr>
            <p:cNvGrpSpPr/>
            <p:nvPr/>
          </p:nvGrpSpPr>
          <p:grpSpPr>
            <a:xfrm>
              <a:off x="7462838" y="3421063"/>
              <a:ext cx="301625" cy="258763"/>
              <a:chOff x="7462838" y="3421063"/>
              <a:chExt cx="301625" cy="258763"/>
            </a:xfrm>
            <a:effectLst>
              <a:outerShdw blurRad="50800" dist="38100" algn="l" rotWithShape="0">
                <a:prstClr val="black">
                  <a:alpha val="16000"/>
                </a:prstClr>
              </a:outerShdw>
            </a:effectLst>
          </p:grpSpPr>
          <p:sp>
            <p:nvSpPr>
              <p:cNvPr id="109" name="Freeform 105">
                <a:extLst>
                  <a:ext uri="{FF2B5EF4-FFF2-40B4-BE49-F238E27FC236}">
                    <a16:creationId xmlns:a16="http://schemas.microsoft.com/office/drawing/2014/main" id="{4D120736-0CCB-4A5A-A3EE-3BC4990B9374}"/>
                  </a:ext>
                </a:extLst>
              </p:cNvPr>
              <p:cNvSpPr>
                <a:spLocks/>
              </p:cNvSpPr>
              <p:nvPr/>
            </p:nvSpPr>
            <p:spPr bwMode="auto">
              <a:xfrm>
                <a:off x="7462838"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10" name="Freeform 106">
                <a:extLst>
                  <a:ext uri="{FF2B5EF4-FFF2-40B4-BE49-F238E27FC236}">
                    <a16:creationId xmlns:a16="http://schemas.microsoft.com/office/drawing/2014/main" id="{1573B98D-8BB5-4825-9EE9-6928014C816C}"/>
                  </a:ext>
                </a:extLst>
              </p:cNvPr>
              <p:cNvSpPr>
                <a:spLocks/>
              </p:cNvSpPr>
              <p:nvPr/>
            </p:nvSpPr>
            <p:spPr bwMode="auto">
              <a:xfrm>
                <a:off x="7462838"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1" name="Freeform 107">
              <a:extLst>
                <a:ext uri="{FF2B5EF4-FFF2-40B4-BE49-F238E27FC236}">
                  <a16:creationId xmlns:a16="http://schemas.microsoft.com/office/drawing/2014/main" id="{F9901CA0-A9B8-4B81-8B39-99B002C7320F}"/>
                </a:ext>
              </a:extLst>
            </p:cNvPr>
            <p:cNvSpPr>
              <a:spLocks/>
            </p:cNvSpPr>
            <p:nvPr/>
          </p:nvSpPr>
          <p:spPr bwMode="auto">
            <a:xfrm>
              <a:off x="6832601" y="3646488"/>
              <a:ext cx="687388" cy="357188"/>
            </a:xfrm>
            <a:custGeom>
              <a:avLst/>
              <a:gdLst>
                <a:gd name="T0" fmla="*/ 132 w 181"/>
                <a:gd name="T1" fmla="*/ 94 h 94"/>
                <a:gd name="T2" fmla="*/ 181 w 181"/>
                <a:gd name="T3" fmla="*/ 94 h 94"/>
                <a:gd name="T4" fmla="*/ 124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2" y="57"/>
                    <a:pt x="151" y="24"/>
                    <a:pt x="124" y="0"/>
                  </a:cubicBezTo>
                  <a:cubicBezTo>
                    <a:pt x="0" y="0"/>
                    <a:pt x="0" y="0"/>
                    <a:pt x="0" y="0"/>
                  </a:cubicBezTo>
                  <a:cubicBezTo>
                    <a:pt x="61" y="0"/>
                    <a:pt x="113" y="39"/>
                    <a:pt x="132" y="94"/>
                  </a:cubicBezTo>
                  <a:close/>
                </a:path>
              </a:pathLst>
            </a:custGeom>
            <a:gradFill>
              <a:gsLst>
                <a:gs pos="62000">
                  <a:schemeClr val="accent4">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8" name="Ring_05">
            <a:extLst>
              <a:ext uri="{FF2B5EF4-FFF2-40B4-BE49-F238E27FC236}">
                <a16:creationId xmlns:a16="http://schemas.microsoft.com/office/drawing/2014/main" id="{F901C777-E24B-40AA-BD12-17C2B7A3366D}"/>
              </a:ext>
            </a:extLst>
          </p:cNvPr>
          <p:cNvGrpSpPr/>
          <p:nvPr/>
        </p:nvGrpSpPr>
        <p:grpSpPr>
          <a:xfrm>
            <a:off x="5668566" y="1463694"/>
            <a:ext cx="1614488" cy="1090613"/>
            <a:chOff x="7566026" y="2225675"/>
            <a:chExt cx="2152650" cy="1454151"/>
          </a:xfrm>
          <a:effectLst>
            <a:outerShdw blurRad="114300" dist="50800" dir="2700000" algn="tl" rotWithShape="0">
              <a:prstClr val="black">
                <a:alpha val="36000"/>
              </a:prstClr>
            </a:outerShdw>
          </a:effectLst>
        </p:grpSpPr>
        <p:sp>
          <p:nvSpPr>
            <p:cNvPr id="67" name="Freeform 63">
              <a:extLst>
                <a:ext uri="{FF2B5EF4-FFF2-40B4-BE49-F238E27FC236}">
                  <a16:creationId xmlns:a16="http://schemas.microsoft.com/office/drawing/2014/main" id="{17B0680A-36B2-4F2D-A74D-1A17AD939B5A}"/>
                </a:ext>
              </a:extLst>
            </p:cNvPr>
            <p:cNvSpPr>
              <a:spLocks noEditPoints="1"/>
            </p:cNvSpPr>
            <p:nvPr/>
          </p:nvSpPr>
          <p:spPr bwMode="auto">
            <a:xfrm>
              <a:off x="7566026" y="2225675"/>
              <a:ext cx="2152650" cy="1420813"/>
            </a:xfrm>
            <a:custGeom>
              <a:avLst/>
              <a:gdLst>
                <a:gd name="T0" fmla="*/ 566 w 566"/>
                <a:gd name="T1" fmla="*/ 326 h 373"/>
                <a:gd name="T2" fmla="*/ 310 w 566"/>
                <a:gd name="T3" fmla="*/ 326 h 373"/>
                <a:gd name="T4" fmla="*/ 373 w 566"/>
                <a:gd name="T5" fmla="*/ 186 h 373"/>
                <a:gd name="T6" fmla="*/ 187 w 566"/>
                <a:gd name="T7" fmla="*/ 0 h 373"/>
                <a:gd name="T8" fmla="*/ 0 w 566"/>
                <a:gd name="T9" fmla="*/ 186 h 373"/>
                <a:gd name="T10" fmla="*/ 63 w 566"/>
                <a:gd name="T11" fmla="*/ 326 h 373"/>
                <a:gd name="T12" fmla="*/ 63 w 566"/>
                <a:gd name="T13" fmla="*/ 326 h 373"/>
                <a:gd name="T14" fmla="*/ 187 w 566"/>
                <a:gd name="T15" fmla="*/ 373 h 373"/>
                <a:gd name="T16" fmla="*/ 187 w 566"/>
                <a:gd name="T17" fmla="*/ 373 h 373"/>
                <a:gd name="T18" fmla="*/ 566 w 566"/>
                <a:gd name="T19" fmla="*/ 373 h 373"/>
                <a:gd name="T20" fmla="*/ 566 w 566"/>
                <a:gd name="T21" fmla="*/ 326 h 373"/>
                <a:gd name="T22" fmla="*/ 47 w 566"/>
                <a:gd name="T23" fmla="*/ 186 h 373"/>
                <a:gd name="T24" fmla="*/ 187 w 566"/>
                <a:gd name="T25" fmla="*/ 47 h 373"/>
                <a:gd name="T26" fmla="*/ 326 w 566"/>
                <a:gd name="T27" fmla="*/ 186 h 373"/>
                <a:gd name="T28" fmla="*/ 187 w 566"/>
                <a:gd name="T29" fmla="*/ 326 h 373"/>
                <a:gd name="T30" fmla="*/ 47 w 566"/>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373">
                  <a:moveTo>
                    <a:pt x="566" y="326"/>
                  </a:moveTo>
                  <a:cubicBezTo>
                    <a:pt x="310" y="326"/>
                    <a:pt x="310" y="326"/>
                    <a:pt x="310" y="326"/>
                  </a:cubicBezTo>
                  <a:cubicBezTo>
                    <a:pt x="349" y="292"/>
                    <a:pt x="373" y="242"/>
                    <a:pt x="373" y="186"/>
                  </a:cubicBezTo>
                  <a:cubicBezTo>
                    <a:pt x="373" y="84"/>
                    <a:pt x="289" y="0"/>
                    <a:pt x="187" y="0"/>
                  </a:cubicBezTo>
                  <a:cubicBezTo>
                    <a:pt x="84" y="0"/>
                    <a:pt x="0" y="84"/>
                    <a:pt x="0" y="186"/>
                  </a:cubicBezTo>
                  <a:cubicBezTo>
                    <a:pt x="0" y="242"/>
                    <a:pt x="25" y="292"/>
                    <a:pt x="63" y="326"/>
                  </a:cubicBezTo>
                  <a:cubicBezTo>
                    <a:pt x="63" y="326"/>
                    <a:pt x="63" y="326"/>
                    <a:pt x="63" y="326"/>
                  </a:cubicBezTo>
                  <a:cubicBezTo>
                    <a:pt x="96" y="355"/>
                    <a:pt x="139" y="373"/>
                    <a:pt x="187" y="373"/>
                  </a:cubicBezTo>
                  <a:cubicBezTo>
                    <a:pt x="187" y="373"/>
                    <a:pt x="187" y="373"/>
                    <a:pt x="187" y="373"/>
                  </a:cubicBezTo>
                  <a:cubicBezTo>
                    <a:pt x="566" y="373"/>
                    <a:pt x="566" y="373"/>
                    <a:pt x="566" y="373"/>
                  </a:cubicBezTo>
                  <a:cubicBezTo>
                    <a:pt x="566" y="326"/>
                    <a:pt x="566" y="326"/>
                    <a:pt x="566" y="326"/>
                  </a:cubicBezTo>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8" name="Freeform 64">
              <a:extLst>
                <a:ext uri="{FF2B5EF4-FFF2-40B4-BE49-F238E27FC236}">
                  <a16:creationId xmlns:a16="http://schemas.microsoft.com/office/drawing/2014/main" id="{578324C7-7ED2-47F9-A1CB-C964171C308E}"/>
                </a:ext>
              </a:extLst>
            </p:cNvPr>
            <p:cNvSpPr>
              <a:spLocks/>
            </p:cNvSpPr>
            <p:nvPr/>
          </p:nvSpPr>
          <p:spPr bwMode="auto">
            <a:xfrm>
              <a:off x="7566026" y="2225675"/>
              <a:ext cx="1419225" cy="715963"/>
            </a:xfrm>
            <a:custGeom>
              <a:avLst/>
              <a:gdLst>
                <a:gd name="T0" fmla="*/ 187 w 373"/>
                <a:gd name="T1" fmla="*/ 4 h 188"/>
                <a:gd name="T2" fmla="*/ 373 w 373"/>
                <a:gd name="T3" fmla="*/ 188 h 188"/>
                <a:gd name="T4" fmla="*/ 373 w 373"/>
                <a:gd name="T5" fmla="*/ 186 h 188"/>
                <a:gd name="T6" fmla="*/ 187 w 373"/>
                <a:gd name="T7" fmla="*/ 0 h 188"/>
                <a:gd name="T8" fmla="*/ 0 w 373"/>
                <a:gd name="T9" fmla="*/ 186 h 188"/>
                <a:gd name="T10" fmla="*/ 0 w 373"/>
                <a:gd name="T11" fmla="*/ 188 h 188"/>
                <a:gd name="T12" fmla="*/ 187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7" y="4"/>
                  </a:moveTo>
                  <a:cubicBezTo>
                    <a:pt x="289" y="4"/>
                    <a:pt x="372" y="86"/>
                    <a:pt x="373" y="188"/>
                  </a:cubicBezTo>
                  <a:cubicBezTo>
                    <a:pt x="373" y="188"/>
                    <a:pt x="373" y="187"/>
                    <a:pt x="373" y="186"/>
                  </a:cubicBezTo>
                  <a:cubicBezTo>
                    <a:pt x="373" y="84"/>
                    <a:pt x="289" y="0"/>
                    <a:pt x="187" y="0"/>
                  </a:cubicBezTo>
                  <a:cubicBezTo>
                    <a:pt x="84" y="0"/>
                    <a:pt x="0" y="84"/>
                    <a:pt x="0" y="186"/>
                  </a:cubicBezTo>
                  <a:cubicBezTo>
                    <a:pt x="0" y="187"/>
                    <a:pt x="0" y="188"/>
                    <a:pt x="0" y="188"/>
                  </a:cubicBezTo>
                  <a:cubicBezTo>
                    <a:pt x="1" y="86"/>
                    <a:pt x="85" y="4"/>
                    <a:pt x="187" y="4"/>
                  </a:cubicBez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9" name="Freeform 65">
              <a:extLst>
                <a:ext uri="{FF2B5EF4-FFF2-40B4-BE49-F238E27FC236}">
                  <a16:creationId xmlns:a16="http://schemas.microsoft.com/office/drawing/2014/main" id="{ACA7E2A4-94ED-46B4-8F22-FFD20A068AE5}"/>
                </a:ext>
              </a:extLst>
            </p:cNvPr>
            <p:cNvSpPr>
              <a:spLocks noEditPoints="1"/>
            </p:cNvSpPr>
            <p:nvPr/>
          </p:nvSpPr>
          <p:spPr bwMode="auto">
            <a:xfrm>
              <a:off x="8383588" y="2941638"/>
              <a:ext cx="422275" cy="514350"/>
            </a:xfrm>
            <a:custGeom>
              <a:avLst/>
              <a:gdLst>
                <a:gd name="T0" fmla="*/ 0 w 111"/>
                <a:gd name="T1" fmla="*/ 135 h 135"/>
                <a:gd name="T2" fmla="*/ 0 w 111"/>
                <a:gd name="T3" fmla="*/ 135 h 135"/>
                <a:gd name="T4" fmla="*/ 0 w 111"/>
                <a:gd name="T5" fmla="*/ 135 h 135"/>
                <a:gd name="T6" fmla="*/ 0 w 111"/>
                <a:gd name="T7" fmla="*/ 135 h 135"/>
                <a:gd name="T8" fmla="*/ 0 w 111"/>
                <a:gd name="T9" fmla="*/ 135 h 135"/>
                <a:gd name="T10" fmla="*/ 0 w 111"/>
                <a:gd name="T11" fmla="*/ 135 h 135"/>
                <a:gd name="T12" fmla="*/ 1 w 111"/>
                <a:gd name="T13" fmla="*/ 135 h 135"/>
                <a:gd name="T14" fmla="*/ 1 w 111"/>
                <a:gd name="T15" fmla="*/ 135 h 135"/>
                <a:gd name="T16" fmla="*/ 1 w 111"/>
                <a:gd name="T17" fmla="*/ 135 h 135"/>
                <a:gd name="T18" fmla="*/ 1 w 111"/>
                <a:gd name="T19" fmla="*/ 135 h 135"/>
                <a:gd name="T20" fmla="*/ 1 w 111"/>
                <a:gd name="T21" fmla="*/ 135 h 135"/>
                <a:gd name="T22" fmla="*/ 1 w 111"/>
                <a:gd name="T23" fmla="*/ 135 h 135"/>
                <a:gd name="T24" fmla="*/ 2 w 111"/>
                <a:gd name="T25" fmla="*/ 135 h 135"/>
                <a:gd name="T26" fmla="*/ 1 w 111"/>
                <a:gd name="T27" fmla="*/ 135 h 135"/>
                <a:gd name="T28" fmla="*/ 2 w 111"/>
                <a:gd name="T29" fmla="*/ 135 h 135"/>
                <a:gd name="T30" fmla="*/ 2 w 111"/>
                <a:gd name="T31" fmla="*/ 135 h 135"/>
                <a:gd name="T32" fmla="*/ 2 w 111"/>
                <a:gd name="T33" fmla="*/ 135 h 135"/>
                <a:gd name="T34" fmla="*/ 2 w 111"/>
                <a:gd name="T35" fmla="*/ 135 h 135"/>
                <a:gd name="T36" fmla="*/ 2 w 111"/>
                <a:gd name="T37" fmla="*/ 135 h 135"/>
                <a:gd name="T38" fmla="*/ 2 w 111"/>
                <a:gd name="T39" fmla="*/ 135 h 135"/>
                <a:gd name="T40" fmla="*/ 2 w 111"/>
                <a:gd name="T41" fmla="*/ 135 h 135"/>
                <a:gd name="T42" fmla="*/ 3 w 111"/>
                <a:gd name="T43" fmla="*/ 135 h 135"/>
                <a:gd name="T44" fmla="*/ 3 w 111"/>
                <a:gd name="T45" fmla="*/ 135 h 135"/>
                <a:gd name="T46" fmla="*/ 3 w 111"/>
                <a:gd name="T47" fmla="*/ 135 h 135"/>
                <a:gd name="T48" fmla="*/ 3 w 111"/>
                <a:gd name="T49" fmla="*/ 134 h 135"/>
                <a:gd name="T50" fmla="*/ 3 w 111"/>
                <a:gd name="T51" fmla="*/ 134 h 135"/>
                <a:gd name="T52" fmla="*/ 3 w 111"/>
                <a:gd name="T53" fmla="*/ 134 h 135"/>
                <a:gd name="T54" fmla="*/ 4 w 111"/>
                <a:gd name="T55" fmla="*/ 134 h 135"/>
                <a:gd name="T56" fmla="*/ 3 w 111"/>
                <a:gd name="T57" fmla="*/ 134 h 135"/>
                <a:gd name="T58" fmla="*/ 4 w 111"/>
                <a:gd name="T59" fmla="*/ 134 h 135"/>
                <a:gd name="T60" fmla="*/ 4 w 111"/>
                <a:gd name="T61" fmla="*/ 134 h 135"/>
                <a:gd name="T62" fmla="*/ 4 w 111"/>
                <a:gd name="T63" fmla="*/ 134 h 135"/>
                <a:gd name="T64" fmla="*/ 4 w 111"/>
                <a:gd name="T65" fmla="*/ 134 h 135"/>
                <a:gd name="T66" fmla="*/ 5 w 111"/>
                <a:gd name="T67" fmla="*/ 134 h 135"/>
                <a:gd name="T68" fmla="*/ 4 w 111"/>
                <a:gd name="T69" fmla="*/ 134 h 135"/>
                <a:gd name="T70" fmla="*/ 5 w 111"/>
                <a:gd name="T71" fmla="*/ 134 h 135"/>
                <a:gd name="T72" fmla="*/ 5 w 111"/>
                <a:gd name="T73" fmla="*/ 134 h 135"/>
                <a:gd name="T74" fmla="*/ 5 w 111"/>
                <a:gd name="T75" fmla="*/ 134 h 135"/>
                <a:gd name="T76" fmla="*/ 5 w 111"/>
                <a:gd name="T77" fmla="*/ 134 h 135"/>
                <a:gd name="T78" fmla="*/ 5 w 111"/>
                <a:gd name="T79" fmla="*/ 134 h 135"/>
                <a:gd name="T80" fmla="*/ 5 w 111"/>
                <a:gd name="T81" fmla="*/ 134 h 135"/>
                <a:gd name="T82" fmla="*/ 5 w 111"/>
                <a:gd name="T83" fmla="*/ 134 h 135"/>
                <a:gd name="T84" fmla="*/ 6 w 111"/>
                <a:gd name="T85" fmla="*/ 134 h 135"/>
                <a:gd name="T86" fmla="*/ 5 w 111"/>
                <a:gd name="T87" fmla="*/ 134 h 135"/>
                <a:gd name="T88" fmla="*/ 6 w 111"/>
                <a:gd name="T89" fmla="*/ 134 h 135"/>
                <a:gd name="T90" fmla="*/ 6 w 111"/>
                <a:gd name="T91" fmla="*/ 134 h 135"/>
                <a:gd name="T92" fmla="*/ 6 w 111"/>
                <a:gd name="T93" fmla="*/ 134 h 135"/>
                <a:gd name="T94" fmla="*/ 6 w 111"/>
                <a:gd name="T95" fmla="*/ 134 h 135"/>
                <a:gd name="T96" fmla="*/ 7 w 111"/>
                <a:gd name="T97" fmla="*/ 134 h 135"/>
                <a:gd name="T98" fmla="*/ 6 w 111"/>
                <a:gd name="T99" fmla="*/ 134 h 135"/>
                <a:gd name="T100" fmla="*/ 7 w 111"/>
                <a:gd name="T101" fmla="*/ 134 h 135"/>
                <a:gd name="T102" fmla="*/ 111 w 111"/>
                <a:gd name="T103" fmla="*/ 0 h 135"/>
                <a:gd name="T104" fmla="*/ 7 w 111"/>
                <a:gd name="T105" fmla="*/ 134 h 135"/>
                <a:gd name="T106" fmla="*/ 111 w 111"/>
                <a:gd name="T107" fmla="*/ 1 h 135"/>
                <a:gd name="T108" fmla="*/ 111 w 111"/>
                <a:gd name="T10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35">
                  <a:moveTo>
                    <a:pt x="0" y="135"/>
                  </a:moveTo>
                  <a:cubicBezTo>
                    <a:pt x="0" y="135"/>
                    <a:pt x="0" y="135"/>
                    <a:pt x="0" y="135"/>
                  </a:cubicBezTo>
                  <a:cubicBezTo>
                    <a:pt x="0" y="135"/>
                    <a:pt x="0" y="135"/>
                    <a:pt x="0" y="135"/>
                  </a:cubicBezTo>
                  <a:moveTo>
                    <a:pt x="0" y="135"/>
                  </a:moveTo>
                  <a:cubicBezTo>
                    <a:pt x="0" y="135"/>
                    <a:pt x="0" y="135"/>
                    <a:pt x="0" y="135"/>
                  </a:cubicBezTo>
                  <a:cubicBezTo>
                    <a:pt x="0" y="135"/>
                    <a:pt x="0" y="135"/>
                    <a:pt x="0" y="135"/>
                  </a:cubicBezTo>
                  <a:moveTo>
                    <a:pt x="1" y="135"/>
                  </a:moveTo>
                  <a:cubicBezTo>
                    <a:pt x="1" y="135"/>
                    <a:pt x="1" y="135"/>
                    <a:pt x="1" y="135"/>
                  </a:cubicBezTo>
                  <a:cubicBezTo>
                    <a:pt x="1" y="135"/>
                    <a:pt x="1" y="135"/>
                    <a:pt x="1" y="135"/>
                  </a:cubicBezTo>
                  <a:moveTo>
                    <a:pt x="1" y="135"/>
                  </a:moveTo>
                  <a:cubicBezTo>
                    <a:pt x="1" y="135"/>
                    <a:pt x="1" y="135"/>
                    <a:pt x="1" y="135"/>
                  </a:cubicBezTo>
                  <a:cubicBezTo>
                    <a:pt x="1" y="135"/>
                    <a:pt x="1" y="135"/>
                    <a:pt x="1" y="135"/>
                  </a:cubicBezTo>
                  <a:moveTo>
                    <a:pt x="2" y="135"/>
                  </a:moveTo>
                  <a:cubicBezTo>
                    <a:pt x="1" y="135"/>
                    <a:pt x="1" y="135"/>
                    <a:pt x="1" y="135"/>
                  </a:cubicBezTo>
                  <a:cubicBezTo>
                    <a:pt x="1" y="135"/>
                    <a:pt x="1" y="135"/>
                    <a:pt x="2" y="135"/>
                  </a:cubicBezTo>
                  <a:moveTo>
                    <a:pt x="2" y="135"/>
                  </a:moveTo>
                  <a:cubicBezTo>
                    <a:pt x="2" y="135"/>
                    <a:pt x="2" y="135"/>
                    <a:pt x="2" y="135"/>
                  </a:cubicBezTo>
                  <a:cubicBezTo>
                    <a:pt x="2" y="135"/>
                    <a:pt x="2" y="135"/>
                    <a:pt x="2" y="135"/>
                  </a:cubicBezTo>
                  <a:moveTo>
                    <a:pt x="2" y="135"/>
                  </a:moveTo>
                  <a:cubicBezTo>
                    <a:pt x="2" y="135"/>
                    <a:pt x="2" y="135"/>
                    <a:pt x="2" y="135"/>
                  </a:cubicBezTo>
                  <a:cubicBezTo>
                    <a:pt x="2" y="135"/>
                    <a:pt x="2" y="135"/>
                    <a:pt x="2" y="135"/>
                  </a:cubicBezTo>
                  <a:moveTo>
                    <a:pt x="3" y="135"/>
                  </a:moveTo>
                  <a:cubicBezTo>
                    <a:pt x="3" y="135"/>
                    <a:pt x="3" y="135"/>
                    <a:pt x="3" y="135"/>
                  </a:cubicBezTo>
                  <a:cubicBezTo>
                    <a:pt x="3" y="135"/>
                    <a:pt x="3" y="135"/>
                    <a:pt x="3" y="135"/>
                  </a:cubicBezTo>
                  <a:moveTo>
                    <a:pt x="3" y="134"/>
                  </a:moveTo>
                  <a:cubicBezTo>
                    <a:pt x="3" y="134"/>
                    <a:pt x="3" y="134"/>
                    <a:pt x="3" y="134"/>
                  </a:cubicBezTo>
                  <a:cubicBezTo>
                    <a:pt x="3" y="134"/>
                    <a:pt x="3" y="134"/>
                    <a:pt x="3" y="134"/>
                  </a:cubicBezTo>
                  <a:moveTo>
                    <a:pt x="4" y="134"/>
                  </a:moveTo>
                  <a:cubicBezTo>
                    <a:pt x="4" y="134"/>
                    <a:pt x="4" y="134"/>
                    <a:pt x="3" y="134"/>
                  </a:cubicBezTo>
                  <a:cubicBezTo>
                    <a:pt x="4" y="134"/>
                    <a:pt x="4" y="134"/>
                    <a:pt x="4" y="134"/>
                  </a:cubicBezTo>
                  <a:moveTo>
                    <a:pt x="4" y="134"/>
                  </a:moveTo>
                  <a:cubicBezTo>
                    <a:pt x="4" y="134"/>
                    <a:pt x="4" y="134"/>
                    <a:pt x="4" y="134"/>
                  </a:cubicBezTo>
                  <a:cubicBezTo>
                    <a:pt x="4" y="134"/>
                    <a:pt x="4" y="134"/>
                    <a:pt x="4" y="134"/>
                  </a:cubicBezTo>
                  <a:moveTo>
                    <a:pt x="5" y="134"/>
                  </a:moveTo>
                  <a:cubicBezTo>
                    <a:pt x="4" y="134"/>
                    <a:pt x="4" y="134"/>
                    <a:pt x="4" y="134"/>
                  </a:cubicBezTo>
                  <a:cubicBezTo>
                    <a:pt x="4" y="134"/>
                    <a:pt x="4" y="134"/>
                    <a:pt x="5" y="134"/>
                  </a:cubicBezTo>
                  <a:moveTo>
                    <a:pt x="5" y="134"/>
                  </a:moveTo>
                  <a:cubicBezTo>
                    <a:pt x="5" y="134"/>
                    <a:pt x="5" y="134"/>
                    <a:pt x="5" y="134"/>
                  </a:cubicBezTo>
                  <a:cubicBezTo>
                    <a:pt x="5" y="134"/>
                    <a:pt x="5" y="134"/>
                    <a:pt x="5" y="134"/>
                  </a:cubicBezTo>
                  <a:moveTo>
                    <a:pt x="5" y="134"/>
                  </a:moveTo>
                  <a:cubicBezTo>
                    <a:pt x="5" y="134"/>
                    <a:pt x="5" y="134"/>
                    <a:pt x="5" y="134"/>
                  </a:cubicBezTo>
                  <a:cubicBezTo>
                    <a:pt x="5" y="134"/>
                    <a:pt x="5" y="134"/>
                    <a:pt x="5" y="134"/>
                  </a:cubicBezTo>
                  <a:moveTo>
                    <a:pt x="6" y="134"/>
                  </a:moveTo>
                  <a:cubicBezTo>
                    <a:pt x="6" y="134"/>
                    <a:pt x="6" y="134"/>
                    <a:pt x="5" y="134"/>
                  </a:cubicBezTo>
                  <a:cubicBezTo>
                    <a:pt x="6" y="134"/>
                    <a:pt x="6" y="134"/>
                    <a:pt x="6" y="134"/>
                  </a:cubicBezTo>
                  <a:moveTo>
                    <a:pt x="6" y="134"/>
                  </a:moveTo>
                  <a:cubicBezTo>
                    <a:pt x="6" y="134"/>
                    <a:pt x="6" y="134"/>
                    <a:pt x="6" y="134"/>
                  </a:cubicBezTo>
                  <a:cubicBezTo>
                    <a:pt x="6" y="134"/>
                    <a:pt x="6" y="134"/>
                    <a:pt x="6" y="134"/>
                  </a:cubicBezTo>
                  <a:moveTo>
                    <a:pt x="7" y="134"/>
                  </a:moveTo>
                  <a:cubicBezTo>
                    <a:pt x="7" y="134"/>
                    <a:pt x="6" y="134"/>
                    <a:pt x="6" y="134"/>
                  </a:cubicBezTo>
                  <a:cubicBezTo>
                    <a:pt x="6" y="134"/>
                    <a:pt x="7" y="134"/>
                    <a:pt x="7" y="134"/>
                  </a:cubicBezTo>
                  <a:moveTo>
                    <a:pt x="111" y="0"/>
                  </a:moveTo>
                  <a:cubicBezTo>
                    <a:pt x="110" y="64"/>
                    <a:pt x="66" y="118"/>
                    <a:pt x="7" y="134"/>
                  </a:cubicBezTo>
                  <a:cubicBezTo>
                    <a:pt x="66" y="118"/>
                    <a:pt x="110" y="65"/>
                    <a:pt x="111" y="1"/>
                  </a:cubicBezTo>
                  <a:cubicBezTo>
                    <a:pt x="111" y="1"/>
                    <a:pt x="111" y="1"/>
                    <a:pt x="111" y="0"/>
                  </a:cubicBezTo>
                </a:path>
              </a:pathLst>
            </a:custGeom>
            <a:solidFill>
              <a:srgbClr val="065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70" name="Freeform 66">
              <a:extLst>
                <a:ext uri="{FF2B5EF4-FFF2-40B4-BE49-F238E27FC236}">
                  <a16:creationId xmlns:a16="http://schemas.microsoft.com/office/drawing/2014/main" id="{2301DD36-0386-4BFB-9B86-B01064A921DC}"/>
                </a:ext>
              </a:extLst>
            </p:cNvPr>
            <p:cNvSpPr>
              <a:spLocks/>
            </p:cNvSpPr>
            <p:nvPr/>
          </p:nvSpPr>
          <p:spPr bwMode="auto">
            <a:xfrm>
              <a:off x="8277226" y="2944813"/>
              <a:ext cx="528638" cy="522288"/>
            </a:xfrm>
            <a:custGeom>
              <a:avLst/>
              <a:gdLst>
                <a:gd name="T0" fmla="*/ 139 w 139"/>
                <a:gd name="T1" fmla="*/ 0 h 137"/>
                <a:gd name="T2" fmla="*/ 35 w 139"/>
                <a:gd name="T3" fmla="*/ 133 h 137"/>
                <a:gd name="T4" fmla="*/ 35 w 139"/>
                <a:gd name="T5" fmla="*/ 133 h 137"/>
                <a:gd name="T6" fmla="*/ 34 w 139"/>
                <a:gd name="T7" fmla="*/ 133 h 137"/>
                <a:gd name="T8" fmla="*/ 34 w 139"/>
                <a:gd name="T9" fmla="*/ 133 h 137"/>
                <a:gd name="T10" fmla="*/ 34 w 139"/>
                <a:gd name="T11" fmla="*/ 133 h 137"/>
                <a:gd name="T12" fmla="*/ 34 w 139"/>
                <a:gd name="T13" fmla="*/ 133 h 137"/>
                <a:gd name="T14" fmla="*/ 33 w 139"/>
                <a:gd name="T15" fmla="*/ 133 h 137"/>
                <a:gd name="T16" fmla="*/ 33 w 139"/>
                <a:gd name="T17" fmla="*/ 133 h 137"/>
                <a:gd name="T18" fmla="*/ 33 w 139"/>
                <a:gd name="T19" fmla="*/ 133 h 137"/>
                <a:gd name="T20" fmla="*/ 33 w 139"/>
                <a:gd name="T21" fmla="*/ 133 h 137"/>
                <a:gd name="T22" fmla="*/ 33 w 139"/>
                <a:gd name="T23" fmla="*/ 133 h 137"/>
                <a:gd name="T24" fmla="*/ 33 w 139"/>
                <a:gd name="T25" fmla="*/ 133 h 137"/>
                <a:gd name="T26" fmla="*/ 32 w 139"/>
                <a:gd name="T27" fmla="*/ 133 h 137"/>
                <a:gd name="T28" fmla="*/ 32 w 139"/>
                <a:gd name="T29" fmla="*/ 133 h 137"/>
                <a:gd name="T30" fmla="*/ 32 w 139"/>
                <a:gd name="T31" fmla="*/ 133 h 137"/>
                <a:gd name="T32" fmla="*/ 32 w 139"/>
                <a:gd name="T33" fmla="*/ 133 h 137"/>
                <a:gd name="T34" fmla="*/ 31 w 139"/>
                <a:gd name="T35" fmla="*/ 133 h 137"/>
                <a:gd name="T36" fmla="*/ 31 w 139"/>
                <a:gd name="T37" fmla="*/ 133 h 137"/>
                <a:gd name="T38" fmla="*/ 31 w 139"/>
                <a:gd name="T39" fmla="*/ 133 h 137"/>
                <a:gd name="T40" fmla="*/ 31 w 139"/>
                <a:gd name="T41" fmla="*/ 134 h 137"/>
                <a:gd name="T42" fmla="*/ 31 w 139"/>
                <a:gd name="T43" fmla="*/ 134 h 137"/>
                <a:gd name="T44" fmla="*/ 30 w 139"/>
                <a:gd name="T45" fmla="*/ 134 h 137"/>
                <a:gd name="T46" fmla="*/ 30 w 139"/>
                <a:gd name="T47" fmla="*/ 134 h 137"/>
                <a:gd name="T48" fmla="*/ 30 w 139"/>
                <a:gd name="T49" fmla="*/ 134 h 137"/>
                <a:gd name="T50" fmla="*/ 30 w 139"/>
                <a:gd name="T51" fmla="*/ 134 h 137"/>
                <a:gd name="T52" fmla="*/ 30 w 139"/>
                <a:gd name="T53" fmla="*/ 134 h 137"/>
                <a:gd name="T54" fmla="*/ 29 w 139"/>
                <a:gd name="T55" fmla="*/ 134 h 137"/>
                <a:gd name="T56" fmla="*/ 29 w 139"/>
                <a:gd name="T57" fmla="*/ 134 h 137"/>
                <a:gd name="T58" fmla="*/ 29 w 139"/>
                <a:gd name="T59" fmla="*/ 134 h 137"/>
                <a:gd name="T60" fmla="*/ 29 w 139"/>
                <a:gd name="T61" fmla="*/ 134 h 137"/>
                <a:gd name="T62" fmla="*/ 29 w 139"/>
                <a:gd name="T63" fmla="*/ 134 h 137"/>
                <a:gd name="T64" fmla="*/ 28 w 139"/>
                <a:gd name="T65" fmla="*/ 134 h 137"/>
                <a:gd name="T66" fmla="*/ 28 w 139"/>
                <a:gd name="T67" fmla="*/ 134 h 137"/>
                <a:gd name="T68" fmla="*/ 28 w 139"/>
                <a:gd name="T69" fmla="*/ 134 h 137"/>
                <a:gd name="T70" fmla="*/ 28 w 139"/>
                <a:gd name="T71" fmla="*/ 134 h 137"/>
                <a:gd name="T72" fmla="*/ 0 w 139"/>
                <a:gd name="T73" fmla="*/ 137 h 137"/>
                <a:gd name="T74" fmla="*/ 31 w 139"/>
                <a:gd name="T75" fmla="*/ 137 h 137"/>
                <a:gd name="T76" fmla="*/ 139 w 139"/>
                <a:gd name="T77" fmla="*/ 1 h 137"/>
                <a:gd name="T78" fmla="*/ 139 w 139"/>
                <a:gd name="T7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137">
                  <a:moveTo>
                    <a:pt x="139" y="0"/>
                  </a:moveTo>
                  <a:cubicBezTo>
                    <a:pt x="138" y="64"/>
                    <a:pt x="94" y="117"/>
                    <a:pt x="35" y="133"/>
                  </a:cubicBezTo>
                  <a:cubicBezTo>
                    <a:pt x="35" y="133"/>
                    <a:pt x="35" y="133"/>
                    <a:pt x="35" y="133"/>
                  </a:cubicBezTo>
                  <a:cubicBezTo>
                    <a:pt x="35" y="133"/>
                    <a:pt x="34" y="133"/>
                    <a:pt x="34" y="133"/>
                  </a:cubicBezTo>
                  <a:cubicBezTo>
                    <a:pt x="34" y="133"/>
                    <a:pt x="34" y="133"/>
                    <a:pt x="34" y="133"/>
                  </a:cubicBezTo>
                  <a:cubicBezTo>
                    <a:pt x="34" y="133"/>
                    <a:pt x="34" y="133"/>
                    <a:pt x="34" y="133"/>
                  </a:cubicBezTo>
                  <a:cubicBezTo>
                    <a:pt x="34" y="133"/>
                    <a:pt x="34" y="133"/>
                    <a:pt x="34" y="133"/>
                  </a:cubicBezTo>
                  <a:cubicBezTo>
                    <a:pt x="34" y="133"/>
                    <a:pt x="34"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2" y="133"/>
                    <a:pt x="32" y="133"/>
                    <a:pt x="32" y="133"/>
                  </a:cubicBezTo>
                  <a:cubicBezTo>
                    <a:pt x="32" y="133"/>
                    <a:pt x="32" y="133"/>
                    <a:pt x="32" y="133"/>
                  </a:cubicBezTo>
                  <a:cubicBezTo>
                    <a:pt x="32" y="133"/>
                    <a:pt x="32" y="133"/>
                    <a:pt x="32" y="133"/>
                  </a:cubicBezTo>
                  <a:cubicBezTo>
                    <a:pt x="32" y="133"/>
                    <a:pt x="32" y="133"/>
                    <a:pt x="32" y="133"/>
                  </a:cubicBezTo>
                  <a:cubicBezTo>
                    <a:pt x="32" y="133"/>
                    <a:pt x="32" y="133"/>
                    <a:pt x="31" y="133"/>
                  </a:cubicBezTo>
                  <a:cubicBezTo>
                    <a:pt x="31" y="133"/>
                    <a:pt x="31" y="133"/>
                    <a:pt x="31" y="133"/>
                  </a:cubicBezTo>
                  <a:cubicBezTo>
                    <a:pt x="31" y="133"/>
                    <a:pt x="31" y="133"/>
                    <a:pt x="31" y="133"/>
                  </a:cubicBezTo>
                  <a:cubicBezTo>
                    <a:pt x="31" y="133"/>
                    <a:pt x="31" y="134"/>
                    <a:pt x="31" y="134"/>
                  </a:cubicBezTo>
                  <a:cubicBezTo>
                    <a:pt x="31" y="134"/>
                    <a:pt x="31" y="134"/>
                    <a:pt x="31" y="134"/>
                  </a:cubicBezTo>
                  <a:cubicBezTo>
                    <a:pt x="31" y="134"/>
                    <a:pt x="30" y="134"/>
                    <a:pt x="30" y="134"/>
                  </a:cubicBezTo>
                  <a:cubicBezTo>
                    <a:pt x="30" y="134"/>
                    <a:pt x="30" y="134"/>
                    <a:pt x="30" y="134"/>
                  </a:cubicBezTo>
                  <a:cubicBezTo>
                    <a:pt x="30" y="134"/>
                    <a:pt x="30" y="134"/>
                    <a:pt x="30" y="134"/>
                  </a:cubicBezTo>
                  <a:cubicBezTo>
                    <a:pt x="30" y="134"/>
                    <a:pt x="30" y="134"/>
                    <a:pt x="30" y="134"/>
                  </a:cubicBezTo>
                  <a:cubicBezTo>
                    <a:pt x="30" y="134"/>
                    <a:pt x="30" y="134"/>
                    <a:pt x="30"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8" y="134"/>
                    <a:pt x="28" y="134"/>
                    <a:pt x="28" y="134"/>
                  </a:cubicBezTo>
                  <a:cubicBezTo>
                    <a:pt x="28" y="134"/>
                    <a:pt x="28" y="134"/>
                    <a:pt x="28" y="134"/>
                  </a:cubicBezTo>
                  <a:cubicBezTo>
                    <a:pt x="28" y="134"/>
                    <a:pt x="28" y="134"/>
                    <a:pt x="28" y="134"/>
                  </a:cubicBezTo>
                  <a:cubicBezTo>
                    <a:pt x="28" y="134"/>
                    <a:pt x="28" y="134"/>
                    <a:pt x="28" y="134"/>
                  </a:cubicBezTo>
                  <a:cubicBezTo>
                    <a:pt x="19" y="136"/>
                    <a:pt x="9" y="137"/>
                    <a:pt x="0" y="137"/>
                  </a:cubicBezTo>
                  <a:cubicBezTo>
                    <a:pt x="31" y="137"/>
                    <a:pt x="31" y="137"/>
                    <a:pt x="31" y="137"/>
                  </a:cubicBezTo>
                  <a:cubicBezTo>
                    <a:pt x="93" y="123"/>
                    <a:pt x="139" y="67"/>
                    <a:pt x="139" y="1"/>
                  </a:cubicBezTo>
                  <a:cubicBezTo>
                    <a:pt x="139" y="1"/>
                    <a:pt x="139" y="0"/>
                    <a:pt x="139" y="0"/>
                  </a:cubicBezTo>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1" name="Freeform 67">
              <a:extLst>
                <a:ext uri="{FF2B5EF4-FFF2-40B4-BE49-F238E27FC236}">
                  <a16:creationId xmlns:a16="http://schemas.microsoft.com/office/drawing/2014/main" id="{CB4D86F2-3EA7-4A53-AC2B-D98797ED0D69}"/>
                </a:ext>
              </a:extLst>
            </p:cNvPr>
            <p:cNvSpPr>
              <a:spLocks/>
            </p:cNvSpPr>
            <p:nvPr/>
          </p:nvSpPr>
          <p:spPr bwMode="auto">
            <a:xfrm>
              <a:off x="7745413" y="2941638"/>
              <a:ext cx="1973263" cy="541338"/>
            </a:xfrm>
            <a:custGeom>
              <a:avLst/>
              <a:gdLst>
                <a:gd name="T0" fmla="*/ 519 w 519"/>
                <a:gd name="T1" fmla="*/ 138 h 142"/>
                <a:gd name="T2" fmla="*/ 171 w 519"/>
                <a:gd name="T3" fmla="*/ 138 h 142"/>
                <a:gd name="T4" fmla="*/ 171 w 519"/>
                <a:gd name="T5" fmla="*/ 138 h 142"/>
                <a:gd name="T6" fmla="*/ 140 w 519"/>
                <a:gd name="T7" fmla="*/ 138 h 142"/>
                <a:gd name="T8" fmla="*/ 140 w 519"/>
                <a:gd name="T9" fmla="*/ 138 h 142"/>
                <a:gd name="T10" fmla="*/ 140 w 519"/>
                <a:gd name="T11" fmla="*/ 138 h 142"/>
                <a:gd name="T12" fmla="*/ 0 w 519"/>
                <a:gd name="T13" fmla="*/ 0 h 142"/>
                <a:gd name="T14" fmla="*/ 0 w 519"/>
                <a:gd name="T15" fmla="*/ 2 h 142"/>
                <a:gd name="T16" fmla="*/ 108 w 519"/>
                <a:gd name="T17" fmla="*/ 138 h 142"/>
                <a:gd name="T18" fmla="*/ 138 w 519"/>
                <a:gd name="T19" fmla="*/ 142 h 142"/>
                <a:gd name="T20" fmla="*/ 138 w 519"/>
                <a:gd name="T21" fmla="*/ 142 h 142"/>
                <a:gd name="T22" fmla="*/ 519 w 519"/>
                <a:gd name="T23" fmla="*/ 142 h 142"/>
                <a:gd name="T24" fmla="*/ 519 w 519"/>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142">
                  <a:moveTo>
                    <a:pt x="519" y="138"/>
                  </a:moveTo>
                  <a:cubicBezTo>
                    <a:pt x="171" y="138"/>
                    <a:pt x="171" y="138"/>
                    <a:pt x="171" y="138"/>
                  </a:cubicBezTo>
                  <a:cubicBezTo>
                    <a:pt x="171" y="138"/>
                    <a:pt x="171" y="138"/>
                    <a:pt x="171" y="138"/>
                  </a:cubicBezTo>
                  <a:cubicBezTo>
                    <a:pt x="140" y="138"/>
                    <a:pt x="140" y="138"/>
                    <a:pt x="140" y="138"/>
                  </a:cubicBezTo>
                  <a:cubicBezTo>
                    <a:pt x="140" y="138"/>
                    <a:pt x="140" y="138"/>
                    <a:pt x="140" y="138"/>
                  </a:cubicBezTo>
                  <a:cubicBezTo>
                    <a:pt x="140" y="138"/>
                    <a:pt x="140" y="138"/>
                    <a:pt x="140" y="138"/>
                  </a:cubicBezTo>
                  <a:cubicBezTo>
                    <a:pt x="63" y="138"/>
                    <a:pt x="1" y="76"/>
                    <a:pt x="0" y="0"/>
                  </a:cubicBezTo>
                  <a:cubicBezTo>
                    <a:pt x="0" y="1"/>
                    <a:pt x="0" y="1"/>
                    <a:pt x="0" y="2"/>
                  </a:cubicBezTo>
                  <a:cubicBezTo>
                    <a:pt x="0" y="68"/>
                    <a:pt x="46" y="124"/>
                    <a:pt x="108" y="138"/>
                  </a:cubicBezTo>
                  <a:cubicBezTo>
                    <a:pt x="118" y="140"/>
                    <a:pt x="128" y="141"/>
                    <a:pt x="138" y="142"/>
                  </a:cubicBezTo>
                  <a:cubicBezTo>
                    <a:pt x="138" y="142"/>
                    <a:pt x="138" y="142"/>
                    <a:pt x="138" y="142"/>
                  </a:cubicBezTo>
                  <a:cubicBezTo>
                    <a:pt x="519" y="142"/>
                    <a:pt x="519" y="142"/>
                    <a:pt x="519" y="142"/>
                  </a:cubicBezTo>
                  <a:lnTo>
                    <a:pt x="519" y="138"/>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4" name="Group 133">
              <a:extLst>
                <a:ext uri="{FF2B5EF4-FFF2-40B4-BE49-F238E27FC236}">
                  <a16:creationId xmlns:a16="http://schemas.microsoft.com/office/drawing/2014/main" id="{351E5DC8-9765-47F3-A1E0-98C111046E27}"/>
                </a:ext>
              </a:extLst>
            </p:cNvPr>
            <p:cNvGrpSpPr/>
            <p:nvPr/>
          </p:nvGrpSpPr>
          <p:grpSpPr>
            <a:xfrm>
              <a:off x="8909051" y="3421063"/>
              <a:ext cx="304800" cy="258763"/>
              <a:chOff x="8909051" y="3421063"/>
              <a:chExt cx="304800" cy="258763"/>
            </a:xfrm>
            <a:effectLst>
              <a:outerShdw blurRad="50800" dist="38100" algn="tl" rotWithShape="0">
                <a:prstClr val="black">
                  <a:alpha val="20000"/>
                </a:prstClr>
              </a:outerShdw>
            </a:effectLst>
          </p:grpSpPr>
          <p:sp>
            <p:nvSpPr>
              <p:cNvPr id="72" name="Freeform 68">
                <a:extLst>
                  <a:ext uri="{FF2B5EF4-FFF2-40B4-BE49-F238E27FC236}">
                    <a16:creationId xmlns:a16="http://schemas.microsoft.com/office/drawing/2014/main" id="{B432D83B-388F-4FC9-A045-29F5A7DF9764}"/>
                  </a:ext>
                </a:extLst>
              </p:cNvPr>
              <p:cNvSpPr>
                <a:spLocks/>
              </p:cNvSpPr>
              <p:nvPr/>
            </p:nvSpPr>
            <p:spPr bwMode="auto">
              <a:xfrm>
                <a:off x="8909051" y="3421063"/>
                <a:ext cx="304800" cy="258763"/>
              </a:xfrm>
              <a:custGeom>
                <a:avLst/>
                <a:gdLst>
                  <a:gd name="T0" fmla="*/ 0 w 192"/>
                  <a:gd name="T1" fmla="*/ 0 h 163"/>
                  <a:gd name="T2" fmla="*/ 192 w 192"/>
                  <a:gd name="T3" fmla="*/ 82 h 163"/>
                  <a:gd name="T4" fmla="*/ 0 w 192"/>
                  <a:gd name="T5" fmla="*/ 163 h 163"/>
                  <a:gd name="T6" fmla="*/ 0 w 192"/>
                  <a:gd name="T7" fmla="*/ 0 h 163"/>
                </a:gdLst>
                <a:ahLst/>
                <a:cxnLst>
                  <a:cxn ang="0">
                    <a:pos x="T0" y="T1"/>
                  </a:cxn>
                  <a:cxn ang="0">
                    <a:pos x="T2" y="T3"/>
                  </a:cxn>
                  <a:cxn ang="0">
                    <a:pos x="T4" y="T5"/>
                  </a:cxn>
                  <a:cxn ang="0">
                    <a:pos x="T6" y="T7"/>
                  </a:cxn>
                </a:cxnLst>
                <a:rect l="0" t="0" r="r" b="b"/>
                <a:pathLst>
                  <a:path w="192" h="163">
                    <a:moveTo>
                      <a:pt x="0" y="0"/>
                    </a:moveTo>
                    <a:lnTo>
                      <a:pt x="192" y="82"/>
                    </a:lnTo>
                    <a:lnTo>
                      <a:pt x="0" y="163"/>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 name="Freeform 69">
                <a:extLst>
                  <a:ext uri="{FF2B5EF4-FFF2-40B4-BE49-F238E27FC236}">
                    <a16:creationId xmlns:a16="http://schemas.microsoft.com/office/drawing/2014/main" id="{E0A51ECB-DAF4-4354-BDE0-B7ED3565D0A9}"/>
                  </a:ext>
                </a:extLst>
              </p:cNvPr>
              <p:cNvSpPr>
                <a:spLocks/>
              </p:cNvSpPr>
              <p:nvPr/>
            </p:nvSpPr>
            <p:spPr bwMode="auto">
              <a:xfrm>
                <a:off x="8909051" y="3421063"/>
                <a:ext cx="304800" cy="130175"/>
              </a:xfrm>
              <a:custGeom>
                <a:avLst/>
                <a:gdLst>
                  <a:gd name="T0" fmla="*/ 0 w 192"/>
                  <a:gd name="T1" fmla="*/ 39 h 82"/>
                  <a:gd name="T2" fmla="*/ 9 w 192"/>
                  <a:gd name="T3" fmla="*/ 39 h 82"/>
                  <a:gd name="T4" fmla="*/ 9 w 192"/>
                  <a:gd name="T5" fmla="*/ 15 h 82"/>
                  <a:gd name="T6" fmla="*/ 192 w 192"/>
                  <a:gd name="T7" fmla="*/ 82 h 82"/>
                  <a:gd name="T8" fmla="*/ 0 w 192"/>
                  <a:gd name="T9" fmla="*/ 0 h 82"/>
                  <a:gd name="T10" fmla="*/ 0 w 192"/>
                  <a:gd name="T11" fmla="*/ 39 h 82"/>
                </a:gdLst>
                <a:ahLst/>
                <a:cxnLst>
                  <a:cxn ang="0">
                    <a:pos x="T0" y="T1"/>
                  </a:cxn>
                  <a:cxn ang="0">
                    <a:pos x="T2" y="T3"/>
                  </a:cxn>
                  <a:cxn ang="0">
                    <a:pos x="T4" y="T5"/>
                  </a:cxn>
                  <a:cxn ang="0">
                    <a:pos x="T6" y="T7"/>
                  </a:cxn>
                  <a:cxn ang="0">
                    <a:pos x="T8" y="T9"/>
                  </a:cxn>
                  <a:cxn ang="0">
                    <a:pos x="T10" y="T11"/>
                  </a:cxn>
                </a:cxnLst>
                <a:rect l="0" t="0" r="r" b="b"/>
                <a:pathLst>
                  <a:path w="192" h="82">
                    <a:moveTo>
                      <a:pt x="0" y="39"/>
                    </a:moveTo>
                    <a:lnTo>
                      <a:pt x="9" y="39"/>
                    </a:lnTo>
                    <a:lnTo>
                      <a:pt x="9" y="15"/>
                    </a:lnTo>
                    <a:lnTo>
                      <a:pt x="192" y="82"/>
                    </a:lnTo>
                    <a:lnTo>
                      <a:pt x="0" y="0"/>
                    </a:lnTo>
                    <a:lnTo>
                      <a:pt x="0" y="39"/>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74" name="Freeform 70">
              <a:extLst>
                <a:ext uri="{FF2B5EF4-FFF2-40B4-BE49-F238E27FC236}">
                  <a16:creationId xmlns:a16="http://schemas.microsoft.com/office/drawing/2014/main" id="{108A7205-89FF-4B00-8440-C50D8527AC9F}"/>
                </a:ext>
              </a:extLst>
            </p:cNvPr>
            <p:cNvSpPr>
              <a:spLocks/>
            </p:cNvSpPr>
            <p:nvPr/>
          </p:nvSpPr>
          <p:spPr bwMode="auto">
            <a:xfrm>
              <a:off x="8277226" y="3219450"/>
              <a:ext cx="646113" cy="247650"/>
            </a:xfrm>
            <a:custGeom>
              <a:avLst/>
              <a:gdLst>
                <a:gd name="T0" fmla="*/ 0 w 170"/>
                <a:gd name="T1" fmla="*/ 65 h 65"/>
                <a:gd name="T2" fmla="*/ 123 w 170"/>
                <a:gd name="T3" fmla="*/ 65 h 65"/>
                <a:gd name="T4" fmla="*/ 170 w 170"/>
                <a:gd name="T5" fmla="*/ 0 h 65"/>
                <a:gd name="T6" fmla="*/ 118 w 170"/>
                <a:gd name="T7" fmla="*/ 0 h 65"/>
                <a:gd name="T8" fmla="*/ 0 w 170"/>
                <a:gd name="T9" fmla="*/ 65 h 65"/>
              </a:gdLst>
              <a:ahLst/>
              <a:cxnLst>
                <a:cxn ang="0">
                  <a:pos x="T0" y="T1"/>
                </a:cxn>
                <a:cxn ang="0">
                  <a:pos x="T2" y="T3"/>
                </a:cxn>
                <a:cxn ang="0">
                  <a:pos x="T4" y="T5"/>
                </a:cxn>
                <a:cxn ang="0">
                  <a:pos x="T6" y="T7"/>
                </a:cxn>
                <a:cxn ang="0">
                  <a:pos x="T8" y="T9"/>
                </a:cxn>
              </a:cxnLst>
              <a:rect l="0" t="0" r="r" b="b"/>
              <a:pathLst>
                <a:path w="170" h="65">
                  <a:moveTo>
                    <a:pt x="0" y="65"/>
                  </a:moveTo>
                  <a:cubicBezTo>
                    <a:pt x="123" y="65"/>
                    <a:pt x="123" y="65"/>
                    <a:pt x="123" y="65"/>
                  </a:cubicBezTo>
                  <a:cubicBezTo>
                    <a:pt x="143" y="47"/>
                    <a:pt x="159" y="25"/>
                    <a:pt x="170" y="0"/>
                  </a:cubicBezTo>
                  <a:cubicBezTo>
                    <a:pt x="118" y="0"/>
                    <a:pt x="118" y="0"/>
                    <a:pt x="118" y="0"/>
                  </a:cubicBezTo>
                  <a:cubicBezTo>
                    <a:pt x="93" y="39"/>
                    <a:pt x="49" y="65"/>
                    <a:pt x="0" y="65"/>
                  </a:cubicBezTo>
                  <a:close/>
                </a:path>
              </a:pathLst>
            </a:custGeom>
            <a:gradFill>
              <a:gsLst>
                <a:gs pos="62000">
                  <a:schemeClr val="accent5">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7" name="ring_06">
            <a:extLst>
              <a:ext uri="{FF2B5EF4-FFF2-40B4-BE49-F238E27FC236}">
                <a16:creationId xmlns:a16="http://schemas.microsoft.com/office/drawing/2014/main" id="{D66867A2-F37A-45EE-9DA0-23C14E732F5F}"/>
              </a:ext>
            </a:extLst>
          </p:cNvPr>
          <p:cNvGrpSpPr/>
          <p:nvPr/>
        </p:nvGrpSpPr>
        <p:grpSpPr>
          <a:xfrm>
            <a:off x="6747273" y="2394762"/>
            <a:ext cx="2382441" cy="1065610"/>
            <a:chOff x="9004301" y="3467100"/>
            <a:chExt cx="3176588" cy="1420813"/>
          </a:xfrm>
          <a:effectLst>
            <a:outerShdw blurRad="114300" dist="50800" dir="2700000" algn="tl" rotWithShape="0">
              <a:prstClr val="black">
                <a:alpha val="32000"/>
              </a:prstClr>
            </a:outerShdw>
          </a:effectLst>
        </p:grpSpPr>
        <p:sp>
          <p:nvSpPr>
            <p:cNvPr id="76" name="Freeform 72">
              <a:extLst>
                <a:ext uri="{FF2B5EF4-FFF2-40B4-BE49-F238E27FC236}">
                  <a16:creationId xmlns:a16="http://schemas.microsoft.com/office/drawing/2014/main" id="{65B5E95C-F6BF-4B3A-81CC-A8B6CBF8811E}"/>
                </a:ext>
              </a:extLst>
            </p:cNvPr>
            <p:cNvSpPr>
              <a:spLocks noEditPoints="1"/>
            </p:cNvSpPr>
            <p:nvPr/>
          </p:nvSpPr>
          <p:spPr bwMode="auto">
            <a:xfrm>
              <a:off x="9004301" y="3467100"/>
              <a:ext cx="3176588" cy="1420813"/>
            </a:xfrm>
            <a:custGeom>
              <a:avLst/>
              <a:gdLst>
                <a:gd name="T0" fmla="*/ 372 w 835"/>
                <a:gd name="T1" fmla="*/ 186 h 373"/>
                <a:gd name="T2" fmla="*/ 309 w 835"/>
                <a:gd name="T3" fmla="*/ 47 h 373"/>
                <a:gd name="T4" fmla="*/ 835 w 835"/>
                <a:gd name="T5" fmla="*/ 47 h 373"/>
                <a:gd name="T6" fmla="*/ 835 w 835"/>
                <a:gd name="T7" fmla="*/ 0 h 373"/>
                <a:gd name="T8" fmla="*/ 186 w 835"/>
                <a:gd name="T9" fmla="*/ 0 h 373"/>
                <a:gd name="T10" fmla="*/ 0 w 835"/>
                <a:gd name="T11" fmla="*/ 186 h 373"/>
                <a:gd name="T12" fmla="*/ 186 w 835"/>
                <a:gd name="T13" fmla="*/ 373 h 373"/>
                <a:gd name="T14" fmla="*/ 372 w 835"/>
                <a:gd name="T15" fmla="*/ 186 h 373"/>
                <a:gd name="T16" fmla="*/ 46 w 835"/>
                <a:gd name="T17" fmla="*/ 186 h 373"/>
                <a:gd name="T18" fmla="*/ 186 w 835"/>
                <a:gd name="T19" fmla="*/ 47 h 373"/>
                <a:gd name="T20" fmla="*/ 326 w 835"/>
                <a:gd name="T21" fmla="*/ 186 h 373"/>
                <a:gd name="T22" fmla="*/ 186 w 835"/>
                <a:gd name="T23" fmla="*/ 326 h 373"/>
                <a:gd name="T24" fmla="*/ 46 w 835"/>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373">
                  <a:moveTo>
                    <a:pt x="372" y="186"/>
                  </a:moveTo>
                  <a:cubicBezTo>
                    <a:pt x="372" y="131"/>
                    <a:pt x="348" y="81"/>
                    <a:pt x="309" y="47"/>
                  </a:cubicBezTo>
                  <a:cubicBezTo>
                    <a:pt x="835" y="47"/>
                    <a:pt x="835" y="47"/>
                    <a:pt x="835" y="47"/>
                  </a:cubicBezTo>
                  <a:cubicBezTo>
                    <a:pt x="835" y="0"/>
                    <a:pt x="835" y="0"/>
                    <a:pt x="835" y="0"/>
                  </a:cubicBezTo>
                  <a:cubicBezTo>
                    <a:pt x="186" y="0"/>
                    <a:pt x="186" y="0"/>
                    <a:pt x="186" y="0"/>
                  </a:cubicBezTo>
                  <a:cubicBezTo>
                    <a:pt x="83" y="0"/>
                    <a:pt x="0" y="84"/>
                    <a:pt x="0" y="186"/>
                  </a:cubicBezTo>
                  <a:cubicBezTo>
                    <a:pt x="0" y="289"/>
                    <a:pt x="83" y="373"/>
                    <a:pt x="186" y="373"/>
                  </a:cubicBezTo>
                  <a:cubicBezTo>
                    <a:pt x="289" y="373"/>
                    <a:pt x="372" y="289"/>
                    <a:pt x="372" y="186"/>
                  </a:cubicBezTo>
                  <a:close/>
                  <a:moveTo>
                    <a:pt x="46" y="186"/>
                  </a:moveTo>
                  <a:cubicBezTo>
                    <a:pt x="46" y="109"/>
                    <a:pt x="109" y="47"/>
                    <a:pt x="186" y="47"/>
                  </a:cubicBezTo>
                  <a:cubicBezTo>
                    <a:pt x="263" y="47"/>
                    <a:pt x="326" y="109"/>
                    <a:pt x="326" y="186"/>
                  </a:cubicBezTo>
                  <a:cubicBezTo>
                    <a:pt x="326" y="263"/>
                    <a:pt x="263" y="326"/>
                    <a:pt x="186" y="326"/>
                  </a:cubicBezTo>
                  <a:cubicBezTo>
                    <a:pt x="109" y="326"/>
                    <a:pt x="46" y="263"/>
                    <a:pt x="46" y="18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5" name="Freeform 71">
              <a:extLst>
                <a:ext uri="{FF2B5EF4-FFF2-40B4-BE49-F238E27FC236}">
                  <a16:creationId xmlns:a16="http://schemas.microsoft.com/office/drawing/2014/main" id="{938E43BC-C5DE-4B18-8DDB-BFD2DEFE7AB6}"/>
                </a:ext>
              </a:extLst>
            </p:cNvPr>
            <p:cNvSpPr>
              <a:spLocks/>
            </p:cNvSpPr>
            <p:nvPr/>
          </p:nvSpPr>
          <p:spPr bwMode="auto">
            <a:xfrm>
              <a:off x="9178926" y="4183063"/>
              <a:ext cx="1065213" cy="541338"/>
            </a:xfrm>
            <a:custGeom>
              <a:avLst/>
              <a:gdLst>
                <a:gd name="T0" fmla="*/ 0 w 280"/>
                <a:gd name="T1" fmla="*/ 0 h 142"/>
                <a:gd name="T2" fmla="*/ 0 w 280"/>
                <a:gd name="T3" fmla="*/ 2 h 142"/>
                <a:gd name="T4" fmla="*/ 140 w 280"/>
                <a:gd name="T5" fmla="*/ 142 h 142"/>
                <a:gd name="T6" fmla="*/ 280 w 280"/>
                <a:gd name="T7" fmla="*/ 2 h 142"/>
                <a:gd name="T8" fmla="*/ 279 w 280"/>
                <a:gd name="T9" fmla="*/ 0 h 142"/>
                <a:gd name="T10" fmla="*/ 140 w 280"/>
                <a:gd name="T11" fmla="*/ 138 h 142"/>
                <a:gd name="T12" fmla="*/ 0 w 280"/>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80" h="142">
                  <a:moveTo>
                    <a:pt x="0" y="0"/>
                  </a:moveTo>
                  <a:cubicBezTo>
                    <a:pt x="0" y="1"/>
                    <a:pt x="0" y="1"/>
                    <a:pt x="0" y="2"/>
                  </a:cubicBezTo>
                  <a:cubicBezTo>
                    <a:pt x="0" y="79"/>
                    <a:pt x="63" y="142"/>
                    <a:pt x="140" y="142"/>
                  </a:cubicBezTo>
                  <a:cubicBezTo>
                    <a:pt x="217" y="142"/>
                    <a:pt x="280" y="79"/>
                    <a:pt x="280" y="2"/>
                  </a:cubicBezTo>
                  <a:cubicBezTo>
                    <a:pt x="280" y="1"/>
                    <a:pt x="279" y="1"/>
                    <a:pt x="279" y="0"/>
                  </a:cubicBezTo>
                  <a:cubicBezTo>
                    <a:pt x="279" y="76"/>
                    <a:pt x="216" y="138"/>
                    <a:pt x="140" y="138"/>
                  </a:cubicBezTo>
                  <a:cubicBezTo>
                    <a:pt x="64" y="138"/>
                    <a:pt x="1" y="76"/>
                    <a:pt x="0" y="0"/>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7" name="Freeform 73">
              <a:extLst>
                <a:ext uri="{FF2B5EF4-FFF2-40B4-BE49-F238E27FC236}">
                  <a16:creationId xmlns:a16="http://schemas.microsoft.com/office/drawing/2014/main" id="{FD2167E5-A4D7-4C22-A5DB-112A91AEA8FD}"/>
                </a:ext>
              </a:extLst>
            </p:cNvPr>
            <p:cNvSpPr>
              <a:spLocks/>
            </p:cNvSpPr>
            <p:nvPr/>
          </p:nvSpPr>
          <p:spPr bwMode="auto">
            <a:xfrm>
              <a:off x="9004301" y="3467100"/>
              <a:ext cx="3176588" cy="715963"/>
            </a:xfrm>
            <a:custGeom>
              <a:avLst/>
              <a:gdLst>
                <a:gd name="T0" fmla="*/ 186 w 835"/>
                <a:gd name="T1" fmla="*/ 4 h 188"/>
                <a:gd name="T2" fmla="*/ 835 w 835"/>
                <a:gd name="T3" fmla="*/ 4 h 188"/>
                <a:gd name="T4" fmla="*/ 835 w 835"/>
                <a:gd name="T5" fmla="*/ 0 h 188"/>
                <a:gd name="T6" fmla="*/ 186 w 835"/>
                <a:gd name="T7" fmla="*/ 0 h 188"/>
                <a:gd name="T8" fmla="*/ 0 w 835"/>
                <a:gd name="T9" fmla="*/ 186 h 188"/>
                <a:gd name="T10" fmla="*/ 0 w 835"/>
                <a:gd name="T11" fmla="*/ 188 h 188"/>
                <a:gd name="T12" fmla="*/ 186 w 835"/>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835" h="188">
                  <a:moveTo>
                    <a:pt x="186" y="4"/>
                  </a:moveTo>
                  <a:cubicBezTo>
                    <a:pt x="835" y="4"/>
                    <a:pt x="835" y="4"/>
                    <a:pt x="835" y="4"/>
                  </a:cubicBezTo>
                  <a:cubicBezTo>
                    <a:pt x="835" y="0"/>
                    <a:pt x="835" y="0"/>
                    <a:pt x="835"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8" name="Freeform 74">
              <a:extLst>
                <a:ext uri="{FF2B5EF4-FFF2-40B4-BE49-F238E27FC236}">
                  <a16:creationId xmlns:a16="http://schemas.microsoft.com/office/drawing/2014/main" id="{4FF84125-4C9C-472E-85FD-C10694E3FAAD}"/>
                </a:ext>
              </a:extLst>
            </p:cNvPr>
            <p:cNvSpPr>
              <a:spLocks/>
            </p:cNvSpPr>
            <p:nvPr/>
          </p:nvSpPr>
          <p:spPr bwMode="auto">
            <a:xfrm>
              <a:off x="10164763"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9" name="Freeform 75">
              <a:extLst>
                <a:ext uri="{FF2B5EF4-FFF2-40B4-BE49-F238E27FC236}">
                  <a16:creationId xmlns:a16="http://schemas.microsoft.com/office/drawing/2014/main" id="{D4F24377-81F8-4DE0-905D-498432FD26ED}"/>
                </a:ext>
              </a:extLst>
            </p:cNvPr>
            <p:cNvSpPr>
              <a:spLocks/>
            </p:cNvSpPr>
            <p:nvPr/>
          </p:nvSpPr>
          <p:spPr bwMode="auto">
            <a:xfrm>
              <a:off x="9710738" y="3646488"/>
              <a:ext cx="688975" cy="357188"/>
            </a:xfrm>
            <a:custGeom>
              <a:avLst/>
              <a:gdLst>
                <a:gd name="T0" fmla="*/ 132 w 181"/>
                <a:gd name="T1" fmla="*/ 94 h 94"/>
                <a:gd name="T2" fmla="*/ 181 w 181"/>
                <a:gd name="T3" fmla="*/ 94 h 94"/>
                <a:gd name="T4" fmla="*/ 123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1" y="57"/>
                    <a:pt x="151" y="24"/>
                    <a:pt x="123" y="0"/>
                  </a:cubicBezTo>
                  <a:cubicBezTo>
                    <a:pt x="0" y="0"/>
                    <a:pt x="0" y="0"/>
                    <a:pt x="0" y="0"/>
                  </a:cubicBezTo>
                  <a:cubicBezTo>
                    <a:pt x="61" y="0"/>
                    <a:pt x="113" y="39"/>
                    <a:pt x="132" y="94"/>
                  </a:cubicBezTo>
                  <a:close/>
                </a:path>
              </a:pathLst>
            </a:custGeom>
            <a:gradFill>
              <a:gsLst>
                <a:gs pos="62000">
                  <a:schemeClr val="accent6">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7" name="Rectangle 113">
            <a:extLst>
              <a:ext uri="{FF2B5EF4-FFF2-40B4-BE49-F238E27FC236}">
                <a16:creationId xmlns:a16="http://schemas.microsoft.com/office/drawing/2014/main" id="{16FDD660-7636-40E0-A9EC-87225120BC68}"/>
              </a:ext>
            </a:extLst>
          </p:cNvPr>
          <p:cNvSpPr>
            <a:spLocks noChangeArrowheads="1"/>
          </p:cNvSpPr>
          <p:nvPr/>
        </p:nvSpPr>
        <p:spPr bwMode="auto">
          <a:xfrm>
            <a:off x="7221475" y="2701943"/>
            <a:ext cx="136256"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I</a:t>
            </a:r>
            <a:endParaRPr lang="ru-UA" altLang="ru-UA" sz="1350" dirty="0"/>
          </a:p>
        </p:txBody>
      </p:sp>
      <p:sp>
        <p:nvSpPr>
          <p:cNvPr id="112" name="01">
            <a:extLst>
              <a:ext uri="{FF2B5EF4-FFF2-40B4-BE49-F238E27FC236}">
                <a16:creationId xmlns:a16="http://schemas.microsoft.com/office/drawing/2014/main" id="{B6C6B4DC-7DAB-44F8-B560-9B878EA80F68}"/>
              </a:ext>
            </a:extLst>
          </p:cNvPr>
          <p:cNvSpPr>
            <a:spLocks noChangeArrowheads="1"/>
          </p:cNvSpPr>
          <p:nvPr/>
        </p:nvSpPr>
        <p:spPr bwMode="auto">
          <a:xfrm>
            <a:off x="1649120" y="1763135"/>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19</a:t>
            </a:r>
            <a:endParaRPr lang="ru-UA" altLang="ru-UA" sz="1350" dirty="0"/>
          </a:p>
        </p:txBody>
      </p:sp>
      <p:sp>
        <p:nvSpPr>
          <p:cNvPr id="113" name="Rectangle 109">
            <a:extLst>
              <a:ext uri="{FF2B5EF4-FFF2-40B4-BE49-F238E27FC236}">
                <a16:creationId xmlns:a16="http://schemas.microsoft.com/office/drawing/2014/main" id="{24C03AF3-DDBB-4A56-B4C9-767B182912C5}"/>
              </a:ext>
            </a:extLst>
          </p:cNvPr>
          <p:cNvSpPr>
            <a:spLocks noChangeArrowheads="1"/>
          </p:cNvSpPr>
          <p:nvPr/>
        </p:nvSpPr>
        <p:spPr bwMode="auto">
          <a:xfrm>
            <a:off x="2650534" y="2679421"/>
            <a:ext cx="57227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 1</a:t>
            </a:r>
            <a:endParaRPr lang="ru-UA" altLang="ru-UA" sz="1350" dirty="0"/>
          </a:p>
        </p:txBody>
      </p:sp>
      <p:sp>
        <p:nvSpPr>
          <p:cNvPr id="114" name="Rectangle 110">
            <a:extLst>
              <a:ext uri="{FF2B5EF4-FFF2-40B4-BE49-F238E27FC236}">
                <a16:creationId xmlns:a16="http://schemas.microsoft.com/office/drawing/2014/main" id="{BC62BE96-AAA5-4CB6-A30C-96B4A5DA3EA5}"/>
              </a:ext>
            </a:extLst>
          </p:cNvPr>
          <p:cNvSpPr>
            <a:spLocks noChangeArrowheads="1"/>
          </p:cNvSpPr>
          <p:nvPr/>
        </p:nvSpPr>
        <p:spPr bwMode="auto">
          <a:xfrm>
            <a:off x="3764966" y="1758968"/>
            <a:ext cx="57227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 2</a:t>
            </a:r>
            <a:endParaRPr lang="ru-UA" altLang="ru-UA" sz="1350" dirty="0"/>
          </a:p>
        </p:txBody>
      </p:sp>
      <p:sp>
        <p:nvSpPr>
          <p:cNvPr id="115" name="Rectangle 111">
            <a:extLst>
              <a:ext uri="{FF2B5EF4-FFF2-40B4-BE49-F238E27FC236}">
                <a16:creationId xmlns:a16="http://schemas.microsoft.com/office/drawing/2014/main" id="{649071DA-2D38-4892-9998-4C40671D5472}"/>
              </a:ext>
            </a:extLst>
          </p:cNvPr>
          <p:cNvSpPr>
            <a:spLocks noChangeArrowheads="1"/>
          </p:cNvSpPr>
          <p:nvPr/>
        </p:nvSpPr>
        <p:spPr bwMode="auto">
          <a:xfrm>
            <a:off x="4854389" y="2701943"/>
            <a:ext cx="57227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 3</a:t>
            </a:r>
            <a:endParaRPr lang="ru-UA" altLang="ru-UA" sz="1350" dirty="0"/>
          </a:p>
        </p:txBody>
      </p:sp>
      <p:sp>
        <p:nvSpPr>
          <p:cNvPr id="116" name="Rectangle 112">
            <a:extLst>
              <a:ext uri="{FF2B5EF4-FFF2-40B4-BE49-F238E27FC236}">
                <a16:creationId xmlns:a16="http://schemas.microsoft.com/office/drawing/2014/main" id="{FB09F1D1-8BFA-4522-84E5-7A7A279F4677}"/>
              </a:ext>
            </a:extLst>
          </p:cNvPr>
          <p:cNvSpPr>
            <a:spLocks noChangeArrowheads="1"/>
          </p:cNvSpPr>
          <p:nvPr/>
        </p:nvSpPr>
        <p:spPr bwMode="auto">
          <a:xfrm>
            <a:off x="5966555" y="1758968"/>
            <a:ext cx="464872"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§4</a:t>
            </a:r>
            <a:endParaRPr lang="ru-UA" altLang="ru-UA" sz="1350" dirty="0"/>
          </a:p>
        </p:txBody>
      </p:sp>
      <p:sp>
        <p:nvSpPr>
          <p:cNvPr id="140" name="Text Placeholder 17">
            <a:extLst>
              <a:ext uri="{FF2B5EF4-FFF2-40B4-BE49-F238E27FC236}">
                <a16:creationId xmlns:a16="http://schemas.microsoft.com/office/drawing/2014/main" id="{74941565-D039-4807-9A3E-9F625E8065E2}"/>
              </a:ext>
            </a:extLst>
          </p:cNvPr>
          <p:cNvSpPr txBox="1">
            <a:spLocks/>
          </p:cNvSpPr>
          <p:nvPr/>
        </p:nvSpPr>
        <p:spPr>
          <a:xfrm>
            <a:off x="-31539" y="3384403"/>
            <a:ext cx="3666518"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300" dirty="0">
                <a:latin typeface="Arial" panose="020B0604020202020204" pitchFamily="34" charset="0"/>
              </a:rPr>
              <a:t>Os contratos celebrados pela Administração Pública com pessoas físicas ou jurídicas... deverão conter cláusula que declare competente o foro da sede da Administração para dirimir qualquer questão contratual;</a:t>
            </a:r>
            <a:endParaRPr lang="ru-RU" altLang="ru-UA" sz="1300" dirty="0">
              <a:latin typeface="Arial" panose="020B0604020202020204" pitchFamily="34" charset="0"/>
              <a:cs typeface="Arial" panose="020B0604020202020204" pitchFamily="34" charset="0"/>
            </a:endParaRPr>
          </a:p>
        </p:txBody>
      </p:sp>
      <p:sp>
        <p:nvSpPr>
          <p:cNvPr id="141" name="Text Placeholder 17">
            <a:extLst>
              <a:ext uri="{FF2B5EF4-FFF2-40B4-BE49-F238E27FC236}">
                <a16:creationId xmlns:a16="http://schemas.microsoft.com/office/drawing/2014/main" id="{9E3574D2-2847-4F0B-BE77-DB57E6C3A52A}"/>
              </a:ext>
            </a:extLst>
          </p:cNvPr>
          <p:cNvSpPr txBox="1">
            <a:spLocks/>
          </p:cNvSpPr>
          <p:nvPr/>
        </p:nvSpPr>
        <p:spPr>
          <a:xfrm>
            <a:off x="3634979" y="3480514"/>
            <a:ext cx="280309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350" dirty="0">
                <a:latin typeface="Arial" panose="020B0604020202020204" pitchFamily="34" charset="0"/>
              </a:rPr>
              <a:t>Independentemente do prazo de duração, o contrato </a:t>
            </a:r>
            <a:r>
              <a:rPr lang="pt-BR" sz="1350" b="1" dirty="0">
                <a:latin typeface="Arial" panose="020B0604020202020204" pitchFamily="34" charset="0"/>
              </a:rPr>
              <a:t>DEVERÁ</a:t>
            </a:r>
            <a:r>
              <a:rPr lang="pt-BR" sz="1350" dirty="0">
                <a:latin typeface="Arial" panose="020B0604020202020204" pitchFamily="34" charset="0"/>
              </a:rPr>
              <a:t> conter cláusula que estabeleça o </a:t>
            </a:r>
            <a:r>
              <a:rPr lang="pt-BR" sz="1350" b="1" dirty="0">
                <a:latin typeface="Arial" panose="020B0604020202020204" pitchFamily="34" charset="0"/>
              </a:rPr>
              <a:t>ÍNDICE DE REAJUSTAMENTO DE PREÇO</a:t>
            </a:r>
            <a:r>
              <a:rPr lang="pt-BR" sz="1350" dirty="0">
                <a:latin typeface="Arial" panose="020B0604020202020204" pitchFamily="34" charset="0"/>
              </a:rPr>
              <a:t>, com </a:t>
            </a:r>
            <a:r>
              <a:rPr lang="pt-BR" sz="1350" b="1" dirty="0">
                <a:latin typeface="Arial" panose="020B0604020202020204" pitchFamily="34" charset="0"/>
              </a:rPr>
              <a:t>DATA-BASE VINCULADA À DATA DO ORÇAMENTO ESTIMADO;</a:t>
            </a:r>
            <a:endParaRPr lang="pt-BR" sz="1350" dirty="0">
              <a:latin typeface="Times New Roman" panose="02020603050405020304" pitchFamily="18" charset="0"/>
            </a:endParaRPr>
          </a:p>
        </p:txBody>
      </p:sp>
      <p:sp>
        <p:nvSpPr>
          <p:cNvPr id="142" name="Text Placeholder 17">
            <a:extLst>
              <a:ext uri="{FF2B5EF4-FFF2-40B4-BE49-F238E27FC236}">
                <a16:creationId xmlns:a16="http://schemas.microsoft.com/office/drawing/2014/main" id="{7A22D89E-1AD1-4142-9476-06034E43D21E}"/>
              </a:ext>
            </a:extLst>
          </p:cNvPr>
          <p:cNvSpPr txBox="1">
            <a:spLocks/>
          </p:cNvSpPr>
          <p:nvPr/>
        </p:nvSpPr>
        <p:spPr>
          <a:xfrm>
            <a:off x="6747273" y="3633012"/>
            <a:ext cx="2190275" cy="678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altLang="ru-UA" sz="1500" dirty="0">
              <a:latin typeface="Arial" panose="020B0604020202020204" pitchFamily="34" charset="0"/>
              <a:cs typeface="Arial" panose="020B0604020202020204" pitchFamily="34" charset="0"/>
            </a:endParaRPr>
          </a:p>
        </p:txBody>
      </p:sp>
      <p:sp>
        <p:nvSpPr>
          <p:cNvPr id="143" name="Text Placeholder 17">
            <a:extLst>
              <a:ext uri="{FF2B5EF4-FFF2-40B4-BE49-F238E27FC236}">
                <a16:creationId xmlns:a16="http://schemas.microsoft.com/office/drawing/2014/main" id="{AC58FF8E-87F7-4046-83B9-80B7286B4848}"/>
              </a:ext>
            </a:extLst>
          </p:cNvPr>
          <p:cNvSpPr txBox="1">
            <a:spLocks/>
          </p:cNvSpPr>
          <p:nvPr/>
        </p:nvSpPr>
        <p:spPr>
          <a:xfrm>
            <a:off x="248170" y="918555"/>
            <a:ext cx="312296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Os casos de extinção</a:t>
            </a:r>
            <a:endParaRPr lang="pt-BR" sz="1500" dirty="0">
              <a:latin typeface="Times New Roman" panose="02020603050405020304" pitchFamily="18" charset="0"/>
            </a:endParaRPr>
          </a:p>
        </p:txBody>
      </p:sp>
      <p:sp>
        <p:nvSpPr>
          <p:cNvPr id="144" name="Text Placeholder 17">
            <a:extLst>
              <a:ext uri="{FF2B5EF4-FFF2-40B4-BE49-F238E27FC236}">
                <a16:creationId xmlns:a16="http://schemas.microsoft.com/office/drawing/2014/main" id="{9BB85B9F-75E8-4461-B113-2B05D819F7D6}"/>
              </a:ext>
            </a:extLst>
          </p:cNvPr>
          <p:cNvSpPr txBox="1">
            <a:spLocks/>
          </p:cNvSpPr>
          <p:nvPr/>
        </p:nvSpPr>
        <p:spPr>
          <a:xfrm>
            <a:off x="3083584" y="461830"/>
            <a:ext cx="312296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000" dirty="0">
                <a:latin typeface="Arial" panose="020B0604020202020204" pitchFamily="34" charset="0"/>
              </a:rPr>
              <a:t>De acordo com o contrato este conterá cláusula que </a:t>
            </a:r>
            <a:r>
              <a:rPr lang="pt-BR" sz="1000" b="1" dirty="0">
                <a:latin typeface="Arial" panose="020B0604020202020204" pitchFamily="34" charset="0"/>
              </a:rPr>
              <a:t>PREVEJA PERÍODO ANTECEDENTE À EXPEDIÇÃO DA ORDEM DE SERVIÇO PARA VERIFICAÇÃO DE PENDÊNCIAS</a:t>
            </a:r>
            <a:r>
              <a:rPr lang="pt-BR" sz="1000" dirty="0">
                <a:latin typeface="Arial" panose="020B0604020202020204" pitchFamily="34" charset="0"/>
              </a:rPr>
              <a:t>, </a:t>
            </a:r>
            <a:r>
              <a:rPr lang="pt-BR" sz="1000" b="1" dirty="0">
                <a:latin typeface="Arial" panose="020B0604020202020204" pitchFamily="34" charset="0"/>
              </a:rPr>
              <a:t>LIBERAÇÃO DE ÁREAS OU ADOÇÃO DE OUTRAS PROVIDÊNCIAS</a:t>
            </a:r>
            <a:r>
              <a:rPr lang="pt-BR" sz="1000" dirty="0">
                <a:latin typeface="Arial" panose="020B0604020202020204" pitchFamily="34" charset="0"/>
              </a:rPr>
              <a:t> cabíveis para a regularidade do início de sua execução;</a:t>
            </a:r>
            <a:endParaRPr lang="pt-BR" sz="1000" dirty="0">
              <a:latin typeface="Times New Roman" panose="02020603050405020304" pitchFamily="18" charset="0"/>
            </a:endParaRPr>
          </a:p>
        </p:txBody>
      </p:sp>
      <p:sp>
        <p:nvSpPr>
          <p:cNvPr id="145" name="Text Placeholder 17">
            <a:extLst>
              <a:ext uri="{FF2B5EF4-FFF2-40B4-BE49-F238E27FC236}">
                <a16:creationId xmlns:a16="http://schemas.microsoft.com/office/drawing/2014/main" id="{8F47FBDA-C333-444A-9D5A-D5880AF1BCDB}"/>
              </a:ext>
            </a:extLst>
          </p:cNvPr>
          <p:cNvSpPr txBox="1">
            <a:spLocks/>
          </p:cNvSpPr>
          <p:nvPr/>
        </p:nvSpPr>
        <p:spPr>
          <a:xfrm>
            <a:off x="6598444" y="512482"/>
            <a:ext cx="2487692"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Nos contratos de </a:t>
            </a:r>
            <a:r>
              <a:rPr lang="pt-BR" sz="1500" b="1" dirty="0">
                <a:latin typeface="Arial" panose="020B0604020202020204" pitchFamily="34" charset="0"/>
              </a:rPr>
              <a:t>SERVIÇOS CONTÍNUOS</a:t>
            </a:r>
            <a:r>
              <a:rPr lang="pt-BR" sz="1500" dirty="0">
                <a:latin typeface="Arial" panose="020B0604020202020204" pitchFamily="34" charset="0"/>
              </a:rPr>
              <a:t>, observado o </a:t>
            </a:r>
            <a:r>
              <a:rPr lang="pt-BR" sz="1500" b="1" dirty="0">
                <a:latin typeface="Arial" panose="020B0604020202020204" pitchFamily="34" charset="0"/>
              </a:rPr>
              <a:t>INTERREGNO MÍNIMO DE 1 (UM) ANO</a:t>
            </a:r>
            <a:r>
              <a:rPr lang="pt-BR" sz="1500" dirty="0">
                <a:latin typeface="Arial" panose="020B0604020202020204" pitchFamily="34" charset="0"/>
              </a:rPr>
              <a:t>, o </a:t>
            </a:r>
            <a:r>
              <a:rPr lang="pt-BR" sz="1500" b="1" dirty="0">
                <a:latin typeface="Arial" panose="020B0604020202020204" pitchFamily="34" charset="0"/>
              </a:rPr>
              <a:t>CRITÉRIO DE REAJUSTAMENTO DE PREÇOS</a:t>
            </a:r>
            <a:r>
              <a:rPr lang="pt-BR" sz="1500" dirty="0">
                <a:latin typeface="Arial" panose="020B0604020202020204" pitchFamily="34" charset="0"/>
              </a:rPr>
              <a:t> será por</a:t>
            </a:r>
            <a:r>
              <a:rPr lang="pt-BR" sz="1500" b="1" dirty="0">
                <a:latin typeface="Arial" panose="020B0604020202020204" pitchFamily="34" charset="0"/>
              </a:rPr>
              <a:t>;</a:t>
            </a:r>
            <a:endParaRPr lang="ru-RU" altLang="ru-UA" sz="1500" dirty="0"/>
          </a:p>
        </p:txBody>
      </p:sp>
      <p:sp>
        <p:nvSpPr>
          <p:cNvPr id="3" name="CaixaDeTexto 2">
            <a:extLst>
              <a:ext uri="{FF2B5EF4-FFF2-40B4-BE49-F238E27FC236}">
                <a16:creationId xmlns:a16="http://schemas.microsoft.com/office/drawing/2014/main" id="{15112448-1A34-2D92-DD69-F3581899EFCC}"/>
              </a:ext>
            </a:extLst>
          </p:cNvPr>
          <p:cNvSpPr txBox="1"/>
          <p:nvPr/>
        </p:nvSpPr>
        <p:spPr>
          <a:xfrm>
            <a:off x="1166754" y="44928"/>
            <a:ext cx="6808112" cy="346249"/>
          </a:xfrm>
          <a:prstGeom prst="rect">
            <a:avLst/>
          </a:prstGeom>
          <a:noFill/>
        </p:spPr>
        <p:txBody>
          <a:bodyPr wrap="square">
            <a:spAutoFit/>
          </a:bodyPr>
          <a:lstStyle/>
          <a:p>
            <a:r>
              <a:rPr lang="pt-BR" sz="1650" dirty="0">
                <a:latin typeface="Arial" panose="020B0604020202020204" pitchFamily="34" charset="0"/>
              </a:rPr>
              <a:t>Art. 92. São necessárias em todo contrato cláusulas que estabeleçam:</a:t>
            </a:r>
            <a:endParaRPr lang="pt-BR" sz="1650" dirty="0"/>
          </a:p>
        </p:txBody>
      </p:sp>
      <p:sp>
        <p:nvSpPr>
          <p:cNvPr id="5" name="Text Placeholder 17">
            <a:extLst>
              <a:ext uri="{FF2B5EF4-FFF2-40B4-BE49-F238E27FC236}">
                <a16:creationId xmlns:a16="http://schemas.microsoft.com/office/drawing/2014/main" id="{41CE3901-9E41-9DD7-077D-A056DC871669}"/>
              </a:ext>
            </a:extLst>
          </p:cNvPr>
          <p:cNvSpPr txBox="1">
            <a:spLocks/>
          </p:cNvSpPr>
          <p:nvPr/>
        </p:nvSpPr>
        <p:spPr>
          <a:xfrm>
            <a:off x="6329916" y="3455664"/>
            <a:ext cx="2190275" cy="678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000" dirty="0">
                <a:latin typeface="Arial" panose="020B0604020202020204" pitchFamily="34" charset="0"/>
              </a:rPr>
              <a:t>Reajustamento em sentido estrito, </a:t>
            </a:r>
            <a:r>
              <a:rPr lang="pt-BR" sz="1000" b="1" dirty="0">
                <a:latin typeface="Arial" panose="020B0604020202020204" pitchFamily="34" charset="0"/>
              </a:rPr>
              <a:t>QUANDO NÃO HOUVER REGIME DE DEDICAÇÃO EXCLUSIVA DE MÃO DE OBRA OU PREDOMINÂNCIA DE MÃO DE OBRA</a:t>
            </a:r>
            <a:r>
              <a:rPr lang="pt-BR" sz="1000" dirty="0">
                <a:latin typeface="Arial" panose="020B0604020202020204" pitchFamily="34" charset="0"/>
              </a:rPr>
              <a:t>, mediante previsão de </a:t>
            </a:r>
            <a:r>
              <a:rPr lang="pt-BR" sz="1000" b="1" dirty="0">
                <a:latin typeface="Arial" panose="020B0604020202020204" pitchFamily="34" charset="0"/>
              </a:rPr>
              <a:t>ÍNDICES ESPECÍFICOS OU SETORIAIS</a:t>
            </a:r>
            <a:endParaRPr lang="pt-BR" sz="1000" dirty="0"/>
          </a:p>
        </p:txBody>
      </p:sp>
    </p:spTree>
    <p:extLst>
      <p:ext uri="{BB962C8B-B14F-4D97-AF65-F5344CB8AC3E}">
        <p14:creationId xmlns:p14="http://schemas.microsoft.com/office/powerpoint/2010/main" val="24864082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14:presetBounceEnd="67000">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14:bounceEnd="67000">
                                          <p:cBhvr additive="base">
                                            <p:cTn id="10" dur="1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14:presetBounceEnd="67000">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14:bounceEnd="67000">
                                          <p:cBhvr additive="base">
                                            <p:cTn id="14" dur="1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67000">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14:bounceEnd="67000">
                                          <p:cBhvr additive="base">
                                            <p:cTn id="18" dur="1000" fill="hold"/>
                                            <p:tgtEl>
                                              <p:spTgt spid="131"/>
                                            </p:tgtEl>
                                            <p:attrNameLst>
                                              <p:attrName>ppt_x</p:attrName>
                                            </p:attrNameLst>
                                          </p:cBhvr>
                                          <p:tavLst>
                                            <p:tav tm="0">
                                              <p:val>
                                                <p:strVal val="0-#ppt_w/2"/>
                                              </p:val>
                                            </p:tav>
                                            <p:tav tm="100000">
                                              <p:val>
                                                <p:strVal val="#ppt_x"/>
                                              </p:val>
                                            </p:tav>
                                          </p:tavLst>
                                        </p:anim>
                                        <p:anim calcmode="lin" valueType="num" p14:bounceEnd="67000">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67000">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14:bounceEnd="67000">
                                          <p:cBhvr additive="base">
                                            <p:cTn id="22" dur="1000" fill="hold"/>
                                            <p:tgtEl>
                                              <p:spTgt spid="133"/>
                                            </p:tgtEl>
                                            <p:attrNameLst>
                                              <p:attrName>ppt_x</p:attrName>
                                            </p:attrNameLst>
                                          </p:cBhvr>
                                          <p:tavLst>
                                            <p:tav tm="0">
                                              <p:val>
                                                <p:strVal val="0-#ppt_w/2"/>
                                              </p:val>
                                            </p:tav>
                                            <p:tav tm="100000">
                                              <p:val>
                                                <p:strVal val="#ppt_x"/>
                                              </p:val>
                                            </p:tav>
                                          </p:tavLst>
                                        </p:anim>
                                        <p:anim calcmode="lin" valueType="num" p14:bounceEnd="67000">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67000">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14:bounceEnd="67000">
                                          <p:cBhvr additive="base">
                                            <p:cTn id="26" dur="1000" fill="hold"/>
                                            <p:tgtEl>
                                              <p:spTgt spid="138"/>
                                            </p:tgtEl>
                                            <p:attrNameLst>
                                              <p:attrName>ppt_x</p:attrName>
                                            </p:attrNameLst>
                                          </p:cBhvr>
                                          <p:tavLst>
                                            <p:tav tm="0">
                                              <p:val>
                                                <p:strVal val="0-#ppt_w/2"/>
                                              </p:val>
                                            </p:tav>
                                            <p:tav tm="100000">
                                              <p:val>
                                                <p:strVal val="#ppt_x"/>
                                              </p:val>
                                            </p:tav>
                                          </p:tavLst>
                                        </p:anim>
                                        <p:anim calcmode="lin" valueType="num" p14:bounceEnd="67000">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67000">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14:bounceEnd="67000">
                                          <p:cBhvr additive="base">
                                            <p:cTn id="30" dur="1000" fill="hold"/>
                                            <p:tgtEl>
                                              <p:spTgt spid="137"/>
                                            </p:tgtEl>
                                            <p:attrNameLst>
                                              <p:attrName>ppt_x</p:attrName>
                                            </p:attrNameLst>
                                          </p:cBhvr>
                                          <p:tavLst>
                                            <p:tav tm="0">
                                              <p:val>
                                                <p:strVal val="0-#ppt_w/2"/>
                                              </p:val>
                                            </p:tav>
                                            <p:tav tm="100000">
                                              <p:val>
                                                <p:strVal val="#ppt_x"/>
                                              </p:val>
                                            </p:tav>
                                          </p:tavLst>
                                        </p:anim>
                                        <p:anim calcmode="lin" valueType="num" p14:bounceEnd="67000">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14:presetBounceEnd="67000">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14:bounceEnd="67000">
                                          <p:cBhvr additive="base">
                                            <p:cTn id="66" dur="1000" fill="hold"/>
                                            <p:tgtEl>
                                              <p:spTgt spid="143"/>
                                            </p:tgtEl>
                                            <p:attrNameLst>
                                              <p:attrName>ppt_x</p:attrName>
                                            </p:attrNameLst>
                                          </p:cBhvr>
                                          <p:tavLst>
                                            <p:tav tm="0">
                                              <p:val>
                                                <p:strVal val="0-#ppt_w/2"/>
                                              </p:val>
                                            </p:tav>
                                            <p:tav tm="100000">
                                              <p:val>
                                                <p:strVal val="#ppt_x"/>
                                              </p:val>
                                            </p:tav>
                                          </p:tavLst>
                                        </p:anim>
                                        <p:anim calcmode="lin" valueType="num" p14:bounceEnd="67000">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14:presetBounceEnd="67000">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14:bounceEnd="67000">
                                          <p:cBhvr additive="base">
                                            <p:cTn id="72" dur="1000" fill="hold"/>
                                            <p:tgtEl>
                                              <p:spTgt spid="140"/>
                                            </p:tgtEl>
                                            <p:attrNameLst>
                                              <p:attrName>ppt_x</p:attrName>
                                            </p:attrNameLst>
                                          </p:cBhvr>
                                          <p:tavLst>
                                            <p:tav tm="0">
                                              <p:val>
                                                <p:strVal val="0-#ppt_w/2"/>
                                              </p:val>
                                            </p:tav>
                                            <p:tav tm="100000">
                                              <p:val>
                                                <p:strVal val="#ppt_x"/>
                                              </p:val>
                                            </p:tav>
                                          </p:tavLst>
                                        </p:anim>
                                        <p:anim calcmode="lin" valueType="num" p14:bounceEnd="67000">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14:presetBounceEnd="67000">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14:bounceEnd="67000">
                                          <p:cBhvr additive="base">
                                            <p:cTn id="78" dur="1000" fill="hold"/>
                                            <p:tgtEl>
                                              <p:spTgt spid="144"/>
                                            </p:tgtEl>
                                            <p:attrNameLst>
                                              <p:attrName>ppt_x</p:attrName>
                                            </p:attrNameLst>
                                          </p:cBhvr>
                                          <p:tavLst>
                                            <p:tav tm="0">
                                              <p:val>
                                                <p:strVal val="#ppt_x"/>
                                              </p:val>
                                            </p:tav>
                                            <p:tav tm="100000">
                                              <p:val>
                                                <p:strVal val="#ppt_x"/>
                                              </p:val>
                                            </p:tav>
                                          </p:tavLst>
                                        </p:anim>
                                        <p:anim calcmode="lin" valueType="num" p14:bounceEnd="67000">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14:presetBounceEnd="67000">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14:bounceEnd="67000">
                                          <p:cBhvr additive="base">
                                            <p:cTn id="84" dur="1000" fill="hold"/>
                                            <p:tgtEl>
                                              <p:spTgt spid="141"/>
                                            </p:tgtEl>
                                            <p:attrNameLst>
                                              <p:attrName>ppt_x</p:attrName>
                                            </p:attrNameLst>
                                          </p:cBhvr>
                                          <p:tavLst>
                                            <p:tav tm="0">
                                              <p:val>
                                                <p:strVal val="#ppt_x"/>
                                              </p:val>
                                            </p:tav>
                                            <p:tav tm="100000">
                                              <p:val>
                                                <p:strVal val="#ppt_x"/>
                                              </p:val>
                                            </p:tav>
                                          </p:tavLst>
                                        </p:anim>
                                        <p:anim calcmode="lin" valueType="num" p14:bounceEnd="67000">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67000">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14:bounceEnd="67000">
                                          <p:cBhvr additive="base">
                                            <p:cTn id="90" dur="1000" fill="hold"/>
                                            <p:tgtEl>
                                              <p:spTgt spid="145"/>
                                            </p:tgtEl>
                                            <p:attrNameLst>
                                              <p:attrName>ppt_x</p:attrName>
                                            </p:attrNameLst>
                                          </p:cBhvr>
                                          <p:tavLst>
                                            <p:tav tm="0">
                                              <p:val>
                                                <p:strVal val="1+#ppt_w/2"/>
                                              </p:val>
                                            </p:tav>
                                            <p:tav tm="100000">
                                              <p:val>
                                                <p:strVal val="#ppt_x"/>
                                              </p:val>
                                            </p:tav>
                                          </p:tavLst>
                                        </p:anim>
                                        <p:anim calcmode="lin" valueType="num" p14:bounceEnd="67000">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nodePh="1" p14:presetBounceEnd="67000">
                                      <p:stCondLst>
                                        <p:cond delay="0"/>
                                      </p:stCondLst>
                                      <p:endCondLst>
                                        <p:cond evt="begin" delay="0">
                                          <p:tn val="94"/>
                                        </p:cond>
                                      </p:endCondLst>
                                      <p:childTnLst>
                                        <p:set>
                                          <p:cBhvr>
                                            <p:cTn id="95" dur="1" fill="hold">
                                              <p:stCondLst>
                                                <p:cond delay="0"/>
                                              </p:stCondLst>
                                            </p:cTn>
                                            <p:tgtEl>
                                              <p:spTgt spid="142"/>
                                            </p:tgtEl>
                                            <p:attrNameLst>
                                              <p:attrName>style.visibility</p:attrName>
                                            </p:attrNameLst>
                                          </p:cBhvr>
                                          <p:to>
                                            <p:strVal val="visible"/>
                                          </p:to>
                                        </p:set>
                                        <p:anim calcmode="lin" valueType="num" p14:bounceEnd="67000">
                                          <p:cBhvr additive="base">
                                            <p:cTn id="96" dur="1000" fill="hold"/>
                                            <p:tgtEl>
                                              <p:spTgt spid="142"/>
                                            </p:tgtEl>
                                            <p:attrNameLst>
                                              <p:attrName>ppt_x</p:attrName>
                                            </p:attrNameLst>
                                          </p:cBhvr>
                                          <p:tavLst>
                                            <p:tav tm="0">
                                              <p:val>
                                                <p:strVal val="1+#ppt_w/2"/>
                                              </p:val>
                                            </p:tav>
                                            <p:tav tm="100000">
                                              <p:val>
                                                <p:strVal val="#ppt_x"/>
                                              </p:val>
                                            </p:tav>
                                          </p:tavLst>
                                        </p:anim>
                                        <p:anim calcmode="lin" valueType="num" p14:bounceEnd="67000">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14:presetBounceEnd="67000">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14:bounceEnd="67000">
                                          <p:cBhvr additive="base">
                                            <p:cTn id="102"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10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1000" fill="hold"/>
                                            <p:tgtEl>
                                              <p:spTgt spid="126"/>
                                            </p:tgtEl>
                                            <p:attrNameLst>
                                              <p:attrName>ppt_x</p:attrName>
                                            </p:attrNameLst>
                                          </p:cBhvr>
                                          <p:tavLst>
                                            <p:tav tm="0">
                                              <p:val>
                                                <p:strVal val="0-#ppt_w/2"/>
                                              </p:val>
                                            </p:tav>
                                            <p:tav tm="100000">
                                              <p:val>
                                                <p:strVal val="#ppt_x"/>
                                              </p:val>
                                            </p:tav>
                                          </p:tavLst>
                                        </p:anim>
                                        <p:anim calcmode="lin" valueType="num">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cBhvr additive="base">
                                            <p:cTn id="14" dur="1000" fill="hold"/>
                                            <p:tgtEl>
                                              <p:spTgt spid="129"/>
                                            </p:tgtEl>
                                            <p:attrNameLst>
                                              <p:attrName>ppt_x</p:attrName>
                                            </p:attrNameLst>
                                          </p:cBhvr>
                                          <p:tavLst>
                                            <p:tav tm="0">
                                              <p:val>
                                                <p:strVal val="0-#ppt_w/2"/>
                                              </p:val>
                                            </p:tav>
                                            <p:tav tm="100000">
                                              <p:val>
                                                <p:strVal val="#ppt_x"/>
                                              </p:val>
                                            </p:tav>
                                          </p:tavLst>
                                        </p:anim>
                                        <p:anim calcmode="lin" valueType="num">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1000" fill="hold"/>
                                            <p:tgtEl>
                                              <p:spTgt spid="131"/>
                                            </p:tgtEl>
                                            <p:attrNameLst>
                                              <p:attrName>ppt_x</p:attrName>
                                            </p:attrNameLst>
                                          </p:cBhvr>
                                          <p:tavLst>
                                            <p:tav tm="0">
                                              <p:val>
                                                <p:strVal val="0-#ppt_w/2"/>
                                              </p:val>
                                            </p:tav>
                                            <p:tav tm="100000">
                                              <p:val>
                                                <p:strVal val="#ppt_x"/>
                                              </p:val>
                                            </p:tav>
                                          </p:tavLst>
                                        </p:anim>
                                        <p:anim calcmode="lin" valueType="num">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1000" fill="hold"/>
                                            <p:tgtEl>
                                              <p:spTgt spid="133"/>
                                            </p:tgtEl>
                                            <p:attrNameLst>
                                              <p:attrName>ppt_x</p:attrName>
                                            </p:attrNameLst>
                                          </p:cBhvr>
                                          <p:tavLst>
                                            <p:tav tm="0">
                                              <p:val>
                                                <p:strVal val="0-#ppt_w/2"/>
                                              </p:val>
                                            </p:tav>
                                            <p:tav tm="100000">
                                              <p:val>
                                                <p:strVal val="#ppt_x"/>
                                              </p:val>
                                            </p:tav>
                                          </p:tavLst>
                                        </p:anim>
                                        <p:anim calcmode="lin" valueType="num">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cBhvr additive="base">
                                            <p:cTn id="26" dur="1000" fill="hold"/>
                                            <p:tgtEl>
                                              <p:spTgt spid="138"/>
                                            </p:tgtEl>
                                            <p:attrNameLst>
                                              <p:attrName>ppt_x</p:attrName>
                                            </p:attrNameLst>
                                          </p:cBhvr>
                                          <p:tavLst>
                                            <p:tav tm="0">
                                              <p:val>
                                                <p:strVal val="0-#ppt_w/2"/>
                                              </p:val>
                                            </p:tav>
                                            <p:tav tm="100000">
                                              <p:val>
                                                <p:strVal val="#ppt_x"/>
                                              </p:val>
                                            </p:tav>
                                          </p:tavLst>
                                        </p:anim>
                                        <p:anim calcmode="lin" valueType="num">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cBhvr additive="base">
                                            <p:cTn id="30" dur="1000" fill="hold"/>
                                            <p:tgtEl>
                                              <p:spTgt spid="137"/>
                                            </p:tgtEl>
                                            <p:attrNameLst>
                                              <p:attrName>ppt_x</p:attrName>
                                            </p:attrNameLst>
                                          </p:cBhvr>
                                          <p:tavLst>
                                            <p:tav tm="0">
                                              <p:val>
                                                <p:strVal val="0-#ppt_w/2"/>
                                              </p:val>
                                            </p:tav>
                                            <p:tav tm="100000">
                                              <p:val>
                                                <p:strVal val="#ppt_x"/>
                                              </p:val>
                                            </p:tav>
                                          </p:tavLst>
                                        </p:anim>
                                        <p:anim calcmode="lin" valueType="num">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cBhvr additive="base">
                                            <p:cTn id="66" dur="1000" fill="hold"/>
                                            <p:tgtEl>
                                              <p:spTgt spid="143"/>
                                            </p:tgtEl>
                                            <p:attrNameLst>
                                              <p:attrName>ppt_x</p:attrName>
                                            </p:attrNameLst>
                                          </p:cBhvr>
                                          <p:tavLst>
                                            <p:tav tm="0">
                                              <p:val>
                                                <p:strVal val="0-#ppt_w/2"/>
                                              </p:val>
                                            </p:tav>
                                            <p:tav tm="100000">
                                              <p:val>
                                                <p:strVal val="#ppt_x"/>
                                              </p:val>
                                            </p:tav>
                                          </p:tavLst>
                                        </p:anim>
                                        <p:anim calcmode="lin" valueType="num">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cBhvr additive="base">
                                            <p:cTn id="72" dur="1000" fill="hold"/>
                                            <p:tgtEl>
                                              <p:spTgt spid="140"/>
                                            </p:tgtEl>
                                            <p:attrNameLst>
                                              <p:attrName>ppt_x</p:attrName>
                                            </p:attrNameLst>
                                          </p:cBhvr>
                                          <p:tavLst>
                                            <p:tav tm="0">
                                              <p:val>
                                                <p:strVal val="0-#ppt_w/2"/>
                                              </p:val>
                                            </p:tav>
                                            <p:tav tm="100000">
                                              <p:val>
                                                <p:strVal val="#ppt_x"/>
                                              </p:val>
                                            </p:tav>
                                          </p:tavLst>
                                        </p:anim>
                                        <p:anim calcmode="lin" valueType="num">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cBhvr additive="base">
                                            <p:cTn id="78" dur="1000" fill="hold"/>
                                            <p:tgtEl>
                                              <p:spTgt spid="144"/>
                                            </p:tgtEl>
                                            <p:attrNameLst>
                                              <p:attrName>ppt_x</p:attrName>
                                            </p:attrNameLst>
                                          </p:cBhvr>
                                          <p:tavLst>
                                            <p:tav tm="0">
                                              <p:val>
                                                <p:strVal val="#ppt_x"/>
                                              </p:val>
                                            </p:tav>
                                            <p:tav tm="100000">
                                              <p:val>
                                                <p:strVal val="#ppt_x"/>
                                              </p:val>
                                            </p:tav>
                                          </p:tavLst>
                                        </p:anim>
                                        <p:anim calcmode="lin" valueType="num">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cBhvr additive="base">
                                            <p:cTn id="84" dur="1000" fill="hold"/>
                                            <p:tgtEl>
                                              <p:spTgt spid="141"/>
                                            </p:tgtEl>
                                            <p:attrNameLst>
                                              <p:attrName>ppt_x</p:attrName>
                                            </p:attrNameLst>
                                          </p:cBhvr>
                                          <p:tavLst>
                                            <p:tav tm="0">
                                              <p:val>
                                                <p:strVal val="#ppt_x"/>
                                              </p:val>
                                            </p:tav>
                                            <p:tav tm="100000">
                                              <p:val>
                                                <p:strVal val="#ppt_x"/>
                                              </p:val>
                                            </p:tav>
                                          </p:tavLst>
                                        </p:anim>
                                        <p:anim calcmode="lin" valueType="num">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cBhvr additive="base">
                                            <p:cTn id="90" dur="1000" fill="hold"/>
                                            <p:tgtEl>
                                              <p:spTgt spid="145"/>
                                            </p:tgtEl>
                                            <p:attrNameLst>
                                              <p:attrName>ppt_x</p:attrName>
                                            </p:attrNameLst>
                                          </p:cBhvr>
                                          <p:tavLst>
                                            <p:tav tm="0">
                                              <p:val>
                                                <p:strVal val="1+#ppt_w/2"/>
                                              </p:val>
                                            </p:tav>
                                            <p:tav tm="100000">
                                              <p:val>
                                                <p:strVal val="#ppt_x"/>
                                              </p:val>
                                            </p:tav>
                                          </p:tavLst>
                                        </p:anim>
                                        <p:anim calcmode="lin" valueType="num">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nodePh="1">
                                      <p:stCondLst>
                                        <p:cond delay="0"/>
                                      </p:stCondLst>
                                      <p:endCondLst>
                                        <p:cond evt="begin" delay="0">
                                          <p:tn val="94"/>
                                        </p:cond>
                                      </p:endCondLst>
                                      <p:childTnLst>
                                        <p:set>
                                          <p:cBhvr>
                                            <p:cTn id="95" dur="1" fill="hold">
                                              <p:stCondLst>
                                                <p:cond delay="0"/>
                                              </p:stCondLst>
                                            </p:cTn>
                                            <p:tgtEl>
                                              <p:spTgt spid="142"/>
                                            </p:tgtEl>
                                            <p:attrNameLst>
                                              <p:attrName>style.visibility</p:attrName>
                                            </p:attrNameLst>
                                          </p:cBhvr>
                                          <p:to>
                                            <p:strVal val="visible"/>
                                          </p:to>
                                        </p:set>
                                        <p:anim calcmode="lin" valueType="num">
                                          <p:cBhvr additive="base">
                                            <p:cTn id="96" dur="1000" fill="hold"/>
                                            <p:tgtEl>
                                              <p:spTgt spid="142"/>
                                            </p:tgtEl>
                                            <p:attrNameLst>
                                              <p:attrName>ppt_x</p:attrName>
                                            </p:attrNameLst>
                                          </p:cBhvr>
                                          <p:tavLst>
                                            <p:tav tm="0">
                                              <p:val>
                                                <p:strVal val="1+#ppt_w/2"/>
                                              </p:val>
                                            </p:tav>
                                            <p:tav tm="100000">
                                              <p:val>
                                                <p:strVal val="#ppt_x"/>
                                              </p:val>
                                            </p:tav>
                                          </p:tavLst>
                                        </p:anim>
                                        <p:anim calcmode="lin" valueType="num">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1000" fill="hold"/>
                                            <p:tgtEl>
                                              <p:spTgt spid="5"/>
                                            </p:tgtEl>
                                            <p:attrNameLst>
                                              <p:attrName>ppt_x</p:attrName>
                                            </p:attrNameLst>
                                          </p:cBhvr>
                                          <p:tavLst>
                                            <p:tav tm="0">
                                              <p:val>
                                                <p:strVal val="1+#ppt_w/2"/>
                                              </p:val>
                                            </p:tav>
                                            <p:tav tm="100000">
                                              <p:val>
                                                <p:strVal val="#ppt_x"/>
                                              </p:val>
                                            </p:tav>
                                          </p:tavLst>
                                        </p:anim>
                                        <p:anim calcmode="lin" valueType="num">
                                          <p:cBhvr additive="base">
                                            <p:cTn id="10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P spid="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5ABBF55E-3BE5-4A54-A5C7-A1BD486C0950}"/>
              </a:ext>
            </a:extLst>
          </p:cNvPr>
          <p:cNvGrpSpPr/>
          <p:nvPr/>
        </p:nvGrpSpPr>
        <p:grpSpPr>
          <a:xfrm>
            <a:off x="28248" y="2810806"/>
            <a:ext cx="1865710" cy="134541"/>
            <a:chOff x="7938" y="3467100"/>
            <a:chExt cx="2487613" cy="179388"/>
          </a:xfrm>
          <a:effectLst>
            <a:outerShdw blurRad="114300" dist="50800" algn="tl" rotWithShape="0">
              <a:prstClr val="black">
                <a:alpha val="40000"/>
              </a:prstClr>
            </a:outerShdw>
          </a:effectLst>
        </p:grpSpPr>
        <p:sp>
          <p:nvSpPr>
            <p:cNvPr id="89" name="Rectangle 85">
              <a:extLst>
                <a:ext uri="{FF2B5EF4-FFF2-40B4-BE49-F238E27FC236}">
                  <a16:creationId xmlns:a16="http://schemas.microsoft.com/office/drawing/2014/main" id="{52EE8BFD-B189-4738-8F76-420DE45EC448}"/>
                </a:ext>
              </a:extLst>
            </p:cNvPr>
            <p:cNvSpPr>
              <a:spLocks noChangeArrowheads="1"/>
            </p:cNvSpPr>
            <p:nvPr/>
          </p:nvSpPr>
          <p:spPr bwMode="auto">
            <a:xfrm>
              <a:off x="7938" y="3467100"/>
              <a:ext cx="2487613" cy="17938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1" name="Freeform 87">
              <a:extLst>
                <a:ext uri="{FF2B5EF4-FFF2-40B4-BE49-F238E27FC236}">
                  <a16:creationId xmlns:a16="http://schemas.microsoft.com/office/drawing/2014/main" id="{38CA10B9-E138-4C75-8044-96D8C34DEB91}"/>
                </a:ext>
              </a:extLst>
            </p:cNvPr>
            <p:cNvSpPr>
              <a:spLocks/>
            </p:cNvSpPr>
            <p:nvPr/>
          </p:nvSpPr>
          <p:spPr bwMode="auto">
            <a:xfrm>
              <a:off x="7938" y="3467100"/>
              <a:ext cx="2035175" cy="15875"/>
            </a:xfrm>
            <a:custGeom>
              <a:avLst/>
              <a:gdLst>
                <a:gd name="T0" fmla="*/ 531 w 535"/>
                <a:gd name="T1" fmla="*/ 0 h 4"/>
                <a:gd name="T2" fmla="*/ 0 w 535"/>
                <a:gd name="T3" fmla="*/ 0 h 4"/>
                <a:gd name="T4" fmla="*/ 0 w 535"/>
                <a:gd name="T5" fmla="*/ 4 h 4"/>
                <a:gd name="T6" fmla="*/ 535 w 535"/>
                <a:gd name="T7" fmla="*/ 4 h 4"/>
                <a:gd name="T8" fmla="*/ 531 w 535"/>
                <a:gd name="T9" fmla="*/ 0 h 4"/>
              </a:gdLst>
              <a:ahLst/>
              <a:cxnLst>
                <a:cxn ang="0">
                  <a:pos x="T0" y="T1"/>
                </a:cxn>
                <a:cxn ang="0">
                  <a:pos x="T2" y="T3"/>
                </a:cxn>
                <a:cxn ang="0">
                  <a:pos x="T4" y="T5"/>
                </a:cxn>
                <a:cxn ang="0">
                  <a:pos x="T6" y="T7"/>
                </a:cxn>
                <a:cxn ang="0">
                  <a:pos x="T8" y="T9"/>
                </a:cxn>
              </a:cxnLst>
              <a:rect l="0" t="0" r="r" b="b"/>
              <a:pathLst>
                <a:path w="535" h="4">
                  <a:moveTo>
                    <a:pt x="531" y="0"/>
                  </a:moveTo>
                  <a:cubicBezTo>
                    <a:pt x="0" y="0"/>
                    <a:pt x="0" y="0"/>
                    <a:pt x="0" y="0"/>
                  </a:cubicBezTo>
                  <a:cubicBezTo>
                    <a:pt x="0" y="4"/>
                    <a:pt x="0" y="4"/>
                    <a:pt x="0" y="4"/>
                  </a:cubicBezTo>
                  <a:cubicBezTo>
                    <a:pt x="535" y="4"/>
                    <a:pt x="535" y="4"/>
                    <a:pt x="535" y="4"/>
                  </a:cubicBezTo>
                  <a:cubicBezTo>
                    <a:pt x="534" y="2"/>
                    <a:pt x="532" y="1"/>
                    <a:pt x="531" y="0"/>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6" name="Ring_01">
            <a:extLst>
              <a:ext uri="{FF2B5EF4-FFF2-40B4-BE49-F238E27FC236}">
                <a16:creationId xmlns:a16="http://schemas.microsoft.com/office/drawing/2014/main" id="{1C19B280-EF65-4C41-B0A0-936DB041C722}"/>
              </a:ext>
            </a:extLst>
          </p:cNvPr>
          <p:cNvGrpSpPr/>
          <p:nvPr/>
        </p:nvGrpSpPr>
        <p:grpSpPr>
          <a:xfrm>
            <a:off x="1362939" y="1879738"/>
            <a:ext cx="1615679" cy="1090613"/>
            <a:chOff x="1787526" y="2225675"/>
            <a:chExt cx="2154238" cy="1454151"/>
          </a:xfrm>
        </p:grpSpPr>
        <p:sp>
          <p:nvSpPr>
            <p:cNvPr id="88" name="Freeform 84">
              <a:extLst>
                <a:ext uri="{FF2B5EF4-FFF2-40B4-BE49-F238E27FC236}">
                  <a16:creationId xmlns:a16="http://schemas.microsoft.com/office/drawing/2014/main" id="{C801D59C-F2DD-4FE3-8557-7FAB7E128BB6}"/>
                </a:ext>
              </a:extLst>
            </p:cNvPr>
            <p:cNvSpPr>
              <a:spLocks noEditPoints="1"/>
            </p:cNvSpPr>
            <p:nvPr/>
          </p:nvSpPr>
          <p:spPr bwMode="auto">
            <a:xfrm>
              <a:off x="1787526" y="2225675"/>
              <a:ext cx="2154238" cy="1420813"/>
            </a:xfrm>
            <a:custGeom>
              <a:avLst/>
              <a:gdLst>
                <a:gd name="T0" fmla="*/ 310 w 566"/>
                <a:gd name="T1" fmla="*/ 326 h 373"/>
                <a:gd name="T2" fmla="*/ 373 w 566"/>
                <a:gd name="T3" fmla="*/ 186 h 373"/>
                <a:gd name="T4" fmla="*/ 186 w 566"/>
                <a:gd name="T5" fmla="*/ 0 h 373"/>
                <a:gd name="T6" fmla="*/ 0 w 566"/>
                <a:gd name="T7" fmla="*/ 186 h 373"/>
                <a:gd name="T8" fmla="*/ 186 w 566"/>
                <a:gd name="T9" fmla="*/ 373 h 373"/>
                <a:gd name="T10" fmla="*/ 566 w 566"/>
                <a:gd name="T11" fmla="*/ 373 h 373"/>
                <a:gd name="T12" fmla="*/ 566 w 566"/>
                <a:gd name="T13" fmla="*/ 326 h 373"/>
                <a:gd name="T14" fmla="*/ 310 w 566"/>
                <a:gd name="T15" fmla="*/ 32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10" y="326"/>
                  </a:moveTo>
                  <a:cubicBezTo>
                    <a:pt x="348" y="292"/>
                    <a:pt x="373" y="242"/>
                    <a:pt x="373" y="186"/>
                  </a:cubicBezTo>
                  <a:cubicBezTo>
                    <a:pt x="373" y="84"/>
                    <a:pt x="289" y="0"/>
                    <a:pt x="186" y="0"/>
                  </a:cubicBezTo>
                  <a:cubicBezTo>
                    <a:pt x="84" y="0"/>
                    <a:pt x="0" y="84"/>
                    <a:pt x="0" y="186"/>
                  </a:cubicBezTo>
                  <a:cubicBezTo>
                    <a:pt x="0" y="289"/>
                    <a:pt x="84" y="373"/>
                    <a:pt x="186" y="373"/>
                  </a:cubicBezTo>
                  <a:cubicBezTo>
                    <a:pt x="566" y="373"/>
                    <a:pt x="566" y="373"/>
                    <a:pt x="566" y="373"/>
                  </a:cubicBezTo>
                  <a:cubicBezTo>
                    <a:pt x="566" y="326"/>
                    <a:pt x="566" y="326"/>
                    <a:pt x="566" y="326"/>
                  </a:cubicBezTo>
                  <a:lnTo>
                    <a:pt x="310"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1"/>
            </a:solidFill>
            <a:ln>
              <a:noFill/>
            </a:ln>
            <a:effectLst>
              <a:outerShdw blurRad="114300" dist="508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90" name="Freeform 86">
              <a:extLst>
                <a:ext uri="{FF2B5EF4-FFF2-40B4-BE49-F238E27FC236}">
                  <a16:creationId xmlns:a16="http://schemas.microsoft.com/office/drawing/2014/main" id="{D6123438-E730-49A4-A9D6-8D6384622905}"/>
                </a:ext>
              </a:extLst>
            </p:cNvPr>
            <p:cNvSpPr>
              <a:spLocks/>
            </p:cNvSpPr>
            <p:nvPr/>
          </p:nvSpPr>
          <p:spPr bwMode="auto">
            <a:xfrm>
              <a:off x="1787526" y="2225675"/>
              <a:ext cx="1419225" cy="715963"/>
            </a:xfrm>
            <a:custGeom>
              <a:avLst/>
              <a:gdLst>
                <a:gd name="T0" fmla="*/ 186 w 373"/>
                <a:gd name="T1" fmla="*/ 4 h 188"/>
                <a:gd name="T2" fmla="*/ 373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9" y="4"/>
                    <a:pt x="372" y="86"/>
                    <a:pt x="373" y="188"/>
                  </a:cubicBezTo>
                  <a:cubicBezTo>
                    <a:pt x="373" y="188"/>
                    <a:pt x="373" y="187"/>
                    <a:pt x="373" y="186"/>
                  </a:cubicBezTo>
                  <a:cubicBezTo>
                    <a:pt x="373" y="84"/>
                    <a:pt x="289" y="0"/>
                    <a:pt x="186" y="0"/>
                  </a:cubicBezTo>
                  <a:cubicBezTo>
                    <a:pt x="84" y="0"/>
                    <a:pt x="0" y="84"/>
                    <a:pt x="0" y="186"/>
                  </a:cubicBezTo>
                  <a:cubicBezTo>
                    <a:pt x="0" y="187"/>
                    <a:pt x="0" y="188"/>
                    <a:pt x="0" y="188"/>
                  </a:cubicBezTo>
                  <a:cubicBezTo>
                    <a:pt x="1" y="86"/>
                    <a:pt x="84" y="4"/>
                    <a:pt x="186" y="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2" name="Rectangle 88">
              <a:extLst>
                <a:ext uri="{FF2B5EF4-FFF2-40B4-BE49-F238E27FC236}">
                  <a16:creationId xmlns:a16="http://schemas.microsoft.com/office/drawing/2014/main" id="{E2439948-BFD1-4E4E-B643-E1553F3BEB38}"/>
                </a:ext>
              </a:extLst>
            </p:cNvPr>
            <p:cNvSpPr>
              <a:spLocks noChangeArrowheads="1"/>
            </p:cNvSpPr>
            <p:nvPr/>
          </p:nvSpPr>
          <p:spPr bwMode="auto">
            <a:xfrm>
              <a:off x="2495551" y="3467100"/>
              <a:ext cx="1588" cy="1588"/>
            </a:xfrm>
            <a:prstGeom prst="rect">
              <a:avLst/>
            </a:prstGeom>
            <a:solidFill>
              <a:srgbClr val="FE26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3" name="Freeform 89">
              <a:extLst>
                <a:ext uri="{FF2B5EF4-FFF2-40B4-BE49-F238E27FC236}">
                  <a16:creationId xmlns:a16="http://schemas.microsoft.com/office/drawing/2014/main" id="{D88DAC5A-8E77-4781-B6DC-1C5BBF3C4C26}"/>
                </a:ext>
              </a:extLst>
            </p:cNvPr>
            <p:cNvSpPr>
              <a:spLocks/>
            </p:cNvSpPr>
            <p:nvPr/>
          </p:nvSpPr>
          <p:spPr bwMode="auto">
            <a:xfrm>
              <a:off x="2495551" y="2941638"/>
              <a:ext cx="533400"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7" y="138"/>
                    <a:pt x="0" y="138"/>
                  </a:cubicBezTo>
                  <a:cubicBezTo>
                    <a:pt x="32" y="138"/>
                    <a:pt x="32" y="138"/>
                    <a:pt x="32" y="138"/>
                  </a:cubicBezTo>
                  <a:cubicBezTo>
                    <a:pt x="94" y="124"/>
                    <a:pt x="140" y="68"/>
                    <a:pt x="140" y="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4" name="Freeform 90">
              <a:extLst>
                <a:ext uri="{FF2B5EF4-FFF2-40B4-BE49-F238E27FC236}">
                  <a16:creationId xmlns:a16="http://schemas.microsoft.com/office/drawing/2014/main" id="{5F3E14A9-8FB1-417B-A10A-347B62F81C75}"/>
                </a:ext>
              </a:extLst>
            </p:cNvPr>
            <p:cNvSpPr>
              <a:spLocks/>
            </p:cNvSpPr>
            <p:nvPr/>
          </p:nvSpPr>
          <p:spPr bwMode="auto">
            <a:xfrm>
              <a:off x="1966913" y="2941638"/>
              <a:ext cx="1974850" cy="541338"/>
            </a:xfrm>
            <a:custGeom>
              <a:avLst/>
              <a:gdLst>
                <a:gd name="T0" fmla="*/ 519 w 519"/>
                <a:gd name="T1" fmla="*/ 138 h 142"/>
                <a:gd name="T2" fmla="*/ 171 w 519"/>
                <a:gd name="T3" fmla="*/ 138 h 142"/>
                <a:gd name="T4" fmla="*/ 139 w 519"/>
                <a:gd name="T5" fmla="*/ 138 h 142"/>
                <a:gd name="T6" fmla="*/ 139 w 519"/>
                <a:gd name="T7" fmla="*/ 138 h 142"/>
                <a:gd name="T8" fmla="*/ 139 w 519"/>
                <a:gd name="T9" fmla="*/ 138 h 142"/>
                <a:gd name="T10" fmla="*/ 0 w 519"/>
                <a:gd name="T11" fmla="*/ 0 h 142"/>
                <a:gd name="T12" fmla="*/ 0 w 519"/>
                <a:gd name="T13" fmla="*/ 2 h 142"/>
                <a:gd name="T14" fmla="*/ 108 w 519"/>
                <a:gd name="T15" fmla="*/ 138 h 142"/>
                <a:gd name="T16" fmla="*/ 138 w 519"/>
                <a:gd name="T17" fmla="*/ 142 h 142"/>
                <a:gd name="T18" fmla="*/ 138 w 519"/>
                <a:gd name="T19" fmla="*/ 142 h 142"/>
                <a:gd name="T20" fmla="*/ 519 w 519"/>
                <a:gd name="T21" fmla="*/ 142 h 142"/>
                <a:gd name="T22" fmla="*/ 519 w 519"/>
                <a:gd name="T23"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142">
                  <a:moveTo>
                    <a:pt x="519" y="138"/>
                  </a:move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8" y="140"/>
                    <a:pt x="127" y="141"/>
                    <a:pt x="138" y="142"/>
                  </a:cubicBezTo>
                  <a:cubicBezTo>
                    <a:pt x="138" y="142"/>
                    <a:pt x="138" y="142"/>
                    <a:pt x="138" y="142"/>
                  </a:cubicBezTo>
                  <a:cubicBezTo>
                    <a:pt x="519" y="142"/>
                    <a:pt x="519" y="142"/>
                    <a:pt x="519" y="142"/>
                  </a:cubicBezTo>
                  <a:lnTo>
                    <a:pt x="519" y="138"/>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24" name="Group 123">
              <a:extLst>
                <a:ext uri="{FF2B5EF4-FFF2-40B4-BE49-F238E27FC236}">
                  <a16:creationId xmlns:a16="http://schemas.microsoft.com/office/drawing/2014/main" id="{D8B0576D-0585-4757-9EDC-F28887BD331C}"/>
                </a:ext>
              </a:extLst>
            </p:cNvPr>
            <p:cNvGrpSpPr/>
            <p:nvPr/>
          </p:nvGrpSpPr>
          <p:grpSpPr>
            <a:xfrm>
              <a:off x="3122613" y="3421063"/>
              <a:ext cx="301625" cy="258763"/>
              <a:chOff x="3122613" y="3421063"/>
              <a:chExt cx="301625" cy="258763"/>
            </a:xfrm>
            <a:effectLst>
              <a:outerShdw blurRad="50800" dist="38100" dir="2700000" algn="tl" rotWithShape="0">
                <a:prstClr val="black">
                  <a:alpha val="18000"/>
                </a:prstClr>
              </a:outerShdw>
            </a:effectLst>
          </p:grpSpPr>
          <p:sp>
            <p:nvSpPr>
              <p:cNvPr id="95" name="Freeform 91">
                <a:extLst>
                  <a:ext uri="{FF2B5EF4-FFF2-40B4-BE49-F238E27FC236}">
                    <a16:creationId xmlns:a16="http://schemas.microsoft.com/office/drawing/2014/main" id="{28271D65-3AE2-4F98-9FC1-777C8D05BB95}"/>
                  </a:ext>
                </a:extLst>
              </p:cNvPr>
              <p:cNvSpPr>
                <a:spLocks/>
              </p:cNvSpPr>
              <p:nvPr/>
            </p:nvSpPr>
            <p:spPr bwMode="auto">
              <a:xfrm>
                <a:off x="3122613"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6" name="Freeform 92">
                <a:extLst>
                  <a:ext uri="{FF2B5EF4-FFF2-40B4-BE49-F238E27FC236}">
                    <a16:creationId xmlns:a16="http://schemas.microsoft.com/office/drawing/2014/main" id="{2202E5AA-25F2-4C86-B861-EB33E7418D8F}"/>
                  </a:ext>
                </a:extLst>
              </p:cNvPr>
              <p:cNvSpPr>
                <a:spLocks/>
              </p:cNvSpPr>
              <p:nvPr/>
            </p:nvSpPr>
            <p:spPr bwMode="auto">
              <a:xfrm>
                <a:off x="3122613"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97" name="Freeform 93">
              <a:extLst>
                <a:ext uri="{FF2B5EF4-FFF2-40B4-BE49-F238E27FC236}">
                  <a16:creationId xmlns:a16="http://schemas.microsoft.com/office/drawing/2014/main" id="{1079F864-25DC-43CC-8702-1DBF6214418A}"/>
                </a:ext>
              </a:extLst>
            </p:cNvPr>
            <p:cNvSpPr>
              <a:spLocks/>
            </p:cNvSpPr>
            <p:nvPr/>
          </p:nvSpPr>
          <p:spPr bwMode="auto">
            <a:xfrm>
              <a:off x="2495551" y="3219450"/>
              <a:ext cx="650875" cy="247650"/>
            </a:xfrm>
            <a:custGeom>
              <a:avLst/>
              <a:gdLst>
                <a:gd name="T0" fmla="*/ 0 w 171"/>
                <a:gd name="T1" fmla="*/ 65 h 65"/>
                <a:gd name="T2" fmla="*/ 124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4" y="65"/>
                    <a:pt x="124" y="65"/>
                    <a:pt x="124" y="65"/>
                  </a:cubicBezTo>
                  <a:cubicBezTo>
                    <a:pt x="144" y="47"/>
                    <a:pt x="160" y="25"/>
                    <a:pt x="171" y="0"/>
                  </a:cubicBezTo>
                  <a:cubicBezTo>
                    <a:pt x="118" y="0"/>
                    <a:pt x="118" y="0"/>
                    <a:pt x="118" y="0"/>
                  </a:cubicBezTo>
                  <a:cubicBezTo>
                    <a:pt x="94" y="39"/>
                    <a:pt x="50" y="65"/>
                    <a:pt x="0" y="65"/>
                  </a:cubicBezTo>
                  <a:close/>
                </a:path>
              </a:pathLst>
            </a:custGeom>
            <a:gradFill>
              <a:gsLst>
                <a:gs pos="62000">
                  <a:schemeClr val="accent1">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9" name="Ring_02">
            <a:extLst>
              <a:ext uri="{FF2B5EF4-FFF2-40B4-BE49-F238E27FC236}">
                <a16:creationId xmlns:a16="http://schemas.microsoft.com/office/drawing/2014/main" id="{F2D9708D-EB73-48F0-87C7-107CA3E7AFCB}"/>
              </a:ext>
            </a:extLst>
          </p:cNvPr>
          <p:cNvGrpSpPr/>
          <p:nvPr/>
        </p:nvGrpSpPr>
        <p:grpSpPr>
          <a:xfrm>
            <a:off x="2445217" y="2776278"/>
            <a:ext cx="1615679" cy="1100138"/>
            <a:chOff x="3230563" y="3421063"/>
            <a:chExt cx="2154238" cy="1466850"/>
          </a:xfrm>
        </p:grpSpPr>
        <p:grpSp>
          <p:nvGrpSpPr>
            <p:cNvPr id="128" name="Group 127">
              <a:extLst>
                <a:ext uri="{FF2B5EF4-FFF2-40B4-BE49-F238E27FC236}">
                  <a16:creationId xmlns:a16="http://schemas.microsoft.com/office/drawing/2014/main" id="{80A51574-93B4-4160-A7C6-90FC482F1E9A}"/>
                </a:ext>
              </a:extLst>
            </p:cNvPr>
            <p:cNvGrpSpPr/>
            <p:nvPr/>
          </p:nvGrpSpPr>
          <p:grpSpPr>
            <a:xfrm>
              <a:off x="3230563" y="3467100"/>
              <a:ext cx="2154238" cy="1420813"/>
              <a:chOff x="3230563" y="3467100"/>
              <a:chExt cx="2154238" cy="1420813"/>
            </a:xfrm>
            <a:effectLst>
              <a:outerShdw blurRad="114300" dist="38100" dir="2700000" algn="tl" rotWithShape="0">
                <a:prstClr val="black">
                  <a:alpha val="26000"/>
                </a:prstClr>
              </a:outerShdw>
            </a:effectLst>
          </p:grpSpPr>
          <p:sp>
            <p:nvSpPr>
              <p:cNvPr id="82" name="Rectangle 78">
                <a:extLst>
                  <a:ext uri="{FF2B5EF4-FFF2-40B4-BE49-F238E27FC236}">
                    <a16:creationId xmlns:a16="http://schemas.microsoft.com/office/drawing/2014/main" id="{C7A228F1-6A51-4363-B9D7-AC35C314C6E0}"/>
                  </a:ext>
                </a:extLst>
              </p:cNvPr>
              <p:cNvSpPr>
                <a:spLocks noChangeArrowheads="1"/>
              </p:cNvSpPr>
              <p:nvPr/>
            </p:nvSpPr>
            <p:spPr bwMode="auto">
              <a:xfrm>
                <a:off x="5383213" y="34671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8" name="Freeform 94">
                <a:extLst>
                  <a:ext uri="{FF2B5EF4-FFF2-40B4-BE49-F238E27FC236}">
                    <a16:creationId xmlns:a16="http://schemas.microsoft.com/office/drawing/2014/main" id="{924584F1-D5D6-4614-9419-6D001F2F4A28}"/>
                  </a:ext>
                </a:extLst>
              </p:cNvPr>
              <p:cNvSpPr>
                <a:spLocks noEditPoints="1"/>
              </p:cNvSpPr>
              <p:nvPr/>
            </p:nvSpPr>
            <p:spPr bwMode="auto">
              <a:xfrm>
                <a:off x="3230563" y="3467100"/>
                <a:ext cx="2152650" cy="1420813"/>
              </a:xfrm>
              <a:custGeom>
                <a:avLst/>
                <a:gdLst>
                  <a:gd name="T0" fmla="*/ 373 w 566"/>
                  <a:gd name="T1" fmla="*/ 186 h 373"/>
                  <a:gd name="T2" fmla="*/ 310 w 566"/>
                  <a:gd name="T3" fmla="*/ 47 h 373"/>
                  <a:gd name="T4" fmla="*/ 566 w 566"/>
                  <a:gd name="T5" fmla="*/ 47 h 373"/>
                  <a:gd name="T6" fmla="*/ 443 w 566"/>
                  <a:gd name="T7" fmla="*/ 0 h 373"/>
                  <a:gd name="T8" fmla="*/ 187 w 566"/>
                  <a:gd name="T9" fmla="*/ 0 h 373"/>
                  <a:gd name="T10" fmla="*/ 0 w 566"/>
                  <a:gd name="T11" fmla="*/ 186 h 373"/>
                  <a:gd name="T12" fmla="*/ 187 w 566"/>
                  <a:gd name="T13" fmla="*/ 373 h 373"/>
                  <a:gd name="T14" fmla="*/ 373 w 566"/>
                  <a:gd name="T15" fmla="*/ 186 h 373"/>
                  <a:gd name="T16" fmla="*/ 47 w 566"/>
                  <a:gd name="T17" fmla="*/ 186 h 373"/>
                  <a:gd name="T18" fmla="*/ 187 w 566"/>
                  <a:gd name="T19" fmla="*/ 47 h 373"/>
                  <a:gd name="T20" fmla="*/ 326 w 566"/>
                  <a:gd name="T21" fmla="*/ 186 h 373"/>
                  <a:gd name="T22" fmla="*/ 187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9" y="81"/>
                      <a:pt x="310" y="47"/>
                    </a:cubicBezTo>
                    <a:cubicBezTo>
                      <a:pt x="566" y="47"/>
                      <a:pt x="566" y="47"/>
                      <a:pt x="566" y="47"/>
                    </a:cubicBezTo>
                    <a:cubicBezTo>
                      <a:pt x="519" y="47"/>
                      <a:pt x="476" y="29"/>
                      <a:pt x="443" y="0"/>
                    </a:cubicBezTo>
                    <a:cubicBezTo>
                      <a:pt x="187" y="0"/>
                      <a:pt x="187" y="0"/>
                      <a:pt x="187" y="0"/>
                    </a:cubicBezTo>
                    <a:cubicBezTo>
                      <a:pt x="84" y="0"/>
                      <a:pt x="0" y="84"/>
                      <a:pt x="0" y="186"/>
                    </a:cubicBezTo>
                    <a:cubicBezTo>
                      <a:pt x="0" y="289"/>
                      <a:pt x="84" y="373"/>
                      <a:pt x="187" y="373"/>
                    </a:cubicBezTo>
                    <a:cubicBezTo>
                      <a:pt x="289" y="373"/>
                      <a:pt x="373" y="289"/>
                      <a:pt x="373" y="186"/>
                    </a:cubicBezTo>
                    <a:close/>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9" name="Freeform 95">
                <a:extLst>
                  <a:ext uri="{FF2B5EF4-FFF2-40B4-BE49-F238E27FC236}">
                    <a16:creationId xmlns:a16="http://schemas.microsoft.com/office/drawing/2014/main" id="{40D3F9F1-884E-48C6-AD6D-D5B7F4985F1E}"/>
                  </a:ext>
                </a:extLst>
              </p:cNvPr>
              <p:cNvSpPr>
                <a:spLocks/>
              </p:cNvSpPr>
              <p:nvPr/>
            </p:nvSpPr>
            <p:spPr bwMode="auto">
              <a:xfrm>
                <a:off x="3408363" y="4183063"/>
                <a:ext cx="1062038" cy="541338"/>
              </a:xfrm>
              <a:custGeom>
                <a:avLst/>
                <a:gdLst>
                  <a:gd name="T0" fmla="*/ 0 w 279"/>
                  <a:gd name="T1" fmla="*/ 0 h 142"/>
                  <a:gd name="T2" fmla="*/ 0 w 279"/>
                  <a:gd name="T3" fmla="*/ 2 h 142"/>
                  <a:gd name="T4" fmla="*/ 140 w 279"/>
                  <a:gd name="T5" fmla="*/ 142 h 142"/>
                  <a:gd name="T6" fmla="*/ 279 w 279"/>
                  <a:gd name="T7" fmla="*/ 2 h 142"/>
                  <a:gd name="T8" fmla="*/ 279 w 279"/>
                  <a:gd name="T9" fmla="*/ 0 h 142"/>
                  <a:gd name="T10" fmla="*/ 140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3" y="142"/>
                      <a:pt x="140" y="142"/>
                    </a:cubicBezTo>
                    <a:cubicBezTo>
                      <a:pt x="217" y="142"/>
                      <a:pt x="279" y="79"/>
                      <a:pt x="279" y="2"/>
                    </a:cubicBezTo>
                    <a:cubicBezTo>
                      <a:pt x="279" y="1"/>
                      <a:pt x="279" y="1"/>
                      <a:pt x="279" y="0"/>
                    </a:cubicBezTo>
                    <a:cubicBezTo>
                      <a:pt x="278" y="76"/>
                      <a:pt x="216" y="138"/>
                      <a:pt x="140" y="138"/>
                    </a:cubicBezTo>
                    <a:cubicBezTo>
                      <a:pt x="63" y="138"/>
                      <a:pt x="1" y="76"/>
                      <a:pt x="0" y="0"/>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0" name="Freeform 96">
                <a:extLst>
                  <a:ext uri="{FF2B5EF4-FFF2-40B4-BE49-F238E27FC236}">
                    <a16:creationId xmlns:a16="http://schemas.microsoft.com/office/drawing/2014/main" id="{A8C3B9EF-019F-4FC5-A4A8-5A26EEBF5A99}"/>
                  </a:ext>
                </a:extLst>
              </p:cNvPr>
              <p:cNvSpPr>
                <a:spLocks/>
              </p:cNvSpPr>
              <p:nvPr/>
            </p:nvSpPr>
            <p:spPr bwMode="auto">
              <a:xfrm>
                <a:off x="4394201"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1" name="Freeform 97">
                <a:extLst>
                  <a:ext uri="{FF2B5EF4-FFF2-40B4-BE49-F238E27FC236}">
                    <a16:creationId xmlns:a16="http://schemas.microsoft.com/office/drawing/2014/main" id="{D5350C33-6087-4708-8C06-44A5C80FCCBA}"/>
                  </a:ext>
                </a:extLst>
              </p:cNvPr>
              <p:cNvSpPr>
                <a:spLocks/>
              </p:cNvSpPr>
              <p:nvPr/>
            </p:nvSpPr>
            <p:spPr bwMode="auto">
              <a:xfrm>
                <a:off x="3230563" y="3467100"/>
                <a:ext cx="1700213" cy="715963"/>
              </a:xfrm>
              <a:custGeom>
                <a:avLst/>
                <a:gdLst>
                  <a:gd name="T0" fmla="*/ 187 w 447"/>
                  <a:gd name="T1" fmla="*/ 4 h 188"/>
                  <a:gd name="T2" fmla="*/ 447 w 447"/>
                  <a:gd name="T3" fmla="*/ 4 h 188"/>
                  <a:gd name="T4" fmla="*/ 443 w 447"/>
                  <a:gd name="T5" fmla="*/ 0 h 188"/>
                  <a:gd name="T6" fmla="*/ 187 w 447"/>
                  <a:gd name="T7" fmla="*/ 0 h 188"/>
                  <a:gd name="T8" fmla="*/ 0 w 447"/>
                  <a:gd name="T9" fmla="*/ 186 h 188"/>
                  <a:gd name="T10" fmla="*/ 0 w 447"/>
                  <a:gd name="T11" fmla="*/ 188 h 188"/>
                  <a:gd name="T12" fmla="*/ 187 w 447"/>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7" h="188">
                    <a:moveTo>
                      <a:pt x="187" y="4"/>
                    </a:moveTo>
                    <a:cubicBezTo>
                      <a:pt x="447" y="4"/>
                      <a:pt x="447" y="4"/>
                      <a:pt x="447" y="4"/>
                    </a:cubicBezTo>
                    <a:cubicBezTo>
                      <a:pt x="445" y="2"/>
                      <a:pt x="444" y="1"/>
                      <a:pt x="443" y="0"/>
                    </a:cubicBezTo>
                    <a:cubicBezTo>
                      <a:pt x="187" y="0"/>
                      <a:pt x="187" y="0"/>
                      <a:pt x="187" y="0"/>
                    </a:cubicBezTo>
                    <a:cubicBezTo>
                      <a:pt x="84" y="0"/>
                      <a:pt x="0" y="84"/>
                      <a:pt x="0" y="186"/>
                    </a:cubicBezTo>
                    <a:cubicBezTo>
                      <a:pt x="0" y="187"/>
                      <a:pt x="0" y="188"/>
                      <a:pt x="0" y="188"/>
                    </a:cubicBezTo>
                    <a:cubicBezTo>
                      <a:pt x="1" y="86"/>
                      <a:pt x="85" y="4"/>
                      <a:pt x="187" y="4"/>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7" name="Group 126">
              <a:extLst>
                <a:ext uri="{FF2B5EF4-FFF2-40B4-BE49-F238E27FC236}">
                  <a16:creationId xmlns:a16="http://schemas.microsoft.com/office/drawing/2014/main" id="{15E86861-81DA-465B-9DA0-A57B0775A782}"/>
                </a:ext>
              </a:extLst>
            </p:cNvPr>
            <p:cNvGrpSpPr/>
            <p:nvPr/>
          </p:nvGrpSpPr>
          <p:grpSpPr>
            <a:xfrm>
              <a:off x="4568826" y="3421063"/>
              <a:ext cx="300038" cy="258763"/>
              <a:chOff x="4568826" y="3421063"/>
              <a:chExt cx="300038" cy="258763"/>
            </a:xfrm>
            <a:effectLst>
              <a:outerShdw blurRad="50800" dist="38100" algn="tl" rotWithShape="0">
                <a:prstClr val="black">
                  <a:alpha val="22000"/>
                </a:prstClr>
              </a:outerShdw>
            </a:effectLst>
          </p:grpSpPr>
          <p:sp>
            <p:nvSpPr>
              <p:cNvPr id="102" name="Freeform 98">
                <a:extLst>
                  <a:ext uri="{FF2B5EF4-FFF2-40B4-BE49-F238E27FC236}">
                    <a16:creationId xmlns:a16="http://schemas.microsoft.com/office/drawing/2014/main" id="{9BCF293D-CB58-43AC-ABBF-26C09CA5B231}"/>
                  </a:ext>
                </a:extLst>
              </p:cNvPr>
              <p:cNvSpPr>
                <a:spLocks/>
              </p:cNvSpPr>
              <p:nvPr/>
            </p:nvSpPr>
            <p:spPr bwMode="auto">
              <a:xfrm>
                <a:off x="4568826"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3" name="Freeform 99">
                <a:extLst>
                  <a:ext uri="{FF2B5EF4-FFF2-40B4-BE49-F238E27FC236}">
                    <a16:creationId xmlns:a16="http://schemas.microsoft.com/office/drawing/2014/main" id="{C10601FC-36F2-4359-99E5-0F8B381986AE}"/>
                  </a:ext>
                </a:extLst>
              </p:cNvPr>
              <p:cNvSpPr>
                <a:spLocks/>
              </p:cNvSpPr>
              <p:nvPr/>
            </p:nvSpPr>
            <p:spPr bwMode="auto">
              <a:xfrm>
                <a:off x="4568826" y="3421063"/>
                <a:ext cx="300038" cy="130175"/>
              </a:xfrm>
              <a:custGeom>
                <a:avLst/>
                <a:gdLst>
                  <a:gd name="T0" fmla="*/ 0 w 189"/>
                  <a:gd name="T1" fmla="*/ 39 h 82"/>
                  <a:gd name="T2" fmla="*/ 10 w 189"/>
                  <a:gd name="T3" fmla="*/ 39 h 82"/>
                  <a:gd name="T4" fmla="*/ 10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10" y="39"/>
                    </a:lnTo>
                    <a:lnTo>
                      <a:pt x="10" y="15"/>
                    </a:lnTo>
                    <a:lnTo>
                      <a:pt x="189" y="82"/>
                    </a:lnTo>
                    <a:lnTo>
                      <a:pt x="0" y="0"/>
                    </a:lnTo>
                    <a:lnTo>
                      <a:pt x="0" y="39"/>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04" name="Freeform 100">
              <a:extLst>
                <a:ext uri="{FF2B5EF4-FFF2-40B4-BE49-F238E27FC236}">
                  <a16:creationId xmlns:a16="http://schemas.microsoft.com/office/drawing/2014/main" id="{2411BED2-3FD3-49F2-AC86-836F7FCD954E}"/>
                </a:ext>
              </a:extLst>
            </p:cNvPr>
            <p:cNvSpPr>
              <a:spLocks/>
            </p:cNvSpPr>
            <p:nvPr/>
          </p:nvSpPr>
          <p:spPr bwMode="auto">
            <a:xfrm>
              <a:off x="3941763" y="3646488"/>
              <a:ext cx="684213" cy="357188"/>
            </a:xfrm>
            <a:custGeom>
              <a:avLst/>
              <a:gdLst>
                <a:gd name="T0" fmla="*/ 132 w 180"/>
                <a:gd name="T1" fmla="*/ 94 h 94"/>
                <a:gd name="T2" fmla="*/ 180 w 180"/>
                <a:gd name="T3" fmla="*/ 94 h 94"/>
                <a:gd name="T4" fmla="*/ 123 w 180"/>
                <a:gd name="T5" fmla="*/ 0 h 94"/>
                <a:gd name="T6" fmla="*/ 0 w 180"/>
                <a:gd name="T7" fmla="*/ 0 h 94"/>
                <a:gd name="T8" fmla="*/ 132 w 180"/>
                <a:gd name="T9" fmla="*/ 94 h 94"/>
              </a:gdLst>
              <a:ahLst/>
              <a:cxnLst>
                <a:cxn ang="0">
                  <a:pos x="T0" y="T1"/>
                </a:cxn>
                <a:cxn ang="0">
                  <a:pos x="T2" y="T3"/>
                </a:cxn>
                <a:cxn ang="0">
                  <a:pos x="T4" y="T5"/>
                </a:cxn>
                <a:cxn ang="0">
                  <a:pos x="T6" y="T7"/>
                </a:cxn>
                <a:cxn ang="0">
                  <a:pos x="T8" y="T9"/>
                </a:cxn>
              </a:cxnLst>
              <a:rect l="0" t="0" r="r" b="b"/>
              <a:pathLst>
                <a:path w="180" h="94">
                  <a:moveTo>
                    <a:pt x="132" y="94"/>
                  </a:moveTo>
                  <a:cubicBezTo>
                    <a:pt x="180" y="94"/>
                    <a:pt x="180" y="94"/>
                    <a:pt x="180" y="94"/>
                  </a:cubicBezTo>
                  <a:cubicBezTo>
                    <a:pt x="171" y="57"/>
                    <a:pt x="151" y="24"/>
                    <a:pt x="123" y="0"/>
                  </a:cubicBezTo>
                  <a:cubicBezTo>
                    <a:pt x="0" y="0"/>
                    <a:pt x="0" y="0"/>
                    <a:pt x="0" y="0"/>
                  </a:cubicBezTo>
                  <a:cubicBezTo>
                    <a:pt x="61" y="0"/>
                    <a:pt x="113" y="39"/>
                    <a:pt x="132" y="94"/>
                  </a:cubicBezTo>
                  <a:close/>
                </a:path>
              </a:pathLst>
            </a:custGeom>
            <a:gradFill>
              <a:gsLst>
                <a:gs pos="62000">
                  <a:schemeClr val="accent2">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1" name="Ring_03">
            <a:extLst>
              <a:ext uri="{FF2B5EF4-FFF2-40B4-BE49-F238E27FC236}">
                <a16:creationId xmlns:a16="http://schemas.microsoft.com/office/drawing/2014/main" id="{9644F13C-EAF5-460F-95CC-866BEFBCB6EE}"/>
              </a:ext>
            </a:extLst>
          </p:cNvPr>
          <p:cNvGrpSpPr/>
          <p:nvPr/>
        </p:nvGrpSpPr>
        <p:grpSpPr>
          <a:xfrm>
            <a:off x="3528686" y="1879738"/>
            <a:ext cx="1612107" cy="1090613"/>
            <a:chOff x="4675188" y="2225675"/>
            <a:chExt cx="2149476" cy="1454151"/>
          </a:xfrm>
          <a:effectLst>
            <a:outerShdw blurRad="114300" dist="50800" dir="2700000" algn="tl" rotWithShape="0">
              <a:prstClr val="black">
                <a:alpha val="18000"/>
              </a:prstClr>
            </a:outerShdw>
          </a:effectLst>
        </p:grpSpPr>
        <p:sp>
          <p:nvSpPr>
            <p:cNvPr id="80" name="Freeform 76">
              <a:extLst>
                <a:ext uri="{FF2B5EF4-FFF2-40B4-BE49-F238E27FC236}">
                  <a16:creationId xmlns:a16="http://schemas.microsoft.com/office/drawing/2014/main" id="{56F67E00-5730-41B6-BE16-B5C627567D5F}"/>
                </a:ext>
              </a:extLst>
            </p:cNvPr>
            <p:cNvSpPr>
              <a:spLocks noEditPoints="1"/>
            </p:cNvSpPr>
            <p:nvPr/>
          </p:nvSpPr>
          <p:spPr bwMode="auto">
            <a:xfrm>
              <a:off x="4675188" y="2225675"/>
              <a:ext cx="2149475" cy="1420813"/>
            </a:xfrm>
            <a:custGeom>
              <a:avLst/>
              <a:gdLst>
                <a:gd name="T0" fmla="*/ 565 w 565"/>
                <a:gd name="T1" fmla="*/ 326 h 373"/>
                <a:gd name="T2" fmla="*/ 309 w 565"/>
                <a:gd name="T3" fmla="*/ 326 h 373"/>
                <a:gd name="T4" fmla="*/ 373 w 565"/>
                <a:gd name="T5" fmla="*/ 186 h 373"/>
                <a:gd name="T6" fmla="*/ 186 w 565"/>
                <a:gd name="T7" fmla="*/ 0 h 373"/>
                <a:gd name="T8" fmla="*/ 0 w 565"/>
                <a:gd name="T9" fmla="*/ 186 h 373"/>
                <a:gd name="T10" fmla="*/ 63 w 565"/>
                <a:gd name="T11" fmla="*/ 326 h 373"/>
                <a:gd name="T12" fmla="*/ 63 w 565"/>
                <a:gd name="T13" fmla="*/ 326 h 373"/>
                <a:gd name="T14" fmla="*/ 186 w 565"/>
                <a:gd name="T15" fmla="*/ 373 h 373"/>
                <a:gd name="T16" fmla="*/ 186 w 565"/>
                <a:gd name="T17" fmla="*/ 373 h 373"/>
                <a:gd name="T18" fmla="*/ 565 w 565"/>
                <a:gd name="T19" fmla="*/ 373 h 373"/>
                <a:gd name="T20" fmla="*/ 565 w 565"/>
                <a:gd name="T21" fmla="*/ 326 h 373"/>
                <a:gd name="T22" fmla="*/ 47 w 565"/>
                <a:gd name="T23" fmla="*/ 186 h 373"/>
                <a:gd name="T24" fmla="*/ 186 w 565"/>
                <a:gd name="T25" fmla="*/ 47 h 373"/>
                <a:gd name="T26" fmla="*/ 326 w 565"/>
                <a:gd name="T27" fmla="*/ 186 h 373"/>
                <a:gd name="T28" fmla="*/ 186 w 565"/>
                <a:gd name="T29" fmla="*/ 326 h 373"/>
                <a:gd name="T30" fmla="*/ 47 w 56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5" h="373">
                  <a:moveTo>
                    <a:pt x="565" y="326"/>
                  </a:moveTo>
                  <a:cubicBezTo>
                    <a:pt x="309" y="326"/>
                    <a:pt x="309" y="326"/>
                    <a:pt x="309" y="326"/>
                  </a:cubicBezTo>
                  <a:cubicBezTo>
                    <a:pt x="348" y="292"/>
                    <a:pt x="373" y="242"/>
                    <a:pt x="373" y="186"/>
                  </a:cubicBezTo>
                  <a:cubicBezTo>
                    <a:pt x="373" y="84"/>
                    <a:pt x="289" y="0"/>
                    <a:pt x="186" y="0"/>
                  </a:cubicBezTo>
                  <a:cubicBezTo>
                    <a:pt x="83" y="0"/>
                    <a:pt x="0" y="84"/>
                    <a:pt x="0" y="186"/>
                  </a:cubicBezTo>
                  <a:cubicBezTo>
                    <a:pt x="0" y="242"/>
                    <a:pt x="24" y="292"/>
                    <a:pt x="63" y="326"/>
                  </a:cubicBezTo>
                  <a:cubicBezTo>
                    <a:pt x="63" y="326"/>
                    <a:pt x="63" y="326"/>
                    <a:pt x="63" y="326"/>
                  </a:cubicBezTo>
                  <a:cubicBezTo>
                    <a:pt x="96" y="355"/>
                    <a:pt x="139" y="373"/>
                    <a:pt x="186" y="373"/>
                  </a:cubicBezTo>
                  <a:cubicBezTo>
                    <a:pt x="186" y="373"/>
                    <a:pt x="186" y="373"/>
                    <a:pt x="186" y="373"/>
                  </a:cubicBezTo>
                  <a:cubicBezTo>
                    <a:pt x="565" y="373"/>
                    <a:pt x="565" y="373"/>
                    <a:pt x="565" y="373"/>
                  </a:cubicBezTo>
                  <a:lnTo>
                    <a:pt x="565"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1" name="Freeform 77">
              <a:extLst>
                <a:ext uri="{FF2B5EF4-FFF2-40B4-BE49-F238E27FC236}">
                  <a16:creationId xmlns:a16="http://schemas.microsoft.com/office/drawing/2014/main" id="{05A858A8-3D42-45E2-A54A-B20CDD7AE763}"/>
                </a:ext>
              </a:extLst>
            </p:cNvPr>
            <p:cNvSpPr>
              <a:spLocks/>
            </p:cNvSpPr>
            <p:nvPr/>
          </p:nvSpPr>
          <p:spPr bwMode="auto">
            <a:xfrm>
              <a:off x="4675188" y="2225675"/>
              <a:ext cx="1419225" cy="715963"/>
            </a:xfrm>
            <a:custGeom>
              <a:avLst/>
              <a:gdLst>
                <a:gd name="T0" fmla="*/ 186 w 373"/>
                <a:gd name="T1" fmla="*/ 4 h 188"/>
                <a:gd name="T2" fmla="*/ 372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8" y="4"/>
                    <a:pt x="371" y="86"/>
                    <a:pt x="372" y="188"/>
                  </a:cubicBezTo>
                  <a:cubicBezTo>
                    <a:pt x="372" y="188"/>
                    <a:pt x="373" y="187"/>
                    <a:pt x="373" y="186"/>
                  </a:cubicBezTo>
                  <a:cubicBezTo>
                    <a:pt x="373" y="84"/>
                    <a:pt x="289" y="0"/>
                    <a:pt x="186" y="0"/>
                  </a:cubicBezTo>
                  <a:cubicBezTo>
                    <a:pt x="83" y="0"/>
                    <a:pt x="0" y="84"/>
                    <a:pt x="0" y="186"/>
                  </a:cubicBezTo>
                  <a:cubicBezTo>
                    <a:pt x="0" y="187"/>
                    <a:pt x="0" y="188"/>
                    <a:pt x="0" y="188"/>
                  </a:cubicBezTo>
                  <a:cubicBezTo>
                    <a:pt x="1" y="86"/>
                    <a:pt x="84" y="4"/>
                    <a:pt x="186" y="4"/>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3" name="Freeform 79">
              <a:extLst>
                <a:ext uri="{FF2B5EF4-FFF2-40B4-BE49-F238E27FC236}">
                  <a16:creationId xmlns:a16="http://schemas.microsoft.com/office/drawing/2014/main" id="{CFC33925-B854-4DC3-BC78-04FD74A0206F}"/>
                </a:ext>
              </a:extLst>
            </p:cNvPr>
            <p:cNvSpPr>
              <a:spLocks/>
            </p:cNvSpPr>
            <p:nvPr/>
          </p:nvSpPr>
          <p:spPr bwMode="auto">
            <a:xfrm>
              <a:off x="5383213" y="2941638"/>
              <a:ext cx="531813"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6" y="138"/>
                    <a:pt x="0" y="138"/>
                  </a:cubicBezTo>
                  <a:cubicBezTo>
                    <a:pt x="32" y="138"/>
                    <a:pt x="32" y="138"/>
                    <a:pt x="32" y="138"/>
                  </a:cubicBezTo>
                  <a:cubicBezTo>
                    <a:pt x="93" y="124"/>
                    <a:pt x="140" y="68"/>
                    <a:pt x="140" y="2"/>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4" name="Freeform 80">
              <a:extLst>
                <a:ext uri="{FF2B5EF4-FFF2-40B4-BE49-F238E27FC236}">
                  <a16:creationId xmlns:a16="http://schemas.microsoft.com/office/drawing/2014/main" id="{07FD69AD-C7F2-4B4F-A6E0-55599140BCFA}"/>
                </a:ext>
              </a:extLst>
            </p:cNvPr>
            <p:cNvSpPr>
              <a:spLocks/>
            </p:cNvSpPr>
            <p:nvPr/>
          </p:nvSpPr>
          <p:spPr bwMode="auto">
            <a:xfrm>
              <a:off x="4854576" y="2941638"/>
              <a:ext cx="1970088" cy="541338"/>
            </a:xfrm>
            <a:custGeom>
              <a:avLst/>
              <a:gdLst>
                <a:gd name="T0" fmla="*/ 518 w 518"/>
                <a:gd name="T1" fmla="*/ 138 h 142"/>
                <a:gd name="T2" fmla="*/ 170 w 518"/>
                <a:gd name="T3" fmla="*/ 138 h 142"/>
                <a:gd name="T4" fmla="*/ 171 w 518"/>
                <a:gd name="T5" fmla="*/ 138 h 142"/>
                <a:gd name="T6" fmla="*/ 139 w 518"/>
                <a:gd name="T7" fmla="*/ 138 h 142"/>
                <a:gd name="T8" fmla="*/ 139 w 518"/>
                <a:gd name="T9" fmla="*/ 138 h 142"/>
                <a:gd name="T10" fmla="*/ 139 w 518"/>
                <a:gd name="T11" fmla="*/ 138 h 142"/>
                <a:gd name="T12" fmla="*/ 0 w 518"/>
                <a:gd name="T13" fmla="*/ 0 h 142"/>
                <a:gd name="T14" fmla="*/ 0 w 518"/>
                <a:gd name="T15" fmla="*/ 2 h 142"/>
                <a:gd name="T16" fmla="*/ 108 w 518"/>
                <a:gd name="T17" fmla="*/ 138 h 142"/>
                <a:gd name="T18" fmla="*/ 137 w 518"/>
                <a:gd name="T19" fmla="*/ 142 h 142"/>
                <a:gd name="T20" fmla="*/ 137 w 518"/>
                <a:gd name="T21" fmla="*/ 142 h 142"/>
                <a:gd name="T22" fmla="*/ 518 w 518"/>
                <a:gd name="T23" fmla="*/ 142 h 142"/>
                <a:gd name="T24" fmla="*/ 518 w 518"/>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142">
                  <a:moveTo>
                    <a:pt x="518" y="138"/>
                  </a:moveTo>
                  <a:cubicBezTo>
                    <a:pt x="170" y="138"/>
                    <a:pt x="170" y="138"/>
                    <a:pt x="170" y="138"/>
                  </a:cubicBez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7" y="140"/>
                    <a:pt x="127" y="141"/>
                    <a:pt x="137" y="142"/>
                  </a:cubicBezTo>
                  <a:cubicBezTo>
                    <a:pt x="137" y="142"/>
                    <a:pt x="137" y="142"/>
                    <a:pt x="137" y="142"/>
                  </a:cubicBezTo>
                  <a:cubicBezTo>
                    <a:pt x="518" y="142"/>
                    <a:pt x="518" y="142"/>
                    <a:pt x="518" y="142"/>
                  </a:cubicBezTo>
                  <a:lnTo>
                    <a:pt x="518" y="138"/>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0" name="Group 129">
              <a:extLst>
                <a:ext uri="{FF2B5EF4-FFF2-40B4-BE49-F238E27FC236}">
                  <a16:creationId xmlns:a16="http://schemas.microsoft.com/office/drawing/2014/main" id="{E9E9B6D7-DC30-4024-9F82-09E3F8C3DF37}"/>
                </a:ext>
              </a:extLst>
            </p:cNvPr>
            <p:cNvGrpSpPr/>
            <p:nvPr/>
          </p:nvGrpSpPr>
          <p:grpSpPr>
            <a:xfrm>
              <a:off x="6018213" y="3421063"/>
              <a:ext cx="300038" cy="258763"/>
              <a:chOff x="6018213" y="3421063"/>
              <a:chExt cx="300038" cy="258763"/>
            </a:xfrm>
            <a:effectLst>
              <a:outerShdw blurRad="50800" dist="38100" algn="l" rotWithShape="0">
                <a:prstClr val="black">
                  <a:alpha val="18000"/>
                </a:prstClr>
              </a:outerShdw>
            </a:effectLst>
          </p:grpSpPr>
          <p:sp>
            <p:nvSpPr>
              <p:cNvPr id="85" name="Freeform 81">
                <a:extLst>
                  <a:ext uri="{FF2B5EF4-FFF2-40B4-BE49-F238E27FC236}">
                    <a16:creationId xmlns:a16="http://schemas.microsoft.com/office/drawing/2014/main" id="{6A794EDD-7E47-4F41-939D-82BEB72F0B59}"/>
                  </a:ext>
                </a:extLst>
              </p:cNvPr>
              <p:cNvSpPr>
                <a:spLocks/>
              </p:cNvSpPr>
              <p:nvPr/>
            </p:nvSpPr>
            <p:spPr bwMode="auto">
              <a:xfrm>
                <a:off x="6018213"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6" name="Freeform 82">
                <a:extLst>
                  <a:ext uri="{FF2B5EF4-FFF2-40B4-BE49-F238E27FC236}">
                    <a16:creationId xmlns:a16="http://schemas.microsoft.com/office/drawing/2014/main" id="{35FD2D64-5601-44E6-BC28-93A06F71665D}"/>
                  </a:ext>
                </a:extLst>
              </p:cNvPr>
              <p:cNvSpPr>
                <a:spLocks/>
              </p:cNvSpPr>
              <p:nvPr/>
            </p:nvSpPr>
            <p:spPr bwMode="auto">
              <a:xfrm>
                <a:off x="6018213" y="3421063"/>
                <a:ext cx="300038" cy="130175"/>
              </a:xfrm>
              <a:custGeom>
                <a:avLst/>
                <a:gdLst>
                  <a:gd name="T0" fmla="*/ 0 w 189"/>
                  <a:gd name="T1" fmla="*/ 39 h 82"/>
                  <a:gd name="T2" fmla="*/ 7 w 189"/>
                  <a:gd name="T3" fmla="*/ 39 h 82"/>
                  <a:gd name="T4" fmla="*/ 7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7" y="39"/>
                    </a:lnTo>
                    <a:lnTo>
                      <a:pt x="7" y="15"/>
                    </a:lnTo>
                    <a:lnTo>
                      <a:pt x="189" y="82"/>
                    </a:lnTo>
                    <a:lnTo>
                      <a:pt x="0" y="0"/>
                    </a:lnTo>
                    <a:lnTo>
                      <a:pt x="0" y="39"/>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87" name="Freeform 83">
              <a:extLst>
                <a:ext uri="{FF2B5EF4-FFF2-40B4-BE49-F238E27FC236}">
                  <a16:creationId xmlns:a16="http://schemas.microsoft.com/office/drawing/2014/main" id="{307642C0-B5D8-4BA7-B8E3-C5E9D6D2489C}"/>
                </a:ext>
              </a:extLst>
            </p:cNvPr>
            <p:cNvSpPr>
              <a:spLocks/>
            </p:cNvSpPr>
            <p:nvPr/>
          </p:nvSpPr>
          <p:spPr bwMode="auto">
            <a:xfrm>
              <a:off x="5383213" y="3219450"/>
              <a:ext cx="649288" cy="247650"/>
            </a:xfrm>
            <a:custGeom>
              <a:avLst/>
              <a:gdLst>
                <a:gd name="T0" fmla="*/ 0 w 171"/>
                <a:gd name="T1" fmla="*/ 65 h 65"/>
                <a:gd name="T2" fmla="*/ 123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3" y="65"/>
                    <a:pt x="123" y="65"/>
                    <a:pt x="123" y="65"/>
                  </a:cubicBezTo>
                  <a:cubicBezTo>
                    <a:pt x="144" y="47"/>
                    <a:pt x="160" y="25"/>
                    <a:pt x="171" y="0"/>
                  </a:cubicBezTo>
                  <a:cubicBezTo>
                    <a:pt x="118" y="0"/>
                    <a:pt x="118" y="0"/>
                    <a:pt x="118" y="0"/>
                  </a:cubicBezTo>
                  <a:cubicBezTo>
                    <a:pt x="93" y="39"/>
                    <a:pt x="50" y="65"/>
                    <a:pt x="0" y="65"/>
                  </a:cubicBezTo>
                  <a:close/>
                </a:path>
              </a:pathLst>
            </a:custGeom>
            <a:gradFill>
              <a:gsLst>
                <a:gs pos="62000">
                  <a:schemeClr val="accent3">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2" name="01">
            <a:extLst>
              <a:ext uri="{FF2B5EF4-FFF2-40B4-BE49-F238E27FC236}">
                <a16:creationId xmlns:a16="http://schemas.microsoft.com/office/drawing/2014/main" id="{B6C6B4DC-7DAB-44F8-B560-9B878EA80F68}"/>
              </a:ext>
            </a:extLst>
          </p:cNvPr>
          <p:cNvSpPr>
            <a:spLocks noChangeArrowheads="1"/>
          </p:cNvSpPr>
          <p:nvPr/>
        </p:nvSpPr>
        <p:spPr bwMode="auto">
          <a:xfrm>
            <a:off x="1776752" y="2179179"/>
            <a:ext cx="272512"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II</a:t>
            </a:r>
            <a:endParaRPr lang="ru-UA" altLang="ru-UA" sz="1350" dirty="0"/>
          </a:p>
        </p:txBody>
      </p:sp>
      <p:sp>
        <p:nvSpPr>
          <p:cNvPr id="113" name="Rectangle 109">
            <a:extLst>
              <a:ext uri="{FF2B5EF4-FFF2-40B4-BE49-F238E27FC236}">
                <a16:creationId xmlns:a16="http://schemas.microsoft.com/office/drawing/2014/main" id="{24C03AF3-DDBB-4A56-B4C9-767B182912C5}"/>
              </a:ext>
            </a:extLst>
          </p:cNvPr>
          <p:cNvSpPr>
            <a:spLocks noChangeArrowheads="1"/>
          </p:cNvSpPr>
          <p:nvPr/>
        </p:nvSpPr>
        <p:spPr bwMode="auto">
          <a:xfrm>
            <a:off x="2678781" y="3095465"/>
            <a:ext cx="57227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 5</a:t>
            </a:r>
            <a:endParaRPr lang="ru-UA" altLang="ru-UA" sz="1350" dirty="0"/>
          </a:p>
        </p:txBody>
      </p:sp>
      <p:sp>
        <p:nvSpPr>
          <p:cNvPr id="114" name="Rectangle 110">
            <a:extLst>
              <a:ext uri="{FF2B5EF4-FFF2-40B4-BE49-F238E27FC236}">
                <a16:creationId xmlns:a16="http://schemas.microsoft.com/office/drawing/2014/main" id="{BC62BE96-AAA5-4CB6-A30C-96B4A5DA3EA5}"/>
              </a:ext>
            </a:extLst>
          </p:cNvPr>
          <p:cNvSpPr>
            <a:spLocks noChangeArrowheads="1"/>
          </p:cNvSpPr>
          <p:nvPr/>
        </p:nvSpPr>
        <p:spPr bwMode="auto">
          <a:xfrm>
            <a:off x="3793215" y="2175012"/>
            <a:ext cx="57227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 6</a:t>
            </a:r>
            <a:endParaRPr lang="ru-UA" altLang="ru-UA" sz="1350" dirty="0"/>
          </a:p>
        </p:txBody>
      </p:sp>
      <p:sp>
        <p:nvSpPr>
          <p:cNvPr id="140" name="Text Placeholder 17">
            <a:extLst>
              <a:ext uri="{FF2B5EF4-FFF2-40B4-BE49-F238E27FC236}">
                <a16:creationId xmlns:a16="http://schemas.microsoft.com/office/drawing/2014/main" id="{74941565-D039-4807-9A3E-9F625E8065E2}"/>
              </a:ext>
            </a:extLst>
          </p:cNvPr>
          <p:cNvSpPr txBox="1">
            <a:spLocks/>
          </p:cNvSpPr>
          <p:nvPr/>
        </p:nvSpPr>
        <p:spPr>
          <a:xfrm>
            <a:off x="203211" y="3960988"/>
            <a:ext cx="8182333"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875" dirty="0">
                <a:latin typeface="Arial" panose="020B0604020202020204" pitchFamily="34" charset="0"/>
              </a:rPr>
              <a:t>Nos contratos de obras e serviços de engenharia, sempre que compatível com o regime de execução, a medição será mensal;</a:t>
            </a:r>
            <a:endParaRPr lang="ru-RU" altLang="ru-UA" sz="1875" dirty="0">
              <a:latin typeface="Arial" panose="020B0604020202020204" pitchFamily="34" charset="0"/>
              <a:cs typeface="Arial" panose="020B0604020202020204" pitchFamily="34" charset="0"/>
            </a:endParaRPr>
          </a:p>
        </p:txBody>
      </p:sp>
      <p:sp>
        <p:nvSpPr>
          <p:cNvPr id="143" name="Text Placeholder 17">
            <a:extLst>
              <a:ext uri="{FF2B5EF4-FFF2-40B4-BE49-F238E27FC236}">
                <a16:creationId xmlns:a16="http://schemas.microsoft.com/office/drawing/2014/main" id="{AC58FF8E-87F7-4046-83B9-80B7286B4848}"/>
              </a:ext>
            </a:extLst>
          </p:cNvPr>
          <p:cNvSpPr txBox="1">
            <a:spLocks/>
          </p:cNvSpPr>
          <p:nvPr/>
        </p:nvSpPr>
        <p:spPr>
          <a:xfrm>
            <a:off x="124570" y="809840"/>
            <a:ext cx="4532410"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Repactuação, quando houver </a:t>
            </a:r>
            <a:r>
              <a:rPr lang="pt-BR" sz="1500" b="1" dirty="0">
                <a:latin typeface="Arial" panose="020B0604020202020204" pitchFamily="34" charset="0"/>
              </a:rPr>
              <a:t>REGIME DE DEDICAÇÃO EXCLUSIVA DE MÃO DE OBRA OU PREDOMINÂNCIA DE MÃO DE OBRA</a:t>
            </a:r>
            <a:r>
              <a:rPr lang="pt-BR" sz="1500" dirty="0">
                <a:latin typeface="Arial" panose="020B0604020202020204" pitchFamily="34" charset="0"/>
              </a:rPr>
              <a:t>, mediante </a:t>
            </a:r>
            <a:r>
              <a:rPr lang="pt-BR" sz="1500" b="1" dirty="0">
                <a:latin typeface="Arial" panose="020B0604020202020204" pitchFamily="34" charset="0"/>
              </a:rPr>
              <a:t>DEMONSTRAÇÃO ANALÍTICA DA VARIAÇÃO DOS CUSTOS;</a:t>
            </a:r>
            <a:endParaRPr lang="pt-BR" sz="1500" dirty="0">
              <a:latin typeface="Times New Roman" panose="02020603050405020304" pitchFamily="18" charset="0"/>
            </a:endParaRPr>
          </a:p>
        </p:txBody>
      </p:sp>
      <p:sp>
        <p:nvSpPr>
          <p:cNvPr id="144" name="Text Placeholder 17">
            <a:extLst>
              <a:ext uri="{FF2B5EF4-FFF2-40B4-BE49-F238E27FC236}">
                <a16:creationId xmlns:a16="http://schemas.microsoft.com/office/drawing/2014/main" id="{9BB85B9F-75E8-4461-B113-2B05D819F7D6}"/>
              </a:ext>
            </a:extLst>
          </p:cNvPr>
          <p:cNvSpPr txBox="1">
            <a:spLocks/>
          </p:cNvSpPr>
          <p:nvPr/>
        </p:nvSpPr>
        <p:spPr>
          <a:xfrm>
            <a:off x="5001099" y="1730760"/>
            <a:ext cx="3431090"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650" dirty="0">
                <a:latin typeface="Arial" panose="020B0604020202020204" pitchFamily="34" charset="0"/>
              </a:rPr>
              <a:t>Nos contratos para serviços contínuos com regime de dedicação exclusiva de mão de obra ou com predominância de mão de obra, o prazo para resposta ao pedido de repactuação de preços será preferencialmente de 1 (um) mês;</a:t>
            </a:r>
            <a:endParaRPr lang="pt-BR" sz="1650" dirty="0">
              <a:latin typeface="Times New Roman" panose="02020603050405020304" pitchFamily="18" charset="0"/>
            </a:endParaRPr>
          </a:p>
        </p:txBody>
      </p:sp>
      <p:sp>
        <p:nvSpPr>
          <p:cNvPr id="3" name="CaixaDeTexto 2">
            <a:extLst>
              <a:ext uri="{FF2B5EF4-FFF2-40B4-BE49-F238E27FC236}">
                <a16:creationId xmlns:a16="http://schemas.microsoft.com/office/drawing/2014/main" id="{15112448-1A34-2D92-DD69-F3581899EFCC}"/>
              </a:ext>
            </a:extLst>
          </p:cNvPr>
          <p:cNvSpPr txBox="1"/>
          <p:nvPr/>
        </p:nvSpPr>
        <p:spPr>
          <a:xfrm>
            <a:off x="1554630" y="145308"/>
            <a:ext cx="6741437" cy="346249"/>
          </a:xfrm>
          <a:prstGeom prst="rect">
            <a:avLst/>
          </a:prstGeom>
          <a:noFill/>
        </p:spPr>
        <p:txBody>
          <a:bodyPr wrap="square">
            <a:spAutoFit/>
          </a:bodyPr>
          <a:lstStyle/>
          <a:p>
            <a:r>
              <a:rPr lang="pt-BR" sz="1650" dirty="0">
                <a:latin typeface="Arial" panose="020B0604020202020204" pitchFamily="34" charset="0"/>
              </a:rPr>
              <a:t>Art. 92. São necessárias em todo contrato cláusulas que estabeleçam:</a:t>
            </a:r>
            <a:endParaRPr lang="pt-BR" sz="1650" dirty="0"/>
          </a:p>
        </p:txBody>
      </p:sp>
    </p:spTree>
    <p:extLst>
      <p:ext uri="{BB962C8B-B14F-4D97-AF65-F5344CB8AC3E}">
        <p14:creationId xmlns:p14="http://schemas.microsoft.com/office/powerpoint/2010/main" val="15065807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14:presetBounceEnd="67000">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14:bounceEnd="67000">
                                          <p:cBhvr additive="base">
                                            <p:cTn id="10" dur="1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14:presetBounceEnd="67000">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14:bounceEnd="67000">
                                          <p:cBhvr additive="base">
                                            <p:cTn id="14" dur="1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67000">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14:bounceEnd="67000">
                                          <p:cBhvr additive="base">
                                            <p:cTn id="18" dur="1000" fill="hold"/>
                                            <p:tgtEl>
                                              <p:spTgt spid="131"/>
                                            </p:tgtEl>
                                            <p:attrNameLst>
                                              <p:attrName>ppt_x</p:attrName>
                                            </p:attrNameLst>
                                          </p:cBhvr>
                                          <p:tavLst>
                                            <p:tav tm="0">
                                              <p:val>
                                                <p:strVal val="0-#ppt_w/2"/>
                                              </p:val>
                                            </p:tav>
                                            <p:tav tm="100000">
                                              <p:val>
                                                <p:strVal val="#ppt_x"/>
                                              </p:val>
                                            </p:tav>
                                          </p:tavLst>
                                        </p:anim>
                                        <p:anim calcmode="lin" valueType="num" p14:bounceEnd="67000">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750" fill="hold"/>
                                            <p:tgtEl>
                                              <p:spTgt spid="112"/>
                                            </p:tgtEl>
                                            <p:attrNameLst>
                                              <p:attrName>ppt_w</p:attrName>
                                            </p:attrNameLst>
                                          </p:cBhvr>
                                          <p:tavLst>
                                            <p:tav tm="0">
                                              <p:val>
                                                <p:fltVal val="0"/>
                                              </p:val>
                                            </p:tav>
                                            <p:tav tm="100000">
                                              <p:val>
                                                <p:strVal val="#ppt_w"/>
                                              </p:val>
                                            </p:tav>
                                          </p:tavLst>
                                        </p:anim>
                                        <p:anim calcmode="lin" valueType="num">
                                          <p:cBhvr>
                                            <p:cTn id="23" dur="750" fill="hold"/>
                                            <p:tgtEl>
                                              <p:spTgt spid="112"/>
                                            </p:tgtEl>
                                            <p:attrNameLst>
                                              <p:attrName>ppt_h</p:attrName>
                                            </p:attrNameLst>
                                          </p:cBhvr>
                                          <p:tavLst>
                                            <p:tav tm="0">
                                              <p:val>
                                                <p:fltVal val="0"/>
                                              </p:val>
                                            </p:tav>
                                            <p:tav tm="100000">
                                              <p:val>
                                                <p:strVal val="#ppt_h"/>
                                              </p:val>
                                            </p:tav>
                                          </p:tavLst>
                                        </p:anim>
                                        <p:animEffect transition="in" filter="fade">
                                          <p:cBhvr>
                                            <p:cTn id="24" dur="750"/>
                                            <p:tgtEl>
                                              <p:spTgt spid="1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113"/>
                                            </p:tgtEl>
                                            <p:attrNameLst>
                                              <p:attrName>style.visibility</p:attrName>
                                            </p:attrNameLst>
                                          </p:cBhvr>
                                          <p:to>
                                            <p:strVal val="visible"/>
                                          </p:to>
                                        </p:set>
                                        <p:anim calcmode="lin" valueType="num">
                                          <p:cBhvr>
                                            <p:cTn id="27" dur="750" fill="hold"/>
                                            <p:tgtEl>
                                              <p:spTgt spid="113"/>
                                            </p:tgtEl>
                                            <p:attrNameLst>
                                              <p:attrName>ppt_w</p:attrName>
                                            </p:attrNameLst>
                                          </p:cBhvr>
                                          <p:tavLst>
                                            <p:tav tm="0">
                                              <p:val>
                                                <p:fltVal val="0"/>
                                              </p:val>
                                            </p:tav>
                                            <p:tav tm="100000">
                                              <p:val>
                                                <p:strVal val="#ppt_w"/>
                                              </p:val>
                                            </p:tav>
                                          </p:tavLst>
                                        </p:anim>
                                        <p:anim calcmode="lin" valueType="num">
                                          <p:cBhvr>
                                            <p:cTn id="28" dur="750" fill="hold"/>
                                            <p:tgtEl>
                                              <p:spTgt spid="113"/>
                                            </p:tgtEl>
                                            <p:attrNameLst>
                                              <p:attrName>ppt_h</p:attrName>
                                            </p:attrNameLst>
                                          </p:cBhvr>
                                          <p:tavLst>
                                            <p:tav tm="0">
                                              <p:val>
                                                <p:fltVal val="0"/>
                                              </p:val>
                                            </p:tav>
                                            <p:tav tm="100000">
                                              <p:val>
                                                <p:strVal val="#ppt_h"/>
                                              </p:val>
                                            </p:tav>
                                          </p:tavLst>
                                        </p:anim>
                                        <p:animEffect transition="in" filter="fade">
                                          <p:cBhvr>
                                            <p:cTn id="29" dur="750"/>
                                            <p:tgtEl>
                                              <p:spTgt spid="113"/>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14"/>
                                            </p:tgtEl>
                                            <p:attrNameLst>
                                              <p:attrName>style.visibility</p:attrName>
                                            </p:attrNameLst>
                                          </p:cBhvr>
                                          <p:to>
                                            <p:strVal val="visible"/>
                                          </p:to>
                                        </p:set>
                                        <p:anim calcmode="lin" valueType="num">
                                          <p:cBhvr>
                                            <p:cTn id="32" dur="750" fill="hold"/>
                                            <p:tgtEl>
                                              <p:spTgt spid="114"/>
                                            </p:tgtEl>
                                            <p:attrNameLst>
                                              <p:attrName>ppt_w</p:attrName>
                                            </p:attrNameLst>
                                          </p:cBhvr>
                                          <p:tavLst>
                                            <p:tav tm="0">
                                              <p:val>
                                                <p:fltVal val="0"/>
                                              </p:val>
                                            </p:tav>
                                            <p:tav tm="100000">
                                              <p:val>
                                                <p:strVal val="#ppt_w"/>
                                              </p:val>
                                            </p:tav>
                                          </p:tavLst>
                                        </p:anim>
                                        <p:anim calcmode="lin" valueType="num">
                                          <p:cBhvr>
                                            <p:cTn id="33" dur="750" fill="hold"/>
                                            <p:tgtEl>
                                              <p:spTgt spid="114"/>
                                            </p:tgtEl>
                                            <p:attrNameLst>
                                              <p:attrName>ppt_h</p:attrName>
                                            </p:attrNameLst>
                                          </p:cBhvr>
                                          <p:tavLst>
                                            <p:tav tm="0">
                                              <p:val>
                                                <p:fltVal val="0"/>
                                              </p:val>
                                            </p:tav>
                                            <p:tav tm="100000">
                                              <p:val>
                                                <p:strVal val="#ppt_h"/>
                                              </p:val>
                                            </p:tav>
                                          </p:tavLst>
                                        </p:anim>
                                        <p:animEffect transition="in" filter="fade">
                                          <p:cBhvr>
                                            <p:cTn id="34" dur="750"/>
                                            <p:tgtEl>
                                              <p:spTgt spid="1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14:presetBounceEnd="67000">
                                      <p:stCondLst>
                                        <p:cond delay="0"/>
                                      </p:stCondLst>
                                      <p:childTnLst>
                                        <p:set>
                                          <p:cBhvr>
                                            <p:cTn id="38" dur="1" fill="hold">
                                              <p:stCondLst>
                                                <p:cond delay="0"/>
                                              </p:stCondLst>
                                            </p:cTn>
                                            <p:tgtEl>
                                              <p:spTgt spid="143"/>
                                            </p:tgtEl>
                                            <p:attrNameLst>
                                              <p:attrName>style.visibility</p:attrName>
                                            </p:attrNameLst>
                                          </p:cBhvr>
                                          <p:to>
                                            <p:strVal val="visible"/>
                                          </p:to>
                                        </p:set>
                                        <p:anim calcmode="lin" valueType="num" p14:bounceEnd="67000">
                                          <p:cBhvr additive="base">
                                            <p:cTn id="39" dur="1000" fill="hold"/>
                                            <p:tgtEl>
                                              <p:spTgt spid="143"/>
                                            </p:tgtEl>
                                            <p:attrNameLst>
                                              <p:attrName>ppt_x</p:attrName>
                                            </p:attrNameLst>
                                          </p:cBhvr>
                                          <p:tavLst>
                                            <p:tav tm="0">
                                              <p:val>
                                                <p:strVal val="0-#ppt_w/2"/>
                                              </p:val>
                                            </p:tav>
                                            <p:tav tm="100000">
                                              <p:val>
                                                <p:strVal val="#ppt_x"/>
                                              </p:val>
                                            </p:tav>
                                          </p:tavLst>
                                        </p:anim>
                                        <p:anim calcmode="lin" valueType="num" p14:bounceEnd="67000">
                                          <p:cBhvr additive="base">
                                            <p:cTn id="40"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14:presetBounceEnd="67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67000">
                                          <p:cBhvr additive="base">
                                            <p:cTn id="45" dur="1000" fill="hold"/>
                                            <p:tgtEl>
                                              <p:spTgt spid="140"/>
                                            </p:tgtEl>
                                            <p:attrNameLst>
                                              <p:attrName>ppt_x</p:attrName>
                                            </p:attrNameLst>
                                          </p:cBhvr>
                                          <p:tavLst>
                                            <p:tav tm="0">
                                              <p:val>
                                                <p:strVal val="0-#ppt_w/2"/>
                                              </p:val>
                                            </p:tav>
                                            <p:tav tm="100000">
                                              <p:val>
                                                <p:strVal val="#ppt_x"/>
                                              </p:val>
                                            </p:tav>
                                          </p:tavLst>
                                        </p:anim>
                                        <p:anim calcmode="lin" valueType="num" p14:bounceEnd="67000">
                                          <p:cBhvr additive="base">
                                            <p:cTn id="46"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14:presetBounceEnd="67000">
                                      <p:stCondLst>
                                        <p:cond delay="0"/>
                                      </p:stCondLst>
                                      <p:childTnLst>
                                        <p:set>
                                          <p:cBhvr>
                                            <p:cTn id="50" dur="1" fill="hold">
                                              <p:stCondLst>
                                                <p:cond delay="0"/>
                                              </p:stCondLst>
                                            </p:cTn>
                                            <p:tgtEl>
                                              <p:spTgt spid="144"/>
                                            </p:tgtEl>
                                            <p:attrNameLst>
                                              <p:attrName>style.visibility</p:attrName>
                                            </p:attrNameLst>
                                          </p:cBhvr>
                                          <p:to>
                                            <p:strVal val="visible"/>
                                          </p:to>
                                        </p:set>
                                        <p:anim calcmode="lin" valueType="num" p14:bounceEnd="67000">
                                          <p:cBhvr additive="base">
                                            <p:cTn id="51" dur="1000" fill="hold"/>
                                            <p:tgtEl>
                                              <p:spTgt spid="144"/>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40" grpId="0"/>
          <p:bldP spid="143" grpId="0"/>
          <p:bldP spid="1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1000" fill="hold"/>
                                            <p:tgtEl>
                                              <p:spTgt spid="126"/>
                                            </p:tgtEl>
                                            <p:attrNameLst>
                                              <p:attrName>ppt_x</p:attrName>
                                            </p:attrNameLst>
                                          </p:cBhvr>
                                          <p:tavLst>
                                            <p:tav tm="0">
                                              <p:val>
                                                <p:strVal val="0-#ppt_w/2"/>
                                              </p:val>
                                            </p:tav>
                                            <p:tav tm="100000">
                                              <p:val>
                                                <p:strVal val="#ppt_x"/>
                                              </p:val>
                                            </p:tav>
                                          </p:tavLst>
                                        </p:anim>
                                        <p:anim calcmode="lin" valueType="num">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cBhvr additive="base">
                                            <p:cTn id="14" dur="1000" fill="hold"/>
                                            <p:tgtEl>
                                              <p:spTgt spid="129"/>
                                            </p:tgtEl>
                                            <p:attrNameLst>
                                              <p:attrName>ppt_x</p:attrName>
                                            </p:attrNameLst>
                                          </p:cBhvr>
                                          <p:tavLst>
                                            <p:tav tm="0">
                                              <p:val>
                                                <p:strVal val="0-#ppt_w/2"/>
                                              </p:val>
                                            </p:tav>
                                            <p:tav tm="100000">
                                              <p:val>
                                                <p:strVal val="#ppt_x"/>
                                              </p:val>
                                            </p:tav>
                                          </p:tavLst>
                                        </p:anim>
                                        <p:anim calcmode="lin" valueType="num">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1000" fill="hold"/>
                                            <p:tgtEl>
                                              <p:spTgt spid="131"/>
                                            </p:tgtEl>
                                            <p:attrNameLst>
                                              <p:attrName>ppt_x</p:attrName>
                                            </p:attrNameLst>
                                          </p:cBhvr>
                                          <p:tavLst>
                                            <p:tav tm="0">
                                              <p:val>
                                                <p:strVal val="0-#ppt_w/2"/>
                                              </p:val>
                                            </p:tav>
                                            <p:tav tm="100000">
                                              <p:val>
                                                <p:strVal val="#ppt_x"/>
                                              </p:val>
                                            </p:tav>
                                          </p:tavLst>
                                        </p:anim>
                                        <p:anim calcmode="lin" valueType="num">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750" fill="hold"/>
                                            <p:tgtEl>
                                              <p:spTgt spid="112"/>
                                            </p:tgtEl>
                                            <p:attrNameLst>
                                              <p:attrName>ppt_w</p:attrName>
                                            </p:attrNameLst>
                                          </p:cBhvr>
                                          <p:tavLst>
                                            <p:tav tm="0">
                                              <p:val>
                                                <p:fltVal val="0"/>
                                              </p:val>
                                            </p:tav>
                                            <p:tav tm="100000">
                                              <p:val>
                                                <p:strVal val="#ppt_w"/>
                                              </p:val>
                                            </p:tav>
                                          </p:tavLst>
                                        </p:anim>
                                        <p:anim calcmode="lin" valueType="num">
                                          <p:cBhvr>
                                            <p:cTn id="23" dur="750" fill="hold"/>
                                            <p:tgtEl>
                                              <p:spTgt spid="112"/>
                                            </p:tgtEl>
                                            <p:attrNameLst>
                                              <p:attrName>ppt_h</p:attrName>
                                            </p:attrNameLst>
                                          </p:cBhvr>
                                          <p:tavLst>
                                            <p:tav tm="0">
                                              <p:val>
                                                <p:fltVal val="0"/>
                                              </p:val>
                                            </p:tav>
                                            <p:tav tm="100000">
                                              <p:val>
                                                <p:strVal val="#ppt_h"/>
                                              </p:val>
                                            </p:tav>
                                          </p:tavLst>
                                        </p:anim>
                                        <p:animEffect transition="in" filter="fade">
                                          <p:cBhvr>
                                            <p:cTn id="24" dur="750"/>
                                            <p:tgtEl>
                                              <p:spTgt spid="1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113"/>
                                            </p:tgtEl>
                                            <p:attrNameLst>
                                              <p:attrName>style.visibility</p:attrName>
                                            </p:attrNameLst>
                                          </p:cBhvr>
                                          <p:to>
                                            <p:strVal val="visible"/>
                                          </p:to>
                                        </p:set>
                                        <p:anim calcmode="lin" valueType="num">
                                          <p:cBhvr>
                                            <p:cTn id="27" dur="750" fill="hold"/>
                                            <p:tgtEl>
                                              <p:spTgt spid="113"/>
                                            </p:tgtEl>
                                            <p:attrNameLst>
                                              <p:attrName>ppt_w</p:attrName>
                                            </p:attrNameLst>
                                          </p:cBhvr>
                                          <p:tavLst>
                                            <p:tav tm="0">
                                              <p:val>
                                                <p:fltVal val="0"/>
                                              </p:val>
                                            </p:tav>
                                            <p:tav tm="100000">
                                              <p:val>
                                                <p:strVal val="#ppt_w"/>
                                              </p:val>
                                            </p:tav>
                                          </p:tavLst>
                                        </p:anim>
                                        <p:anim calcmode="lin" valueType="num">
                                          <p:cBhvr>
                                            <p:cTn id="28" dur="750" fill="hold"/>
                                            <p:tgtEl>
                                              <p:spTgt spid="113"/>
                                            </p:tgtEl>
                                            <p:attrNameLst>
                                              <p:attrName>ppt_h</p:attrName>
                                            </p:attrNameLst>
                                          </p:cBhvr>
                                          <p:tavLst>
                                            <p:tav tm="0">
                                              <p:val>
                                                <p:fltVal val="0"/>
                                              </p:val>
                                            </p:tav>
                                            <p:tav tm="100000">
                                              <p:val>
                                                <p:strVal val="#ppt_h"/>
                                              </p:val>
                                            </p:tav>
                                          </p:tavLst>
                                        </p:anim>
                                        <p:animEffect transition="in" filter="fade">
                                          <p:cBhvr>
                                            <p:cTn id="29" dur="750"/>
                                            <p:tgtEl>
                                              <p:spTgt spid="113"/>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14"/>
                                            </p:tgtEl>
                                            <p:attrNameLst>
                                              <p:attrName>style.visibility</p:attrName>
                                            </p:attrNameLst>
                                          </p:cBhvr>
                                          <p:to>
                                            <p:strVal val="visible"/>
                                          </p:to>
                                        </p:set>
                                        <p:anim calcmode="lin" valueType="num">
                                          <p:cBhvr>
                                            <p:cTn id="32" dur="750" fill="hold"/>
                                            <p:tgtEl>
                                              <p:spTgt spid="114"/>
                                            </p:tgtEl>
                                            <p:attrNameLst>
                                              <p:attrName>ppt_w</p:attrName>
                                            </p:attrNameLst>
                                          </p:cBhvr>
                                          <p:tavLst>
                                            <p:tav tm="0">
                                              <p:val>
                                                <p:fltVal val="0"/>
                                              </p:val>
                                            </p:tav>
                                            <p:tav tm="100000">
                                              <p:val>
                                                <p:strVal val="#ppt_w"/>
                                              </p:val>
                                            </p:tav>
                                          </p:tavLst>
                                        </p:anim>
                                        <p:anim calcmode="lin" valueType="num">
                                          <p:cBhvr>
                                            <p:cTn id="33" dur="750" fill="hold"/>
                                            <p:tgtEl>
                                              <p:spTgt spid="114"/>
                                            </p:tgtEl>
                                            <p:attrNameLst>
                                              <p:attrName>ppt_h</p:attrName>
                                            </p:attrNameLst>
                                          </p:cBhvr>
                                          <p:tavLst>
                                            <p:tav tm="0">
                                              <p:val>
                                                <p:fltVal val="0"/>
                                              </p:val>
                                            </p:tav>
                                            <p:tav tm="100000">
                                              <p:val>
                                                <p:strVal val="#ppt_h"/>
                                              </p:val>
                                            </p:tav>
                                          </p:tavLst>
                                        </p:anim>
                                        <p:animEffect transition="in" filter="fade">
                                          <p:cBhvr>
                                            <p:cTn id="34" dur="750"/>
                                            <p:tgtEl>
                                              <p:spTgt spid="1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43"/>
                                            </p:tgtEl>
                                            <p:attrNameLst>
                                              <p:attrName>style.visibility</p:attrName>
                                            </p:attrNameLst>
                                          </p:cBhvr>
                                          <p:to>
                                            <p:strVal val="visible"/>
                                          </p:to>
                                        </p:set>
                                        <p:anim calcmode="lin" valueType="num">
                                          <p:cBhvr additive="base">
                                            <p:cTn id="39" dur="1000" fill="hold"/>
                                            <p:tgtEl>
                                              <p:spTgt spid="143"/>
                                            </p:tgtEl>
                                            <p:attrNameLst>
                                              <p:attrName>ppt_x</p:attrName>
                                            </p:attrNameLst>
                                          </p:cBhvr>
                                          <p:tavLst>
                                            <p:tav tm="0">
                                              <p:val>
                                                <p:strVal val="0-#ppt_w/2"/>
                                              </p:val>
                                            </p:tav>
                                            <p:tav tm="100000">
                                              <p:val>
                                                <p:strVal val="#ppt_x"/>
                                              </p:val>
                                            </p:tav>
                                          </p:tavLst>
                                        </p:anim>
                                        <p:anim calcmode="lin" valueType="num">
                                          <p:cBhvr additive="base">
                                            <p:cTn id="40"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1000" fill="hold"/>
                                            <p:tgtEl>
                                              <p:spTgt spid="140"/>
                                            </p:tgtEl>
                                            <p:attrNameLst>
                                              <p:attrName>ppt_x</p:attrName>
                                            </p:attrNameLst>
                                          </p:cBhvr>
                                          <p:tavLst>
                                            <p:tav tm="0">
                                              <p:val>
                                                <p:strVal val="0-#ppt_w/2"/>
                                              </p:val>
                                            </p:tav>
                                            <p:tav tm="100000">
                                              <p:val>
                                                <p:strVal val="#ppt_x"/>
                                              </p:val>
                                            </p:tav>
                                          </p:tavLst>
                                        </p:anim>
                                        <p:anim calcmode="lin" valueType="num">
                                          <p:cBhvr additive="base">
                                            <p:cTn id="46"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44"/>
                                            </p:tgtEl>
                                            <p:attrNameLst>
                                              <p:attrName>style.visibility</p:attrName>
                                            </p:attrNameLst>
                                          </p:cBhvr>
                                          <p:to>
                                            <p:strVal val="visible"/>
                                          </p:to>
                                        </p:set>
                                        <p:anim calcmode="lin" valueType="num">
                                          <p:cBhvr additive="base">
                                            <p:cTn id="51" dur="1000" fill="hold"/>
                                            <p:tgtEl>
                                              <p:spTgt spid="144"/>
                                            </p:tgtEl>
                                            <p:attrNameLst>
                                              <p:attrName>ppt_x</p:attrName>
                                            </p:attrNameLst>
                                          </p:cBhvr>
                                          <p:tavLst>
                                            <p:tav tm="0">
                                              <p:val>
                                                <p:strVal val="#ppt_x"/>
                                              </p:val>
                                            </p:tav>
                                            <p:tav tm="100000">
                                              <p:val>
                                                <p:strVal val="#ppt_x"/>
                                              </p:val>
                                            </p:tav>
                                          </p:tavLst>
                                        </p:anim>
                                        <p:anim calcmode="lin" valueType="num">
                                          <p:cBhvr additive="base">
                                            <p:cTn id="52"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nodePh="1">
                                      <p:stCondLst>
                                        <p:cond delay="0"/>
                                      </p:stCondLst>
                                      <p:endCondLst>
                                        <p:cond evt="begin" delay="0">
                                          <p:tn val="55"/>
                                        </p:cond>
                                      </p:endCondLst>
                                      <p:childTnLst>
                                        <p:set>
                                          <p:cBhvr>
                                            <p:cTn id="56" dur="1" fill="hold">
                                              <p:stCondLst>
                                                <p:cond delay="0"/>
                                              </p:stCondLst>
                                            </p:cTn>
                                            <p:tgtEl>
                                              <p:spTgt spid="142"/>
                                            </p:tgtEl>
                                            <p:attrNameLst>
                                              <p:attrName>style.visibility</p:attrName>
                                            </p:attrNameLst>
                                          </p:cBhvr>
                                          <p:to>
                                            <p:strVal val="visible"/>
                                          </p:to>
                                        </p:set>
                                        <p:anim calcmode="lin" valueType="num">
                                          <p:cBhvr additive="base">
                                            <p:cTn id="57" dur="1000" fill="hold"/>
                                            <p:tgtEl>
                                              <p:spTgt spid="142"/>
                                            </p:tgtEl>
                                            <p:attrNameLst>
                                              <p:attrName>ppt_x</p:attrName>
                                            </p:attrNameLst>
                                          </p:cBhvr>
                                          <p:tavLst>
                                            <p:tav tm="0">
                                              <p:val>
                                                <p:strVal val="1+#ppt_w/2"/>
                                              </p:val>
                                            </p:tav>
                                            <p:tav tm="100000">
                                              <p:val>
                                                <p:strVal val="#ppt_x"/>
                                              </p:val>
                                            </p:tav>
                                          </p:tavLst>
                                        </p:anim>
                                        <p:anim calcmode="lin" valueType="num">
                                          <p:cBhvr additive="base">
                                            <p:cTn id="58"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40" grpId="0"/>
          <p:bldP spid="142" grpId="0"/>
          <p:bldP spid="143" grpId="0"/>
          <p:bldP spid="14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384986" y="559641"/>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748128" y="1482374"/>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498096" y="2625375"/>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384986" y="3394518"/>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 y="1791937"/>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7324" name="Group 7323">
            <a:extLst>
              <a:ext uri="{FF2B5EF4-FFF2-40B4-BE49-F238E27FC236}">
                <a16:creationId xmlns:a16="http://schemas.microsoft.com/office/drawing/2014/main" id="{ED2B64B8-F784-4259-8F6B-43D042B6793D}"/>
              </a:ext>
            </a:extLst>
          </p:cNvPr>
          <p:cNvGrpSpPr/>
          <p:nvPr/>
        </p:nvGrpSpPr>
        <p:grpSpPr>
          <a:xfrm>
            <a:off x="275746" y="2577749"/>
            <a:ext cx="1029891" cy="72629"/>
            <a:chOff x="2779713" y="3629026"/>
            <a:chExt cx="1373188" cy="96838"/>
          </a:xfrm>
        </p:grpSpPr>
        <p:sp>
          <p:nvSpPr>
            <p:cNvPr id="7307" name="Oval 197">
              <a:extLst>
                <a:ext uri="{FF2B5EF4-FFF2-40B4-BE49-F238E27FC236}">
                  <a16:creationId xmlns:a16="http://schemas.microsoft.com/office/drawing/2014/main" id="{D126C74C-D36B-43D2-A26D-D2AACE3490EF}"/>
                </a:ext>
              </a:extLst>
            </p:cNvPr>
            <p:cNvSpPr>
              <a:spLocks noChangeArrowheads="1"/>
            </p:cNvSpPr>
            <p:nvPr/>
          </p:nvSpPr>
          <p:spPr bwMode="auto">
            <a:xfrm>
              <a:off x="2779713" y="3629026"/>
              <a:ext cx="100013" cy="96838"/>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08" name="Oval 198">
              <a:extLst>
                <a:ext uri="{FF2B5EF4-FFF2-40B4-BE49-F238E27FC236}">
                  <a16:creationId xmlns:a16="http://schemas.microsoft.com/office/drawing/2014/main" id="{1BA227B3-15E9-476A-8226-409CB4BC4CCF}"/>
                </a:ext>
              </a:extLst>
            </p:cNvPr>
            <p:cNvSpPr>
              <a:spLocks noChangeArrowheads="1"/>
            </p:cNvSpPr>
            <p:nvPr/>
          </p:nvSpPr>
          <p:spPr bwMode="auto">
            <a:xfrm>
              <a:off x="3205163" y="3629026"/>
              <a:ext cx="96838" cy="96838"/>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09" name="Oval 199">
              <a:extLst>
                <a:ext uri="{FF2B5EF4-FFF2-40B4-BE49-F238E27FC236}">
                  <a16:creationId xmlns:a16="http://schemas.microsoft.com/office/drawing/2014/main" id="{1EB24813-81D9-4E97-93ED-75E817BBB618}"/>
                </a:ext>
              </a:extLst>
            </p:cNvPr>
            <p:cNvSpPr>
              <a:spLocks noChangeArrowheads="1"/>
            </p:cNvSpPr>
            <p:nvPr/>
          </p:nvSpPr>
          <p:spPr bwMode="auto">
            <a:xfrm>
              <a:off x="3630613" y="3629026"/>
              <a:ext cx="96838" cy="96838"/>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10" name="Oval 200">
              <a:extLst>
                <a:ext uri="{FF2B5EF4-FFF2-40B4-BE49-F238E27FC236}">
                  <a16:creationId xmlns:a16="http://schemas.microsoft.com/office/drawing/2014/main" id="{33A2877C-7302-44FF-95F1-6DE09D0EB2E4}"/>
                </a:ext>
              </a:extLst>
            </p:cNvPr>
            <p:cNvSpPr>
              <a:spLocks noChangeArrowheads="1"/>
            </p:cNvSpPr>
            <p:nvPr/>
          </p:nvSpPr>
          <p:spPr bwMode="auto">
            <a:xfrm>
              <a:off x="4057651" y="3629026"/>
              <a:ext cx="95250" cy="96838"/>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198565" y="732002"/>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865315" y="1660690"/>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864171" y="2796706"/>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196231" y="3722535"/>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7311" name="Rectangle 201">
            <a:extLst>
              <a:ext uri="{FF2B5EF4-FFF2-40B4-BE49-F238E27FC236}">
                <a16:creationId xmlns:a16="http://schemas.microsoft.com/office/drawing/2014/main" id="{7E523668-3958-45BF-B134-DE7AD4438282}"/>
              </a:ext>
            </a:extLst>
          </p:cNvPr>
          <p:cNvSpPr>
            <a:spLocks noChangeArrowheads="1"/>
          </p:cNvSpPr>
          <p:nvPr/>
        </p:nvSpPr>
        <p:spPr bwMode="auto">
          <a:xfrm>
            <a:off x="2366612" y="802725"/>
            <a:ext cx="50815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2250" b="1" dirty="0">
                <a:latin typeface="Open Sans Semibold" panose="020B0706030804020204" pitchFamily="34" charset="0"/>
              </a:rPr>
              <a:t>Art.</a:t>
            </a:r>
          </a:p>
          <a:p>
            <a:pPr algn="ctr" defTabSz="685800">
              <a:buClrTx/>
            </a:pPr>
            <a:r>
              <a:rPr lang="pt-BR" altLang="ru-UA" sz="2250" b="1" dirty="0">
                <a:latin typeface="Open Sans Semibold" panose="020B0706030804020204" pitchFamily="34" charset="0"/>
              </a:rPr>
              <a:t>95</a:t>
            </a:r>
            <a:endParaRPr lang="ru-UA" altLang="ru-UA" sz="2250" dirty="0"/>
          </a:p>
        </p:txBody>
      </p:sp>
      <p:sp>
        <p:nvSpPr>
          <p:cNvPr id="7312" name="Rectangle 202">
            <a:extLst>
              <a:ext uri="{FF2B5EF4-FFF2-40B4-BE49-F238E27FC236}">
                <a16:creationId xmlns:a16="http://schemas.microsoft.com/office/drawing/2014/main" id="{0F992906-06D8-4B9D-B353-6EFB1C4004BB}"/>
              </a:ext>
            </a:extLst>
          </p:cNvPr>
          <p:cNvSpPr>
            <a:spLocks noChangeArrowheads="1"/>
          </p:cNvSpPr>
          <p:nvPr/>
        </p:nvSpPr>
        <p:spPr bwMode="auto">
          <a:xfrm>
            <a:off x="3241021" y="1876472"/>
            <a:ext cx="109004" cy="4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2775" b="1" dirty="0">
                <a:latin typeface="Open Sans Semibold" panose="020B0706030804020204" pitchFamily="34" charset="0"/>
              </a:rPr>
              <a:t>I</a:t>
            </a:r>
            <a:endParaRPr lang="ru-UA" altLang="ru-UA" sz="1350" dirty="0"/>
          </a:p>
        </p:txBody>
      </p:sp>
      <p:sp>
        <p:nvSpPr>
          <p:cNvPr id="7313" name="Rectangle 203">
            <a:extLst>
              <a:ext uri="{FF2B5EF4-FFF2-40B4-BE49-F238E27FC236}">
                <a16:creationId xmlns:a16="http://schemas.microsoft.com/office/drawing/2014/main" id="{77362BCA-D1DD-4E5D-AF07-CD918BF4DADD}"/>
              </a:ext>
            </a:extLst>
          </p:cNvPr>
          <p:cNvSpPr>
            <a:spLocks noChangeArrowheads="1"/>
          </p:cNvSpPr>
          <p:nvPr/>
        </p:nvSpPr>
        <p:spPr bwMode="auto">
          <a:xfrm>
            <a:off x="3186519" y="3011138"/>
            <a:ext cx="218009" cy="4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2775" b="1" dirty="0">
                <a:latin typeface="Open Sans Semibold" panose="020B0706030804020204" pitchFamily="34" charset="0"/>
              </a:rPr>
              <a:t>II</a:t>
            </a:r>
            <a:endParaRPr lang="ru-UA" altLang="ru-UA" sz="1350" dirty="0"/>
          </a:p>
        </p:txBody>
      </p:sp>
      <p:sp>
        <p:nvSpPr>
          <p:cNvPr id="7314" name="Rectangle 204">
            <a:extLst>
              <a:ext uri="{FF2B5EF4-FFF2-40B4-BE49-F238E27FC236}">
                <a16:creationId xmlns:a16="http://schemas.microsoft.com/office/drawing/2014/main" id="{CA108563-D299-41ED-8B8F-8840A22BA09D}"/>
              </a:ext>
            </a:extLst>
          </p:cNvPr>
          <p:cNvSpPr>
            <a:spLocks noChangeArrowheads="1"/>
          </p:cNvSpPr>
          <p:nvPr/>
        </p:nvSpPr>
        <p:spPr bwMode="auto">
          <a:xfrm>
            <a:off x="2235462" y="4034837"/>
            <a:ext cx="7357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1500" b="1" dirty="0">
                <a:latin typeface="Open Sans Semibold" panose="020B0706030804020204" pitchFamily="34" charset="0"/>
              </a:rPr>
              <a:t>§ 1° e 2º</a:t>
            </a:r>
            <a:endParaRPr lang="ru-UA" altLang="ru-UA" sz="1500" dirty="0"/>
          </a:p>
        </p:txBody>
      </p:sp>
      <p:sp>
        <p:nvSpPr>
          <p:cNvPr id="248" name="Text Placeholder 33">
            <a:extLst>
              <a:ext uri="{FF2B5EF4-FFF2-40B4-BE49-F238E27FC236}">
                <a16:creationId xmlns:a16="http://schemas.microsoft.com/office/drawing/2014/main" id="{A7402CF1-6B9F-490A-8FFB-F58267ED7D71}"/>
              </a:ext>
            </a:extLst>
          </p:cNvPr>
          <p:cNvSpPr txBox="1">
            <a:spLocks/>
          </p:cNvSpPr>
          <p:nvPr/>
        </p:nvSpPr>
        <p:spPr>
          <a:xfrm>
            <a:off x="4002268" y="1884944"/>
            <a:ext cx="4242254" cy="475778"/>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500" dirty="0">
                <a:latin typeface="Arial" panose="020B0604020202020204" pitchFamily="34" charset="0"/>
                <a:cs typeface="Arial" panose="020B0604020202020204" pitchFamily="34" charset="0"/>
              </a:rPr>
              <a:t>Dispensa de licitação em </a:t>
            </a:r>
            <a:r>
              <a:rPr lang="pt-BR" sz="1500" b="1" dirty="0">
                <a:latin typeface="Arial" panose="020B0604020202020204" pitchFamily="34" charset="0"/>
                <a:cs typeface="Arial" panose="020B0604020202020204" pitchFamily="34" charset="0"/>
              </a:rPr>
              <a:t>razão de valor</a:t>
            </a:r>
            <a:r>
              <a:rPr lang="pt-BR" sz="1500"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sp>
        <p:nvSpPr>
          <p:cNvPr id="249" name="Text Placeholder 33">
            <a:extLst>
              <a:ext uri="{FF2B5EF4-FFF2-40B4-BE49-F238E27FC236}">
                <a16:creationId xmlns:a16="http://schemas.microsoft.com/office/drawing/2014/main" id="{7A41EF54-4809-47FA-9B7F-F9143EF72C33}"/>
              </a:ext>
            </a:extLst>
          </p:cNvPr>
          <p:cNvSpPr txBox="1">
            <a:spLocks/>
          </p:cNvSpPr>
          <p:nvPr/>
        </p:nvSpPr>
        <p:spPr>
          <a:xfrm>
            <a:off x="3895829" y="2510236"/>
            <a:ext cx="5058741" cy="475778"/>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500" dirty="0">
                <a:latin typeface="Arial" panose="020B0604020202020204" pitchFamily="34" charset="0"/>
                <a:cs typeface="Arial" panose="020B0604020202020204" pitchFamily="34" charset="0"/>
              </a:rPr>
              <a:t>Compras com </a:t>
            </a:r>
            <a:r>
              <a:rPr lang="pt-BR" sz="1500" b="1" dirty="0">
                <a:latin typeface="Arial" panose="020B0604020202020204" pitchFamily="34" charset="0"/>
                <a:cs typeface="Arial" panose="020B0604020202020204" pitchFamily="34" charset="0"/>
              </a:rPr>
              <a:t>entrega imediata e integral dos bens adquiridos</a:t>
            </a:r>
            <a:r>
              <a:rPr lang="pt-BR" sz="1500" dirty="0">
                <a:latin typeface="Arial" panose="020B0604020202020204" pitchFamily="34" charset="0"/>
                <a:cs typeface="Arial" panose="020B0604020202020204" pitchFamily="34" charset="0"/>
              </a:rPr>
              <a:t> e dos quais </a:t>
            </a:r>
            <a:r>
              <a:rPr lang="pt-BR" sz="1500" b="1" dirty="0">
                <a:latin typeface="Arial" panose="020B0604020202020204" pitchFamily="34" charset="0"/>
                <a:cs typeface="Arial" panose="020B0604020202020204" pitchFamily="34" charset="0"/>
              </a:rPr>
              <a:t>não resultem obrigações futuras</a:t>
            </a:r>
            <a:r>
              <a:rPr lang="pt-BR" sz="1500" dirty="0">
                <a:latin typeface="Arial" panose="020B0604020202020204" pitchFamily="34" charset="0"/>
                <a:cs typeface="Arial" panose="020B0604020202020204" pitchFamily="34" charset="0"/>
              </a:rPr>
              <a:t>, inclusive quanto a assistência técnica, </a:t>
            </a:r>
            <a:r>
              <a:rPr lang="pt-BR" sz="1500" b="1" dirty="0">
                <a:latin typeface="Arial" panose="020B0604020202020204" pitchFamily="34" charset="0"/>
                <a:cs typeface="Arial" panose="020B0604020202020204" pitchFamily="34" charset="0"/>
              </a:rPr>
              <a:t>independentemente de seu valor</a:t>
            </a:r>
            <a:r>
              <a:rPr lang="pt-BR" sz="1500"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grpSp>
        <p:nvGrpSpPr>
          <p:cNvPr id="11" name="Group 6">
            <a:extLst>
              <a:ext uri="{FF2B5EF4-FFF2-40B4-BE49-F238E27FC236}">
                <a16:creationId xmlns:a16="http://schemas.microsoft.com/office/drawing/2014/main" id="{7518DEB2-3C45-0AAE-B104-EF47271AB8A3}"/>
              </a:ext>
            </a:extLst>
          </p:cNvPr>
          <p:cNvGrpSpPr/>
          <p:nvPr/>
        </p:nvGrpSpPr>
        <p:grpSpPr>
          <a:xfrm>
            <a:off x="3253459" y="-103876"/>
            <a:ext cx="5362642" cy="941773"/>
            <a:chOff x="8442530" y="2207465"/>
            <a:chExt cx="2899180" cy="1255697"/>
          </a:xfrm>
        </p:grpSpPr>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8749637" y="2207465"/>
              <a:ext cx="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13" name="Text Placeholder 33">
              <a:extLst>
                <a:ext uri="{FF2B5EF4-FFF2-40B4-BE49-F238E27FC236}">
                  <a16:creationId xmlns:a16="http://schemas.microsoft.com/office/drawing/2014/main" id="{3DF4E017-3D3A-3D43-465B-ABB8B3864E57}"/>
                </a:ext>
              </a:extLst>
            </p:cNvPr>
            <p:cNvSpPr txBox="1">
              <a:spLocks/>
            </p:cNvSpPr>
            <p:nvPr/>
          </p:nvSpPr>
          <p:spPr>
            <a:xfrm>
              <a:off x="8442530" y="2828791"/>
              <a:ext cx="2899180" cy="63437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500" dirty="0">
                  <a:latin typeface="Arial" panose="020B0604020202020204" pitchFamily="34" charset="0"/>
                </a:rPr>
                <a:t>O instrumento de contrato é </a:t>
              </a:r>
              <a:r>
                <a:rPr lang="pt-BR" sz="1500" b="1" dirty="0">
                  <a:latin typeface="Arial" panose="020B0604020202020204" pitchFamily="34" charset="0"/>
                </a:rPr>
                <a:t>OBRIGATÓRIO</a:t>
              </a:r>
              <a:r>
                <a:rPr lang="pt-BR" sz="1500" dirty="0">
                  <a:latin typeface="Arial" panose="020B0604020202020204" pitchFamily="34" charset="0"/>
                </a:rPr>
                <a:t>, salvo nas seguintes hipóteses, em que a Administração poderá </a:t>
              </a:r>
              <a:r>
                <a:rPr lang="pt-BR" sz="1500" b="1" dirty="0">
                  <a:latin typeface="Arial" panose="020B0604020202020204" pitchFamily="34" charset="0"/>
                </a:rPr>
                <a:t>SUBSTITUÍ-LO POR OUTRO INSTRUMENTO HÁBIL</a:t>
              </a:r>
              <a:r>
                <a:rPr lang="pt-BR" sz="1500" dirty="0">
                  <a:latin typeface="Arial" panose="020B0604020202020204" pitchFamily="34" charset="0"/>
                </a:rPr>
                <a:t>, como carta-contrato, nota de empenho de despesa, autorização de compra ou ordem de execução de serviço:</a:t>
              </a:r>
              <a:endParaRPr lang="en-US" sz="1500" dirty="0"/>
            </a:p>
          </p:txBody>
        </p:sp>
      </p:grpSp>
      <p:sp>
        <p:nvSpPr>
          <p:cNvPr id="6" name="CaixaDeTexto 5">
            <a:extLst>
              <a:ext uri="{FF2B5EF4-FFF2-40B4-BE49-F238E27FC236}">
                <a16:creationId xmlns:a16="http://schemas.microsoft.com/office/drawing/2014/main" id="{F3E9D7E3-7FCD-3D2F-4B49-DFD9F0691853}"/>
              </a:ext>
            </a:extLst>
          </p:cNvPr>
          <p:cNvSpPr txBox="1"/>
          <p:nvPr/>
        </p:nvSpPr>
        <p:spPr>
          <a:xfrm>
            <a:off x="3846728" y="3462979"/>
            <a:ext cx="5320578" cy="415498"/>
          </a:xfrm>
          <a:prstGeom prst="rect">
            <a:avLst/>
          </a:prstGeom>
          <a:noFill/>
        </p:spPr>
        <p:txBody>
          <a:bodyPr wrap="square">
            <a:spAutoFit/>
          </a:bodyPr>
          <a:lstStyle/>
          <a:p>
            <a:r>
              <a:rPr lang="pt-BR" sz="1050" dirty="0">
                <a:latin typeface="Arial" panose="020B0604020202020204" pitchFamily="34" charset="0"/>
              </a:rPr>
              <a:t>Às hipóteses de substituição do instrumento de contrato, aplica-se, no que couber, o disposto no </a:t>
            </a:r>
            <a:r>
              <a:rPr lang="pt-BR" sz="1050" dirty="0">
                <a:latin typeface="Arial" panose="020B0604020202020204" pitchFamily="34" charset="0"/>
                <a:hlinkClick r:id="rId2">
                  <a:extLst>
                    <a:ext uri="{A12FA001-AC4F-418D-AE19-62706E023703}">
                      <ahyp:hlinkClr xmlns:ahyp="http://schemas.microsoft.com/office/drawing/2018/hyperlinkcolor" val="tx"/>
                    </a:ext>
                  </a:extLst>
                </a:hlinkClick>
              </a:rPr>
              <a:t>art. 92 desta Lei</a:t>
            </a:r>
            <a:r>
              <a:rPr lang="pt-BR" sz="1050" dirty="0">
                <a:latin typeface="Arial" panose="020B0604020202020204" pitchFamily="34" charset="0"/>
              </a:rPr>
              <a:t>.</a:t>
            </a:r>
            <a:endParaRPr lang="pt-BR" sz="1050" dirty="0"/>
          </a:p>
        </p:txBody>
      </p:sp>
      <p:sp>
        <p:nvSpPr>
          <p:cNvPr id="8" name="CaixaDeTexto 7">
            <a:extLst>
              <a:ext uri="{FF2B5EF4-FFF2-40B4-BE49-F238E27FC236}">
                <a16:creationId xmlns:a16="http://schemas.microsoft.com/office/drawing/2014/main" id="{8C21A61A-EDCF-A58E-0CDB-7B3F2C777BDD}"/>
              </a:ext>
            </a:extLst>
          </p:cNvPr>
          <p:cNvSpPr txBox="1"/>
          <p:nvPr/>
        </p:nvSpPr>
        <p:spPr>
          <a:xfrm>
            <a:off x="3186520" y="3927770"/>
            <a:ext cx="4575248" cy="877163"/>
          </a:xfrm>
          <a:prstGeom prst="rect">
            <a:avLst/>
          </a:prstGeom>
          <a:noFill/>
        </p:spPr>
        <p:txBody>
          <a:bodyPr wrap="square">
            <a:spAutoFit/>
          </a:bodyPr>
          <a:lstStyle/>
          <a:p>
            <a:r>
              <a:rPr lang="pt-BR" sz="1275" dirty="0">
                <a:latin typeface="Arial" panose="020B0604020202020204" pitchFamily="34" charset="0"/>
              </a:rPr>
              <a:t>É nulo e de nenhum efeito o contrato verbal com a Administração, salvo o de pequenas compras ou o de prestação de serviços de pronto pagamento, assim entendidos aqueles de valor não superior a R$ 12.545,11 ...</a:t>
            </a:r>
            <a:endParaRPr lang="pt-BR" sz="1275" dirty="0"/>
          </a:p>
        </p:txBody>
      </p:sp>
    </p:spTree>
    <p:extLst>
      <p:ext uri="{BB962C8B-B14F-4D97-AF65-F5344CB8AC3E}">
        <p14:creationId xmlns:p14="http://schemas.microsoft.com/office/powerpoint/2010/main" val="3332783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750" fill="hold"/>
                                            <p:tgtEl>
                                              <p:spTgt spid="222"/>
                                            </p:tgtEl>
                                            <p:attrNameLst>
                                              <p:attrName>ppt_w</p:attrName>
                                            </p:attrNameLst>
                                          </p:cBhvr>
                                          <p:tavLst>
                                            <p:tav tm="0">
                                              <p:val>
                                                <p:fltVal val="0"/>
                                              </p:val>
                                            </p:tav>
                                            <p:tav tm="100000">
                                              <p:val>
                                                <p:strVal val="#ppt_w"/>
                                              </p:val>
                                            </p:tav>
                                          </p:tavLst>
                                        </p:anim>
                                        <p:anim calcmode="lin" valueType="num">
                                          <p:cBhvr>
                                            <p:cTn id="8" dur="750" fill="hold"/>
                                            <p:tgtEl>
                                              <p:spTgt spid="222"/>
                                            </p:tgtEl>
                                            <p:attrNameLst>
                                              <p:attrName>ppt_h</p:attrName>
                                            </p:attrNameLst>
                                          </p:cBhvr>
                                          <p:tavLst>
                                            <p:tav tm="0">
                                              <p:val>
                                                <p:fltVal val="0"/>
                                              </p:val>
                                            </p:tav>
                                            <p:tav tm="100000">
                                              <p:val>
                                                <p:strVal val="#ppt_h"/>
                                              </p:val>
                                            </p:tav>
                                          </p:tavLst>
                                        </p:anim>
                                        <p:animEffect transition="in" filter="fade">
                                          <p:cBhvr>
                                            <p:cTn id="9" dur="750"/>
                                            <p:tgtEl>
                                              <p:spTgt spid="222"/>
                                            </p:tgtEl>
                                          </p:cBhvr>
                                        </p:animEffect>
                                      </p:childTnLst>
                                    </p:cTn>
                                  </p:par>
                                  <p:par>
                                    <p:cTn id="10" presetID="2" presetClass="entr" presetSubtype="3" fill="hold" nodeType="withEffect" p14:presetBounceEnd="67000">
                                      <p:stCondLst>
                                        <p:cond delay="250"/>
                                      </p:stCondLst>
                                      <p:childTnLst>
                                        <p:set>
                                          <p:cBhvr>
                                            <p:cTn id="11" dur="1" fill="hold">
                                              <p:stCondLst>
                                                <p:cond delay="0"/>
                                              </p:stCondLst>
                                            </p:cTn>
                                            <p:tgtEl>
                                              <p:spTgt spid="7319"/>
                                            </p:tgtEl>
                                            <p:attrNameLst>
                                              <p:attrName>style.visibility</p:attrName>
                                            </p:attrNameLst>
                                          </p:cBhvr>
                                          <p:to>
                                            <p:strVal val="visible"/>
                                          </p:to>
                                        </p:set>
                                        <p:anim calcmode="lin" valueType="num" p14:bounceEnd="67000">
                                          <p:cBhvr additive="base">
                                            <p:cTn id="12" dur="1000" fill="hold"/>
                                            <p:tgtEl>
                                              <p:spTgt spid="7319"/>
                                            </p:tgtEl>
                                            <p:attrNameLst>
                                              <p:attrName>ppt_x</p:attrName>
                                            </p:attrNameLst>
                                          </p:cBhvr>
                                          <p:tavLst>
                                            <p:tav tm="0">
                                              <p:val>
                                                <p:strVal val="1+#ppt_w/2"/>
                                              </p:val>
                                            </p:tav>
                                            <p:tav tm="100000">
                                              <p:val>
                                                <p:strVal val="#ppt_x"/>
                                              </p:val>
                                            </p:tav>
                                          </p:tavLst>
                                        </p:anim>
                                        <p:anim calcmode="lin" valueType="num" p14:bounceEnd="67000">
                                          <p:cBhvr additive="base">
                                            <p:cTn id="13" dur="1000" fill="hold"/>
                                            <p:tgtEl>
                                              <p:spTgt spid="7319"/>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14:presetBounceEnd="67000">
                                      <p:stCondLst>
                                        <p:cond delay="750"/>
                                      </p:stCondLst>
                                      <p:childTnLst>
                                        <p:set>
                                          <p:cBhvr>
                                            <p:cTn id="15" dur="1" fill="hold">
                                              <p:stCondLst>
                                                <p:cond delay="0"/>
                                              </p:stCondLst>
                                            </p:cTn>
                                            <p:tgtEl>
                                              <p:spTgt spid="7320"/>
                                            </p:tgtEl>
                                            <p:attrNameLst>
                                              <p:attrName>style.visibility</p:attrName>
                                            </p:attrNameLst>
                                          </p:cBhvr>
                                          <p:to>
                                            <p:strVal val="visible"/>
                                          </p:to>
                                        </p:set>
                                        <p:anim calcmode="lin" valueType="num" p14:bounceEnd="67000">
                                          <p:cBhvr additive="base">
                                            <p:cTn id="16" dur="1000" fill="hold"/>
                                            <p:tgtEl>
                                              <p:spTgt spid="7320"/>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73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7000">
                                      <p:stCondLst>
                                        <p:cond delay="1250"/>
                                      </p:stCondLst>
                                      <p:childTnLst>
                                        <p:set>
                                          <p:cBhvr>
                                            <p:cTn id="19" dur="1" fill="hold">
                                              <p:stCondLst>
                                                <p:cond delay="0"/>
                                              </p:stCondLst>
                                            </p:cTn>
                                            <p:tgtEl>
                                              <p:spTgt spid="7321"/>
                                            </p:tgtEl>
                                            <p:attrNameLst>
                                              <p:attrName>style.visibility</p:attrName>
                                            </p:attrNameLst>
                                          </p:cBhvr>
                                          <p:to>
                                            <p:strVal val="visible"/>
                                          </p:to>
                                        </p:set>
                                        <p:anim calcmode="lin" valueType="num" p14:bounceEnd="67000">
                                          <p:cBhvr additive="base">
                                            <p:cTn id="20" dur="1000" fill="hold"/>
                                            <p:tgtEl>
                                              <p:spTgt spid="7321"/>
                                            </p:tgtEl>
                                            <p:attrNameLst>
                                              <p:attrName>ppt_x</p:attrName>
                                            </p:attrNameLst>
                                          </p:cBhvr>
                                          <p:tavLst>
                                            <p:tav tm="0">
                                              <p:val>
                                                <p:strVal val="1+#ppt_w/2"/>
                                              </p:val>
                                            </p:tav>
                                            <p:tav tm="100000">
                                              <p:val>
                                                <p:strVal val="#ppt_x"/>
                                              </p:val>
                                            </p:tav>
                                          </p:tavLst>
                                        </p:anim>
                                        <p:anim calcmode="lin" valueType="num" p14:bounceEnd="67000">
                                          <p:cBhvr additive="base">
                                            <p:cTn id="21" dur="1000" fill="hold"/>
                                            <p:tgtEl>
                                              <p:spTgt spid="732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67000">
                                      <p:stCondLst>
                                        <p:cond delay="1750"/>
                                      </p:stCondLst>
                                      <p:childTnLst>
                                        <p:set>
                                          <p:cBhvr>
                                            <p:cTn id="23" dur="1" fill="hold">
                                              <p:stCondLst>
                                                <p:cond delay="0"/>
                                              </p:stCondLst>
                                            </p:cTn>
                                            <p:tgtEl>
                                              <p:spTgt spid="7322"/>
                                            </p:tgtEl>
                                            <p:attrNameLst>
                                              <p:attrName>style.visibility</p:attrName>
                                            </p:attrNameLst>
                                          </p:cBhvr>
                                          <p:to>
                                            <p:strVal val="visible"/>
                                          </p:to>
                                        </p:set>
                                        <p:anim calcmode="lin" valueType="num" p14:bounceEnd="67000">
                                          <p:cBhvr additive="base">
                                            <p:cTn id="24" dur="1000" fill="hold"/>
                                            <p:tgtEl>
                                              <p:spTgt spid="7322"/>
                                            </p:tgtEl>
                                            <p:attrNameLst>
                                              <p:attrName>ppt_x</p:attrName>
                                            </p:attrNameLst>
                                          </p:cBhvr>
                                          <p:tavLst>
                                            <p:tav tm="0">
                                              <p:val>
                                                <p:strVal val="1+#ppt_w/2"/>
                                              </p:val>
                                            </p:tav>
                                            <p:tav tm="100000">
                                              <p:val>
                                                <p:strVal val="#ppt_x"/>
                                              </p:val>
                                            </p:tav>
                                          </p:tavLst>
                                        </p:anim>
                                        <p:anim calcmode="lin" valueType="num" p14:bounceEnd="67000">
                                          <p:cBhvr additive="base">
                                            <p:cTn id="25" dur="1000" fill="hold"/>
                                            <p:tgtEl>
                                              <p:spTgt spid="7322"/>
                                            </p:tgtEl>
                                            <p:attrNameLst>
                                              <p:attrName>ppt_y</p:attrName>
                                            </p:attrNameLst>
                                          </p:cBhvr>
                                          <p:tavLst>
                                            <p:tav tm="0">
                                              <p:val>
                                                <p:strVal val="1+#ppt_h/2"/>
                                              </p:val>
                                            </p:tav>
                                            <p:tav tm="100000">
                                              <p:val>
                                                <p:strVal val="#ppt_y"/>
                                              </p:val>
                                            </p:tav>
                                          </p:tavLst>
                                        </p:anim>
                                      </p:childTnLst>
                                    </p:cTn>
                                  </p:par>
                                  <p:par>
                                    <p:cTn id="26" presetID="53" presetClass="entr" presetSubtype="16" fill="hold" nodeType="withEffect">
                                      <p:stCondLst>
                                        <p:cond delay="500"/>
                                      </p:stCondLst>
                                      <p:childTnLst>
                                        <p:set>
                                          <p:cBhvr>
                                            <p:cTn id="27" dur="1" fill="hold">
                                              <p:stCondLst>
                                                <p:cond delay="0"/>
                                              </p:stCondLst>
                                            </p:cTn>
                                            <p:tgtEl>
                                              <p:spTgt spid="227"/>
                                            </p:tgtEl>
                                            <p:attrNameLst>
                                              <p:attrName>style.visibility</p:attrName>
                                            </p:attrNameLst>
                                          </p:cBhvr>
                                          <p:to>
                                            <p:strVal val="visible"/>
                                          </p:to>
                                        </p:set>
                                        <p:anim calcmode="lin" valueType="num">
                                          <p:cBhvr>
                                            <p:cTn id="28" dur="750" fill="hold"/>
                                            <p:tgtEl>
                                              <p:spTgt spid="227"/>
                                            </p:tgtEl>
                                            <p:attrNameLst>
                                              <p:attrName>ppt_w</p:attrName>
                                            </p:attrNameLst>
                                          </p:cBhvr>
                                          <p:tavLst>
                                            <p:tav tm="0">
                                              <p:val>
                                                <p:fltVal val="0"/>
                                              </p:val>
                                            </p:tav>
                                            <p:tav tm="100000">
                                              <p:val>
                                                <p:strVal val="#ppt_w"/>
                                              </p:val>
                                            </p:tav>
                                          </p:tavLst>
                                        </p:anim>
                                        <p:anim calcmode="lin" valueType="num">
                                          <p:cBhvr>
                                            <p:cTn id="29" dur="750" fill="hold"/>
                                            <p:tgtEl>
                                              <p:spTgt spid="227"/>
                                            </p:tgtEl>
                                            <p:attrNameLst>
                                              <p:attrName>ppt_h</p:attrName>
                                            </p:attrNameLst>
                                          </p:cBhvr>
                                          <p:tavLst>
                                            <p:tav tm="0">
                                              <p:val>
                                                <p:fltVal val="0"/>
                                              </p:val>
                                            </p:tav>
                                            <p:tav tm="100000">
                                              <p:val>
                                                <p:strVal val="#ppt_h"/>
                                              </p:val>
                                            </p:tav>
                                          </p:tavLst>
                                        </p:anim>
                                        <p:animEffect transition="in" filter="fade">
                                          <p:cBhvr>
                                            <p:cTn id="30" dur="750"/>
                                            <p:tgtEl>
                                              <p:spTgt spid="227"/>
                                            </p:tgtEl>
                                          </p:cBhvr>
                                        </p:animEffect>
                                      </p:childTnLst>
                                    </p:cTn>
                                  </p:par>
                                  <p:par>
                                    <p:cTn id="31" presetID="53" presetClass="entr" presetSubtype="16"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750" fill="hold"/>
                                            <p:tgtEl>
                                              <p:spTgt spid="3"/>
                                            </p:tgtEl>
                                            <p:attrNameLst>
                                              <p:attrName>ppt_w</p:attrName>
                                            </p:attrNameLst>
                                          </p:cBhvr>
                                          <p:tavLst>
                                            <p:tav tm="0">
                                              <p:val>
                                                <p:fltVal val="0"/>
                                              </p:val>
                                            </p:tav>
                                            <p:tav tm="100000">
                                              <p:val>
                                                <p:strVal val="#ppt_w"/>
                                              </p:val>
                                            </p:tav>
                                          </p:tavLst>
                                        </p:anim>
                                        <p:anim calcmode="lin" valueType="num">
                                          <p:cBhvr>
                                            <p:cTn id="34" dur="750" fill="hold"/>
                                            <p:tgtEl>
                                              <p:spTgt spid="3"/>
                                            </p:tgtEl>
                                            <p:attrNameLst>
                                              <p:attrName>ppt_h</p:attrName>
                                            </p:attrNameLst>
                                          </p:cBhvr>
                                          <p:tavLst>
                                            <p:tav tm="0">
                                              <p:val>
                                                <p:fltVal val="0"/>
                                              </p:val>
                                            </p:tav>
                                            <p:tav tm="100000">
                                              <p:val>
                                                <p:strVal val="#ppt_h"/>
                                              </p:val>
                                            </p:tav>
                                          </p:tavLst>
                                        </p:anim>
                                        <p:animEffect transition="in" filter="fade">
                                          <p:cBhvr>
                                            <p:cTn id="35" dur="750"/>
                                            <p:tgtEl>
                                              <p:spTgt spid="3"/>
                                            </p:tgtEl>
                                          </p:cBhvr>
                                        </p:animEffect>
                                      </p:childTnLst>
                                    </p:cTn>
                                  </p:par>
                                  <p:par>
                                    <p:cTn id="36" presetID="53" presetClass="entr" presetSubtype="16" fill="hold" nodeType="withEffect">
                                      <p:stCondLst>
                                        <p:cond delay="1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nodeType="withEffect">
                                      <p:stCondLst>
                                        <p:cond delay="200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par>
                                    <p:cTn id="46" presetID="53" presetClass="entr" presetSubtype="16" fill="hold" grpId="0" nodeType="withEffect">
                                      <p:stCondLst>
                                        <p:cond delay="1000"/>
                                      </p:stCondLst>
                                      <p:childTnLst>
                                        <p:set>
                                          <p:cBhvr>
                                            <p:cTn id="47" dur="1" fill="hold">
                                              <p:stCondLst>
                                                <p:cond delay="0"/>
                                              </p:stCondLst>
                                            </p:cTn>
                                            <p:tgtEl>
                                              <p:spTgt spid="7311"/>
                                            </p:tgtEl>
                                            <p:attrNameLst>
                                              <p:attrName>style.visibility</p:attrName>
                                            </p:attrNameLst>
                                          </p:cBhvr>
                                          <p:to>
                                            <p:strVal val="visible"/>
                                          </p:to>
                                        </p:set>
                                        <p:anim calcmode="lin" valueType="num">
                                          <p:cBhvr>
                                            <p:cTn id="48" dur="500" fill="hold"/>
                                            <p:tgtEl>
                                              <p:spTgt spid="7311"/>
                                            </p:tgtEl>
                                            <p:attrNameLst>
                                              <p:attrName>ppt_w</p:attrName>
                                            </p:attrNameLst>
                                          </p:cBhvr>
                                          <p:tavLst>
                                            <p:tav tm="0">
                                              <p:val>
                                                <p:fltVal val="0"/>
                                              </p:val>
                                            </p:tav>
                                            <p:tav tm="100000">
                                              <p:val>
                                                <p:strVal val="#ppt_w"/>
                                              </p:val>
                                            </p:tav>
                                          </p:tavLst>
                                        </p:anim>
                                        <p:anim calcmode="lin" valueType="num">
                                          <p:cBhvr>
                                            <p:cTn id="49" dur="500" fill="hold"/>
                                            <p:tgtEl>
                                              <p:spTgt spid="7311"/>
                                            </p:tgtEl>
                                            <p:attrNameLst>
                                              <p:attrName>ppt_h</p:attrName>
                                            </p:attrNameLst>
                                          </p:cBhvr>
                                          <p:tavLst>
                                            <p:tav tm="0">
                                              <p:val>
                                                <p:fltVal val="0"/>
                                              </p:val>
                                            </p:tav>
                                            <p:tav tm="100000">
                                              <p:val>
                                                <p:strVal val="#ppt_h"/>
                                              </p:val>
                                            </p:tav>
                                          </p:tavLst>
                                        </p:anim>
                                        <p:animEffect transition="in" filter="fade">
                                          <p:cBhvr>
                                            <p:cTn id="50" dur="500"/>
                                            <p:tgtEl>
                                              <p:spTgt spid="731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7312"/>
                                            </p:tgtEl>
                                            <p:attrNameLst>
                                              <p:attrName>style.visibility</p:attrName>
                                            </p:attrNameLst>
                                          </p:cBhvr>
                                          <p:to>
                                            <p:strVal val="visible"/>
                                          </p:to>
                                        </p:set>
                                        <p:anim calcmode="lin" valueType="num">
                                          <p:cBhvr>
                                            <p:cTn id="53" dur="500" fill="hold"/>
                                            <p:tgtEl>
                                              <p:spTgt spid="7312"/>
                                            </p:tgtEl>
                                            <p:attrNameLst>
                                              <p:attrName>ppt_w</p:attrName>
                                            </p:attrNameLst>
                                          </p:cBhvr>
                                          <p:tavLst>
                                            <p:tav tm="0">
                                              <p:val>
                                                <p:fltVal val="0"/>
                                              </p:val>
                                            </p:tav>
                                            <p:tav tm="100000">
                                              <p:val>
                                                <p:strVal val="#ppt_w"/>
                                              </p:val>
                                            </p:tav>
                                          </p:tavLst>
                                        </p:anim>
                                        <p:anim calcmode="lin" valueType="num">
                                          <p:cBhvr>
                                            <p:cTn id="54" dur="500" fill="hold"/>
                                            <p:tgtEl>
                                              <p:spTgt spid="7312"/>
                                            </p:tgtEl>
                                            <p:attrNameLst>
                                              <p:attrName>ppt_h</p:attrName>
                                            </p:attrNameLst>
                                          </p:cBhvr>
                                          <p:tavLst>
                                            <p:tav tm="0">
                                              <p:val>
                                                <p:fltVal val="0"/>
                                              </p:val>
                                            </p:tav>
                                            <p:tav tm="100000">
                                              <p:val>
                                                <p:strVal val="#ppt_h"/>
                                              </p:val>
                                            </p:tav>
                                          </p:tavLst>
                                        </p:anim>
                                        <p:animEffect transition="in" filter="fade">
                                          <p:cBhvr>
                                            <p:cTn id="55" dur="500"/>
                                            <p:tgtEl>
                                              <p:spTgt spid="7312"/>
                                            </p:tgtEl>
                                          </p:cBhvr>
                                        </p:animEffect>
                                      </p:childTnLst>
                                    </p:cTn>
                                  </p:par>
                                  <p:par>
                                    <p:cTn id="56" presetID="53" presetClass="entr" presetSubtype="16" fill="hold" grpId="0" nodeType="withEffect">
                                      <p:stCondLst>
                                        <p:cond delay="2000"/>
                                      </p:stCondLst>
                                      <p:childTnLst>
                                        <p:set>
                                          <p:cBhvr>
                                            <p:cTn id="57" dur="1" fill="hold">
                                              <p:stCondLst>
                                                <p:cond delay="0"/>
                                              </p:stCondLst>
                                            </p:cTn>
                                            <p:tgtEl>
                                              <p:spTgt spid="7313"/>
                                            </p:tgtEl>
                                            <p:attrNameLst>
                                              <p:attrName>style.visibility</p:attrName>
                                            </p:attrNameLst>
                                          </p:cBhvr>
                                          <p:to>
                                            <p:strVal val="visible"/>
                                          </p:to>
                                        </p:set>
                                        <p:anim calcmode="lin" valueType="num">
                                          <p:cBhvr>
                                            <p:cTn id="58" dur="500" fill="hold"/>
                                            <p:tgtEl>
                                              <p:spTgt spid="7313"/>
                                            </p:tgtEl>
                                            <p:attrNameLst>
                                              <p:attrName>ppt_w</p:attrName>
                                            </p:attrNameLst>
                                          </p:cBhvr>
                                          <p:tavLst>
                                            <p:tav tm="0">
                                              <p:val>
                                                <p:fltVal val="0"/>
                                              </p:val>
                                            </p:tav>
                                            <p:tav tm="100000">
                                              <p:val>
                                                <p:strVal val="#ppt_w"/>
                                              </p:val>
                                            </p:tav>
                                          </p:tavLst>
                                        </p:anim>
                                        <p:anim calcmode="lin" valueType="num">
                                          <p:cBhvr>
                                            <p:cTn id="59" dur="500" fill="hold"/>
                                            <p:tgtEl>
                                              <p:spTgt spid="7313"/>
                                            </p:tgtEl>
                                            <p:attrNameLst>
                                              <p:attrName>ppt_h</p:attrName>
                                            </p:attrNameLst>
                                          </p:cBhvr>
                                          <p:tavLst>
                                            <p:tav tm="0">
                                              <p:val>
                                                <p:fltVal val="0"/>
                                              </p:val>
                                            </p:tav>
                                            <p:tav tm="100000">
                                              <p:val>
                                                <p:strVal val="#ppt_h"/>
                                              </p:val>
                                            </p:tav>
                                          </p:tavLst>
                                        </p:anim>
                                        <p:animEffect transition="in" filter="fade">
                                          <p:cBhvr>
                                            <p:cTn id="60" dur="500"/>
                                            <p:tgtEl>
                                              <p:spTgt spid="7313"/>
                                            </p:tgtEl>
                                          </p:cBhvr>
                                        </p:animEffect>
                                      </p:childTnLst>
                                    </p:cTn>
                                  </p:par>
                                  <p:par>
                                    <p:cTn id="61" presetID="53" presetClass="entr" presetSubtype="16" fill="hold" grpId="0" nodeType="withEffect">
                                      <p:stCondLst>
                                        <p:cond delay="2500"/>
                                      </p:stCondLst>
                                      <p:childTnLst>
                                        <p:set>
                                          <p:cBhvr>
                                            <p:cTn id="62" dur="1" fill="hold">
                                              <p:stCondLst>
                                                <p:cond delay="0"/>
                                              </p:stCondLst>
                                            </p:cTn>
                                            <p:tgtEl>
                                              <p:spTgt spid="7314"/>
                                            </p:tgtEl>
                                            <p:attrNameLst>
                                              <p:attrName>style.visibility</p:attrName>
                                            </p:attrNameLst>
                                          </p:cBhvr>
                                          <p:to>
                                            <p:strVal val="visible"/>
                                          </p:to>
                                        </p:set>
                                        <p:anim calcmode="lin" valueType="num">
                                          <p:cBhvr>
                                            <p:cTn id="63" dur="500" fill="hold"/>
                                            <p:tgtEl>
                                              <p:spTgt spid="7314"/>
                                            </p:tgtEl>
                                            <p:attrNameLst>
                                              <p:attrName>ppt_w</p:attrName>
                                            </p:attrNameLst>
                                          </p:cBhvr>
                                          <p:tavLst>
                                            <p:tav tm="0">
                                              <p:val>
                                                <p:fltVal val="0"/>
                                              </p:val>
                                            </p:tav>
                                            <p:tav tm="100000">
                                              <p:val>
                                                <p:strVal val="#ppt_w"/>
                                              </p:val>
                                            </p:tav>
                                          </p:tavLst>
                                        </p:anim>
                                        <p:anim calcmode="lin" valueType="num">
                                          <p:cBhvr>
                                            <p:cTn id="64" dur="500" fill="hold"/>
                                            <p:tgtEl>
                                              <p:spTgt spid="7314"/>
                                            </p:tgtEl>
                                            <p:attrNameLst>
                                              <p:attrName>ppt_h</p:attrName>
                                            </p:attrNameLst>
                                          </p:cBhvr>
                                          <p:tavLst>
                                            <p:tav tm="0">
                                              <p:val>
                                                <p:fltVal val="0"/>
                                              </p:val>
                                            </p:tav>
                                            <p:tav tm="100000">
                                              <p:val>
                                                <p:strVal val="#ppt_h"/>
                                              </p:val>
                                            </p:tav>
                                          </p:tavLst>
                                        </p:anim>
                                        <p:animEffect transition="in" filter="fade">
                                          <p:cBhvr>
                                            <p:cTn id="65" dur="500"/>
                                            <p:tgtEl>
                                              <p:spTgt spid="7314"/>
                                            </p:tgtEl>
                                          </p:cBhvr>
                                        </p:animEffect>
                                      </p:childTnLst>
                                    </p:cTn>
                                  </p:par>
                                  <p:par>
                                    <p:cTn id="66" presetID="53" presetClass="entr" presetSubtype="16" fill="hold" nodeType="withEffect">
                                      <p:stCondLst>
                                        <p:cond delay="500"/>
                                      </p:stCondLst>
                                      <p:childTnLst>
                                        <p:set>
                                          <p:cBhvr>
                                            <p:cTn id="67" dur="1" fill="hold">
                                              <p:stCondLst>
                                                <p:cond delay="0"/>
                                              </p:stCondLst>
                                            </p:cTn>
                                            <p:tgtEl>
                                              <p:spTgt spid="7324"/>
                                            </p:tgtEl>
                                            <p:attrNameLst>
                                              <p:attrName>style.visibility</p:attrName>
                                            </p:attrNameLst>
                                          </p:cBhvr>
                                          <p:to>
                                            <p:strVal val="visible"/>
                                          </p:to>
                                        </p:set>
                                        <p:anim calcmode="lin" valueType="num">
                                          <p:cBhvr>
                                            <p:cTn id="68" dur="750" fill="hold"/>
                                            <p:tgtEl>
                                              <p:spTgt spid="7324"/>
                                            </p:tgtEl>
                                            <p:attrNameLst>
                                              <p:attrName>ppt_w</p:attrName>
                                            </p:attrNameLst>
                                          </p:cBhvr>
                                          <p:tavLst>
                                            <p:tav tm="0">
                                              <p:val>
                                                <p:fltVal val="0"/>
                                              </p:val>
                                            </p:tav>
                                            <p:tav tm="100000">
                                              <p:val>
                                                <p:strVal val="#ppt_w"/>
                                              </p:val>
                                            </p:tav>
                                          </p:tavLst>
                                        </p:anim>
                                        <p:anim calcmode="lin" valueType="num">
                                          <p:cBhvr>
                                            <p:cTn id="69" dur="750" fill="hold"/>
                                            <p:tgtEl>
                                              <p:spTgt spid="7324"/>
                                            </p:tgtEl>
                                            <p:attrNameLst>
                                              <p:attrName>ppt_h</p:attrName>
                                            </p:attrNameLst>
                                          </p:cBhvr>
                                          <p:tavLst>
                                            <p:tav tm="0">
                                              <p:val>
                                                <p:fltVal val="0"/>
                                              </p:val>
                                            </p:tav>
                                            <p:tav tm="100000">
                                              <p:val>
                                                <p:strVal val="#ppt_h"/>
                                              </p:val>
                                            </p:tav>
                                          </p:tavLst>
                                        </p:anim>
                                        <p:animEffect transition="in" filter="fade">
                                          <p:cBhvr>
                                            <p:cTn id="70" dur="750"/>
                                            <p:tgtEl>
                                              <p:spTgt spid="73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14:presetBounceEnd="67000">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14:bounceEnd="67000">
                                          <p:cBhvr additive="base">
                                            <p:cTn id="75" dur="1000" fill="hold"/>
                                            <p:tgtEl>
                                              <p:spTgt spid="11"/>
                                            </p:tgtEl>
                                            <p:attrNameLst>
                                              <p:attrName>ppt_x</p:attrName>
                                            </p:attrNameLst>
                                          </p:cBhvr>
                                          <p:tavLst>
                                            <p:tav tm="0">
                                              <p:val>
                                                <p:strVal val="1+#ppt_w/2"/>
                                              </p:val>
                                            </p:tav>
                                            <p:tav tm="100000">
                                              <p:val>
                                                <p:strVal val="#ppt_x"/>
                                              </p:val>
                                            </p:tav>
                                          </p:tavLst>
                                        </p:anim>
                                        <p:anim calcmode="lin" valueType="num" p14:bounceEnd="67000">
                                          <p:cBhvr additive="base">
                                            <p:cTn id="7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48"/>
                                            </p:tgtEl>
                                            <p:attrNameLst>
                                              <p:attrName>style.visibility</p:attrName>
                                            </p:attrNameLst>
                                          </p:cBhvr>
                                          <p:to>
                                            <p:strVal val="visible"/>
                                          </p:to>
                                        </p:set>
                                        <p:anim calcmode="lin" valueType="num">
                                          <p:cBhvr additive="base">
                                            <p:cTn id="81" dur="500" fill="hold"/>
                                            <p:tgtEl>
                                              <p:spTgt spid="248"/>
                                            </p:tgtEl>
                                            <p:attrNameLst>
                                              <p:attrName>ppt_x</p:attrName>
                                            </p:attrNameLst>
                                          </p:cBhvr>
                                          <p:tavLst>
                                            <p:tav tm="0">
                                              <p:val>
                                                <p:strVal val="1+#ppt_w/2"/>
                                              </p:val>
                                            </p:tav>
                                            <p:tav tm="100000">
                                              <p:val>
                                                <p:strVal val="#ppt_x"/>
                                              </p:val>
                                            </p:tav>
                                          </p:tavLst>
                                        </p:anim>
                                        <p:anim calcmode="lin" valueType="num">
                                          <p:cBhvr additive="base">
                                            <p:cTn id="82" dur="500" fill="hold"/>
                                            <p:tgtEl>
                                              <p:spTgt spid="24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3" fill="hold" grpId="0" nodeType="clickEffect">
                                      <p:stCondLst>
                                        <p:cond delay="0"/>
                                      </p:stCondLst>
                                      <p:childTnLst>
                                        <p:set>
                                          <p:cBhvr>
                                            <p:cTn id="86" dur="1" fill="hold">
                                              <p:stCondLst>
                                                <p:cond delay="0"/>
                                              </p:stCondLst>
                                            </p:cTn>
                                            <p:tgtEl>
                                              <p:spTgt spid="249"/>
                                            </p:tgtEl>
                                            <p:attrNameLst>
                                              <p:attrName>style.visibility</p:attrName>
                                            </p:attrNameLst>
                                          </p:cBhvr>
                                          <p:to>
                                            <p:strVal val="visible"/>
                                          </p:to>
                                        </p:set>
                                        <p:anim calcmode="lin" valueType="num">
                                          <p:cBhvr additive="base">
                                            <p:cTn id="87" dur="500" fill="hold"/>
                                            <p:tgtEl>
                                              <p:spTgt spid="249"/>
                                            </p:tgtEl>
                                            <p:attrNameLst>
                                              <p:attrName>ppt_x</p:attrName>
                                            </p:attrNameLst>
                                          </p:cBhvr>
                                          <p:tavLst>
                                            <p:tav tm="0">
                                              <p:val>
                                                <p:strVal val="1+#ppt_w/2"/>
                                              </p:val>
                                            </p:tav>
                                            <p:tav tm="100000">
                                              <p:val>
                                                <p:strVal val="#ppt_x"/>
                                              </p:val>
                                            </p:tav>
                                          </p:tavLst>
                                        </p:anim>
                                        <p:anim calcmode="lin" valueType="num">
                                          <p:cBhvr additive="base">
                                            <p:cTn id="88" dur="500" fill="hold"/>
                                            <p:tgtEl>
                                              <p:spTgt spid="249"/>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1+#ppt_w/2"/>
                                              </p:val>
                                            </p:tav>
                                            <p:tav tm="100000">
                                              <p:val>
                                                <p:strVal val="#ppt_x"/>
                                              </p:val>
                                            </p:tav>
                                          </p:tavLst>
                                        </p:anim>
                                        <p:anim calcmode="lin" valueType="num">
                                          <p:cBhvr additive="base">
                                            <p:cTn id="9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1+#ppt_w/2"/>
                                              </p:val>
                                            </p:tav>
                                            <p:tav tm="100000">
                                              <p:val>
                                                <p:strVal val="#ppt_x"/>
                                              </p:val>
                                            </p:tav>
                                          </p:tavLst>
                                        </p:anim>
                                        <p:anim calcmode="lin" valueType="num">
                                          <p:cBhvr additive="base">
                                            <p:cTn id="10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 grpId="0"/>
          <p:bldP spid="7312" grpId="0"/>
          <p:bldP spid="7313" grpId="0"/>
          <p:bldP spid="7314" grpId="0"/>
          <p:bldP spid="248" grpId="0"/>
          <p:bldP spid="249" grpId="0"/>
          <p:bldP spid="6"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750" fill="hold"/>
                                            <p:tgtEl>
                                              <p:spTgt spid="222"/>
                                            </p:tgtEl>
                                            <p:attrNameLst>
                                              <p:attrName>ppt_w</p:attrName>
                                            </p:attrNameLst>
                                          </p:cBhvr>
                                          <p:tavLst>
                                            <p:tav tm="0">
                                              <p:val>
                                                <p:fltVal val="0"/>
                                              </p:val>
                                            </p:tav>
                                            <p:tav tm="100000">
                                              <p:val>
                                                <p:strVal val="#ppt_w"/>
                                              </p:val>
                                            </p:tav>
                                          </p:tavLst>
                                        </p:anim>
                                        <p:anim calcmode="lin" valueType="num">
                                          <p:cBhvr>
                                            <p:cTn id="8" dur="750" fill="hold"/>
                                            <p:tgtEl>
                                              <p:spTgt spid="222"/>
                                            </p:tgtEl>
                                            <p:attrNameLst>
                                              <p:attrName>ppt_h</p:attrName>
                                            </p:attrNameLst>
                                          </p:cBhvr>
                                          <p:tavLst>
                                            <p:tav tm="0">
                                              <p:val>
                                                <p:fltVal val="0"/>
                                              </p:val>
                                            </p:tav>
                                            <p:tav tm="100000">
                                              <p:val>
                                                <p:strVal val="#ppt_h"/>
                                              </p:val>
                                            </p:tav>
                                          </p:tavLst>
                                        </p:anim>
                                        <p:animEffect transition="in" filter="fade">
                                          <p:cBhvr>
                                            <p:cTn id="9" dur="750"/>
                                            <p:tgtEl>
                                              <p:spTgt spid="222"/>
                                            </p:tgtEl>
                                          </p:cBhvr>
                                        </p:animEffect>
                                      </p:childTnLst>
                                    </p:cTn>
                                  </p:par>
                                  <p:par>
                                    <p:cTn id="10" presetID="2" presetClass="entr" presetSubtype="3" fill="hold" nodeType="withEffect">
                                      <p:stCondLst>
                                        <p:cond delay="250"/>
                                      </p:stCondLst>
                                      <p:childTnLst>
                                        <p:set>
                                          <p:cBhvr>
                                            <p:cTn id="11" dur="1" fill="hold">
                                              <p:stCondLst>
                                                <p:cond delay="0"/>
                                              </p:stCondLst>
                                            </p:cTn>
                                            <p:tgtEl>
                                              <p:spTgt spid="7319"/>
                                            </p:tgtEl>
                                            <p:attrNameLst>
                                              <p:attrName>style.visibility</p:attrName>
                                            </p:attrNameLst>
                                          </p:cBhvr>
                                          <p:to>
                                            <p:strVal val="visible"/>
                                          </p:to>
                                        </p:set>
                                        <p:anim calcmode="lin" valueType="num">
                                          <p:cBhvr additive="base">
                                            <p:cTn id="12" dur="1000" fill="hold"/>
                                            <p:tgtEl>
                                              <p:spTgt spid="7319"/>
                                            </p:tgtEl>
                                            <p:attrNameLst>
                                              <p:attrName>ppt_x</p:attrName>
                                            </p:attrNameLst>
                                          </p:cBhvr>
                                          <p:tavLst>
                                            <p:tav tm="0">
                                              <p:val>
                                                <p:strVal val="1+#ppt_w/2"/>
                                              </p:val>
                                            </p:tav>
                                            <p:tav tm="100000">
                                              <p:val>
                                                <p:strVal val="#ppt_x"/>
                                              </p:val>
                                            </p:tav>
                                          </p:tavLst>
                                        </p:anim>
                                        <p:anim calcmode="lin" valueType="num">
                                          <p:cBhvr additive="base">
                                            <p:cTn id="13" dur="1000" fill="hold"/>
                                            <p:tgtEl>
                                              <p:spTgt spid="7319"/>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750"/>
                                      </p:stCondLst>
                                      <p:childTnLst>
                                        <p:set>
                                          <p:cBhvr>
                                            <p:cTn id="15" dur="1" fill="hold">
                                              <p:stCondLst>
                                                <p:cond delay="0"/>
                                              </p:stCondLst>
                                            </p:cTn>
                                            <p:tgtEl>
                                              <p:spTgt spid="7320"/>
                                            </p:tgtEl>
                                            <p:attrNameLst>
                                              <p:attrName>style.visibility</p:attrName>
                                            </p:attrNameLst>
                                          </p:cBhvr>
                                          <p:to>
                                            <p:strVal val="visible"/>
                                          </p:to>
                                        </p:set>
                                        <p:anim calcmode="lin" valueType="num">
                                          <p:cBhvr additive="base">
                                            <p:cTn id="16" dur="1000" fill="hold"/>
                                            <p:tgtEl>
                                              <p:spTgt spid="7320"/>
                                            </p:tgtEl>
                                            <p:attrNameLst>
                                              <p:attrName>ppt_x</p:attrName>
                                            </p:attrNameLst>
                                          </p:cBhvr>
                                          <p:tavLst>
                                            <p:tav tm="0">
                                              <p:val>
                                                <p:strVal val="1+#ppt_w/2"/>
                                              </p:val>
                                            </p:tav>
                                            <p:tav tm="100000">
                                              <p:val>
                                                <p:strVal val="#ppt_x"/>
                                              </p:val>
                                            </p:tav>
                                          </p:tavLst>
                                        </p:anim>
                                        <p:anim calcmode="lin" valueType="num">
                                          <p:cBhvr additive="base">
                                            <p:cTn id="17" dur="1000" fill="hold"/>
                                            <p:tgtEl>
                                              <p:spTgt spid="73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250"/>
                                      </p:stCondLst>
                                      <p:childTnLst>
                                        <p:set>
                                          <p:cBhvr>
                                            <p:cTn id="19" dur="1" fill="hold">
                                              <p:stCondLst>
                                                <p:cond delay="0"/>
                                              </p:stCondLst>
                                            </p:cTn>
                                            <p:tgtEl>
                                              <p:spTgt spid="7321"/>
                                            </p:tgtEl>
                                            <p:attrNameLst>
                                              <p:attrName>style.visibility</p:attrName>
                                            </p:attrNameLst>
                                          </p:cBhvr>
                                          <p:to>
                                            <p:strVal val="visible"/>
                                          </p:to>
                                        </p:set>
                                        <p:anim calcmode="lin" valueType="num">
                                          <p:cBhvr additive="base">
                                            <p:cTn id="20" dur="1000" fill="hold"/>
                                            <p:tgtEl>
                                              <p:spTgt spid="7321"/>
                                            </p:tgtEl>
                                            <p:attrNameLst>
                                              <p:attrName>ppt_x</p:attrName>
                                            </p:attrNameLst>
                                          </p:cBhvr>
                                          <p:tavLst>
                                            <p:tav tm="0">
                                              <p:val>
                                                <p:strVal val="1+#ppt_w/2"/>
                                              </p:val>
                                            </p:tav>
                                            <p:tav tm="100000">
                                              <p:val>
                                                <p:strVal val="#ppt_x"/>
                                              </p:val>
                                            </p:tav>
                                          </p:tavLst>
                                        </p:anim>
                                        <p:anim calcmode="lin" valueType="num">
                                          <p:cBhvr additive="base">
                                            <p:cTn id="21" dur="1000" fill="hold"/>
                                            <p:tgtEl>
                                              <p:spTgt spid="732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1750"/>
                                      </p:stCondLst>
                                      <p:childTnLst>
                                        <p:set>
                                          <p:cBhvr>
                                            <p:cTn id="23" dur="1" fill="hold">
                                              <p:stCondLst>
                                                <p:cond delay="0"/>
                                              </p:stCondLst>
                                            </p:cTn>
                                            <p:tgtEl>
                                              <p:spTgt spid="7322"/>
                                            </p:tgtEl>
                                            <p:attrNameLst>
                                              <p:attrName>style.visibility</p:attrName>
                                            </p:attrNameLst>
                                          </p:cBhvr>
                                          <p:to>
                                            <p:strVal val="visible"/>
                                          </p:to>
                                        </p:set>
                                        <p:anim calcmode="lin" valueType="num">
                                          <p:cBhvr additive="base">
                                            <p:cTn id="24" dur="1000" fill="hold"/>
                                            <p:tgtEl>
                                              <p:spTgt spid="7322"/>
                                            </p:tgtEl>
                                            <p:attrNameLst>
                                              <p:attrName>ppt_x</p:attrName>
                                            </p:attrNameLst>
                                          </p:cBhvr>
                                          <p:tavLst>
                                            <p:tav tm="0">
                                              <p:val>
                                                <p:strVal val="1+#ppt_w/2"/>
                                              </p:val>
                                            </p:tav>
                                            <p:tav tm="100000">
                                              <p:val>
                                                <p:strVal val="#ppt_x"/>
                                              </p:val>
                                            </p:tav>
                                          </p:tavLst>
                                        </p:anim>
                                        <p:anim calcmode="lin" valueType="num">
                                          <p:cBhvr additive="base">
                                            <p:cTn id="25" dur="1000" fill="hold"/>
                                            <p:tgtEl>
                                              <p:spTgt spid="7322"/>
                                            </p:tgtEl>
                                            <p:attrNameLst>
                                              <p:attrName>ppt_y</p:attrName>
                                            </p:attrNameLst>
                                          </p:cBhvr>
                                          <p:tavLst>
                                            <p:tav tm="0">
                                              <p:val>
                                                <p:strVal val="1+#ppt_h/2"/>
                                              </p:val>
                                            </p:tav>
                                            <p:tav tm="100000">
                                              <p:val>
                                                <p:strVal val="#ppt_y"/>
                                              </p:val>
                                            </p:tav>
                                          </p:tavLst>
                                        </p:anim>
                                      </p:childTnLst>
                                    </p:cTn>
                                  </p:par>
                                  <p:par>
                                    <p:cTn id="26" presetID="53" presetClass="entr" presetSubtype="16" fill="hold" nodeType="withEffect">
                                      <p:stCondLst>
                                        <p:cond delay="500"/>
                                      </p:stCondLst>
                                      <p:childTnLst>
                                        <p:set>
                                          <p:cBhvr>
                                            <p:cTn id="27" dur="1" fill="hold">
                                              <p:stCondLst>
                                                <p:cond delay="0"/>
                                              </p:stCondLst>
                                            </p:cTn>
                                            <p:tgtEl>
                                              <p:spTgt spid="227"/>
                                            </p:tgtEl>
                                            <p:attrNameLst>
                                              <p:attrName>style.visibility</p:attrName>
                                            </p:attrNameLst>
                                          </p:cBhvr>
                                          <p:to>
                                            <p:strVal val="visible"/>
                                          </p:to>
                                        </p:set>
                                        <p:anim calcmode="lin" valueType="num">
                                          <p:cBhvr>
                                            <p:cTn id="28" dur="750" fill="hold"/>
                                            <p:tgtEl>
                                              <p:spTgt spid="227"/>
                                            </p:tgtEl>
                                            <p:attrNameLst>
                                              <p:attrName>ppt_w</p:attrName>
                                            </p:attrNameLst>
                                          </p:cBhvr>
                                          <p:tavLst>
                                            <p:tav tm="0">
                                              <p:val>
                                                <p:fltVal val="0"/>
                                              </p:val>
                                            </p:tav>
                                            <p:tav tm="100000">
                                              <p:val>
                                                <p:strVal val="#ppt_w"/>
                                              </p:val>
                                            </p:tav>
                                          </p:tavLst>
                                        </p:anim>
                                        <p:anim calcmode="lin" valueType="num">
                                          <p:cBhvr>
                                            <p:cTn id="29" dur="750" fill="hold"/>
                                            <p:tgtEl>
                                              <p:spTgt spid="227"/>
                                            </p:tgtEl>
                                            <p:attrNameLst>
                                              <p:attrName>ppt_h</p:attrName>
                                            </p:attrNameLst>
                                          </p:cBhvr>
                                          <p:tavLst>
                                            <p:tav tm="0">
                                              <p:val>
                                                <p:fltVal val="0"/>
                                              </p:val>
                                            </p:tav>
                                            <p:tav tm="100000">
                                              <p:val>
                                                <p:strVal val="#ppt_h"/>
                                              </p:val>
                                            </p:tav>
                                          </p:tavLst>
                                        </p:anim>
                                        <p:animEffect transition="in" filter="fade">
                                          <p:cBhvr>
                                            <p:cTn id="30" dur="750"/>
                                            <p:tgtEl>
                                              <p:spTgt spid="227"/>
                                            </p:tgtEl>
                                          </p:cBhvr>
                                        </p:animEffect>
                                      </p:childTnLst>
                                    </p:cTn>
                                  </p:par>
                                  <p:par>
                                    <p:cTn id="31" presetID="53" presetClass="entr" presetSubtype="16"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750" fill="hold"/>
                                            <p:tgtEl>
                                              <p:spTgt spid="3"/>
                                            </p:tgtEl>
                                            <p:attrNameLst>
                                              <p:attrName>ppt_w</p:attrName>
                                            </p:attrNameLst>
                                          </p:cBhvr>
                                          <p:tavLst>
                                            <p:tav tm="0">
                                              <p:val>
                                                <p:fltVal val="0"/>
                                              </p:val>
                                            </p:tav>
                                            <p:tav tm="100000">
                                              <p:val>
                                                <p:strVal val="#ppt_w"/>
                                              </p:val>
                                            </p:tav>
                                          </p:tavLst>
                                        </p:anim>
                                        <p:anim calcmode="lin" valueType="num">
                                          <p:cBhvr>
                                            <p:cTn id="34" dur="750" fill="hold"/>
                                            <p:tgtEl>
                                              <p:spTgt spid="3"/>
                                            </p:tgtEl>
                                            <p:attrNameLst>
                                              <p:attrName>ppt_h</p:attrName>
                                            </p:attrNameLst>
                                          </p:cBhvr>
                                          <p:tavLst>
                                            <p:tav tm="0">
                                              <p:val>
                                                <p:fltVal val="0"/>
                                              </p:val>
                                            </p:tav>
                                            <p:tav tm="100000">
                                              <p:val>
                                                <p:strVal val="#ppt_h"/>
                                              </p:val>
                                            </p:tav>
                                          </p:tavLst>
                                        </p:anim>
                                        <p:animEffect transition="in" filter="fade">
                                          <p:cBhvr>
                                            <p:cTn id="35" dur="750"/>
                                            <p:tgtEl>
                                              <p:spTgt spid="3"/>
                                            </p:tgtEl>
                                          </p:cBhvr>
                                        </p:animEffect>
                                      </p:childTnLst>
                                    </p:cTn>
                                  </p:par>
                                  <p:par>
                                    <p:cTn id="36" presetID="53" presetClass="entr" presetSubtype="16" fill="hold" nodeType="withEffect">
                                      <p:stCondLst>
                                        <p:cond delay="1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nodeType="withEffect">
                                      <p:stCondLst>
                                        <p:cond delay="200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par>
                                    <p:cTn id="46" presetID="53" presetClass="entr" presetSubtype="16" fill="hold" grpId="0" nodeType="withEffect">
                                      <p:stCondLst>
                                        <p:cond delay="1000"/>
                                      </p:stCondLst>
                                      <p:childTnLst>
                                        <p:set>
                                          <p:cBhvr>
                                            <p:cTn id="47" dur="1" fill="hold">
                                              <p:stCondLst>
                                                <p:cond delay="0"/>
                                              </p:stCondLst>
                                            </p:cTn>
                                            <p:tgtEl>
                                              <p:spTgt spid="7311"/>
                                            </p:tgtEl>
                                            <p:attrNameLst>
                                              <p:attrName>style.visibility</p:attrName>
                                            </p:attrNameLst>
                                          </p:cBhvr>
                                          <p:to>
                                            <p:strVal val="visible"/>
                                          </p:to>
                                        </p:set>
                                        <p:anim calcmode="lin" valueType="num">
                                          <p:cBhvr>
                                            <p:cTn id="48" dur="500" fill="hold"/>
                                            <p:tgtEl>
                                              <p:spTgt spid="7311"/>
                                            </p:tgtEl>
                                            <p:attrNameLst>
                                              <p:attrName>ppt_w</p:attrName>
                                            </p:attrNameLst>
                                          </p:cBhvr>
                                          <p:tavLst>
                                            <p:tav tm="0">
                                              <p:val>
                                                <p:fltVal val="0"/>
                                              </p:val>
                                            </p:tav>
                                            <p:tav tm="100000">
                                              <p:val>
                                                <p:strVal val="#ppt_w"/>
                                              </p:val>
                                            </p:tav>
                                          </p:tavLst>
                                        </p:anim>
                                        <p:anim calcmode="lin" valueType="num">
                                          <p:cBhvr>
                                            <p:cTn id="49" dur="500" fill="hold"/>
                                            <p:tgtEl>
                                              <p:spTgt spid="7311"/>
                                            </p:tgtEl>
                                            <p:attrNameLst>
                                              <p:attrName>ppt_h</p:attrName>
                                            </p:attrNameLst>
                                          </p:cBhvr>
                                          <p:tavLst>
                                            <p:tav tm="0">
                                              <p:val>
                                                <p:fltVal val="0"/>
                                              </p:val>
                                            </p:tav>
                                            <p:tav tm="100000">
                                              <p:val>
                                                <p:strVal val="#ppt_h"/>
                                              </p:val>
                                            </p:tav>
                                          </p:tavLst>
                                        </p:anim>
                                        <p:animEffect transition="in" filter="fade">
                                          <p:cBhvr>
                                            <p:cTn id="50" dur="500"/>
                                            <p:tgtEl>
                                              <p:spTgt spid="731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7312"/>
                                            </p:tgtEl>
                                            <p:attrNameLst>
                                              <p:attrName>style.visibility</p:attrName>
                                            </p:attrNameLst>
                                          </p:cBhvr>
                                          <p:to>
                                            <p:strVal val="visible"/>
                                          </p:to>
                                        </p:set>
                                        <p:anim calcmode="lin" valueType="num">
                                          <p:cBhvr>
                                            <p:cTn id="53" dur="500" fill="hold"/>
                                            <p:tgtEl>
                                              <p:spTgt spid="7312"/>
                                            </p:tgtEl>
                                            <p:attrNameLst>
                                              <p:attrName>ppt_w</p:attrName>
                                            </p:attrNameLst>
                                          </p:cBhvr>
                                          <p:tavLst>
                                            <p:tav tm="0">
                                              <p:val>
                                                <p:fltVal val="0"/>
                                              </p:val>
                                            </p:tav>
                                            <p:tav tm="100000">
                                              <p:val>
                                                <p:strVal val="#ppt_w"/>
                                              </p:val>
                                            </p:tav>
                                          </p:tavLst>
                                        </p:anim>
                                        <p:anim calcmode="lin" valueType="num">
                                          <p:cBhvr>
                                            <p:cTn id="54" dur="500" fill="hold"/>
                                            <p:tgtEl>
                                              <p:spTgt spid="7312"/>
                                            </p:tgtEl>
                                            <p:attrNameLst>
                                              <p:attrName>ppt_h</p:attrName>
                                            </p:attrNameLst>
                                          </p:cBhvr>
                                          <p:tavLst>
                                            <p:tav tm="0">
                                              <p:val>
                                                <p:fltVal val="0"/>
                                              </p:val>
                                            </p:tav>
                                            <p:tav tm="100000">
                                              <p:val>
                                                <p:strVal val="#ppt_h"/>
                                              </p:val>
                                            </p:tav>
                                          </p:tavLst>
                                        </p:anim>
                                        <p:animEffect transition="in" filter="fade">
                                          <p:cBhvr>
                                            <p:cTn id="55" dur="500"/>
                                            <p:tgtEl>
                                              <p:spTgt spid="7312"/>
                                            </p:tgtEl>
                                          </p:cBhvr>
                                        </p:animEffect>
                                      </p:childTnLst>
                                    </p:cTn>
                                  </p:par>
                                  <p:par>
                                    <p:cTn id="56" presetID="53" presetClass="entr" presetSubtype="16" fill="hold" grpId="0" nodeType="withEffect">
                                      <p:stCondLst>
                                        <p:cond delay="2000"/>
                                      </p:stCondLst>
                                      <p:childTnLst>
                                        <p:set>
                                          <p:cBhvr>
                                            <p:cTn id="57" dur="1" fill="hold">
                                              <p:stCondLst>
                                                <p:cond delay="0"/>
                                              </p:stCondLst>
                                            </p:cTn>
                                            <p:tgtEl>
                                              <p:spTgt spid="7313"/>
                                            </p:tgtEl>
                                            <p:attrNameLst>
                                              <p:attrName>style.visibility</p:attrName>
                                            </p:attrNameLst>
                                          </p:cBhvr>
                                          <p:to>
                                            <p:strVal val="visible"/>
                                          </p:to>
                                        </p:set>
                                        <p:anim calcmode="lin" valueType="num">
                                          <p:cBhvr>
                                            <p:cTn id="58" dur="500" fill="hold"/>
                                            <p:tgtEl>
                                              <p:spTgt spid="7313"/>
                                            </p:tgtEl>
                                            <p:attrNameLst>
                                              <p:attrName>ppt_w</p:attrName>
                                            </p:attrNameLst>
                                          </p:cBhvr>
                                          <p:tavLst>
                                            <p:tav tm="0">
                                              <p:val>
                                                <p:fltVal val="0"/>
                                              </p:val>
                                            </p:tav>
                                            <p:tav tm="100000">
                                              <p:val>
                                                <p:strVal val="#ppt_w"/>
                                              </p:val>
                                            </p:tav>
                                          </p:tavLst>
                                        </p:anim>
                                        <p:anim calcmode="lin" valueType="num">
                                          <p:cBhvr>
                                            <p:cTn id="59" dur="500" fill="hold"/>
                                            <p:tgtEl>
                                              <p:spTgt spid="7313"/>
                                            </p:tgtEl>
                                            <p:attrNameLst>
                                              <p:attrName>ppt_h</p:attrName>
                                            </p:attrNameLst>
                                          </p:cBhvr>
                                          <p:tavLst>
                                            <p:tav tm="0">
                                              <p:val>
                                                <p:fltVal val="0"/>
                                              </p:val>
                                            </p:tav>
                                            <p:tav tm="100000">
                                              <p:val>
                                                <p:strVal val="#ppt_h"/>
                                              </p:val>
                                            </p:tav>
                                          </p:tavLst>
                                        </p:anim>
                                        <p:animEffect transition="in" filter="fade">
                                          <p:cBhvr>
                                            <p:cTn id="60" dur="500"/>
                                            <p:tgtEl>
                                              <p:spTgt spid="7313"/>
                                            </p:tgtEl>
                                          </p:cBhvr>
                                        </p:animEffect>
                                      </p:childTnLst>
                                    </p:cTn>
                                  </p:par>
                                  <p:par>
                                    <p:cTn id="61" presetID="53" presetClass="entr" presetSubtype="16" fill="hold" grpId="0" nodeType="withEffect">
                                      <p:stCondLst>
                                        <p:cond delay="2500"/>
                                      </p:stCondLst>
                                      <p:childTnLst>
                                        <p:set>
                                          <p:cBhvr>
                                            <p:cTn id="62" dur="1" fill="hold">
                                              <p:stCondLst>
                                                <p:cond delay="0"/>
                                              </p:stCondLst>
                                            </p:cTn>
                                            <p:tgtEl>
                                              <p:spTgt spid="7314"/>
                                            </p:tgtEl>
                                            <p:attrNameLst>
                                              <p:attrName>style.visibility</p:attrName>
                                            </p:attrNameLst>
                                          </p:cBhvr>
                                          <p:to>
                                            <p:strVal val="visible"/>
                                          </p:to>
                                        </p:set>
                                        <p:anim calcmode="lin" valueType="num">
                                          <p:cBhvr>
                                            <p:cTn id="63" dur="500" fill="hold"/>
                                            <p:tgtEl>
                                              <p:spTgt spid="7314"/>
                                            </p:tgtEl>
                                            <p:attrNameLst>
                                              <p:attrName>ppt_w</p:attrName>
                                            </p:attrNameLst>
                                          </p:cBhvr>
                                          <p:tavLst>
                                            <p:tav tm="0">
                                              <p:val>
                                                <p:fltVal val="0"/>
                                              </p:val>
                                            </p:tav>
                                            <p:tav tm="100000">
                                              <p:val>
                                                <p:strVal val="#ppt_w"/>
                                              </p:val>
                                            </p:tav>
                                          </p:tavLst>
                                        </p:anim>
                                        <p:anim calcmode="lin" valueType="num">
                                          <p:cBhvr>
                                            <p:cTn id="64" dur="500" fill="hold"/>
                                            <p:tgtEl>
                                              <p:spTgt spid="7314"/>
                                            </p:tgtEl>
                                            <p:attrNameLst>
                                              <p:attrName>ppt_h</p:attrName>
                                            </p:attrNameLst>
                                          </p:cBhvr>
                                          <p:tavLst>
                                            <p:tav tm="0">
                                              <p:val>
                                                <p:fltVal val="0"/>
                                              </p:val>
                                            </p:tav>
                                            <p:tav tm="100000">
                                              <p:val>
                                                <p:strVal val="#ppt_h"/>
                                              </p:val>
                                            </p:tav>
                                          </p:tavLst>
                                        </p:anim>
                                        <p:animEffect transition="in" filter="fade">
                                          <p:cBhvr>
                                            <p:cTn id="65" dur="500"/>
                                            <p:tgtEl>
                                              <p:spTgt spid="7314"/>
                                            </p:tgtEl>
                                          </p:cBhvr>
                                        </p:animEffect>
                                      </p:childTnLst>
                                    </p:cTn>
                                  </p:par>
                                  <p:par>
                                    <p:cTn id="66" presetID="53" presetClass="entr" presetSubtype="16" fill="hold" nodeType="withEffect">
                                      <p:stCondLst>
                                        <p:cond delay="500"/>
                                      </p:stCondLst>
                                      <p:childTnLst>
                                        <p:set>
                                          <p:cBhvr>
                                            <p:cTn id="67" dur="1" fill="hold">
                                              <p:stCondLst>
                                                <p:cond delay="0"/>
                                              </p:stCondLst>
                                            </p:cTn>
                                            <p:tgtEl>
                                              <p:spTgt spid="7324"/>
                                            </p:tgtEl>
                                            <p:attrNameLst>
                                              <p:attrName>style.visibility</p:attrName>
                                            </p:attrNameLst>
                                          </p:cBhvr>
                                          <p:to>
                                            <p:strVal val="visible"/>
                                          </p:to>
                                        </p:set>
                                        <p:anim calcmode="lin" valueType="num">
                                          <p:cBhvr>
                                            <p:cTn id="68" dur="750" fill="hold"/>
                                            <p:tgtEl>
                                              <p:spTgt spid="7324"/>
                                            </p:tgtEl>
                                            <p:attrNameLst>
                                              <p:attrName>ppt_w</p:attrName>
                                            </p:attrNameLst>
                                          </p:cBhvr>
                                          <p:tavLst>
                                            <p:tav tm="0">
                                              <p:val>
                                                <p:fltVal val="0"/>
                                              </p:val>
                                            </p:tav>
                                            <p:tav tm="100000">
                                              <p:val>
                                                <p:strVal val="#ppt_w"/>
                                              </p:val>
                                            </p:tav>
                                          </p:tavLst>
                                        </p:anim>
                                        <p:anim calcmode="lin" valueType="num">
                                          <p:cBhvr>
                                            <p:cTn id="69" dur="750" fill="hold"/>
                                            <p:tgtEl>
                                              <p:spTgt spid="7324"/>
                                            </p:tgtEl>
                                            <p:attrNameLst>
                                              <p:attrName>ppt_h</p:attrName>
                                            </p:attrNameLst>
                                          </p:cBhvr>
                                          <p:tavLst>
                                            <p:tav tm="0">
                                              <p:val>
                                                <p:fltVal val="0"/>
                                              </p:val>
                                            </p:tav>
                                            <p:tav tm="100000">
                                              <p:val>
                                                <p:strVal val="#ppt_h"/>
                                              </p:val>
                                            </p:tav>
                                          </p:tavLst>
                                        </p:anim>
                                        <p:animEffect transition="in" filter="fade">
                                          <p:cBhvr>
                                            <p:cTn id="70" dur="750"/>
                                            <p:tgtEl>
                                              <p:spTgt spid="73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1000" fill="hold"/>
                                            <p:tgtEl>
                                              <p:spTgt spid="11"/>
                                            </p:tgtEl>
                                            <p:attrNameLst>
                                              <p:attrName>ppt_x</p:attrName>
                                            </p:attrNameLst>
                                          </p:cBhvr>
                                          <p:tavLst>
                                            <p:tav tm="0">
                                              <p:val>
                                                <p:strVal val="1+#ppt_w/2"/>
                                              </p:val>
                                            </p:tav>
                                            <p:tav tm="100000">
                                              <p:val>
                                                <p:strVal val="#ppt_x"/>
                                              </p:val>
                                            </p:tav>
                                          </p:tavLst>
                                        </p:anim>
                                        <p:anim calcmode="lin" valueType="num">
                                          <p:cBhvr additive="base">
                                            <p:cTn id="7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48"/>
                                            </p:tgtEl>
                                            <p:attrNameLst>
                                              <p:attrName>style.visibility</p:attrName>
                                            </p:attrNameLst>
                                          </p:cBhvr>
                                          <p:to>
                                            <p:strVal val="visible"/>
                                          </p:to>
                                        </p:set>
                                        <p:anim calcmode="lin" valueType="num">
                                          <p:cBhvr additive="base">
                                            <p:cTn id="81" dur="500" fill="hold"/>
                                            <p:tgtEl>
                                              <p:spTgt spid="248"/>
                                            </p:tgtEl>
                                            <p:attrNameLst>
                                              <p:attrName>ppt_x</p:attrName>
                                            </p:attrNameLst>
                                          </p:cBhvr>
                                          <p:tavLst>
                                            <p:tav tm="0">
                                              <p:val>
                                                <p:strVal val="1+#ppt_w/2"/>
                                              </p:val>
                                            </p:tav>
                                            <p:tav tm="100000">
                                              <p:val>
                                                <p:strVal val="#ppt_x"/>
                                              </p:val>
                                            </p:tav>
                                          </p:tavLst>
                                        </p:anim>
                                        <p:anim calcmode="lin" valueType="num">
                                          <p:cBhvr additive="base">
                                            <p:cTn id="82" dur="500" fill="hold"/>
                                            <p:tgtEl>
                                              <p:spTgt spid="24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3" fill="hold" grpId="0" nodeType="clickEffect">
                                      <p:stCondLst>
                                        <p:cond delay="0"/>
                                      </p:stCondLst>
                                      <p:childTnLst>
                                        <p:set>
                                          <p:cBhvr>
                                            <p:cTn id="86" dur="1" fill="hold">
                                              <p:stCondLst>
                                                <p:cond delay="0"/>
                                              </p:stCondLst>
                                            </p:cTn>
                                            <p:tgtEl>
                                              <p:spTgt spid="249"/>
                                            </p:tgtEl>
                                            <p:attrNameLst>
                                              <p:attrName>style.visibility</p:attrName>
                                            </p:attrNameLst>
                                          </p:cBhvr>
                                          <p:to>
                                            <p:strVal val="visible"/>
                                          </p:to>
                                        </p:set>
                                        <p:anim calcmode="lin" valueType="num">
                                          <p:cBhvr additive="base">
                                            <p:cTn id="87" dur="500" fill="hold"/>
                                            <p:tgtEl>
                                              <p:spTgt spid="249"/>
                                            </p:tgtEl>
                                            <p:attrNameLst>
                                              <p:attrName>ppt_x</p:attrName>
                                            </p:attrNameLst>
                                          </p:cBhvr>
                                          <p:tavLst>
                                            <p:tav tm="0">
                                              <p:val>
                                                <p:strVal val="1+#ppt_w/2"/>
                                              </p:val>
                                            </p:tav>
                                            <p:tav tm="100000">
                                              <p:val>
                                                <p:strVal val="#ppt_x"/>
                                              </p:val>
                                            </p:tav>
                                          </p:tavLst>
                                        </p:anim>
                                        <p:anim calcmode="lin" valueType="num">
                                          <p:cBhvr additive="base">
                                            <p:cTn id="88" dur="500" fill="hold"/>
                                            <p:tgtEl>
                                              <p:spTgt spid="249"/>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1+#ppt_w/2"/>
                                              </p:val>
                                            </p:tav>
                                            <p:tav tm="100000">
                                              <p:val>
                                                <p:strVal val="#ppt_x"/>
                                              </p:val>
                                            </p:tav>
                                          </p:tavLst>
                                        </p:anim>
                                        <p:anim calcmode="lin" valueType="num">
                                          <p:cBhvr additive="base">
                                            <p:cTn id="9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1+#ppt_w/2"/>
                                              </p:val>
                                            </p:tav>
                                            <p:tav tm="100000">
                                              <p:val>
                                                <p:strVal val="#ppt_x"/>
                                              </p:val>
                                            </p:tav>
                                          </p:tavLst>
                                        </p:anim>
                                        <p:anim calcmode="lin" valueType="num">
                                          <p:cBhvr additive="base">
                                            <p:cTn id="10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 grpId="0"/>
          <p:bldP spid="7312" grpId="0"/>
          <p:bldP spid="7313" grpId="0"/>
          <p:bldP spid="7314" grpId="0"/>
          <p:bldP spid="248" grpId="0"/>
          <p:bldP spid="249" grpId="0"/>
          <p:bldP spid="6" grpId="0"/>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a:extLst>
              <a:ext uri="{FF2B5EF4-FFF2-40B4-BE49-F238E27FC236}">
                <a16:creationId xmlns:a16="http://schemas.microsoft.com/office/drawing/2014/main" id="{70E5F5F9-D166-45A1-A07E-B596FC723987}"/>
              </a:ext>
            </a:extLst>
          </p:cNvPr>
          <p:cNvSpPr>
            <a:spLocks noChangeArrowheads="1"/>
          </p:cNvSpPr>
          <p:nvPr/>
        </p:nvSpPr>
        <p:spPr bwMode="auto">
          <a:xfrm>
            <a:off x="1324394" y="1000675"/>
            <a:ext cx="6113790" cy="943412"/>
          </a:xfrm>
          <a:custGeom>
            <a:avLst/>
            <a:gdLst>
              <a:gd name="T0" fmla="*/ 326137 w 11422"/>
              <a:gd name="T1" fmla="*/ 726715 h 2019"/>
              <a:gd name="T2" fmla="*/ 4084267 w 11422"/>
              <a:gd name="T3" fmla="*/ 726715 h 2019"/>
              <a:gd name="T4" fmla="*/ 4097586 w 11422"/>
              <a:gd name="T5" fmla="*/ 682781 h 2019"/>
              <a:gd name="T6" fmla="*/ 3827245 w 11422"/>
              <a:gd name="T7" fmla="*/ 382083 h 2019"/>
              <a:gd name="T8" fmla="*/ 3827245 w 11422"/>
              <a:gd name="T9" fmla="*/ 344631 h 2019"/>
              <a:gd name="T10" fmla="*/ 4097586 w 11422"/>
              <a:gd name="T11" fmla="*/ 43934 h 2019"/>
              <a:gd name="T12" fmla="*/ 4084267 w 11422"/>
              <a:gd name="T13" fmla="*/ 0 h 2019"/>
              <a:gd name="T14" fmla="*/ 326137 w 11422"/>
              <a:gd name="T15" fmla="*/ 0 h 2019"/>
              <a:gd name="T16" fmla="*/ 312818 w 11422"/>
              <a:gd name="T17" fmla="*/ 6482 h 2019"/>
              <a:gd name="T18" fmla="*/ 8999 w 11422"/>
              <a:gd name="T19" fmla="*/ 344631 h 2019"/>
              <a:gd name="T20" fmla="*/ 8999 w 11422"/>
              <a:gd name="T21" fmla="*/ 382083 h 2019"/>
              <a:gd name="T22" fmla="*/ 312818 w 11422"/>
              <a:gd name="T23" fmla="*/ 720233 h 2019"/>
              <a:gd name="T24" fmla="*/ 326137 w 11422"/>
              <a:gd name="T25" fmla="*/ 726715 h 2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22" h="2019">
                <a:moveTo>
                  <a:pt x="906" y="2018"/>
                </a:moveTo>
                <a:lnTo>
                  <a:pt x="11346" y="2018"/>
                </a:lnTo>
                <a:cubicBezTo>
                  <a:pt x="11397" y="2018"/>
                  <a:pt x="11421" y="1939"/>
                  <a:pt x="11383" y="1896"/>
                </a:cubicBezTo>
                <a:lnTo>
                  <a:pt x="10632" y="1061"/>
                </a:lnTo>
                <a:cubicBezTo>
                  <a:pt x="10607" y="1033"/>
                  <a:pt x="10607" y="985"/>
                  <a:pt x="10632" y="957"/>
                </a:cubicBezTo>
                <a:lnTo>
                  <a:pt x="11383" y="122"/>
                </a:lnTo>
                <a:cubicBezTo>
                  <a:pt x="11421" y="79"/>
                  <a:pt x="11397" y="0"/>
                  <a:pt x="11346" y="0"/>
                </a:cubicBezTo>
                <a:lnTo>
                  <a:pt x="906" y="0"/>
                </a:lnTo>
                <a:cubicBezTo>
                  <a:pt x="892" y="0"/>
                  <a:pt x="879" y="6"/>
                  <a:pt x="869" y="18"/>
                </a:cubicBezTo>
                <a:lnTo>
                  <a:pt x="25" y="957"/>
                </a:lnTo>
                <a:cubicBezTo>
                  <a:pt x="0" y="985"/>
                  <a:pt x="0" y="1033"/>
                  <a:pt x="25" y="1061"/>
                </a:cubicBezTo>
                <a:lnTo>
                  <a:pt x="869" y="2000"/>
                </a:lnTo>
                <a:cubicBezTo>
                  <a:pt x="879" y="2012"/>
                  <a:pt x="892" y="2018"/>
                  <a:pt x="906" y="2018"/>
                </a:cubicBez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68" name="Freeform 67">
            <a:extLst>
              <a:ext uri="{FF2B5EF4-FFF2-40B4-BE49-F238E27FC236}">
                <a16:creationId xmlns:a16="http://schemas.microsoft.com/office/drawing/2014/main" id="{A06D5AF5-9D18-413B-A7AD-77328074C091}"/>
              </a:ext>
            </a:extLst>
          </p:cNvPr>
          <p:cNvSpPr>
            <a:spLocks noChangeArrowheads="1"/>
          </p:cNvSpPr>
          <p:nvPr/>
        </p:nvSpPr>
        <p:spPr bwMode="auto">
          <a:xfrm>
            <a:off x="941413" y="1944087"/>
            <a:ext cx="6169121" cy="943412"/>
          </a:xfrm>
          <a:custGeom>
            <a:avLst/>
            <a:gdLst>
              <a:gd name="T0" fmla="*/ 3785100 w 11421"/>
              <a:gd name="T1" fmla="*/ 726715 h 2019"/>
              <a:gd name="T2" fmla="*/ 27000 w 11421"/>
              <a:gd name="T3" fmla="*/ 726715 h 2019"/>
              <a:gd name="T4" fmla="*/ 13680 w 11421"/>
              <a:gd name="T5" fmla="*/ 683141 h 2019"/>
              <a:gd name="T6" fmla="*/ 284044 w 11421"/>
              <a:gd name="T7" fmla="*/ 382083 h 2019"/>
              <a:gd name="T8" fmla="*/ 284044 w 11421"/>
              <a:gd name="T9" fmla="*/ 344631 h 2019"/>
              <a:gd name="T10" fmla="*/ 13680 w 11421"/>
              <a:gd name="T11" fmla="*/ 43574 h 2019"/>
              <a:gd name="T12" fmla="*/ 27000 w 11421"/>
              <a:gd name="T13" fmla="*/ 0 h 2019"/>
              <a:gd name="T14" fmla="*/ 3785100 w 11421"/>
              <a:gd name="T15" fmla="*/ 0 h 2019"/>
              <a:gd name="T16" fmla="*/ 3798780 w 11421"/>
              <a:gd name="T17" fmla="*/ 6482 h 2019"/>
              <a:gd name="T18" fmla="*/ 4102625 w 11421"/>
              <a:gd name="T19" fmla="*/ 344631 h 2019"/>
              <a:gd name="T20" fmla="*/ 4102625 w 11421"/>
              <a:gd name="T21" fmla="*/ 382083 h 2019"/>
              <a:gd name="T22" fmla="*/ 3798780 w 11421"/>
              <a:gd name="T23" fmla="*/ 720593 h 2019"/>
              <a:gd name="T24" fmla="*/ 3785100 w 11421"/>
              <a:gd name="T25" fmla="*/ 726715 h 2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21" h="2019">
                <a:moveTo>
                  <a:pt x="10514" y="2018"/>
                </a:moveTo>
                <a:lnTo>
                  <a:pt x="75" y="2018"/>
                </a:lnTo>
                <a:cubicBezTo>
                  <a:pt x="24" y="2018"/>
                  <a:pt x="0" y="1939"/>
                  <a:pt x="38" y="1897"/>
                </a:cubicBezTo>
                <a:lnTo>
                  <a:pt x="789" y="1061"/>
                </a:lnTo>
                <a:cubicBezTo>
                  <a:pt x="813" y="1033"/>
                  <a:pt x="813" y="985"/>
                  <a:pt x="789" y="957"/>
                </a:cubicBezTo>
                <a:lnTo>
                  <a:pt x="38" y="121"/>
                </a:lnTo>
                <a:cubicBezTo>
                  <a:pt x="0" y="79"/>
                  <a:pt x="24" y="0"/>
                  <a:pt x="75" y="0"/>
                </a:cubicBezTo>
                <a:lnTo>
                  <a:pt x="10514" y="0"/>
                </a:lnTo>
                <a:cubicBezTo>
                  <a:pt x="10528" y="0"/>
                  <a:pt x="10541" y="6"/>
                  <a:pt x="10552" y="18"/>
                </a:cubicBezTo>
                <a:lnTo>
                  <a:pt x="11396" y="957"/>
                </a:lnTo>
                <a:cubicBezTo>
                  <a:pt x="11420" y="985"/>
                  <a:pt x="11420" y="1033"/>
                  <a:pt x="11396" y="1061"/>
                </a:cubicBezTo>
                <a:lnTo>
                  <a:pt x="10552" y="2001"/>
                </a:lnTo>
                <a:cubicBezTo>
                  <a:pt x="10541" y="2012"/>
                  <a:pt x="10528" y="2018"/>
                  <a:pt x="10514" y="2018"/>
                </a:cubicBez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69" name="Freeform 68">
            <a:extLst>
              <a:ext uri="{FF2B5EF4-FFF2-40B4-BE49-F238E27FC236}">
                <a16:creationId xmlns:a16="http://schemas.microsoft.com/office/drawing/2014/main" id="{9B26B983-E761-485D-A801-5EDC06FF91D3}"/>
              </a:ext>
            </a:extLst>
          </p:cNvPr>
          <p:cNvSpPr>
            <a:spLocks noChangeArrowheads="1"/>
          </p:cNvSpPr>
          <p:nvPr/>
        </p:nvSpPr>
        <p:spPr bwMode="auto">
          <a:xfrm>
            <a:off x="941413" y="3828851"/>
            <a:ext cx="6169121" cy="943412"/>
          </a:xfrm>
          <a:custGeom>
            <a:avLst/>
            <a:gdLst>
              <a:gd name="T0" fmla="*/ 3785100 w 11421"/>
              <a:gd name="T1" fmla="*/ 726715 h 2019"/>
              <a:gd name="T2" fmla="*/ 27000 w 11421"/>
              <a:gd name="T3" fmla="*/ 726715 h 2019"/>
              <a:gd name="T4" fmla="*/ 13680 w 11421"/>
              <a:gd name="T5" fmla="*/ 683141 h 2019"/>
              <a:gd name="T6" fmla="*/ 284044 w 11421"/>
              <a:gd name="T7" fmla="*/ 382083 h 2019"/>
              <a:gd name="T8" fmla="*/ 284044 w 11421"/>
              <a:gd name="T9" fmla="*/ 344631 h 2019"/>
              <a:gd name="T10" fmla="*/ 13680 w 11421"/>
              <a:gd name="T11" fmla="*/ 43574 h 2019"/>
              <a:gd name="T12" fmla="*/ 27000 w 11421"/>
              <a:gd name="T13" fmla="*/ 0 h 2019"/>
              <a:gd name="T14" fmla="*/ 3785100 w 11421"/>
              <a:gd name="T15" fmla="*/ 0 h 2019"/>
              <a:gd name="T16" fmla="*/ 3798780 w 11421"/>
              <a:gd name="T17" fmla="*/ 6122 h 2019"/>
              <a:gd name="T18" fmla="*/ 4102625 w 11421"/>
              <a:gd name="T19" fmla="*/ 344631 h 2019"/>
              <a:gd name="T20" fmla="*/ 4102625 w 11421"/>
              <a:gd name="T21" fmla="*/ 382083 h 2019"/>
              <a:gd name="T22" fmla="*/ 3798780 w 11421"/>
              <a:gd name="T23" fmla="*/ 720593 h 2019"/>
              <a:gd name="T24" fmla="*/ 3785100 w 11421"/>
              <a:gd name="T25" fmla="*/ 726715 h 2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21" h="2019">
                <a:moveTo>
                  <a:pt x="10514" y="2018"/>
                </a:moveTo>
                <a:lnTo>
                  <a:pt x="75" y="2018"/>
                </a:lnTo>
                <a:cubicBezTo>
                  <a:pt x="24" y="2018"/>
                  <a:pt x="0" y="1939"/>
                  <a:pt x="38" y="1897"/>
                </a:cubicBezTo>
                <a:lnTo>
                  <a:pt x="789" y="1061"/>
                </a:lnTo>
                <a:cubicBezTo>
                  <a:pt x="813" y="1033"/>
                  <a:pt x="813" y="985"/>
                  <a:pt x="789" y="957"/>
                </a:cubicBezTo>
                <a:lnTo>
                  <a:pt x="38" y="121"/>
                </a:lnTo>
                <a:cubicBezTo>
                  <a:pt x="0" y="79"/>
                  <a:pt x="24" y="0"/>
                  <a:pt x="75" y="0"/>
                </a:cubicBezTo>
                <a:lnTo>
                  <a:pt x="10514" y="0"/>
                </a:lnTo>
                <a:cubicBezTo>
                  <a:pt x="10528" y="0"/>
                  <a:pt x="10541" y="6"/>
                  <a:pt x="10552" y="17"/>
                </a:cubicBezTo>
                <a:lnTo>
                  <a:pt x="11396" y="957"/>
                </a:lnTo>
                <a:cubicBezTo>
                  <a:pt x="11420" y="985"/>
                  <a:pt x="11420" y="1033"/>
                  <a:pt x="11396" y="1061"/>
                </a:cubicBezTo>
                <a:lnTo>
                  <a:pt x="10552" y="2001"/>
                </a:lnTo>
                <a:cubicBezTo>
                  <a:pt x="10541" y="2012"/>
                  <a:pt x="10528" y="2018"/>
                  <a:pt x="10514" y="2018"/>
                </a:cubicBezTo>
              </a:path>
            </a:pathLst>
          </a:custGeom>
          <a:solidFill>
            <a:schemeClr val="accent4">
              <a:lumMod val="50000"/>
            </a:schemeClr>
          </a:solidFill>
          <a:ln>
            <a:noFill/>
          </a:ln>
          <a:effectLst/>
        </p:spPr>
        <p:txBody>
          <a:bodyPr wrap="none" anchor="ctr"/>
          <a:lstStyle/>
          <a:p>
            <a:endParaRPr lang="en-US" sz="675" dirty="0">
              <a:latin typeface="DM Sans" pitchFamily="2" charset="77"/>
            </a:endParaRPr>
          </a:p>
        </p:txBody>
      </p:sp>
      <p:sp>
        <p:nvSpPr>
          <p:cNvPr id="70" name="Freeform 69">
            <a:extLst>
              <a:ext uri="{FF2B5EF4-FFF2-40B4-BE49-F238E27FC236}">
                <a16:creationId xmlns:a16="http://schemas.microsoft.com/office/drawing/2014/main" id="{6F9AB29F-4A8D-4BAD-B71D-A2EBE45533F0}"/>
              </a:ext>
            </a:extLst>
          </p:cNvPr>
          <p:cNvSpPr>
            <a:spLocks noChangeArrowheads="1"/>
          </p:cNvSpPr>
          <p:nvPr/>
        </p:nvSpPr>
        <p:spPr bwMode="auto">
          <a:xfrm>
            <a:off x="1324394" y="2887498"/>
            <a:ext cx="6113790" cy="943412"/>
          </a:xfrm>
          <a:custGeom>
            <a:avLst/>
            <a:gdLst>
              <a:gd name="T0" fmla="*/ 326137 w 11422"/>
              <a:gd name="T1" fmla="*/ 726715 h 2019"/>
              <a:gd name="T2" fmla="*/ 4084267 w 11422"/>
              <a:gd name="T3" fmla="*/ 726715 h 2019"/>
              <a:gd name="T4" fmla="*/ 4097586 w 11422"/>
              <a:gd name="T5" fmla="*/ 683141 h 2019"/>
              <a:gd name="T6" fmla="*/ 3827245 w 11422"/>
              <a:gd name="T7" fmla="*/ 382083 h 2019"/>
              <a:gd name="T8" fmla="*/ 3827245 w 11422"/>
              <a:gd name="T9" fmla="*/ 344631 h 2019"/>
              <a:gd name="T10" fmla="*/ 4097586 w 11422"/>
              <a:gd name="T11" fmla="*/ 43574 h 2019"/>
              <a:gd name="T12" fmla="*/ 4084267 w 11422"/>
              <a:gd name="T13" fmla="*/ 0 h 2019"/>
              <a:gd name="T14" fmla="*/ 326137 w 11422"/>
              <a:gd name="T15" fmla="*/ 0 h 2019"/>
              <a:gd name="T16" fmla="*/ 312818 w 11422"/>
              <a:gd name="T17" fmla="*/ 6122 h 2019"/>
              <a:gd name="T18" fmla="*/ 8999 w 11422"/>
              <a:gd name="T19" fmla="*/ 344631 h 2019"/>
              <a:gd name="T20" fmla="*/ 8999 w 11422"/>
              <a:gd name="T21" fmla="*/ 382083 h 2019"/>
              <a:gd name="T22" fmla="*/ 312818 w 11422"/>
              <a:gd name="T23" fmla="*/ 720593 h 2019"/>
              <a:gd name="T24" fmla="*/ 326137 w 11422"/>
              <a:gd name="T25" fmla="*/ 726715 h 2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22" h="2019">
                <a:moveTo>
                  <a:pt x="906" y="2018"/>
                </a:moveTo>
                <a:lnTo>
                  <a:pt x="11346" y="2018"/>
                </a:lnTo>
                <a:cubicBezTo>
                  <a:pt x="11397" y="2018"/>
                  <a:pt x="11421" y="1939"/>
                  <a:pt x="11383" y="1897"/>
                </a:cubicBezTo>
                <a:lnTo>
                  <a:pt x="10632" y="1061"/>
                </a:lnTo>
                <a:cubicBezTo>
                  <a:pt x="10607" y="1033"/>
                  <a:pt x="10607" y="985"/>
                  <a:pt x="10632" y="957"/>
                </a:cubicBezTo>
                <a:lnTo>
                  <a:pt x="11383" y="121"/>
                </a:lnTo>
                <a:cubicBezTo>
                  <a:pt x="11421" y="79"/>
                  <a:pt x="11397" y="0"/>
                  <a:pt x="11346" y="0"/>
                </a:cubicBezTo>
                <a:lnTo>
                  <a:pt x="906" y="0"/>
                </a:lnTo>
                <a:cubicBezTo>
                  <a:pt x="892" y="0"/>
                  <a:pt x="879" y="6"/>
                  <a:pt x="869" y="17"/>
                </a:cubicBezTo>
                <a:lnTo>
                  <a:pt x="25" y="957"/>
                </a:lnTo>
                <a:cubicBezTo>
                  <a:pt x="0" y="985"/>
                  <a:pt x="0" y="1033"/>
                  <a:pt x="25" y="1061"/>
                </a:cubicBezTo>
                <a:lnTo>
                  <a:pt x="869" y="2001"/>
                </a:lnTo>
                <a:cubicBezTo>
                  <a:pt x="879" y="2012"/>
                  <a:pt x="892" y="2018"/>
                  <a:pt x="906" y="2018"/>
                </a:cubicBez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3" name="CaixaDeTexto 2">
            <a:extLst>
              <a:ext uri="{FF2B5EF4-FFF2-40B4-BE49-F238E27FC236}">
                <a16:creationId xmlns:a16="http://schemas.microsoft.com/office/drawing/2014/main" id="{243B71E4-A4D0-CE34-B719-DF3EB205BAD8}"/>
              </a:ext>
            </a:extLst>
          </p:cNvPr>
          <p:cNvSpPr txBox="1"/>
          <p:nvPr/>
        </p:nvSpPr>
        <p:spPr>
          <a:xfrm>
            <a:off x="46212" y="218434"/>
            <a:ext cx="8438569" cy="415498"/>
          </a:xfrm>
          <a:prstGeom prst="rect">
            <a:avLst/>
          </a:prstGeom>
          <a:noFill/>
        </p:spPr>
        <p:txBody>
          <a:bodyPr wrap="square">
            <a:spAutoFit/>
          </a:bodyPr>
          <a:lstStyle/>
          <a:p>
            <a:pPr algn="just"/>
            <a:r>
              <a:rPr lang="pt-BR" sz="1050" dirty="0">
                <a:latin typeface="Arial" panose="020B0604020202020204" pitchFamily="34" charset="0"/>
              </a:rPr>
              <a:t>Art. 94. A divulgação no </a:t>
            </a:r>
            <a:r>
              <a:rPr lang="pt-BR" sz="1050" b="1" dirty="0">
                <a:latin typeface="Arial" panose="020B0604020202020204" pitchFamily="34" charset="0"/>
              </a:rPr>
              <a:t>PORTAL NACIONAL DE CONTRATAÇÕES PÚBLICAS (PNCP) </a:t>
            </a:r>
            <a:r>
              <a:rPr lang="pt-BR" sz="1050" dirty="0">
                <a:latin typeface="Arial" panose="020B0604020202020204" pitchFamily="34" charset="0"/>
              </a:rPr>
              <a:t>é condição </a:t>
            </a:r>
            <a:r>
              <a:rPr lang="pt-BR" sz="1050" b="1" dirty="0">
                <a:latin typeface="Arial" panose="020B0604020202020204" pitchFamily="34" charset="0"/>
              </a:rPr>
              <a:t>INDISPENSÁVEL</a:t>
            </a:r>
            <a:r>
              <a:rPr lang="pt-BR" sz="1050" dirty="0">
                <a:latin typeface="Arial" panose="020B0604020202020204" pitchFamily="34" charset="0"/>
              </a:rPr>
              <a:t> para a eficácia do contrato e de seus aditamentos e </a:t>
            </a:r>
            <a:r>
              <a:rPr lang="pt-BR" sz="1050" b="1" dirty="0">
                <a:latin typeface="Arial" panose="020B0604020202020204" pitchFamily="34" charset="0"/>
              </a:rPr>
              <a:t>DEVERÁ OCORRER NOS SEGUINTES PRAZOS</a:t>
            </a:r>
            <a:r>
              <a:rPr lang="pt-BR" sz="1050" dirty="0">
                <a:latin typeface="Arial" panose="020B0604020202020204" pitchFamily="34" charset="0"/>
              </a:rPr>
              <a:t>, contados da </a:t>
            </a:r>
            <a:r>
              <a:rPr lang="pt-BR" sz="1050" b="1" dirty="0">
                <a:latin typeface="Arial" panose="020B0604020202020204" pitchFamily="34" charset="0"/>
              </a:rPr>
              <a:t>DATA DE SUA ASSINATURA</a:t>
            </a:r>
            <a:r>
              <a:rPr lang="pt-BR" sz="1050" dirty="0">
                <a:latin typeface="Arial" panose="020B0604020202020204" pitchFamily="34" charset="0"/>
              </a:rPr>
              <a:t>:</a:t>
            </a:r>
            <a:endParaRPr lang="pt-BR" sz="1050" dirty="0"/>
          </a:p>
        </p:txBody>
      </p:sp>
      <p:sp>
        <p:nvSpPr>
          <p:cNvPr id="4" name="CaixaDeTexto 3">
            <a:extLst>
              <a:ext uri="{FF2B5EF4-FFF2-40B4-BE49-F238E27FC236}">
                <a16:creationId xmlns:a16="http://schemas.microsoft.com/office/drawing/2014/main" id="{8085EA8E-6BFD-6934-EF82-2070030962A9}"/>
              </a:ext>
            </a:extLst>
          </p:cNvPr>
          <p:cNvSpPr txBox="1"/>
          <p:nvPr/>
        </p:nvSpPr>
        <p:spPr>
          <a:xfrm>
            <a:off x="1862301" y="1217935"/>
            <a:ext cx="5248233" cy="415498"/>
          </a:xfrm>
          <a:prstGeom prst="rect">
            <a:avLst/>
          </a:prstGeom>
          <a:noFill/>
        </p:spPr>
        <p:txBody>
          <a:bodyPr wrap="square">
            <a:spAutoFit/>
          </a:bodyPr>
          <a:lstStyle/>
          <a:p>
            <a:pPr algn="ctr"/>
            <a:r>
              <a:rPr lang="pt-BR" sz="1050" dirty="0">
                <a:solidFill>
                  <a:schemeClr val="bg1"/>
                </a:solidFill>
                <a:latin typeface="Arial" panose="020B0604020202020204" pitchFamily="34" charset="0"/>
              </a:rPr>
              <a:t>I - </a:t>
            </a:r>
            <a:r>
              <a:rPr lang="pt-BR" sz="1050" b="1" dirty="0">
                <a:solidFill>
                  <a:schemeClr val="bg1"/>
                </a:solidFill>
                <a:latin typeface="Arial" panose="020B0604020202020204" pitchFamily="34" charset="0"/>
              </a:rPr>
              <a:t>20 (VINTE) DIAS ÚTEIS</a:t>
            </a:r>
            <a:r>
              <a:rPr lang="pt-BR" sz="1050" dirty="0">
                <a:solidFill>
                  <a:schemeClr val="bg1"/>
                </a:solidFill>
                <a:latin typeface="Arial" panose="020B0604020202020204" pitchFamily="34" charset="0"/>
              </a:rPr>
              <a:t>, no caso de</a:t>
            </a:r>
            <a:r>
              <a:rPr lang="pt-BR" sz="1050" b="1" dirty="0">
                <a:solidFill>
                  <a:schemeClr val="bg1"/>
                </a:solidFill>
                <a:latin typeface="Arial" panose="020B0604020202020204" pitchFamily="34" charset="0"/>
              </a:rPr>
              <a:t> LICITAÇÃO</a:t>
            </a:r>
            <a:r>
              <a:rPr lang="pt-BR" sz="1050" dirty="0">
                <a:solidFill>
                  <a:schemeClr val="bg1"/>
                </a:solidFill>
                <a:latin typeface="Arial" panose="020B0604020202020204" pitchFamily="34" charset="0"/>
              </a:rPr>
              <a:t>;</a:t>
            </a:r>
            <a:endParaRPr lang="pt-BR" sz="1050" dirty="0">
              <a:solidFill>
                <a:schemeClr val="bg1"/>
              </a:solidFill>
              <a:latin typeface="Times New Roman" panose="02020603050405020304" pitchFamily="18" charset="0"/>
            </a:endParaRPr>
          </a:p>
          <a:p>
            <a:pPr algn="ctr"/>
            <a:r>
              <a:rPr lang="pt-BR" sz="1050" dirty="0">
                <a:solidFill>
                  <a:schemeClr val="bg1"/>
                </a:solidFill>
                <a:latin typeface="Arial" panose="020B0604020202020204" pitchFamily="34" charset="0"/>
              </a:rPr>
              <a:t>II - </a:t>
            </a:r>
            <a:r>
              <a:rPr lang="pt-BR" sz="1050" b="1" dirty="0">
                <a:solidFill>
                  <a:schemeClr val="bg1"/>
                </a:solidFill>
                <a:latin typeface="Arial" panose="020B0604020202020204" pitchFamily="34" charset="0"/>
              </a:rPr>
              <a:t>10 (DEZ) DIAS ÚTEIS</a:t>
            </a:r>
            <a:r>
              <a:rPr lang="pt-BR" sz="1050" dirty="0">
                <a:solidFill>
                  <a:schemeClr val="bg1"/>
                </a:solidFill>
                <a:latin typeface="Arial" panose="020B0604020202020204" pitchFamily="34" charset="0"/>
              </a:rPr>
              <a:t>, no caso de </a:t>
            </a:r>
            <a:r>
              <a:rPr lang="pt-BR" sz="1050" b="1" dirty="0">
                <a:solidFill>
                  <a:schemeClr val="bg1"/>
                </a:solidFill>
                <a:latin typeface="Arial" panose="020B0604020202020204" pitchFamily="34" charset="0"/>
              </a:rPr>
              <a:t>CONTRATAÇÃO DIRETA</a:t>
            </a:r>
            <a:r>
              <a:rPr lang="pt-BR" sz="1050" dirty="0">
                <a:solidFill>
                  <a:schemeClr val="bg1"/>
                </a:solidFill>
                <a:latin typeface="Arial" panose="020B0604020202020204" pitchFamily="34" charset="0"/>
              </a:rPr>
              <a:t>.</a:t>
            </a:r>
            <a:endParaRPr lang="pt-BR" sz="1050" dirty="0">
              <a:solidFill>
                <a:schemeClr val="bg1"/>
              </a:solidFill>
              <a:latin typeface="Times New Roman" panose="02020603050405020304" pitchFamily="18" charset="0"/>
            </a:endParaRPr>
          </a:p>
        </p:txBody>
      </p:sp>
      <p:sp>
        <p:nvSpPr>
          <p:cNvPr id="5" name="CaixaDeTexto 4">
            <a:extLst>
              <a:ext uri="{FF2B5EF4-FFF2-40B4-BE49-F238E27FC236}">
                <a16:creationId xmlns:a16="http://schemas.microsoft.com/office/drawing/2014/main" id="{F970DA07-B115-510C-EFB7-5D7B0FE2B8FF}"/>
              </a:ext>
            </a:extLst>
          </p:cNvPr>
          <p:cNvSpPr txBox="1"/>
          <p:nvPr/>
        </p:nvSpPr>
        <p:spPr>
          <a:xfrm>
            <a:off x="1444199" y="2068460"/>
            <a:ext cx="5163548" cy="738664"/>
          </a:xfrm>
          <a:prstGeom prst="rect">
            <a:avLst/>
          </a:prstGeom>
          <a:noFill/>
        </p:spPr>
        <p:txBody>
          <a:bodyPr wrap="square">
            <a:spAutoFit/>
          </a:bodyPr>
          <a:lstStyle/>
          <a:p>
            <a:pPr algn="ctr"/>
            <a:r>
              <a:rPr lang="pt-BR" sz="1050" dirty="0">
                <a:solidFill>
                  <a:schemeClr val="bg1"/>
                </a:solidFill>
                <a:latin typeface="Arial" panose="020B0604020202020204" pitchFamily="34" charset="0"/>
              </a:rPr>
              <a:t>§ 1º Os contratos celebrados em caso de </a:t>
            </a:r>
            <a:r>
              <a:rPr lang="pt-BR" sz="1050" b="1" dirty="0">
                <a:solidFill>
                  <a:schemeClr val="bg1"/>
                </a:solidFill>
                <a:latin typeface="Arial" panose="020B0604020202020204" pitchFamily="34" charset="0"/>
              </a:rPr>
              <a:t>URGÊNCIA TERÃO EFICÁCIA A PARTIR DE SUA ASSINATURA E DEVERÃO SER PUBLICADOS NOS PRAZOS PREVISTOS NOS INCISOS I E II DO CAPUT DESTE ARTIGO</a:t>
            </a:r>
            <a:r>
              <a:rPr lang="pt-BR" sz="1050" dirty="0">
                <a:solidFill>
                  <a:schemeClr val="bg1"/>
                </a:solidFill>
                <a:latin typeface="Arial" panose="020B0604020202020204" pitchFamily="34" charset="0"/>
              </a:rPr>
              <a:t>, sob pena de nulidade.</a:t>
            </a:r>
            <a:endParaRPr lang="pt-BR" sz="1050" dirty="0">
              <a:solidFill>
                <a:schemeClr val="bg1"/>
              </a:solidFill>
            </a:endParaRPr>
          </a:p>
        </p:txBody>
      </p:sp>
      <p:pic>
        <p:nvPicPr>
          <p:cNvPr id="6" name="Picture 4" descr="Palavra &quot;urgente&quot; dentro de um círculo vermelho Stock Illustration | Adobe  Stock">
            <a:extLst>
              <a:ext uri="{FF2B5EF4-FFF2-40B4-BE49-F238E27FC236}">
                <a16:creationId xmlns:a16="http://schemas.microsoft.com/office/drawing/2014/main" id="{D8FC2C7D-28DD-EA3D-F1AE-64784D9C15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8047" y="2031408"/>
            <a:ext cx="803787" cy="803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DF3D9660-C206-F11A-4E8B-C0BEAB4BFAC2}"/>
              </a:ext>
            </a:extLst>
          </p:cNvPr>
          <p:cNvSpPr txBox="1"/>
          <p:nvPr/>
        </p:nvSpPr>
        <p:spPr>
          <a:xfrm>
            <a:off x="1722465" y="2861884"/>
            <a:ext cx="5383004" cy="1015663"/>
          </a:xfrm>
          <a:prstGeom prst="rect">
            <a:avLst/>
          </a:prstGeom>
          <a:noFill/>
        </p:spPr>
        <p:txBody>
          <a:bodyPr wrap="square">
            <a:spAutoFit/>
          </a:bodyPr>
          <a:lstStyle/>
          <a:p>
            <a:pPr algn="ctr"/>
            <a:r>
              <a:rPr lang="pt-BR" sz="1200" dirty="0">
                <a:solidFill>
                  <a:schemeClr val="bg1"/>
                </a:solidFill>
                <a:latin typeface="Arial" panose="020B0604020202020204" pitchFamily="34" charset="0"/>
              </a:rPr>
              <a:t>§ 2º A divulgação ...referente à contratação de </a:t>
            </a:r>
            <a:r>
              <a:rPr lang="pt-BR" sz="1200" b="1" dirty="0">
                <a:solidFill>
                  <a:schemeClr val="bg1"/>
                </a:solidFill>
                <a:latin typeface="Arial" panose="020B0604020202020204" pitchFamily="34" charset="0"/>
              </a:rPr>
              <a:t>PROFISSIONAL DO SETOR ARTÍSTICO POR INEXIGIBILIDADE</a:t>
            </a:r>
            <a:r>
              <a:rPr lang="pt-BR" sz="1200" dirty="0">
                <a:solidFill>
                  <a:schemeClr val="bg1"/>
                </a:solidFill>
                <a:latin typeface="Arial" panose="020B0604020202020204" pitchFamily="34" charset="0"/>
              </a:rPr>
              <a:t>, </a:t>
            </a:r>
            <a:r>
              <a:rPr lang="pt-BR" sz="1200" b="1" dirty="0">
                <a:solidFill>
                  <a:schemeClr val="bg1"/>
                </a:solidFill>
                <a:latin typeface="Arial" panose="020B0604020202020204" pitchFamily="34" charset="0"/>
              </a:rPr>
              <a:t>DEVERÁ IDENTIFICAR OS CUSTOS DO CACHÊ DO ARTISTA, DOS MÚSICOS OU DA BANDA, QUANDO HOUVER, DO TRANSPORTE, DA HOSPEDAGEM, DA INFRAESTRUTURA, DA LOGÍSTICA DO EVENTO...etc</a:t>
            </a:r>
            <a:r>
              <a:rPr lang="pt-BR" sz="1200" dirty="0">
                <a:solidFill>
                  <a:schemeClr val="bg1"/>
                </a:solidFill>
                <a:latin typeface="Arial" panose="020B0604020202020204" pitchFamily="34" charset="0"/>
              </a:rPr>
              <a:t>.</a:t>
            </a:r>
            <a:endParaRPr lang="pt-BR" sz="1200" dirty="0">
              <a:solidFill>
                <a:schemeClr val="bg1"/>
              </a:solidFill>
            </a:endParaRPr>
          </a:p>
        </p:txBody>
      </p:sp>
      <p:pic>
        <p:nvPicPr>
          <p:cNvPr id="9" name="Picture 4" descr="equipa face artista / estrela livre de direitos Vetores Clip Art ilustração  -peop2274-CoolCLIPS.com">
            <a:extLst>
              <a:ext uri="{FF2B5EF4-FFF2-40B4-BE49-F238E27FC236}">
                <a16:creationId xmlns:a16="http://schemas.microsoft.com/office/drawing/2014/main" id="{4108C67F-80F2-BC2D-7E5D-05213967C8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29" y="2945966"/>
            <a:ext cx="841958" cy="824417"/>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49AE1F1A-6D1E-4BE9-0E66-8FC3D8E0EA9D}"/>
              </a:ext>
            </a:extLst>
          </p:cNvPr>
          <p:cNvSpPr txBox="1"/>
          <p:nvPr/>
        </p:nvSpPr>
        <p:spPr>
          <a:xfrm>
            <a:off x="1273735" y="3860944"/>
            <a:ext cx="5504477" cy="861774"/>
          </a:xfrm>
          <a:prstGeom prst="rect">
            <a:avLst/>
          </a:prstGeom>
          <a:noFill/>
        </p:spPr>
        <p:txBody>
          <a:bodyPr wrap="square">
            <a:spAutoFit/>
          </a:bodyPr>
          <a:lstStyle/>
          <a:p>
            <a:pPr algn="ctr"/>
            <a:r>
              <a:rPr lang="pt-BR" sz="1000" dirty="0">
                <a:solidFill>
                  <a:schemeClr val="bg1"/>
                </a:solidFill>
                <a:latin typeface="Arial" panose="020B0604020202020204" pitchFamily="34" charset="0"/>
              </a:rPr>
              <a:t>§ 3º No caso de </a:t>
            </a:r>
            <a:r>
              <a:rPr lang="pt-BR" sz="1000" b="1" dirty="0">
                <a:solidFill>
                  <a:schemeClr val="bg1"/>
                </a:solidFill>
                <a:latin typeface="Arial" panose="020B0604020202020204" pitchFamily="34" charset="0"/>
              </a:rPr>
              <a:t>OBRAS</a:t>
            </a:r>
            <a:r>
              <a:rPr lang="pt-BR" sz="1000" dirty="0">
                <a:solidFill>
                  <a:schemeClr val="bg1"/>
                </a:solidFill>
                <a:latin typeface="Arial" panose="020B0604020202020204" pitchFamily="34" charset="0"/>
              </a:rPr>
              <a:t>, a Administração divulgará..., </a:t>
            </a:r>
            <a:r>
              <a:rPr lang="pt-BR" sz="1000" b="1" dirty="0">
                <a:solidFill>
                  <a:schemeClr val="bg1"/>
                </a:solidFill>
                <a:latin typeface="Arial" panose="020B0604020202020204" pitchFamily="34" charset="0"/>
              </a:rPr>
              <a:t>EM ATÉ 25 (VINTE E CINCO) DIAS ÚTEIS APÓS A ASSINATURA DO CONTRATO, OS QUANTITATIVOS E OS PREÇOS UNITÁRIOS E TOTAIS QUE CONTRATAR E, EM ATÉ 45 (QUARENTA E CINCO) DIAS ÚTEIS APÓS A CONCLUSÃO DO CONTRATO, OS QUANTITATIVOS EXECUTADOS E OS PREÇOS PRATICADOS</a:t>
            </a:r>
            <a:r>
              <a:rPr lang="pt-BR" sz="1000" dirty="0">
                <a:solidFill>
                  <a:schemeClr val="bg1"/>
                </a:solidFill>
                <a:latin typeface="Arial" panose="020B0604020202020204" pitchFamily="34" charset="0"/>
              </a:rPr>
              <a:t>.</a:t>
            </a:r>
            <a:endParaRPr lang="pt-BR" sz="1000" dirty="0">
              <a:solidFill>
                <a:schemeClr val="bg1"/>
              </a:solidFill>
            </a:endParaRPr>
          </a:p>
        </p:txBody>
      </p:sp>
      <p:pic>
        <p:nvPicPr>
          <p:cNvPr id="11" name="Picture 6" descr="A inviabilidade do pregão para obras de engenharia - Constru360°">
            <a:extLst>
              <a:ext uri="{FF2B5EF4-FFF2-40B4-BE49-F238E27FC236}">
                <a16:creationId xmlns:a16="http://schemas.microsoft.com/office/drawing/2014/main" id="{503B595F-A62F-DA84-D7BA-60F9898A15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3946" y="3901710"/>
            <a:ext cx="971843" cy="823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Hourglass Ampulheta Sticker by Sesc Minas - Find &amp; Share on GIPHY">
            <a:extLst>
              <a:ext uri="{FF2B5EF4-FFF2-40B4-BE49-F238E27FC236}">
                <a16:creationId xmlns:a16="http://schemas.microsoft.com/office/drawing/2014/main" id="{7594DD90-1285-6CC8-B57F-292AE25DE3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295" t="12878" r="17605" b="22509"/>
          <a:stretch/>
        </p:blipFill>
        <p:spPr bwMode="auto">
          <a:xfrm rot="1553339">
            <a:off x="259330" y="929884"/>
            <a:ext cx="841958" cy="106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1+#ppt_w/2"/>
                                          </p:val>
                                        </p:tav>
                                        <p:tav tm="100000">
                                          <p:val>
                                            <p:strVal val="#ppt_x"/>
                                          </p:val>
                                        </p:tav>
                                      </p:tavLst>
                                    </p:anim>
                                    <p:anim calcmode="lin" valueType="num">
                                      <p:cBhvr additive="base">
                                        <p:cTn id="18" dur="500" fill="hold"/>
                                        <p:tgtEl>
                                          <p:spTgt spid="6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500" fill="hold"/>
                                        <p:tgtEl>
                                          <p:spTgt spid="68"/>
                                        </p:tgtEl>
                                        <p:attrNameLst>
                                          <p:attrName>ppt_x</p:attrName>
                                        </p:attrNameLst>
                                      </p:cBhvr>
                                      <p:tavLst>
                                        <p:tav tm="0">
                                          <p:val>
                                            <p:strVal val="0-#ppt_w/2"/>
                                          </p:val>
                                        </p:tav>
                                        <p:tav tm="100000">
                                          <p:val>
                                            <p:strVal val="#ppt_x"/>
                                          </p:val>
                                        </p:tav>
                                      </p:tavLst>
                                    </p:anim>
                                    <p:anim calcmode="lin" valueType="num">
                                      <p:cBhvr additive="base">
                                        <p:cTn id="31" dur="500" fill="hold"/>
                                        <p:tgtEl>
                                          <p:spTgt spid="6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1+#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0-#ppt_w/2"/>
                                          </p:val>
                                        </p:tav>
                                        <p:tav tm="100000">
                                          <p:val>
                                            <p:strVal val="#ppt_x"/>
                                          </p:val>
                                        </p:tav>
                                      </p:tavLst>
                                    </p:anim>
                                    <p:anim calcmode="lin" valueType="num">
                                      <p:cBhvr additive="base">
                                        <p:cTn id="57" dur="500" fill="hold"/>
                                        <p:tgtEl>
                                          <p:spTgt spid="6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3" grpId="0"/>
      <p:bldP spid="3" grpId="1"/>
      <p:bldP spid="4" grpId="0"/>
      <p:bldP spid="5"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a:extLst>
              <a:ext uri="{FF2B5EF4-FFF2-40B4-BE49-F238E27FC236}">
                <a16:creationId xmlns:a16="http://schemas.microsoft.com/office/drawing/2014/main" id="{3D255608-B45B-430E-AA25-7313E17D9E02}"/>
              </a:ext>
            </a:extLst>
          </p:cNvPr>
          <p:cNvSpPr>
            <a:spLocks noChangeArrowheads="1"/>
          </p:cNvSpPr>
          <p:nvPr/>
        </p:nvSpPr>
        <p:spPr bwMode="auto">
          <a:xfrm>
            <a:off x="6483095" y="1941637"/>
            <a:ext cx="1361827" cy="1281478"/>
          </a:xfrm>
          <a:custGeom>
            <a:avLst/>
            <a:gdLst>
              <a:gd name="T0" fmla="*/ 975491 w 2913"/>
              <a:gd name="T1" fmla="*/ 0 h 2741"/>
              <a:gd name="T2" fmla="*/ 0 w 2913"/>
              <a:gd name="T3" fmla="*/ 167513 h 2741"/>
              <a:gd name="T4" fmla="*/ 1048977 w 2913"/>
              <a:gd name="T5" fmla="*/ 987065 h 2741"/>
              <a:gd name="T6" fmla="*/ 975491 w 2913"/>
              <a:gd name="T7" fmla="*/ 0 h 27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3" h="2741">
                <a:moveTo>
                  <a:pt x="2708" y="0"/>
                </a:moveTo>
                <a:lnTo>
                  <a:pt x="0" y="465"/>
                </a:lnTo>
                <a:lnTo>
                  <a:pt x="2912" y="2740"/>
                </a:lnTo>
                <a:lnTo>
                  <a:pt x="2708" y="0"/>
                </a:ln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68" name="Freeform 67">
            <a:extLst>
              <a:ext uri="{FF2B5EF4-FFF2-40B4-BE49-F238E27FC236}">
                <a16:creationId xmlns:a16="http://schemas.microsoft.com/office/drawing/2014/main" id="{7893AEBF-1E07-4C3E-AE9C-1DD24B069B0B}"/>
              </a:ext>
            </a:extLst>
          </p:cNvPr>
          <p:cNvSpPr>
            <a:spLocks noChangeArrowheads="1"/>
          </p:cNvSpPr>
          <p:nvPr/>
        </p:nvSpPr>
        <p:spPr bwMode="auto">
          <a:xfrm>
            <a:off x="2667506" y="2211147"/>
            <a:ext cx="2056133" cy="1302080"/>
          </a:xfrm>
          <a:custGeom>
            <a:avLst/>
            <a:gdLst>
              <a:gd name="T0" fmla="*/ 1198598 w 4399"/>
              <a:gd name="T1" fmla="*/ 1002940 h 2787"/>
              <a:gd name="T2" fmla="*/ 1583965 w 4399"/>
              <a:gd name="T3" fmla="*/ 412552 h 2787"/>
              <a:gd name="T4" fmla="*/ 1564877 w 4399"/>
              <a:gd name="T5" fmla="*/ 398872 h 2787"/>
              <a:gd name="T6" fmla="*/ 530509 w 4399"/>
              <a:gd name="T7" fmla="*/ 0 h 2787"/>
              <a:gd name="T8" fmla="*/ 0 w 4399"/>
              <a:gd name="T9" fmla="*/ 87478 h 2787"/>
              <a:gd name="T10" fmla="*/ 244906 w 4399"/>
              <a:gd name="T11" fmla="*/ 748785 h 2787"/>
              <a:gd name="T12" fmla="*/ 530509 w 4399"/>
              <a:gd name="T13" fmla="*/ 704146 h 2787"/>
              <a:gd name="T14" fmla="*/ 844565 w 4399"/>
              <a:gd name="T15" fmla="*/ 774705 h 2787"/>
              <a:gd name="T16" fmla="*/ 1154299 w 4399"/>
              <a:gd name="T17" fmla="*/ 970901 h 2787"/>
              <a:gd name="T18" fmla="*/ 1198598 w 4399"/>
              <a:gd name="T19" fmla="*/ 1002940 h 27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99" h="2787">
                <a:moveTo>
                  <a:pt x="3328" y="2786"/>
                </a:moveTo>
                <a:lnTo>
                  <a:pt x="4398" y="1146"/>
                </a:lnTo>
                <a:cubicBezTo>
                  <a:pt x="4380" y="1133"/>
                  <a:pt x="4362" y="1120"/>
                  <a:pt x="4345" y="1108"/>
                </a:cubicBezTo>
                <a:cubicBezTo>
                  <a:pt x="3656" y="614"/>
                  <a:pt x="2800" y="0"/>
                  <a:pt x="1473" y="0"/>
                </a:cubicBezTo>
                <a:cubicBezTo>
                  <a:pt x="1005" y="0"/>
                  <a:pt x="511" y="81"/>
                  <a:pt x="0" y="243"/>
                </a:cubicBezTo>
                <a:lnTo>
                  <a:pt x="680" y="2080"/>
                </a:lnTo>
                <a:cubicBezTo>
                  <a:pt x="963" y="1999"/>
                  <a:pt x="1229" y="1956"/>
                  <a:pt x="1473" y="1956"/>
                </a:cubicBezTo>
                <a:cubicBezTo>
                  <a:pt x="1784" y="1956"/>
                  <a:pt x="2061" y="2018"/>
                  <a:pt x="2345" y="2152"/>
                </a:cubicBezTo>
                <a:cubicBezTo>
                  <a:pt x="2632" y="2287"/>
                  <a:pt x="2911" y="2487"/>
                  <a:pt x="3205" y="2697"/>
                </a:cubicBezTo>
                <a:cubicBezTo>
                  <a:pt x="3245" y="2726"/>
                  <a:pt x="3287" y="2756"/>
                  <a:pt x="3328" y="2786"/>
                </a:cubicBez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69" name="Freeform 68">
            <a:extLst>
              <a:ext uri="{FF2B5EF4-FFF2-40B4-BE49-F238E27FC236}">
                <a16:creationId xmlns:a16="http://schemas.microsoft.com/office/drawing/2014/main" id="{FCE9DFA6-F0AB-4A59-8116-6224A1735146}"/>
              </a:ext>
            </a:extLst>
          </p:cNvPr>
          <p:cNvSpPr>
            <a:spLocks noChangeArrowheads="1"/>
          </p:cNvSpPr>
          <p:nvPr/>
        </p:nvSpPr>
        <p:spPr bwMode="auto">
          <a:xfrm>
            <a:off x="1173821" y="2326904"/>
            <a:ext cx="1831566" cy="1576094"/>
          </a:xfrm>
          <a:custGeom>
            <a:avLst/>
            <a:gdLst>
              <a:gd name="T0" fmla="*/ 1166113 w 3920"/>
              <a:gd name="T1" fmla="*/ 0 h 3372"/>
              <a:gd name="T2" fmla="*/ 1042265 w 3920"/>
              <a:gd name="T3" fmla="*/ 43218 h 3372"/>
              <a:gd name="T4" fmla="*/ 512672 w 3920"/>
              <a:gd name="T5" fmla="*/ 312253 h 3372"/>
              <a:gd name="T6" fmla="*/ 0 w 3920"/>
              <a:gd name="T7" fmla="*/ 699058 h 3372"/>
              <a:gd name="T8" fmla="*/ 480990 w 3920"/>
              <a:gd name="T9" fmla="*/ 1213717 h 3372"/>
              <a:gd name="T10" fmla="*/ 480630 w 3920"/>
              <a:gd name="T11" fmla="*/ 1214077 h 3372"/>
              <a:gd name="T12" fmla="*/ 898616 w 3920"/>
              <a:gd name="T13" fmla="*/ 901824 h 3372"/>
              <a:gd name="T14" fmla="*/ 1410928 w 3920"/>
              <a:gd name="T15" fmla="*/ 661962 h 3372"/>
              <a:gd name="T16" fmla="*/ 1166113 w 3920"/>
              <a:gd name="T17" fmla="*/ 0 h 3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0" h="3372">
                <a:moveTo>
                  <a:pt x="3239" y="0"/>
                </a:moveTo>
                <a:cubicBezTo>
                  <a:pt x="3125" y="36"/>
                  <a:pt x="3010" y="76"/>
                  <a:pt x="2895" y="120"/>
                </a:cubicBezTo>
                <a:cubicBezTo>
                  <a:pt x="2416" y="303"/>
                  <a:pt x="1922" y="554"/>
                  <a:pt x="1424" y="867"/>
                </a:cubicBezTo>
                <a:cubicBezTo>
                  <a:pt x="592" y="1391"/>
                  <a:pt x="24" y="1919"/>
                  <a:pt x="0" y="1941"/>
                </a:cubicBezTo>
                <a:lnTo>
                  <a:pt x="1336" y="3370"/>
                </a:lnTo>
                <a:lnTo>
                  <a:pt x="1335" y="3371"/>
                </a:lnTo>
                <a:cubicBezTo>
                  <a:pt x="1340" y="3367"/>
                  <a:pt x="1813" y="2930"/>
                  <a:pt x="2496" y="2504"/>
                </a:cubicBezTo>
                <a:cubicBezTo>
                  <a:pt x="3000" y="2190"/>
                  <a:pt x="3480" y="1965"/>
                  <a:pt x="3919" y="1838"/>
                </a:cubicBezTo>
                <a:lnTo>
                  <a:pt x="3239" y="0"/>
                </a:ln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70" name="Freeform 69">
            <a:extLst>
              <a:ext uri="{FF2B5EF4-FFF2-40B4-BE49-F238E27FC236}">
                <a16:creationId xmlns:a16="http://schemas.microsoft.com/office/drawing/2014/main" id="{BF765E07-EBF4-4224-9EE1-FEA2CF2295AD}"/>
              </a:ext>
            </a:extLst>
          </p:cNvPr>
          <p:cNvSpPr>
            <a:spLocks noChangeArrowheads="1"/>
          </p:cNvSpPr>
          <p:nvPr/>
        </p:nvSpPr>
        <p:spPr bwMode="auto">
          <a:xfrm>
            <a:off x="6062803" y="2382531"/>
            <a:ext cx="1454540" cy="1398913"/>
          </a:xfrm>
          <a:custGeom>
            <a:avLst/>
            <a:gdLst>
              <a:gd name="T0" fmla="*/ 569203 w 3115"/>
              <a:gd name="T1" fmla="*/ 1439 h 2996"/>
              <a:gd name="T2" fmla="*/ 570282 w 3115"/>
              <a:gd name="T3" fmla="*/ 0 h 2996"/>
              <a:gd name="T4" fmla="*/ 265532 w 3115"/>
              <a:gd name="T5" fmla="*/ 280991 h 2996"/>
              <a:gd name="T6" fmla="*/ 0 w 3115"/>
              <a:gd name="T7" fmla="*/ 437497 h 2996"/>
              <a:gd name="T8" fmla="*/ 293596 w 3115"/>
              <a:gd name="T9" fmla="*/ 1077553 h 2996"/>
              <a:gd name="T10" fmla="*/ 699810 w 3115"/>
              <a:gd name="T11" fmla="*/ 834699 h 2996"/>
              <a:gd name="T12" fmla="*/ 1120415 w 3115"/>
              <a:gd name="T13" fmla="*/ 438937 h 2996"/>
              <a:gd name="T14" fmla="*/ 569203 w 3115"/>
              <a:gd name="T15" fmla="*/ 1439 h 29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15" h="2996">
                <a:moveTo>
                  <a:pt x="1582" y="4"/>
                </a:moveTo>
                <a:lnTo>
                  <a:pt x="1585" y="0"/>
                </a:lnTo>
                <a:cubicBezTo>
                  <a:pt x="1581" y="4"/>
                  <a:pt x="1260" y="399"/>
                  <a:pt x="738" y="781"/>
                </a:cubicBezTo>
                <a:cubicBezTo>
                  <a:pt x="494" y="958"/>
                  <a:pt x="246" y="1105"/>
                  <a:pt x="0" y="1216"/>
                </a:cubicBezTo>
                <a:lnTo>
                  <a:pt x="816" y="2995"/>
                </a:lnTo>
                <a:cubicBezTo>
                  <a:pt x="1201" y="2819"/>
                  <a:pt x="1580" y="2593"/>
                  <a:pt x="1945" y="2320"/>
                </a:cubicBezTo>
                <a:cubicBezTo>
                  <a:pt x="2647" y="1798"/>
                  <a:pt x="3069" y="1278"/>
                  <a:pt x="3114" y="1220"/>
                </a:cubicBezTo>
                <a:lnTo>
                  <a:pt x="1582" y="4"/>
                </a:ln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71" name="Freeform 70">
            <a:extLst>
              <a:ext uri="{FF2B5EF4-FFF2-40B4-BE49-F238E27FC236}">
                <a16:creationId xmlns:a16="http://schemas.microsoft.com/office/drawing/2014/main" id="{1C46FB87-CA34-45F4-8390-9958BBA31C02}"/>
              </a:ext>
            </a:extLst>
          </p:cNvPr>
          <p:cNvSpPr>
            <a:spLocks noChangeArrowheads="1"/>
          </p:cNvSpPr>
          <p:nvPr/>
        </p:nvSpPr>
        <p:spPr bwMode="auto">
          <a:xfrm>
            <a:off x="4245660" y="2749256"/>
            <a:ext cx="2198290" cy="1242334"/>
          </a:xfrm>
          <a:custGeom>
            <a:avLst/>
            <a:gdLst>
              <a:gd name="T0" fmla="*/ 1399246 w 4703"/>
              <a:gd name="T1" fmla="*/ 157082 h 2657"/>
              <a:gd name="T2" fmla="*/ 1350263 w 4703"/>
              <a:gd name="T3" fmla="*/ 177978 h 2657"/>
              <a:gd name="T4" fmla="*/ 987936 w 4703"/>
              <a:gd name="T5" fmla="*/ 252196 h 2657"/>
              <a:gd name="T6" fmla="*/ 674231 w 4703"/>
              <a:gd name="T7" fmla="*/ 181581 h 2657"/>
              <a:gd name="T8" fmla="*/ 385378 w 4703"/>
              <a:gd name="T9" fmla="*/ 0 h 2657"/>
              <a:gd name="T10" fmla="*/ 0 w 4703"/>
              <a:gd name="T11" fmla="*/ 590859 h 2657"/>
              <a:gd name="T12" fmla="*/ 987936 w 4703"/>
              <a:gd name="T13" fmla="*/ 956903 h 2657"/>
              <a:gd name="T14" fmla="*/ 1626151 w 4703"/>
              <a:gd name="T15" fmla="*/ 826481 h 2657"/>
              <a:gd name="T16" fmla="*/ 1693502 w 4703"/>
              <a:gd name="T17" fmla="*/ 797299 h 2657"/>
              <a:gd name="T18" fmla="*/ 1399246 w 4703"/>
              <a:gd name="T19" fmla="*/ 157082 h 2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03" h="2657">
                <a:moveTo>
                  <a:pt x="3885" y="436"/>
                </a:moveTo>
                <a:cubicBezTo>
                  <a:pt x="3839" y="456"/>
                  <a:pt x="3794" y="475"/>
                  <a:pt x="3749" y="494"/>
                </a:cubicBezTo>
                <a:cubicBezTo>
                  <a:pt x="3408" y="631"/>
                  <a:pt x="3070" y="700"/>
                  <a:pt x="2743" y="700"/>
                </a:cubicBezTo>
                <a:cubicBezTo>
                  <a:pt x="2433" y="700"/>
                  <a:pt x="2156" y="637"/>
                  <a:pt x="1872" y="504"/>
                </a:cubicBezTo>
                <a:cubicBezTo>
                  <a:pt x="1603" y="377"/>
                  <a:pt x="1343" y="195"/>
                  <a:pt x="1070" y="0"/>
                </a:cubicBezTo>
                <a:lnTo>
                  <a:pt x="0" y="1640"/>
                </a:lnTo>
                <a:cubicBezTo>
                  <a:pt x="667" y="2114"/>
                  <a:pt x="1498" y="2656"/>
                  <a:pt x="2743" y="2656"/>
                </a:cubicBezTo>
                <a:cubicBezTo>
                  <a:pt x="3334" y="2656"/>
                  <a:pt x="3930" y="2534"/>
                  <a:pt x="4515" y="2294"/>
                </a:cubicBezTo>
                <a:cubicBezTo>
                  <a:pt x="4578" y="2268"/>
                  <a:pt x="4640" y="2241"/>
                  <a:pt x="4702" y="2213"/>
                </a:cubicBezTo>
                <a:lnTo>
                  <a:pt x="3885" y="436"/>
                </a:ln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124" name="Freeform 123">
            <a:extLst>
              <a:ext uri="{FF2B5EF4-FFF2-40B4-BE49-F238E27FC236}">
                <a16:creationId xmlns:a16="http://schemas.microsoft.com/office/drawing/2014/main" id="{8E2BBF0A-F696-4504-AADA-0C4D090E91BB}"/>
              </a:ext>
            </a:extLst>
          </p:cNvPr>
          <p:cNvSpPr>
            <a:spLocks noChangeArrowheads="1"/>
          </p:cNvSpPr>
          <p:nvPr/>
        </p:nvSpPr>
        <p:spPr bwMode="auto">
          <a:xfrm flipH="1">
            <a:off x="1913452" y="2153093"/>
            <a:ext cx="34289" cy="606465"/>
          </a:xfrm>
          <a:custGeom>
            <a:avLst/>
            <a:gdLst>
              <a:gd name="T0" fmla="*/ 0 w 76"/>
              <a:gd name="T1" fmla="*/ 626703 h 1742"/>
              <a:gd name="T2" fmla="*/ 26633 w 76"/>
              <a:gd name="T3" fmla="*/ 626703 h 1742"/>
              <a:gd name="T4" fmla="*/ 26633 w 76"/>
              <a:gd name="T5" fmla="*/ 0 h 1742"/>
              <a:gd name="T6" fmla="*/ 0 w 76"/>
              <a:gd name="T7" fmla="*/ 0 h 1742"/>
              <a:gd name="T8" fmla="*/ 0 w 76"/>
              <a:gd name="T9" fmla="*/ 626703 h 1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742">
                <a:moveTo>
                  <a:pt x="0" y="1741"/>
                </a:moveTo>
                <a:lnTo>
                  <a:pt x="75" y="1741"/>
                </a:lnTo>
                <a:lnTo>
                  <a:pt x="75" y="0"/>
                </a:lnTo>
                <a:lnTo>
                  <a:pt x="0" y="0"/>
                </a:lnTo>
                <a:lnTo>
                  <a:pt x="0" y="1741"/>
                </a:ln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125" name="Freeform 124">
            <a:extLst>
              <a:ext uri="{FF2B5EF4-FFF2-40B4-BE49-F238E27FC236}">
                <a16:creationId xmlns:a16="http://schemas.microsoft.com/office/drawing/2014/main" id="{71AEE69F-2ACF-435C-945C-50BA10413C5D}"/>
              </a:ext>
            </a:extLst>
          </p:cNvPr>
          <p:cNvSpPr>
            <a:spLocks noChangeArrowheads="1"/>
          </p:cNvSpPr>
          <p:nvPr/>
        </p:nvSpPr>
        <p:spPr bwMode="auto">
          <a:xfrm>
            <a:off x="1875539" y="1990238"/>
            <a:ext cx="117435" cy="117435"/>
          </a:xfrm>
          <a:custGeom>
            <a:avLst/>
            <a:gdLst>
              <a:gd name="T0" fmla="*/ 0 w 252"/>
              <a:gd name="T1" fmla="*/ 45244 h 252"/>
              <a:gd name="T2" fmla="*/ 44885 w 252"/>
              <a:gd name="T3" fmla="*/ 0 h 252"/>
              <a:gd name="T4" fmla="*/ 90129 w 252"/>
              <a:gd name="T5" fmla="*/ 45244 h 252"/>
              <a:gd name="T6" fmla="*/ 44885 w 252"/>
              <a:gd name="T7" fmla="*/ 90129 h 252"/>
              <a:gd name="T8" fmla="*/ 0 w 252"/>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2">
                <a:moveTo>
                  <a:pt x="0" y="126"/>
                </a:moveTo>
                <a:cubicBezTo>
                  <a:pt x="0" y="57"/>
                  <a:pt x="56" y="0"/>
                  <a:pt x="125" y="0"/>
                </a:cubicBezTo>
                <a:cubicBezTo>
                  <a:pt x="194" y="0"/>
                  <a:pt x="251" y="57"/>
                  <a:pt x="251" y="126"/>
                </a:cubicBezTo>
                <a:cubicBezTo>
                  <a:pt x="251" y="195"/>
                  <a:pt x="194" y="251"/>
                  <a:pt x="125" y="251"/>
                </a:cubicBezTo>
                <a:cubicBezTo>
                  <a:pt x="56" y="251"/>
                  <a:pt x="0" y="195"/>
                  <a:pt x="0" y="126"/>
                </a:cubicBez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177" name="Freeform 176">
            <a:extLst>
              <a:ext uri="{FF2B5EF4-FFF2-40B4-BE49-F238E27FC236}">
                <a16:creationId xmlns:a16="http://schemas.microsoft.com/office/drawing/2014/main" id="{EA3AE4AB-277A-4E1B-A6D1-33E5E86C10EC}"/>
              </a:ext>
            </a:extLst>
          </p:cNvPr>
          <p:cNvSpPr>
            <a:spLocks noChangeArrowheads="1"/>
          </p:cNvSpPr>
          <p:nvPr/>
        </p:nvSpPr>
        <p:spPr bwMode="auto">
          <a:xfrm>
            <a:off x="5465329" y="1943698"/>
            <a:ext cx="35024" cy="1145501"/>
          </a:xfrm>
          <a:custGeom>
            <a:avLst/>
            <a:gdLst>
              <a:gd name="T0" fmla="*/ 0 w 76"/>
              <a:gd name="T1" fmla="*/ 882290 h 2452"/>
              <a:gd name="T2" fmla="*/ 26632 w 76"/>
              <a:gd name="T3" fmla="*/ 882290 h 2452"/>
              <a:gd name="T4" fmla="*/ 26632 w 76"/>
              <a:gd name="T5" fmla="*/ 0 h 2452"/>
              <a:gd name="T6" fmla="*/ 0 w 76"/>
              <a:gd name="T7" fmla="*/ 0 h 2452"/>
              <a:gd name="T8" fmla="*/ 0 w 76"/>
              <a:gd name="T9" fmla="*/ 882290 h 2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2452">
                <a:moveTo>
                  <a:pt x="0" y="2451"/>
                </a:moveTo>
                <a:lnTo>
                  <a:pt x="75" y="2451"/>
                </a:lnTo>
                <a:lnTo>
                  <a:pt x="75" y="0"/>
                </a:lnTo>
                <a:lnTo>
                  <a:pt x="0" y="0"/>
                </a:lnTo>
                <a:lnTo>
                  <a:pt x="0" y="2451"/>
                </a:ln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178" name="Freeform 177">
            <a:extLst>
              <a:ext uri="{FF2B5EF4-FFF2-40B4-BE49-F238E27FC236}">
                <a16:creationId xmlns:a16="http://schemas.microsoft.com/office/drawing/2014/main" id="{1F2DDEF7-4C03-4EE7-A8B8-9C1D62AF1394}"/>
              </a:ext>
            </a:extLst>
          </p:cNvPr>
          <p:cNvSpPr>
            <a:spLocks noChangeArrowheads="1"/>
          </p:cNvSpPr>
          <p:nvPr/>
        </p:nvSpPr>
        <p:spPr bwMode="auto">
          <a:xfrm>
            <a:off x="5424124" y="1797190"/>
            <a:ext cx="117434" cy="117435"/>
          </a:xfrm>
          <a:custGeom>
            <a:avLst/>
            <a:gdLst>
              <a:gd name="T0" fmla="*/ 0 w 251"/>
              <a:gd name="T1" fmla="*/ 45244 h 252"/>
              <a:gd name="T2" fmla="*/ 45063 w 251"/>
              <a:gd name="T3" fmla="*/ 0 h 252"/>
              <a:gd name="T4" fmla="*/ 90126 w 251"/>
              <a:gd name="T5" fmla="*/ 45244 h 252"/>
              <a:gd name="T6" fmla="*/ 45063 w 251"/>
              <a:gd name="T7" fmla="*/ 90129 h 252"/>
              <a:gd name="T8" fmla="*/ 0 w 251"/>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52">
                <a:moveTo>
                  <a:pt x="0" y="126"/>
                </a:moveTo>
                <a:cubicBezTo>
                  <a:pt x="0" y="57"/>
                  <a:pt x="56" y="0"/>
                  <a:pt x="125" y="0"/>
                </a:cubicBezTo>
                <a:cubicBezTo>
                  <a:pt x="194" y="0"/>
                  <a:pt x="250" y="57"/>
                  <a:pt x="250" y="126"/>
                </a:cubicBezTo>
                <a:cubicBezTo>
                  <a:pt x="250" y="195"/>
                  <a:pt x="194" y="251"/>
                  <a:pt x="125" y="251"/>
                </a:cubicBezTo>
                <a:cubicBezTo>
                  <a:pt x="56" y="251"/>
                  <a:pt x="0" y="195"/>
                  <a:pt x="0" y="126"/>
                </a:cubicBez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230" name="Freeform 229">
            <a:extLst>
              <a:ext uri="{FF2B5EF4-FFF2-40B4-BE49-F238E27FC236}">
                <a16:creationId xmlns:a16="http://schemas.microsoft.com/office/drawing/2014/main" id="{F9461B5A-D1D2-4DC6-9667-74FBF252201E}"/>
              </a:ext>
            </a:extLst>
          </p:cNvPr>
          <p:cNvSpPr>
            <a:spLocks noChangeArrowheads="1"/>
          </p:cNvSpPr>
          <p:nvPr/>
        </p:nvSpPr>
        <p:spPr bwMode="auto">
          <a:xfrm>
            <a:off x="3613161" y="3089198"/>
            <a:ext cx="35025" cy="910632"/>
          </a:xfrm>
          <a:custGeom>
            <a:avLst/>
            <a:gdLst>
              <a:gd name="T0" fmla="*/ 26633 w 76"/>
              <a:gd name="T1" fmla="*/ 0 h 1951"/>
              <a:gd name="T2" fmla="*/ 0 w 76"/>
              <a:gd name="T3" fmla="*/ 0 h 1951"/>
              <a:gd name="T4" fmla="*/ 0 w 76"/>
              <a:gd name="T5" fmla="*/ 701315 h 1951"/>
              <a:gd name="T6" fmla="*/ 26633 w 76"/>
              <a:gd name="T7" fmla="*/ 701315 h 1951"/>
              <a:gd name="T8" fmla="*/ 26633 w 76"/>
              <a:gd name="T9" fmla="*/ 0 h 19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951">
                <a:moveTo>
                  <a:pt x="75" y="0"/>
                </a:moveTo>
                <a:lnTo>
                  <a:pt x="0" y="0"/>
                </a:lnTo>
                <a:lnTo>
                  <a:pt x="0" y="1950"/>
                </a:lnTo>
                <a:lnTo>
                  <a:pt x="75" y="1950"/>
                </a:lnTo>
                <a:lnTo>
                  <a:pt x="75" y="0"/>
                </a:ln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231" name="Freeform 230">
            <a:extLst>
              <a:ext uri="{FF2B5EF4-FFF2-40B4-BE49-F238E27FC236}">
                <a16:creationId xmlns:a16="http://schemas.microsoft.com/office/drawing/2014/main" id="{C46E6FA8-A144-4C02-B718-3CA866667C94}"/>
              </a:ext>
            </a:extLst>
          </p:cNvPr>
          <p:cNvSpPr>
            <a:spLocks noChangeArrowheads="1"/>
          </p:cNvSpPr>
          <p:nvPr/>
        </p:nvSpPr>
        <p:spPr bwMode="auto">
          <a:xfrm>
            <a:off x="3571956" y="3962746"/>
            <a:ext cx="117435" cy="117434"/>
          </a:xfrm>
          <a:custGeom>
            <a:avLst/>
            <a:gdLst>
              <a:gd name="T0" fmla="*/ 90129 w 252"/>
              <a:gd name="T1" fmla="*/ 45244 h 252"/>
              <a:gd name="T2" fmla="*/ 44885 w 252"/>
              <a:gd name="T3" fmla="*/ 90128 h 252"/>
              <a:gd name="T4" fmla="*/ 0 w 252"/>
              <a:gd name="T5" fmla="*/ 45244 h 252"/>
              <a:gd name="T6" fmla="*/ 44885 w 252"/>
              <a:gd name="T7" fmla="*/ 0 h 252"/>
              <a:gd name="T8" fmla="*/ 90129 w 252"/>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2">
                <a:moveTo>
                  <a:pt x="251" y="126"/>
                </a:moveTo>
                <a:cubicBezTo>
                  <a:pt x="251" y="195"/>
                  <a:pt x="194" y="251"/>
                  <a:pt x="125" y="251"/>
                </a:cubicBezTo>
                <a:cubicBezTo>
                  <a:pt x="56" y="251"/>
                  <a:pt x="0" y="195"/>
                  <a:pt x="0" y="126"/>
                </a:cubicBezTo>
                <a:cubicBezTo>
                  <a:pt x="0" y="57"/>
                  <a:pt x="56" y="0"/>
                  <a:pt x="125" y="0"/>
                </a:cubicBezTo>
                <a:cubicBezTo>
                  <a:pt x="194" y="0"/>
                  <a:pt x="251" y="57"/>
                  <a:pt x="251" y="126"/>
                </a:cubicBez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283" name="Freeform 282">
            <a:extLst>
              <a:ext uri="{FF2B5EF4-FFF2-40B4-BE49-F238E27FC236}">
                <a16:creationId xmlns:a16="http://schemas.microsoft.com/office/drawing/2014/main" id="{141449F1-677A-46A9-A7EF-4C6D219A185C}"/>
              </a:ext>
            </a:extLst>
          </p:cNvPr>
          <p:cNvSpPr>
            <a:spLocks noChangeArrowheads="1"/>
          </p:cNvSpPr>
          <p:nvPr/>
        </p:nvSpPr>
        <p:spPr bwMode="auto">
          <a:xfrm>
            <a:off x="7200063" y="3089198"/>
            <a:ext cx="35024" cy="910632"/>
          </a:xfrm>
          <a:custGeom>
            <a:avLst/>
            <a:gdLst>
              <a:gd name="T0" fmla="*/ 26627 w 75"/>
              <a:gd name="T1" fmla="*/ 0 h 1951"/>
              <a:gd name="T2" fmla="*/ 0 w 75"/>
              <a:gd name="T3" fmla="*/ 0 h 1951"/>
              <a:gd name="T4" fmla="*/ 0 w 75"/>
              <a:gd name="T5" fmla="*/ 701315 h 1951"/>
              <a:gd name="T6" fmla="*/ 26627 w 75"/>
              <a:gd name="T7" fmla="*/ 701315 h 1951"/>
              <a:gd name="T8" fmla="*/ 26627 w 75"/>
              <a:gd name="T9" fmla="*/ 0 h 19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951">
                <a:moveTo>
                  <a:pt x="74" y="0"/>
                </a:moveTo>
                <a:lnTo>
                  <a:pt x="0" y="0"/>
                </a:lnTo>
                <a:lnTo>
                  <a:pt x="0" y="1950"/>
                </a:lnTo>
                <a:lnTo>
                  <a:pt x="74" y="1950"/>
                </a:lnTo>
                <a:lnTo>
                  <a:pt x="74" y="0"/>
                </a:ln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284" name="Freeform 283">
            <a:extLst>
              <a:ext uri="{FF2B5EF4-FFF2-40B4-BE49-F238E27FC236}">
                <a16:creationId xmlns:a16="http://schemas.microsoft.com/office/drawing/2014/main" id="{3B7BDFA6-7335-4841-8263-16D1C0572D43}"/>
              </a:ext>
            </a:extLst>
          </p:cNvPr>
          <p:cNvSpPr>
            <a:spLocks noChangeArrowheads="1"/>
          </p:cNvSpPr>
          <p:nvPr/>
        </p:nvSpPr>
        <p:spPr bwMode="auto">
          <a:xfrm>
            <a:off x="7158858" y="3962746"/>
            <a:ext cx="117434" cy="117434"/>
          </a:xfrm>
          <a:custGeom>
            <a:avLst/>
            <a:gdLst>
              <a:gd name="T0" fmla="*/ 90126 w 251"/>
              <a:gd name="T1" fmla="*/ 45244 h 252"/>
              <a:gd name="T2" fmla="*/ 45063 w 251"/>
              <a:gd name="T3" fmla="*/ 90128 h 252"/>
              <a:gd name="T4" fmla="*/ 0 w 251"/>
              <a:gd name="T5" fmla="*/ 45244 h 252"/>
              <a:gd name="T6" fmla="*/ 45063 w 251"/>
              <a:gd name="T7" fmla="*/ 0 h 252"/>
              <a:gd name="T8" fmla="*/ 90126 w 251"/>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52">
                <a:moveTo>
                  <a:pt x="250" y="126"/>
                </a:moveTo>
                <a:cubicBezTo>
                  <a:pt x="250" y="195"/>
                  <a:pt x="194" y="251"/>
                  <a:pt x="125" y="251"/>
                </a:cubicBezTo>
                <a:cubicBezTo>
                  <a:pt x="56" y="251"/>
                  <a:pt x="0" y="195"/>
                  <a:pt x="0" y="126"/>
                </a:cubicBezTo>
                <a:cubicBezTo>
                  <a:pt x="0" y="57"/>
                  <a:pt x="56" y="0"/>
                  <a:pt x="125" y="0"/>
                </a:cubicBezTo>
                <a:cubicBezTo>
                  <a:pt x="194" y="0"/>
                  <a:pt x="250" y="57"/>
                  <a:pt x="250" y="126"/>
                </a:cubicBez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30" name="TextBox 29">
            <a:extLst>
              <a:ext uri="{FF2B5EF4-FFF2-40B4-BE49-F238E27FC236}">
                <a16:creationId xmlns:a16="http://schemas.microsoft.com/office/drawing/2014/main" id="{038F4593-11DE-4A09-BCC5-415BF4C2E771}"/>
              </a:ext>
            </a:extLst>
          </p:cNvPr>
          <p:cNvSpPr txBox="1"/>
          <p:nvPr/>
        </p:nvSpPr>
        <p:spPr>
          <a:xfrm>
            <a:off x="3504641" y="2518572"/>
            <a:ext cx="265265" cy="519373"/>
          </a:xfrm>
          <a:prstGeom prst="rect">
            <a:avLst/>
          </a:prstGeom>
          <a:noFill/>
        </p:spPr>
        <p:txBody>
          <a:bodyPr wrap="none" rtlCol="0" anchor="b">
            <a:spAutoFit/>
          </a:bodyPr>
          <a:lstStyle/>
          <a:p>
            <a:pPr algn="ctr"/>
            <a:r>
              <a:rPr lang="en-US" sz="2775" b="1" spc="-109" dirty="0">
                <a:latin typeface="DM Sans" pitchFamily="2" charset="77"/>
              </a:rPr>
              <a:t>I</a:t>
            </a:r>
          </a:p>
        </p:txBody>
      </p:sp>
      <p:sp>
        <p:nvSpPr>
          <p:cNvPr id="31" name="TextBox 30">
            <a:extLst>
              <a:ext uri="{FF2B5EF4-FFF2-40B4-BE49-F238E27FC236}">
                <a16:creationId xmlns:a16="http://schemas.microsoft.com/office/drawing/2014/main" id="{9308A9E8-5CCF-4085-A5B4-4F06B0F7FCDC}"/>
              </a:ext>
            </a:extLst>
          </p:cNvPr>
          <p:cNvSpPr txBox="1"/>
          <p:nvPr/>
        </p:nvSpPr>
        <p:spPr>
          <a:xfrm>
            <a:off x="5211539" y="3247339"/>
            <a:ext cx="345865" cy="519373"/>
          </a:xfrm>
          <a:prstGeom prst="rect">
            <a:avLst/>
          </a:prstGeom>
          <a:noFill/>
        </p:spPr>
        <p:txBody>
          <a:bodyPr wrap="none" rtlCol="0" anchor="b">
            <a:spAutoFit/>
          </a:bodyPr>
          <a:lstStyle/>
          <a:p>
            <a:pPr algn="ctr"/>
            <a:r>
              <a:rPr lang="en-US" sz="2775" b="1" spc="-109" dirty="0">
                <a:latin typeface="DM Sans" pitchFamily="2" charset="77"/>
              </a:rPr>
              <a:t>II</a:t>
            </a:r>
          </a:p>
        </p:txBody>
      </p:sp>
      <p:sp>
        <p:nvSpPr>
          <p:cNvPr id="32" name="TextBox 31">
            <a:extLst>
              <a:ext uri="{FF2B5EF4-FFF2-40B4-BE49-F238E27FC236}">
                <a16:creationId xmlns:a16="http://schemas.microsoft.com/office/drawing/2014/main" id="{649DCC31-A9CD-4E68-91CD-5CB0F960E060}"/>
              </a:ext>
            </a:extLst>
          </p:cNvPr>
          <p:cNvSpPr txBox="1"/>
          <p:nvPr/>
        </p:nvSpPr>
        <p:spPr>
          <a:xfrm>
            <a:off x="6893425" y="2464014"/>
            <a:ext cx="426463" cy="519373"/>
          </a:xfrm>
          <a:prstGeom prst="rect">
            <a:avLst/>
          </a:prstGeom>
          <a:noFill/>
        </p:spPr>
        <p:txBody>
          <a:bodyPr wrap="none" rtlCol="0" anchor="b">
            <a:spAutoFit/>
          </a:bodyPr>
          <a:lstStyle/>
          <a:p>
            <a:pPr algn="ctr"/>
            <a:r>
              <a:rPr lang="en-US" sz="2775" b="1" spc="-109" dirty="0">
                <a:latin typeface="DM Sans" pitchFamily="2" charset="77"/>
              </a:rPr>
              <a:t>III</a:t>
            </a:r>
          </a:p>
        </p:txBody>
      </p:sp>
      <p:sp>
        <p:nvSpPr>
          <p:cNvPr id="2" name="CaixaDeTexto 1">
            <a:extLst>
              <a:ext uri="{FF2B5EF4-FFF2-40B4-BE49-F238E27FC236}">
                <a16:creationId xmlns:a16="http://schemas.microsoft.com/office/drawing/2014/main" id="{E88E4107-2802-CB7F-3EF6-520609DD6480}"/>
              </a:ext>
            </a:extLst>
          </p:cNvPr>
          <p:cNvSpPr txBox="1"/>
          <p:nvPr/>
        </p:nvSpPr>
        <p:spPr>
          <a:xfrm>
            <a:off x="0" y="124857"/>
            <a:ext cx="9010069" cy="577081"/>
          </a:xfrm>
          <a:prstGeom prst="rect">
            <a:avLst/>
          </a:prstGeom>
          <a:noFill/>
        </p:spPr>
        <p:txBody>
          <a:bodyPr wrap="square">
            <a:spAutoFit/>
          </a:bodyPr>
          <a:lstStyle/>
          <a:p>
            <a:pPr algn="just"/>
            <a:r>
              <a:rPr lang="pt-BR" sz="1050" dirty="0">
                <a:latin typeface="Arial" panose="020B0604020202020204" pitchFamily="34" charset="0"/>
              </a:rPr>
              <a:t>Art. 105. A duração dos contratos regidos por esta Lei </a:t>
            </a:r>
            <a:r>
              <a:rPr lang="pt-BR" sz="1050" b="1" dirty="0">
                <a:latin typeface="Arial" panose="020B0604020202020204" pitchFamily="34" charset="0"/>
              </a:rPr>
              <a:t>SERÁ A PREVISTA EM EDITAL</a:t>
            </a:r>
            <a:r>
              <a:rPr lang="pt-BR" sz="1050" dirty="0">
                <a:latin typeface="Arial" panose="020B0604020202020204" pitchFamily="34" charset="0"/>
              </a:rPr>
              <a:t>, e</a:t>
            </a:r>
            <a:r>
              <a:rPr lang="pt-BR" sz="1050" b="1" dirty="0">
                <a:latin typeface="Arial" panose="020B0604020202020204" pitchFamily="34" charset="0"/>
              </a:rPr>
              <a:t> DEVERÃO </a:t>
            </a:r>
            <a:r>
              <a:rPr lang="pt-BR" sz="1050" dirty="0">
                <a:latin typeface="Arial" panose="020B0604020202020204" pitchFamily="34" charset="0"/>
              </a:rPr>
              <a:t>ser </a:t>
            </a:r>
            <a:r>
              <a:rPr lang="pt-BR" sz="1050" b="1" dirty="0">
                <a:latin typeface="Arial" panose="020B0604020202020204" pitchFamily="34" charset="0"/>
              </a:rPr>
              <a:t>OBSERVADAS</a:t>
            </a:r>
            <a:r>
              <a:rPr lang="pt-BR" sz="1050" dirty="0">
                <a:latin typeface="Arial" panose="020B0604020202020204" pitchFamily="34" charset="0"/>
              </a:rPr>
              <a:t>, no </a:t>
            </a:r>
            <a:r>
              <a:rPr lang="pt-BR" sz="1050" b="1" dirty="0">
                <a:latin typeface="Arial" panose="020B0604020202020204" pitchFamily="34" charset="0"/>
              </a:rPr>
              <a:t>MOMENTO DA CONTRATAÇÃO</a:t>
            </a:r>
            <a:r>
              <a:rPr lang="pt-BR" sz="1050" dirty="0">
                <a:latin typeface="Arial" panose="020B0604020202020204" pitchFamily="34" charset="0"/>
              </a:rPr>
              <a:t> e a </a:t>
            </a:r>
            <a:r>
              <a:rPr lang="pt-BR" sz="1050" b="1" dirty="0">
                <a:latin typeface="Arial" panose="020B0604020202020204" pitchFamily="34" charset="0"/>
              </a:rPr>
              <a:t>CADA EXERCÍCIO FINANCEIRO</a:t>
            </a:r>
            <a:r>
              <a:rPr lang="pt-BR" sz="1050" dirty="0">
                <a:latin typeface="Arial" panose="020B0604020202020204" pitchFamily="34" charset="0"/>
              </a:rPr>
              <a:t>, a disponibilidade de </a:t>
            </a:r>
            <a:r>
              <a:rPr lang="pt-BR" sz="1050" b="1" dirty="0">
                <a:latin typeface="Arial" panose="020B0604020202020204" pitchFamily="34" charset="0"/>
              </a:rPr>
              <a:t>CRÉDITOS ORÇAMENTÁRIOS</a:t>
            </a:r>
            <a:r>
              <a:rPr lang="pt-BR" sz="1050" dirty="0">
                <a:latin typeface="Arial" panose="020B0604020202020204" pitchFamily="34" charset="0"/>
              </a:rPr>
              <a:t>, bem como a previsão no </a:t>
            </a:r>
            <a:r>
              <a:rPr lang="pt-BR" sz="1050" b="1" dirty="0">
                <a:latin typeface="Arial" panose="020B0604020202020204" pitchFamily="34" charset="0"/>
              </a:rPr>
              <a:t>PLANO PLURIANUAL</a:t>
            </a:r>
            <a:r>
              <a:rPr lang="pt-BR" sz="1050" dirty="0">
                <a:latin typeface="Arial" panose="020B0604020202020204" pitchFamily="34" charset="0"/>
              </a:rPr>
              <a:t>, quando </a:t>
            </a:r>
            <a:r>
              <a:rPr lang="pt-BR" sz="1050" b="1" dirty="0">
                <a:latin typeface="Arial" panose="020B0604020202020204" pitchFamily="34" charset="0"/>
              </a:rPr>
              <a:t>ULTRAPASSAR 1 (UM) EXERCÍCIO FINANCEIRO</a:t>
            </a:r>
            <a:r>
              <a:rPr lang="pt-BR" sz="1050" dirty="0">
                <a:latin typeface="Arial" panose="020B0604020202020204" pitchFamily="34" charset="0"/>
              </a:rPr>
              <a:t>.</a:t>
            </a:r>
            <a:endParaRPr lang="pt-BR" sz="1050" dirty="0"/>
          </a:p>
        </p:txBody>
      </p:sp>
      <p:sp>
        <p:nvSpPr>
          <p:cNvPr id="3" name="CaixaDeTexto 2">
            <a:extLst>
              <a:ext uri="{FF2B5EF4-FFF2-40B4-BE49-F238E27FC236}">
                <a16:creationId xmlns:a16="http://schemas.microsoft.com/office/drawing/2014/main" id="{97D71716-B575-F80D-DC46-9E5A063DCBB0}"/>
              </a:ext>
            </a:extLst>
          </p:cNvPr>
          <p:cNvSpPr txBox="1"/>
          <p:nvPr/>
        </p:nvSpPr>
        <p:spPr>
          <a:xfrm>
            <a:off x="118091" y="1141563"/>
            <a:ext cx="3541476" cy="738664"/>
          </a:xfrm>
          <a:prstGeom prst="rect">
            <a:avLst/>
          </a:prstGeom>
          <a:noFill/>
        </p:spPr>
        <p:txBody>
          <a:bodyPr wrap="square">
            <a:spAutoFit/>
          </a:bodyPr>
          <a:lstStyle/>
          <a:p>
            <a:pPr algn="ctr"/>
            <a:r>
              <a:rPr lang="pt-BR" sz="1050" dirty="0">
                <a:latin typeface="Arial" panose="020B0604020202020204" pitchFamily="34" charset="0"/>
              </a:rPr>
              <a:t>Art. 106. A Administração poderá celebrar contratos com prazo de </a:t>
            </a:r>
            <a:r>
              <a:rPr lang="pt-BR" sz="1050" b="1" dirty="0">
                <a:latin typeface="Arial" panose="020B0604020202020204" pitchFamily="34" charset="0"/>
              </a:rPr>
              <a:t>ATÉ 5 (CINCO) ANOS </a:t>
            </a:r>
            <a:r>
              <a:rPr lang="pt-BR" sz="1050" dirty="0">
                <a:latin typeface="Arial" panose="020B0604020202020204" pitchFamily="34" charset="0"/>
              </a:rPr>
              <a:t>nas hipóteses de </a:t>
            </a:r>
            <a:r>
              <a:rPr lang="pt-BR" sz="1050" b="1" dirty="0">
                <a:latin typeface="Arial" panose="020B0604020202020204" pitchFamily="34" charset="0"/>
              </a:rPr>
              <a:t>SERVIÇOS E FORNECIMENTOS CONTÍNUOS</a:t>
            </a:r>
            <a:r>
              <a:rPr lang="pt-BR" sz="1050" dirty="0">
                <a:latin typeface="Arial" panose="020B0604020202020204" pitchFamily="34" charset="0"/>
              </a:rPr>
              <a:t>, observadas as seguintes diretrizes:</a:t>
            </a:r>
            <a:endParaRPr lang="pt-BR" sz="1050" dirty="0"/>
          </a:p>
        </p:txBody>
      </p:sp>
      <p:pic>
        <p:nvPicPr>
          <p:cNvPr id="4" name="Picture 6" descr="Imagens Espanto | Vetores, fotos de arquivo e PSD grátis">
            <a:extLst>
              <a:ext uri="{FF2B5EF4-FFF2-40B4-BE49-F238E27FC236}">
                <a16:creationId xmlns:a16="http://schemas.microsoft.com/office/drawing/2014/main" id="{ADC3CC0D-F39F-0D85-5A14-5450F503A9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72" r="27422" b="1"/>
          <a:stretch/>
        </p:blipFill>
        <p:spPr bwMode="auto">
          <a:xfrm rot="18716870">
            <a:off x="1598023" y="2757141"/>
            <a:ext cx="855116" cy="799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C87CFE4-DE90-972D-93E9-0D9151FA2FEA}"/>
              </a:ext>
            </a:extLst>
          </p:cNvPr>
          <p:cNvSpPr txBox="1"/>
          <p:nvPr/>
        </p:nvSpPr>
        <p:spPr>
          <a:xfrm>
            <a:off x="1379451" y="3989056"/>
            <a:ext cx="2576110" cy="861774"/>
          </a:xfrm>
          <a:prstGeom prst="rect">
            <a:avLst/>
          </a:prstGeom>
          <a:noFill/>
        </p:spPr>
        <p:txBody>
          <a:bodyPr wrap="square">
            <a:spAutoFit/>
          </a:bodyPr>
          <a:lstStyle/>
          <a:p>
            <a:pPr algn="ctr"/>
            <a:r>
              <a:rPr lang="pt-BR" sz="1000" dirty="0">
                <a:latin typeface="Arial" panose="020B0604020202020204" pitchFamily="34" charset="0"/>
              </a:rPr>
              <a:t>A autoridade competente do órgão ou entidade contratante </a:t>
            </a:r>
            <a:r>
              <a:rPr lang="pt-BR" sz="1000" b="1" dirty="0">
                <a:latin typeface="Arial" panose="020B0604020202020204" pitchFamily="34" charset="0"/>
              </a:rPr>
              <a:t>DEVERÁ</a:t>
            </a:r>
            <a:r>
              <a:rPr lang="pt-BR" sz="1000" dirty="0">
                <a:latin typeface="Arial" panose="020B0604020202020204" pitchFamily="34" charset="0"/>
              </a:rPr>
              <a:t> atestar a </a:t>
            </a:r>
            <a:r>
              <a:rPr lang="pt-BR" sz="1000" b="1" dirty="0">
                <a:latin typeface="Arial" panose="020B0604020202020204" pitchFamily="34" charset="0"/>
              </a:rPr>
              <a:t>MAIOR VANTAGEM ECONÔMICA</a:t>
            </a:r>
            <a:r>
              <a:rPr lang="pt-BR" sz="1000" dirty="0">
                <a:latin typeface="Arial" panose="020B0604020202020204" pitchFamily="34" charset="0"/>
              </a:rPr>
              <a:t> vislumbrada em razão da contratação plurianual</a:t>
            </a:r>
            <a:endParaRPr lang="pt-BR" sz="1000" dirty="0"/>
          </a:p>
        </p:txBody>
      </p:sp>
      <p:sp>
        <p:nvSpPr>
          <p:cNvPr id="8" name="CaixaDeTexto 7">
            <a:extLst>
              <a:ext uri="{FF2B5EF4-FFF2-40B4-BE49-F238E27FC236}">
                <a16:creationId xmlns:a16="http://schemas.microsoft.com/office/drawing/2014/main" id="{3C7E1216-CB73-944F-B91F-5EF220C35EC1}"/>
              </a:ext>
            </a:extLst>
          </p:cNvPr>
          <p:cNvSpPr txBox="1"/>
          <p:nvPr/>
        </p:nvSpPr>
        <p:spPr>
          <a:xfrm>
            <a:off x="3967906" y="908120"/>
            <a:ext cx="4952087" cy="1177245"/>
          </a:xfrm>
          <a:prstGeom prst="rect">
            <a:avLst/>
          </a:prstGeom>
          <a:noFill/>
        </p:spPr>
        <p:txBody>
          <a:bodyPr wrap="square">
            <a:spAutoFit/>
          </a:bodyPr>
          <a:lstStyle/>
          <a:p>
            <a:pPr algn="ctr"/>
            <a:r>
              <a:rPr lang="pt-BR" sz="1350" dirty="0">
                <a:latin typeface="Arial" panose="020B0604020202020204" pitchFamily="34" charset="0"/>
              </a:rPr>
              <a:t>A Administração </a:t>
            </a:r>
            <a:r>
              <a:rPr lang="pt-BR" sz="1350" b="1" dirty="0">
                <a:latin typeface="Arial" panose="020B0604020202020204" pitchFamily="34" charset="0"/>
              </a:rPr>
              <a:t>DEVERÁ</a:t>
            </a:r>
            <a:r>
              <a:rPr lang="pt-BR" sz="1350" dirty="0">
                <a:latin typeface="Arial" panose="020B0604020202020204" pitchFamily="34" charset="0"/>
              </a:rPr>
              <a:t> atestar, no </a:t>
            </a:r>
            <a:r>
              <a:rPr lang="pt-BR" sz="1350" b="1" dirty="0">
                <a:latin typeface="Arial" panose="020B0604020202020204" pitchFamily="34" charset="0"/>
              </a:rPr>
              <a:t>INÍCIO DA CONTRATAÇÃO E DE CADA EXERCÍCIO, A EXISTÊNCIA DE CRÉDITOS ORÇAMENTÁRIOS VINCULADOS À CONTRATAÇÃO </a:t>
            </a:r>
            <a:r>
              <a:rPr lang="pt-BR" sz="1350" dirty="0">
                <a:latin typeface="Arial" panose="020B0604020202020204" pitchFamily="34" charset="0"/>
              </a:rPr>
              <a:t>e a </a:t>
            </a:r>
            <a:r>
              <a:rPr lang="pt-BR" sz="1500" b="1" dirty="0">
                <a:latin typeface="Arial" panose="020B0604020202020204" pitchFamily="34" charset="0"/>
              </a:rPr>
              <a:t>VANTAGEM EM SUA MANUTENÇÃO</a:t>
            </a:r>
            <a:endParaRPr lang="pt-BR" sz="1500" dirty="0"/>
          </a:p>
        </p:txBody>
      </p:sp>
      <p:sp>
        <p:nvSpPr>
          <p:cNvPr id="10" name="CaixaDeTexto 9">
            <a:extLst>
              <a:ext uri="{FF2B5EF4-FFF2-40B4-BE49-F238E27FC236}">
                <a16:creationId xmlns:a16="http://schemas.microsoft.com/office/drawing/2014/main" id="{CFD48A18-7A19-7CE9-99D5-BFB8A0888474}"/>
              </a:ext>
            </a:extLst>
          </p:cNvPr>
          <p:cNvSpPr txBox="1"/>
          <p:nvPr/>
        </p:nvSpPr>
        <p:spPr>
          <a:xfrm>
            <a:off x="3793732" y="4060614"/>
            <a:ext cx="4538141" cy="769441"/>
          </a:xfrm>
          <a:prstGeom prst="rect">
            <a:avLst/>
          </a:prstGeom>
          <a:noFill/>
        </p:spPr>
        <p:txBody>
          <a:bodyPr wrap="square">
            <a:spAutoFit/>
          </a:bodyPr>
          <a:lstStyle/>
          <a:p>
            <a:pPr algn="ctr"/>
            <a:r>
              <a:rPr lang="pt-BR" sz="1100" dirty="0">
                <a:latin typeface="Arial" panose="020B0604020202020204" pitchFamily="34" charset="0"/>
              </a:rPr>
              <a:t>A Administração </a:t>
            </a:r>
            <a:r>
              <a:rPr lang="pt-BR" sz="1100" b="1" dirty="0">
                <a:latin typeface="Arial" panose="020B0604020202020204" pitchFamily="34" charset="0"/>
              </a:rPr>
              <a:t>TERÁ A OPÇÃO DE EXTINGUIR</a:t>
            </a:r>
            <a:r>
              <a:rPr lang="pt-BR" sz="1100" dirty="0">
                <a:latin typeface="Arial" panose="020B0604020202020204" pitchFamily="34" charset="0"/>
              </a:rPr>
              <a:t> o contrato, sem ônus, quando não dispuser de </a:t>
            </a:r>
            <a:r>
              <a:rPr lang="pt-BR" sz="1100" b="1" dirty="0">
                <a:latin typeface="Arial" panose="020B0604020202020204" pitchFamily="34" charset="0"/>
              </a:rPr>
              <a:t>CRÉDITOS ORÇAMENTÁRIOS PARA SUA CONTINUIDADE</a:t>
            </a:r>
            <a:r>
              <a:rPr lang="pt-BR" sz="1100" dirty="0">
                <a:latin typeface="Arial" panose="020B0604020202020204" pitchFamily="34" charset="0"/>
              </a:rPr>
              <a:t> ou quando entender que o contrato </a:t>
            </a:r>
            <a:r>
              <a:rPr lang="pt-BR" sz="1100" b="1" dirty="0">
                <a:latin typeface="Arial" panose="020B0604020202020204" pitchFamily="34" charset="0"/>
              </a:rPr>
              <a:t>NÃO MAIS LHE OFERECE VANTAGEM.</a:t>
            </a:r>
            <a:endParaRPr lang="pt-BR" sz="1100" dirty="0"/>
          </a:p>
        </p:txBody>
      </p:sp>
    </p:spTree>
    <p:extLst>
      <p:ext uri="{BB962C8B-B14F-4D97-AF65-F5344CB8AC3E}">
        <p14:creationId xmlns:p14="http://schemas.microsoft.com/office/powerpoint/2010/main" val="35443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barn(inVertical)">
                                      <p:cBhvr>
                                        <p:cTn id="14" dur="500"/>
                                        <p:tgtEl>
                                          <p:spTgt spid="6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arn(inVertical)">
                                      <p:cBhvr>
                                        <p:cTn id="17" dur="500"/>
                                        <p:tgtEl>
                                          <p:spTgt spid="6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inVertical)">
                                      <p:cBhvr>
                                        <p:cTn id="20" dur="500"/>
                                        <p:tgtEl>
                                          <p:spTgt spid="7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inVertical)">
                                      <p:cBhvr>
                                        <p:cTn id="23" dur="500"/>
                                        <p:tgtEl>
                                          <p:spTgt spid="7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barn(inVertical)">
                                      <p:cBhvr>
                                        <p:cTn id="26" dur="500"/>
                                        <p:tgtEl>
                                          <p:spTgt spid="12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barn(inVertical)">
                                      <p:cBhvr>
                                        <p:cTn id="29" dur="500"/>
                                        <p:tgtEl>
                                          <p:spTgt spid="12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barn(inVertical)">
                                      <p:cBhvr>
                                        <p:cTn id="32" dur="500"/>
                                        <p:tgtEl>
                                          <p:spTgt spid="17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8"/>
                                        </p:tgtEl>
                                        <p:attrNameLst>
                                          <p:attrName>style.visibility</p:attrName>
                                        </p:attrNameLst>
                                      </p:cBhvr>
                                      <p:to>
                                        <p:strVal val="visible"/>
                                      </p:to>
                                    </p:set>
                                    <p:animEffect transition="in" filter="barn(inVertical)">
                                      <p:cBhvr>
                                        <p:cTn id="35" dur="500"/>
                                        <p:tgtEl>
                                          <p:spTgt spid="17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0"/>
                                        </p:tgtEl>
                                        <p:attrNameLst>
                                          <p:attrName>style.visibility</p:attrName>
                                        </p:attrNameLst>
                                      </p:cBhvr>
                                      <p:to>
                                        <p:strVal val="visible"/>
                                      </p:to>
                                    </p:set>
                                    <p:animEffect transition="in" filter="barn(inVertical)">
                                      <p:cBhvr>
                                        <p:cTn id="38" dur="500"/>
                                        <p:tgtEl>
                                          <p:spTgt spid="2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1"/>
                                        </p:tgtEl>
                                        <p:attrNameLst>
                                          <p:attrName>style.visibility</p:attrName>
                                        </p:attrNameLst>
                                      </p:cBhvr>
                                      <p:to>
                                        <p:strVal val="visible"/>
                                      </p:to>
                                    </p:set>
                                    <p:animEffect transition="in" filter="barn(inVertical)">
                                      <p:cBhvr>
                                        <p:cTn id="41" dur="500"/>
                                        <p:tgtEl>
                                          <p:spTgt spid="23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3"/>
                                        </p:tgtEl>
                                        <p:attrNameLst>
                                          <p:attrName>style.visibility</p:attrName>
                                        </p:attrNameLst>
                                      </p:cBhvr>
                                      <p:to>
                                        <p:strVal val="visible"/>
                                      </p:to>
                                    </p:set>
                                    <p:animEffect transition="in" filter="barn(inVertical)">
                                      <p:cBhvr>
                                        <p:cTn id="44" dur="500"/>
                                        <p:tgtEl>
                                          <p:spTgt spid="28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4"/>
                                        </p:tgtEl>
                                        <p:attrNameLst>
                                          <p:attrName>style.visibility</p:attrName>
                                        </p:attrNameLst>
                                      </p:cBhvr>
                                      <p:to>
                                        <p:strVal val="visible"/>
                                      </p:to>
                                    </p:set>
                                    <p:animEffect transition="in" filter="barn(inVertical)">
                                      <p:cBhvr>
                                        <p:cTn id="47" dur="500"/>
                                        <p:tgtEl>
                                          <p:spTgt spid="28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arn(inVertic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barn(inVertical)">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arn(inVertical)">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inVertical)">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124" grpId="0" animBg="1"/>
      <p:bldP spid="125" grpId="0" animBg="1"/>
      <p:bldP spid="177" grpId="0" animBg="1"/>
      <p:bldP spid="178" grpId="0" animBg="1"/>
      <p:bldP spid="230" grpId="0" animBg="1"/>
      <p:bldP spid="231" grpId="0" animBg="1"/>
      <p:bldP spid="283" grpId="0" animBg="1"/>
      <p:bldP spid="284" grpId="0" animBg="1"/>
      <p:bldP spid="30" grpId="0"/>
      <p:bldP spid="31" grpId="0"/>
      <p:bldP spid="32" grpId="0"/>
      <p:bldP spid="2" grpId="0"/>
      <p:bldP spid="3"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a:extLst>
              <a:ext uri="{FF2B5EF4-FFF2-40B4-BE49-F238E27FC236}">
                <a16:creationId xmlns:a16="http://schemas.microsoft.com/office/drawing/2014/main" id="{3D255608-B45B-430E-AA25-7313E17D9E02}"/>
              </a:ext>
            </a:extLst>
          </p:cNvPr>
          <p:cNvSpPr>
            <a:spLocks noChangeArrowheads="1"/>
          </p:cNvSpPr>
          <p:nvPr/>
        </p:nvSpPr>
        <p:spPr bwMode="auto">
          <a:xfrm>
            <a:off x="6483095" y="1941637"/>
            <a:ext cx="1361827" cy="1281478"/>
          </a:xfrm>
          <a:custGeom>
            <a:avLst/>
            <a:gdLst>
              <a:gd name="T0" fmla="*/ 975491 w 2913"/>
              <a:gd name="T1" fmla="*/ 0 h 2741"/>
              <a:gd name="T2" fmla="*/ 0 w 2913"/>
              <a:gd name="T3" fmla="*/ 167513 h 2741"/>
              <a:gd name="T4" fmla="*/ 1048977 w 2913"/>
              <a:gd name="T5" fmla="*/ 987065 h 2741"/>
              <a:gd name="T6" fmla="*/ 975491 w 2913"/>
              <a:gd name="T7" fmla="*/ 0 h 27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3" h="2741">
                <a:moveTo>
                  <a:pt x="2708" y="0"/>
                </a:moveTo>
                <a:lnTo>
                  <a:pt x="0" y="465"/>
                </a:lnTo>
                <a:lnTo>
                  <a:pt x="2912" y="2740"/>
                </a:lnTo>
                <a:lnTo>
                  <a:pt x="2708" y="0"/>
                </a:ln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68" name="Freeform 67">
            <a:extLst>
              <a:ext uri="{FF2B5EF4-FFF2-40B4-BE49-F238E27FC236}">
                <a16:creationId xmlns:a16="http://schemas.microsoft.com/office/drawing/2014/main" id="{7893AEBF-1E07-4C3E-AE9C-1DD24B069B0B}"/>
              </a:ext>
            </a:extLst>
          </p:cNvPr>
          <p:cNvSpPr>
            <a:spLocks noChangeArrowheads="1"/>
          </p:cNvSpPr>
          <p:nvPr/>
        </p:nvSpPr>
        <p:spPr bwMode="auto">
          <a:xfrm>
            <a:off x="2667506" y="2211147"/>
            <a:ext cx="2056133" cy="1302080"/>
          </a:xfrm>
          <a:custGeom>
            <a:avLst/>
            <a:gdLst>
              <a:gd name="T0" fmla="*/ 1198598 w 4399"/>
              <a:gd name="T1" fmla="*/ 1002940 h 2787"/>
              <a:gd name="T2" fmla="*/ 1583965 w 4399"/>
              <a:gd name="T3" fmla="*/ 412552 h 2787"/>
              <a:gd name="T4" fmla="*/ 1564877 w 4399"/>
              <a:gd name="T5" fmla="*/ 398872 h 2787"/>
              <a:gd name="T6" fmla="*/ 530509 w 4399"/>
              <a:gd name="T7" fmla="*/ 0 h 2787"/>
              <a:gd name="T8" fmla="*/ 0 w 4399"/>
              <a:gd name="T9" fmla="*/ 87478 h 2787"/>
              <a:gd name="T10" fmla="*/ 244906 w 4399"/>
              <a:gd name="T11" fmla="*/ 748785 h 2787"/>
              <a:gd name="T12" fmla="*/ 530509 w 4399"/>
              <a:gd name="T13" fmla="*/ 704146 h 2787"/>
              <a:gd name="T14" fmla="*/ 844565 w 4399"/>
              <a:gd name="T15" fmla="*/ 774705 h 2787"/>
              <a:gd name="T16" fmla="*/ 1154299 w 4399"/>
              <a:gd name="T17" fmla="*/ 970901 h 2787"/>
              <a:gd name="T18" fmla="*/ 1198598 w 4399"/>
              <a:gd name="T19" fmla="*/ 1002940 h 27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99" h="2787">
                <a:moveTo>
                  <a:pt x="3328" y="2786"/>
                </a:moveTo>
                <a:lnTo>
                  <a:pt x="4398" y="1146"/>
                </a:lnTo>
                <a:cubicBezTo>
                  <a:pt x="4380" y="1133"/>
                  <a:pt x="4362" y="1120"/>
                  <a:pt x="4345" y="1108"/>
                </a:cubicBezTo>
                <a:cubicBezTo>
                  <a:pt x="3656" y="614"/>
                  <a:pt x="2800" y="0"/>
                  <a:pt x="1473" y="0"/>
                </a:cubicBezTo>
                <a:cubicBezTo>
                  <a:pt x="1005" y="0"/>
                  <a:pt x="511" y="81"/>
                  <a:pt x="0" y="243"/>
                </a:cubicBezTo>
                <a:lnTo>
                  <a:pt x="680" y="2080"/>
                </a:lnTo>
                <a:cubicBezTo>
                  <a:pt x="963" y="1999"/>
                  <a:pt x="1229" y="1956"/>
                  <a:pt x="1473" y="1956"/>
                </a:cubicBezTo>
                <a:cubicBezTo>
                  <a:pt x="1784" y="1956"/>
                  <a:pt x="2061" y="2018"/>
                  <a:pt x="2345" y="2152"/>
                </a:cubicBezTo>
                <a:cubicBezTo>
                  <a:pt x="2632" y="2287"/>
                  <a:pt x="2911" y="2487"/>
                  <a:pt x="3205" y="2697"/>
                </a:cubicBezTo>
                <a:cubicBezTo>
                  <a:pt x="3245" y="2726"/>
                  <a:pt x="3287" y="2756"/>
                  <a:pt x="3328" y="2786"/>
                </a:cubicBez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69" name="Freeform 68">
            <a:extLst>
              <a:ext uri="{FF2B5EF4-FFF2-40B4-BE49-F238E27FC236}">
                <a16:creationId xmlns:a16="http://schemas.microsoft.com/office/drawing/2014/main" id="{FCE9DFA6-F0AB-4A59-8116-6224A1735146}"/>
              </a:ext>
            </a:extLst>
          </p:cNvPr>
          <p:cNvSpPr>
            <a:spLocks noChangeArrowheads="1"/>
          </p:cNvSpPr>
          <p:nvPr/>
        </p:nvSpPr>
        <p:spPr bwMode="auto">
          <a:xfrm>
            <a:off x="1173821" y="2326904"/>
            <a:ext cx="1831566" cy="1576094"/>
          </a:xfrm>
          <a:custGeom>
            <a:avLst/>
            <a:gdLst>
              <a:gd name="T0" fmla="*/ 1166113 w 3920"/>
              <a:gd name="T1" fmla="*/ 0 h 3372"/>
              <a:gd name="T2" fmla="*/ 1042265 w 3920"/>
              <a:gd name="T3" fmla="*/ 43218 h 3372"/>
              <a:gd name="T4" fmla="*/ 512672 w 3920"/>
              <a:gd name="T5" fmla="*/ 312253 h 3372"/>
              <a:gd name="T6" fmla="*/ 0 w 3920"/>
              <a:gd name="T7" fmla="*/ 699058 h 3372"/>
              <a:gd name="T8" fmla="*/ 480990 w 3920"/>
              <a:gd name="T9" fmla="*/ 1213717 h 3372"/>
              <a:gd name="T10" fmla="*/ 480630 w 3920"/>
              <a:gd name="T11" fmla="*/ 1214077 h 3372"/>
              <a:gd name="T12" fmla="*/ 898616 w 3920"/>
              <a:gd name="T13" fmla="*/ 901824 h 3372"/>
              <a:gd name="T14" fmla="*/ 1410928 w 3920"/>
              <a:gd name="T15" fmla="*/ 661962 h 3372"/>
              <a:gd name="T16" fmla="*/ 1166113 w 3920"/>
              <a:gd name="T17" fmla="*/ 0 h 3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0" h="3372">
                <a:moveTo>
                  <a:pt x="3239" y="0"/>
                </a:moveTo>
                <a:cubicBezTo>
                  <a:pt x="3125" y="36"/>
                  <a:pt x="3010" y="76"/>
                  <a:pt x="2895" y="120"/>
                </a:cubicBezTo>
                <a:cubicBezTo>
                  <a:pt x="2416" y="303"/>
                  <a:pt x="1922" y="554"/>
                  <a:pt x="1424" y="867"/>
                </a:cubicBezTo>
                <a:cubicBezTo>
                  <a:pt x="592" y="1391"/>
                  <a:pt x="24" y="1919"/>
                  <a:pt x="0" y="1941"/>
                </a:cubicBezTo>
                <a:lnTo>
                  <a:pt x="1336" y="3370"/>
                </a:lnTo>
                <a:lnTo>
                  <a:pt x="1335" y="3371"/>
                </a:lnTo>
                <a:cubicBezTo>
                  <a:pt x="1340" y="3367"/>
                  <a:pt x="1813" y="2930"/>
                  <a:pt x="2496" y="2504"/>
                </a:cubicBezTo>
                <a:cubicBezTo>
                  <a:pt x="3000" y="2190"/>
                  <a:pt x="3480" y="1965"/>
                  <a:pt x="3919" y="1838"/>
                </a:cubicBezTo>
                <a:lnTo>
                  <a:pt x="3239" y="0"/>
                </a:ln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70" name="Freeform 69">
            <a:extLst>
              <a:ext uri="{FF2B5EF4-FFF2-40B4-BE49-F238E27FC236}">
                <a16:creationId xmlns:a16="http://schemas.microsoft.com/office/drawing/2014/main" id="{BF765E07-EBF4-4224-9EE1-FEA2CF2295AD}"/>
              </a:ext>
            </a:extLst>
          </p:cNvPr>
          <p:cNvSpPr>
            <a:spLocks noChangeArrowheads="1"/>
          </p:cNvSpPr>
          <p:nvPr/>
        </p:nvSpPr>
        <p:spPr bwMode="auto">
          <a:xfrm>
            <a:off x="6062803" y="2382531"/>
            <a:ext cx="1454540" cy="1398913"/>
          </a:xfrm>
          <a:custGeom>
            <a:avLst/>
            <a:gdLst>
              <a:gd name="T0" fmla="*/ 569203 w 3115"/>
              <a:gd name="T1" fmla="*/ 1439 h 2996"/>
              <a:gd name="T2" fmla="*/ 570282 w 3115"/>
              <a:gd name="T3" fmla="*/ 0 h 2996"/>
              <a:gd name="T4" fmla="*/ 265532 w 3115"/>
              <a:gd name="T5" fmla="*/ 280991 h 2996"/>
              <a:gd name="T6" fmla="*/ 0 w 3115"/>
              <a:gd name="T7" fmla="*/ 437497 h 2996"/>
              <a:gd name="T8" fmla="*/ 293596 w 3115"/>
              <a:gd name="T9" fmla="*/ 1077553 h 2996"/>
              <a:gd name="T10" fmla="*/ 699810 w 3115"/>
              <a:gd name="T11" fmla="*/ 834699 h 2996"/>
              <a:gd name="T12" fmla="*/ 1120415 w 3115"/>
              <a:gd name="T13" fmla="*/ 438937 h 2996"/>
              <a:gd name="T14" fmla="*/ 569203 w 3115"/>
              <a:gd name="T15" fmla="*/ 1439 h 29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15" h="2996">
                <a:moveTo>
                  <a:pt x="1582" y="4"/>
                </a:moveTo>
                <a:lnTo>
                  <a:pt x="1585" y="0"/>
                </a:lnTo>
                <a:cubicBezTo>
                  <a:pt x="1581" y="4"/>
                  <a:pt x="1260" y="399"/>
                  <a:pt x="738" y="781"/>
                </a:cubicBezTo>
                <a:cubicBezTo>
                  <a:pt x="494" y="958"/>
                  <a:pt x="246" y="1105"/>
                  <a:pt x="0" y="1216"/>
                </a:cubicBezTo>
                <a:lnTo>
                  <a:pt x="816" y="2995"/>
                </a:lnTo>
                <a:cubicBezTo>
                  <a:pt x="1201" y="2819"/>
                  <a:pt x="1580" y="2593"/>
                  <a:pt x="1945" y="2320"/>
                </a:cubicBezTo>
                <a:cubicBezTo>
                  <a:pt x="2647" y="1798"/>
                  <a:pt x="3069" y="1278"/>
                  <a:pt x="3114" y="1220"/>
                </a:cubicBezTo>
                <a:lnTo>
                  <a:pt x="1582" y="4"/>
                </a:ln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71" name="Freeform 70">
            <a:extLst>
              <a:ext uri="{FF2B5EF4-FFF2-40B4-BE49-F238E27FC236}">
                <a16:creationId xmlns:a16="http://schemas.microsoft.com/office/drawing/2014/main" id="{1C46FB87-CA34-45F4-8390-9958BBA31C02}"/>
              </a:ext>
            </a:extLst>
          </p:cNvPr>
          <p:cNvSpPr>
            <a:spLocks noChangeArrowheads="1"/>
          </p:cNvSpPr>
          <p:nvPr/>
        </p:nvSpPr>
        <p:spPr bwMode="auto">
          <a:xfrm>
            <a:off x="4245660" y="2749256"/>
            <a:ext cx="2198290" cy="1242334"/>
          </a:xfrm>
          <a:custGeom>
            <a:avLst/>
            <a:gdLst>
              <a:gd name="T0" fmla="*/ 1399246 w 4703"/>
              <a:gd name="T1" fmla="*/ 157082 h 2657"/>
              <a:gd name="T2" fmla="*/ 1350263 w 4703"/>
              <a:gd name="T3" fmla="*/ 177978 h 2657"/>
              <a:gd name="T4" fmla="*/ 987936 w 4703"/>
              <a:gd name="T5" fmla="*/ 252196 h 2657"/>
              <a:gd name="T6" fmla="*/ 674231 w 4703"/>
              <a:gd name="T7" fmla="*/ 181581 h 2657"/>
              <a:gd name="T8" fmla="*/ 385378 w 4703"/>
              <a:gd name="T9" fmla="*/ 0 h 2657"/>
              <a:gd name="T10" fmla="*/ 0 w 4703"/>
              <a:gd name="T11" fmla="*/ 590859 h 2657"/>
              <a:gd name="T12" fmla="*/ 987936 w 4703"/>
              <a:gd name="T13" fmla="*/ 956903 h 2657"/>
              <a:gd name="T14" fmla="*/ 1626151 w 4703"/>
              <a:gd name="T15" fmla="*/ 826481 h 2657"/>
              <a:gd name="T16" fmla="*/ 1693502 w 4703"/>
              <a:gd name="T17" fmla="*/ 797299 h 2657"/>
              <a:gd name="T18" fmla="*/ 1399246 w 4703"/>
              <a:gd name="T19" fmla="*/ 157082 h 2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03" h="2657">
                <a:moveTo>
                  <a:pt x="3885" y="436"/>
                </a:moveTo>
                <a:cubicBezTo>
                  <a:pt x="3839" y="456"/>
                  <a:pt x="3794" y="475"/>
                  <a:pt x="3749" y="494"/>
                </a:cubicBezTo>
                <a:cubicBezTo>
                  <a:pt x="3408" y="631"/>
                  <a:pt x="3070" y="700"/>
                  <a:pt x="2743" y="700"/>
                </a:cubicBezTo>
                <a:cubicBezTo>
                  <a:pt x="2433" y="700"/>
                  <a:pt x="2156" y="637"/>
                  <a:pt x="1872" y="504"/>
                </a:cubicBezTo>
                <a:cubicBezTo>
                  <a:pt x="1603" y="377"/>
                  <a:pt x="1343" y="195"/>
                  <a:pt x="1070" y="0"/>
                </a:cubicBezTo>
                <a:lnTo>
                  <a:pt x="0" y="1640"/>
                </a:lnTo>
                <a:cubicBezTo>
                  <a:pt x="667" y="2114"/>
                  <a:pt x="1498" y="2656"/>
                  <a:pt x="2743" y="2656"/>
                </a:cubicBezTo>
                <a:cubicBezTo>
                  <a:pt x="3334" y="2656"/>
                  <a:pt x="3930" y="2534"/>
                  <a:pt x="4515" y="2294"/>
                </a:cubicBezTo>
                <a:cubicBezTo>
                  <a:pt x="4578" y="2268"/>
                  <a:pt x="4640" y="2241"/>
                  <a:pt x="4702" y="2213"/>
                </a:cubicBezTo>
                <a:lnTo>
                  <a:pt x="3885" y="436"/>
                </a:ln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124" name="Freeform 123">
            <a:extLst>
              <a:ext uri="{FF2B5EF4-FFF2-40B4-BE49-F238E27FC236}">
                <a16:creationId xmlns:a16="http://schemas.microsoft.com/office/drawing/2014/main" id="{8E2BBF0A-F696-4504-AADA-0C4D090E91BB}"/>
              </a:ext>
            </a:extLst>
          </p:cNvPr>
          <p:cNvSpPr>
            <a:spLocks noChangeArrowheads="1"/>
          </p:cNvSpPr>
          <p:nvPr/>
        </p:nvSpPr>
        <p:spPr bwMode="auto">
          <a:xfrm flipH="1">
            <a:off x="1913452" y="2153093"/>
            <a:ext cx="34289" cy="606465"/>
          </a:xfrm>
          <a:custGeom>
            <a:avLst/>
            <a:gdLst>
              <a:gd name="T0" fmla="*/ 0 w 76"/>
              <a:gd name="T1" fmla="*/ 626703 h 1742"/>
              <a:gd name="T2" fmla="*/ 26633 w 76"/>
              <a:gd name="T3" fmla="*/ 626703 h 1742"/>
              <a:gd name="T4" fmla="*/ 26633 w 76"/>
              <a:gd name="T5" fmla="*/ 0 h 1742"/>
              <a:gd name="T6" fmla="*/ 0 w 76"/>
              <a:gd name="T7" fmla="*/ 0 h 1742"/>
              <a:gd name="T8" fmla="*/ 0 w 76"/>
              <a:gd name="T9" fmla="*/ 626703 h 1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742">
                <a:moveTo>
                  <a:pt x="0" y="1741"/>
                </a:moveTo>
                <a:lnTo>
                  <a:pt x="75" y="1741"/>
                </a:lnTo>
                <a:lnTo>
                  <a:pt x="75" y="0"/>
                </a:lnTo>
                <a:lnTo>
                  <a:pt x="0" y="0"/>
                </a:lnTo>
                <a:lnTo>
                  <a:pt x="0" y="1741"/>
                </a:ln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125" name="Freeform 124">
            <a:extLst>
              <a:ext uri="{FF2B5EF4-FFF2-40B4-BE49-F238E27FC236}">
                <a16:creationId xmlns:a16="http://schemas.microsoft.com/office/drawing/2014/main" id="{71AEE69F-2ACF-435C-945C-50BA10413C5D}"/>
              </a:ext>
            </a:extLst>
          </p:cNvPr>
          <p:cNvSpPr>
            <a:spLocks noChangeArrowheads="1"/>
          </p:cNvSpPr>
          <p:nvPr/>
        </p:nvSpPr>
        <p:spPr bwMode="auto">
          <a:xfrm>
            <a:off x="1875539" y="1990238"/>
            <a:ext cx="117435" cy="117435"/>
          </a:xfrm>
          <a:custGeom>
            <a:avLst/>
            <a:gdLst>
              <a:gd name="T0" fmla="*/ 0 w 252"/>
              <a:gd name="T1" fmla="*/ 45244 h 252"/>
              <a:gd name="T2" fmla="*/ 44885 w 252"/>
              <a:gd name="T3" fmla="*/ 0 h 252"/>
              <a:gd name="T4" fmla="*/ 90129 w 252"/>
              <a:gd name="T5" fmla="*/ 45244 h 252"/>
              <a:gd name="T6" fmla="*/ 44885 w 252"/>
              <a:gd name="T7" fmla="*/ 90129 h 252"/>
              <a:gd name="T8" fmla="*/ 0 w 252"/>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2">
                <a:moveTo>
                  <a:pt x="0" y="126"/>
                </a:moveTo>
                <a:cubicBezTo>
                  <a:pt x="0" y="57"/>
                  <a:pt x="56" y="0"/>
                  <a:pt x="125" y="0"/>
                </a:cubicBezTo>
                <a:cubicBezTo>
                  <a:pt x="194" y="0"/>
                  <a:pt x="251" y="57"/>
                  <a:pt x="251" y="126"/>
                </a:cubicBezTo>
                <a:cubicBezTo>
                  <a:pt x="251" y="195"/>
                  <a:pt x="194" y="251"/>
                  <a:pt x="125" y="251"/>
                </a:cubicBezTo>
                <a:cubicBezTo>
                  <a:pt x="56" y="251"/>
                  <a:pt x="0" y="195"/>
                  <a:pt x="0" y="126"/>
                </a:cubicBez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177" name="Freeform 176">
            <a:extLst>
              <a:ext uri="{FF2B5EF4-FFF2-40B4-BE49-F238E27FC236}">
                <a16:creationId xmlns:a16="http://schemas.microsoft.com/office/drawing/2014/main" id="{EA3AE4AB-277A-4E1B-A6D1-33E5E86C10EC}"/>
              </a:ext>
            </a:extLst>
          </p:cNvPr>
          <p:cNvSpPr>
            <a:spLocks noChangeArrowheads="1"/>
          </p:cNvSpPr>
          <p:nvPr/>
        </p:nvSpPr>
        <p:spPr bwMode="auto">
          <a:xfrm>
            <a:off x="5465329" y="1943698"/>
            <a:ext cx="35024" cy="1145501"/>
          </a:xfrm>
          <a:custGeom>
            <a:avLst/>
            <a:gdLst>
              <a:gd name="T0" fmla="*/ 0 w 76"/>
              <a:gd name="T1" fmla="*/ 882290 h 2452"/>
              <a:gd name="T2" fmla="*/ 26632 w 76"/>
              <a:gd name="T3" fmla="*/ 882290 h 2452"/>
              <a:gd name="T4" fmla="*/ 26632 w 76"/>
              <a:gd name="T5" fmla="*/ 0 h 2452"/>
              <a:gd name="T6" fmla="*/ 0 w 76"/>
              <a:gd name="T7" fmla="*/ 0 h 2452"/>
              <a:gd name="T8" fmla="*/ 0 w 76"/>
              <a:gd name="T9" fmla="*/ 882290 h 2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2452">
                <a:moveTo>
                  <a:pt x="0" y="2451"/>
                </a:moveTo>
                <a:lnTo>
                  <a:pt x="75" y="2451"/>
                </a:lnTo>
                <a:lnTo>
                  <a:pt x="75" y="0"/>
                </a:lnTo>
                <a:lnTo>
                  <a:pt x="0" y="0"/>
                </a:lnTo>
                <a:lnTo>
                  <a:pt x="0" y="2451"/>
                </a:ln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178" name="Freeform 177">
            <a:extLst>
              <a:ext uri="{FF2B5EF4-FFF2-40B4-BE49-F238E27FC236}">
                <a16:creationId xmlns:a16="http://schemas.microsoft.com/office/drawing/2014/main" id="{1F2DDEF7-4C03-4EE7-A8B8-9C1D62AF1394}"/>
              </a:ext>
            </a:extLst>
          </p:cNvPr>
          <p:cNvSpPr>
            <a:spLocks noChangeArrowheads="1"/>
          </p:cNvSpPr>
          <p:nvPr/>
        </p:nvSpPr>
        <p:spPr bwMode="auto">
          <a:xfrm>
            <a:off x="5424124" y="1797190"/>
            <a:ext cx="117434" cy="117435"/>
          </a:xfrm>
          <a:custGeom>
            <a:avLst/>
            <a:gdLst>
              <a:gd name="T0" fmla="*/ 0 w 251"/>
              <a:gd name="T1" fmla="*/ 45244 h 252"/>
              <a:gd name="T2" fmla="*/ 45063 w 251"/>
              <a:gd name="T3" fmla="*/ 0 h 252"/>
              <a:gd name="T4" fmla="*/ 90126 w 251"/>
              <a:gd name="T5" fmla="*/ 45244 h 252"/>
              <a:gd name="T6" fmla="*/ 45063 w 251"/>
              <a:gd name="T7" fmla="*/ 90129 h 252"/>
              <a:gd name="T8" fmla="*/ 0 w 251"/>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52">
                <a:moveTo>
                  <a:pt x="0" y="126"/>
                </a:moveTo>
                <a:cubicBezTo>
                  <a:pt x="0" y="57"/>
                  <a:pt x="56" y="0"/>
                  <a:pt x="125" y="0"/>
                </a:cubicBezTo>
                <a:cubicBezTo>
                  <a:pt x="194" y="0"/>
                  <a:pt x="250" y="57"/>
                  <a:pt x="250" y="126"/>
                </a:cubicBezTo>
                <a:cubicBezTo>
                  <a:pt x="250" y="195"/>
                  <a:pt x="194" y="251"/>
                  <a:pt x="125" y="251"/>
                </a:cubicBezTo>
                <a:cubicBezTo>
                  <a:pt x="56" y="251"/>
                  <a:pt x="0" y="195"/>
                  <a:pt x="0" y="126"/>
                </a:cubicBez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230" name="Freeform 229">
            <a:extLst>
              <a:ext uri="{FF2B5EF4-FFF2-40B4-BE49-F238E27FC236}">
                <a16:creationId xmlns:a16="http://schemas.microsoft.com/office/drawing/2014/main" id="{F9461B5A-D1D2-4DC6-9667-74FBF252201E}"/>
              </a:ext>
            </a:extLst>
          </p:cNvPr>
          <p:cNvSpPr>
            <a:spLocks noChangeArrowheads="1"/>
          </p:cNvSpPr>
          <p:nvPr/>
        </p:nvSpPr>
        <p:spPr bwMode="auto">
          <a:xfrm>
            <a:off x="3613161" y="3089198"/>
            <a:ext cx="35025" cy="910632"/>
          </a:xfrm>
          <a:custGeom>
            <a:avLst/>
            <a:gdLst>
              <a:gd name="T0" fmla="*/ 26633 w 76"/>
              <a:gd name="T1" fmla="*/ 0 h 1951"/>
              <a:gd name="T2" fmla="*/ 0 w 76"/>
              <a:gd name="T3" fmla="*/ 0 h 1951"/>
              <a:gd name="T4" fmla="*/ 0 w 76"/>
              <a:gd name="T5" fmla="*/ 701315 h 1951"/>
              <a:gd name="T6" fmla="*/ 26633 w 76"/>
              <a:gd name="T7" fmla="*/ 701315 h 1951"/>
              <a:gd name="T8" fmla="*/ 26633 w 76"/>
              <a:gd name="T9" fmla="*/ 0 h 19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951">
                <a:moveTo>
                  <a:pt x="75" y="0"/>
                </a:moveTo>
                <a:lnTo>
                  <a:pt x="0" y="0"/>
                </a:lnTo>
                <a:lnTo>
                  <a:pt x="0" y="1950"/>
                </a:lnTo>
                <a:lnTo>
                  <a:pt x="75" y="1950"/>
                </a:lnTo>
                <a:lnTo>
                  <a:pt x="75" y="0"/>
                </a:ln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231" name="Freeform 230">
            <a:extLst>
              <a:ext uri="{FF2B5EF4-FFF2-40B4-BE49-F238E27FC236}">
                <a16:creationId xmlns:a16="http://schemas.microsoft.com/office/drawing/2014/main" id="{C46E6FA8-A144-4C02-B718-3CA866667C94}"/>
              </a:ext>
            </a:extLst>
          </p:cNvPr>
          <p:cNvSpPr>
            <a:spLocks noChangeArrowheads="1"/>
          </p:cNvSpPr>
          <p:nvPr/>
        </p:nvSpPr>
        <p:spPr bwMode="auto">
          <a:xfrm>
            <a:off x="3571956" y="3962746"/>
            <a:ext cx="117435" cy="117434"/>
          </a:xfrm>
          <a:custGeom>
            <a:avLst/>
            <a:gdLst>
              <a:gd name="T0" fmla="*/ 90129 w 252"/>
              <a:gd name="T1" fmla="*/ 45244 h 252"/>
              <a:gd name="T2" fmla="*/ 44885 w 252"/>
              <a:gd name="T3" fmla="*/ 90128 h 252"/>
              <a:gd name="T4" fmla="*/ 0 w 252"/>
              <a:gd name="T5" fmla="*/ 45244 h 252"/>
              <a:gd name="T6" fmla="*/ 44885 w 252"/>
              <a:gd name="T7" fmla="*/ 0 h 252"/>
              <a:gd name="T8" fmla="*/ 90129 w 252"/>
              <a:gd name="T9" fmla="*/ 4524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2">
                <a:moveTo>
                  <a:pt x="251" y="126"/>
                </a:moveTo>
                <a:cubicBezTo>
                  <a:pt x="251" y="195"/>
                  <a:pt x="194" y="251"/>
                  <a:pt x="125" y="251"/>
                </a:cubicBezTo>
                <a:cubicBezTo>
                  <a:pt x="56" y="251"/>
                  <a:pt x="0" y="195"/>
                  <a:pt x="0" y="126"/>
                </a:cubicBezTo>
                <a:cubicBezTo>
                  <a:pt x="0" y="57"/>
                  <a:pt x="56" y="0"/>
                  <a:pt x="125" y="0"/>
                </a:cubicBezTo>
                <a:cubicBezTo>
                  <a:pt x="194" y="0"/>
                  <a:pt x="251" y="57"/>
                  <a:pt x="251" y="126"/>
                </a:cubicBez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30" name="TextBox 29">
            <a:extLst>
              <a:ext uri="{FF2B5EF4-FFF2-40B4-BE49-F238E27FC236}">
                <a16:creationId xmlns:a16="http://schemas.microsoft.com/office/drawing/2014/main" id="{038F4593-11DE-4A09-BCC5-415BF4C2E771}"/>
              </a:ext>
            </a:extLst>
          </p:cNvPr>
          <p:cNvSpPr txBox="1"/>
          <p:nvPr/>
        </p:nvSpPr>
        <p:spPr>
          <a:xfrm>
            <a:off x="3284169" y="2395333"/>
            <a:ext cx="693010" cy="519373"/>
          </a:xfrm>
          <a:prstGeom prst="rect">
            <a:avLst/>
          </a:prstGeom>
          <a:noFill/>
        </p:spPr>
        <p:txBody>
          <a:bodyPr wrap="none" rtlCol="0" anchor="b">
            <a:spAutoFit/>
          </a:bodyPr>
          <a:lstStyle/>
          <a:p>
            <a:pPr algn="ctr"/>
            <a:r>
              <a:rPr lang="en-US" sz="2775" b="1" spc="-109" dirty="0">
                <a:latin typeface="DM Sans" pitchFamily="2" charset="77"/>
              </a:rPr>
              <a:t>§ 1º</a:t>
            </a:r>
          </a:p>
        </p:txBody>
      </p:sp>
      <p:sp>
        <p:nvSpPr>
          <p:cNvPr id="31" name="TextBox 30">
            <a:extLst>
              <a:ext uri="{FF2B5EF4-FFF2-40B4-BE49-F238E27FC236}">
                <a16:creationId xmlns:a16="http://schemas.microsoft.com/office/drawing/2014/main" id="{9308A9E8-5CCF-4085-A5B4-4F06B0F7FCDC}"/>
              </a:ext>
            </a:extLst>
          </p:cNvPr>
          <p:cNvSpPr txBox="1"/>
          <p:nvPr/>
        </p:nvSpPr>
        <p:spPr>
          <a:xfrm>
            <a:off x="4997892" y="3247339"/>
            <a:ext cx="773160" cy="519373"/>
          </a:xfrm>
          <a:prstGeom prst="rect">
            <a:avLst/>
          </a:prstGeom>
          <a:noFill/>
        </p:spPr>
        <p:txBody>
          <a:bodyPr wrap="none" rtlCol="0" anchor="b">
            <a:spAutoFit/>
          </a:bodyPr>
          <a:lstStyle/>
          <a:p>
            <a:pPr algn="ctr"/>
            <a:r>
              <a:rPr lang="en-US" sz="2775" b="1" spc="-109" dirty="0">
                <a:latin typeface="DM Sans" pitchFamily="2" charset="77"/>
              </a:rPr>
              <a:t>§ 2º</a:t>
            </a:r>
          </a:p>
        </p:txBody>
      </p:sp>
      <p:sp>
        <p:nvSpPr>
          <p:cNvPr id="2" name="CaixaDeTexto 1">
            <a:extLst>
              <a:ext uri="{FF2B5EF4-FFF2-40B4-BE49-F238E27FC236}">
                <a16:creationId xmlns:a16="http://schemas.microsoft.com/office/drawing/2014/main" id="{E88E4107-2802-CB7F-3EF6-520609DD6480}"/>
              </a:ext>
            </a:extLst>
          </p:cNvPr>
          <p:cNvSpPr txBox="1"/>
          <p:nvPr/>
        </p:nvSpPr>
        <p:spPr>
          <a:xfrm>
            <a:off x="-8997" y="154788"/>
            <a:ext cx="9136744" cy="577081"/>
          </a:xfrm>
          <a:prstGeom prst="rect">
            <a:avLst/>
          </a:prstGeom>
          <a:noFill/>
        </p:spPr>
        <p:txBody>
          <a:bodyPr wrap="square">
            <a:spAutoFit/>
          </a:bodyPr>
          <a:lstStyle/>
          <a:p>
            <a:pPr algn="just"/>
            <a:r>
              <a:rPr lang="pt-BR" sz="1050" dirty="0">
                <a:latin typeface="Arial" panose="020B0604020202020204" pitchFamily="34" charset="0"/>
              </a:rPr>
              <a:t>Art. 105. A duração dos contratos regidos por esta Lei </a:t>
            </a:r>
            <a:r>
              <a:rPr lang="pt-BR" sz="1050" b="1" dirty="0">
                <a:latin typeface="Arial" panose="020B0604020202020204" pitchFamily="34" charset="0"/>
              </a:rPr>
              <a:t>SERÁ A PREVISTA EM EDITAL</a:t>
            </a:r>
            <a:r>
              <a:rPr lang="pt-BR" sz="1050" dirty="0">
                <a:latin typeface="Arial" panose="020B0604020202020204" pitchFamily="34" charset="0"/>
              </a:rPr>
              <a:t>, e</a:t>
            </a:r>
            <a:r>
              <a:rPr lang="pt-BR" sz="1050" b="1" dirty="0">
                <a:latin typeface="Arial" panose="020B0604020202020204" pitchFamily="34" charset="0"/>
              </a:rPr>
              <a:t> DEVERÃO </a:t>
            </a:r>
            <a:r>
              <a:rPr lang="pt-BR" sz="1050" dirty="0">
                <a:latin typeface="Arial" panose="020B0604020202020204" pitchFamily="34" charset="0"/>
              </a:rPr>
              <a:t>ser </a:t>
            </a:r>
            <a:r>
              <a:rPr lang="pt-BR" sz="1050" b="1" dirty="0">
                <a:latin typeface="Arial" panose="020B0604020202020204" pitchFamily="34" charset="0"/>
              </a:rPr>
              <a:t>OBSERVADAS</a:t>
            </a:r>
            <a:r>
              <a:rPr lang="pt-BR" sz="1050" dirty="0">
                <a:latin typeface="Arial" panose="020B0604020202020204" pitchFamily="34" charset="0"/>
              </a:rPr>
              <a:t>, no </a:t>
            </a:r>
            <a:r>
              <a:rPr lang="pt-BR" sz="1050" b="1" dirty="0">
                <a:latin typeface="Arial" panose="020B0604020202020204" pitchFamily="34" charset="0"/>
              </a:rPr>
              <a:t>MOMENTO DA CONTRATAÇÃO</a:t>
            </a:r>
            <a:r>
              <a:rPr lang="pt-BR" sz="1050" dirty="0">
                <a:latin typeface="Arial" panose="020B0604020202020204" pitchFamily="34" charset="0"/>
              </a:rPr>
              <a:t> e a </a:t>
            </a:r>
            <a:r>
              <a:rPr lang="pt-BR" sz="1050" b="1" dirty="0">
                <a:latin typeface="Arial" panose="020B0604020202020204" pitchFamily="34" charset="0"/>
              </a:rPr>
              <a:t>CADA EXERCÍCIO FINANCEIRO</a:t>
            </a:r>
            <a:r>
              <a:rPr lang="pt-BR" sz="1050" dirty="0">
                <a:latin typeface="Arial" panose="020B0604020202020204" pitchFamily="34" charset="0"/>
              </a:rPr>
              <a:t>, a disponibilidade de </a:t>
            </a:r>
            <a:r>
              <a:rPr lang="pt-BR" sz="1050" b="1" dirty="0">
                <a:latin typeface="Arial" panose="020B0604020202020204" pitchFamily="34" charset="0"/>
              </a:rPr>
              <a:t>CRÉDITOS ORÇAMENTÁRIOS</a:t>
            </a:r>
            <a:r>
              <a:rPr lang="pt-BR" sz="1050" dirty="0">
                <a:latin typeface="Arial" panose="020B0604020202020204" pitchFamily="34" charset="0"/>
              </a:rPr>
              <a:t>, bem como a previsão no </a:t>
            </a:r>
            <a:r>
              <a:rPr lang="pt-BR" sz="1050" b="1" dirty="0">
                <a:latin typeface="Arial" panose="020B0604020202020204" pitchFamily="34" charset="0"/>
              </a:rPr>
              <a:t>PLANO PLURIANUAL</a:t>
            </a:r>
            <a:r>
              <a:rPr lang="pt-BR" sz="1050" dirty="0">
                <a:latin typeface="Arial" panose="020B0604020202020204" pitchFamily="34" charset="0"/>
              </a:rPr>
              <a:t>, quando </a:t>
            </a:r>
            <a:r>
              <a:rPr lang="pt-BR" sz="1050" b="1" dirty="0">
                <a:latin typeface="Arial" panose="020B0604020202020204" pitchFamily="34" charset="0"/>
              </a:rPr>
              <a:t>ULTRAPASSAR 1 (UM) EXERCÍCIO FINANCEIRO</a:t>
            </a:r>
            <a:r>
              <a:rPr lang="pt-BR" sz="1050" dirty="0">
                <a:latin typeface="Arial" panose="020B0604020202020204" pitchFamily="34" charset="0"/>
              </a:rPr>
              <a:t>.</a:t>
            </a:r>
            <a:endParaRPr lang="pt-BR" sz="1050" dirty="0"/>
          </a:p>
        </p:txBody>
      </p:sp>
      <p:sp>
        <p:nvSpPr>
          <p:cNvPr id="3" name="CaixaDeTexto 2">
            <a:extLst>
              <a:ext uri="{FF2B5EF4-FFF2-40B4-BE49-F238E27FC236}">
                <a16:creationId xmlns:a16="http://schemas.microsoft.com/office/drawing/2014/main" id="{97D71716-B575-F80D-DC46-9E5A063DCBB0}"/>
              </a:ext>
            </a:extLst>
          </p:cNvPr>
          <p:cNvSpPr txBox="1"/>
          <p:nvPr/>
        </p:nvSpPr>
        <p:spPr>
          <a:xfrm>
            <a:off x="118091" y="1141563"/>
            <a:ext cx="3541476" cy="738664"/>
          </a:xfrm>
          <a:prstGeom prst="rect">
            <a:avLst/>
          </a:prstGeom>
          <a:noFill/>
        </p:spPr>
        <p:txBody>
          <a:bodyPr wrap="square">
            <a:spAutoFit/>
          </a:bodyPr>
          <a:lstStyle/>
          <a:p>
            <a:pPr algn="ctr"/>
            <a:r>
              <a:rPr lang="pt-BR" sz="1050" dirty="0">
                <a:latin typeface="Arial" panose="020B0604020202020204" pitchFamily="34" charset="0"/>
              </a:rPr>
              <a:t>Art. 106. A Administração poderá celebrar contratos com prazo de </a:t>
            </a:r>
            <a:r>
              <a:rPr lang="pt-BR" sz="1050" b="1" dirty="0">
                <a:latin typeface="Arial" panose="020B0604020202020204" pitchFamily="34" charset="0"/>
              </a:rPr>
              <a:t>ATÉ 5 (CINCO) ANOS </a:t>
            </a:r>
            <a:r>
              <a:rPr lang="pt-BR" sz="1050" dirty="0">
                <a:latin typeface="Arial" panose="020B0604020202020204" pitchFamily="34" charset="0"/>
              </a:rPr>
              <a:t>nas hipóteses de </a:t>
            </a:r>
            <a:r>
              <a:rPr lang="pt-BR" sz="1050" b="1" dirty="0">
                <a:latin typeface="Arial" panose="020B0604020202020204" pitchFamily="34" charset="0"/>
              </a:rPr>
              <a:t>SERVIÇOS E FORNECIMENTOS CONTÍNUOS</a:t>
            </a:r>
            <a:r>
              <a:rPr lang="pt-BR" sz="1050" dirty="0">
                <a:latin typeface="Arial" panose="020B0604020202020204" pitchFamily="34" charset="0"/>
              </a:rPr>
              <a:t>, observadas as seguintes diretrizes:</a:t>
            </a:r>
            <a:endParaRPr lang="pt-BR" sz="1050" dirty="0"/>
          </a:p>
        </p:txBody>
      </p:sp>
      <p:pic>
        <p:nvPicPr>
          <p:cNvPr id="4" name="Picture 6" descr="Imagens Espanto | Vetores, fotos de arquivo e PSD grátis">
            <a:extLst>
              <a:ext uri="{FF2B5EF4-FFF2-40B4-BE49-F238E27FC236}">
                <a16:creationId xmlns:a16="http://schemas.microsoft.com/office/drawing/2014/main" id="{ADC3CC0D-F39F-0D85-5A14-5450F503A9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72" r="27422" b="1"/>
          <a:stretch/>
        </p:blipFill>
        <p:spPr bwMode="auto">
          <a:xfrm rot="18716870">
            <a:off x="1598023" y="2757141"/>
            <a:ext cx="855116" cy="799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A37FCC1E-A0AA-FB98-FEB5-3562E8865CBF}"/>
              </a:ext>
            </a:extLst>
          </p:cNvPr>
          <p:cNvSpPr txBox="1"/>
          <p:nvPr/>
        </p:nvSpPr>
        <p:spPr>
          <a:xfrm>
            <a:off x="1992974" y="4033761"/>
            <a:ext cx="5975262" cy="715581"/>
          </a:xfrm>
          <a:prstGeom prst="rect">
            <a:avLst/>
          </a:prstGeom>
          <a:noFill/>
        </p:spPr>
        <p:txBody>
          <a:bodyPr wrap="square">
            <a:spAutoFit/>
          </a:bodyPr>
          <a:lstStyle/>
          <a:p>
            <a:pPr algn="ctr"/>
            <a:r>
              <a:rPr lang="pt-BR" sz="1350" dirty="0">
                <a:latin typeface="Arial" panose="020B0604020202020204" pitchFamily="34" charset="0"/>
              </a:rPr>
              <a:t>1º A extinção mencionada ...</a:t>
            </a:r>
            <a:r>
              <a:rPr lang="pt-BR" sz="1350" b="1" dirty="0">
                <a:latin typeface="Arial" panose="020B0604020202020204" pitchFamily="34" charset="0"/>
              </a:rPr>
              <a:t>OCORRERÁ APENAS NA PRÓXIMA DATA DE ANIVERSÁRIO DO CONTRATO</a:t>
            </a:r>
            <a:r>
              <a:rPr lang="pt-BR" sz="1350" dirty="0">
                <a:latin typeface="Arial" panose="020B0604020202020204" pitchFamily="34" charset="0"/>
              </a:rPr>
              <a:t> e </a:t>
            </a:r>
            <a:r>
              <a:rPr lang="pt-BR" sz="1350" b="1" dirty="0">
                <a:latin typeface="Arial" panose="020B0604020202020204" pitchFamily="34" charset="0"/>
              </a:rPr>
              <a:t>NÃO PODERÁ OCORRER EM PRAZO INFERIOR A 2 (DOIS) MESES, CONTADO DA REFERIDA DATA</a:t>
            </a:r>
            <a:r>
              <a:rPr lang="pt-BR" sz="1350" dirty="0">
                <a:latin typeface="Arial" panose="020B0604020202020204" pitchFamily="34" charset="0"/>
              </a:rPr>
              <a:t>.</a:t>
            </a:r>
            <a:endParaRPr lang="pt-BR" sz="1050" dirty="0">
              <a:latin typeface="Times New Roman" panose="02020603050405020304" pitchFamily="18" charset="0"/>
            </a:endParaRPr>
          </a:p>
        </p:txBody>
      </p:sp>
      <p:sp>
        <p:nvSpPr>
          <p:cNvPr id="11" name="CaixaDeTexto 10">
            <a:extLst>
              <a:ext uri="{FF2B5EF4-FFF2-40B4-BE49-F238E27FC236}">
                <a16:creationId xmlns:a16="http://schemas.microsoft.com/office/drawing/2014/main" id="{BCF00086-D745-BD76-1077-13775300CB06}"/>
              </a:ext>
            </a:extLst>
          </p:cNvPr>
          <p:cNvSpPr txBox="1"/>
          <p:nvPr/>
        </p:nvSpPr>
        <p:spPr>
          <a:xfrm>
            <a:off x="3729615" y="858028"/>
            <a:ext cx="3541477" cy="923330"/>
          </a:xfrm>
          <a:prstGeom prst="rect">
            <a:avLst/>
          </a:prstGeom>
          <a:noFill/>
        </p:spPr>
        <p:txBody>
          <a:bodyPr wrap="square">
            <a:spAutoFit/>
          </a:bodyPr>
          <a:lstStyle/>
          <a:p>
            <a:pPr algn="ctr"/>
            <a:r>
              <a:rPr lang="pt-BR" sz="1350" dirty="0">
                <a:latin typeface="Arial" panose="020B0604020202020204" pitchFamily="34" charset="0"/>
              </a:rPr>
              <a:t>Aplica-se o disposto neste artigo ao </a:t>
            </a:r>
            <a:r>
              <a:rPr lang="pt-BR" sz="1350" b="1" dirty="0">
                <a:latin typeface="Arial" panose="020B0604020202020204" pitchFamily="34" charset="0"/>
              </a:rPr>
              <a:t>ALUGUEL DE EQUIPAMENTOS E À UTILIZAÇÃO DE PROGRAMAS DE INFORMÁTICA</a:t>
            </a:r>
            <a:endParaRPr lang="pt-BR" sz="1050" dirty="0"/>
          </a:p>
        </p:txBody>
      </p:sp>
    </p:spTree>
    <p:extLst>
      <p:ext uri="{BB962C8B-B14F-4D97-AF65-F5344CB8AC3E}">
        <p14:creationId xmlns:p14="http://schemas.microsoft.com/office/powerpoint/2010/main" val="27536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3409951" y="3600450"/>
            <a:ext cx="764381" cy="766763"/>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Oval 7"/>
          <p:cNvSpPr>
            <a:spLocks noChangeArrowheads="1"/>
          </p:cNvSpPr>
          <p:nvPr/>
        </p:nvSpPr>
        <p:spPr bwMode="auto">
          <a:xfrm>
            <a:off x="3409951" y="1726407"/>
            <a:ext cx="764381" cy="765572"/>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Oval 8"/>
          <p:cNvSpPr>
            <a:spLocks noChangeArrowheads="1"/>
          </p:cNvSpPr>
          <p:nvPr/>
        </p:nvSpPr>
        <p:spPr bwMode="auto">
          <a:xfrm>
            <a:off x="4968479" y="2663429"/>
            <a:ext cx="765572" cy="765572"/>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Oval 9"/>
          <p:cNvSpPr>
            <a:spLocks noChangeArrowheads="1"/>
          </p:cNvSpPr>
          <p:nvPr/>
        </p:nvSpPr>
        <p:spPr bwMode="auto">
          <a:xfrm>
            <a:off x="4968479" y="788194"/>
            <a:ext cx="765572" cy="766763"/>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35" name="Group 34"/>
          <p:cNvGrpSpPr/>
          <p:nvPr/>
        </p:nvGrpSpPr>
        <p:grpSpPr>
          <a:xfrm>
            <a:off x="3234928" y="616744"/>
            <a:ext cx="2672954" cy="3921919"/>
            <a:chOff x="4313238" y="822325"/>
            <a:chExt cx="3563938" cy="5229225"/>
          </a:xfrm>
        </p:grpSpPr>
        <p:grpSp>
          <p:nvGrpSpPr>
            <p:cNvPr id="34" name="Group 33"/>
            <p:cNvGrpSpPr/>
            <p:nvPr/>
          </p:nvGrpSpPr>
          <p:grpSpPr>
            <a:xfrm>
              <a:off x="5737225" y="822325"/>
              <a:ext cx="2139951" cy="1577976"/>
              <a:chOff x="5737225" y="822325"/>
              <a:chExt cx="2139951" cy="1577976"/>
            </a:xfrm>
          </p:grpSpPr>
          <p:sp>
            <p:nvSpPr>
              <p:cNvPr id="23" name="Freeform 23"/>
              <p:cNvSpPr>
                <a:spLocks/>
              </p:cNvSpPr>
              <p:nvPr/>
            </p:nvSpPr>
            <p:spPr bwMode="auto">
              <a:xfrm>
                <a:off x="6396038" y="822325"/>
                <a:ext cx="1481138" cy="1479550"/>
              </a:xfrm>
              <a:custGeom>
                <a:avLst/>
                <a:gdLst>
                  <a:gd name="T0" fmla="*/ 21 w 389"/>
                  <a:gd name="T1" fmla="*/ 281 h 388"/>
                  <a:gd name="T2" fmla="*/ 0 w 389"/>
                  <a:gd name="T3" fmla="*/ 194 h 388"/>
                  <a:gd name="T4" fmla="*/ 194 w 389"/>
                  <a:gd name="T5" fmla="*/ 0 h 388"/>
                  <a:gd name="T6" fmla="*/ 389 w 389"/>
                  <a:gd name="T7" fmla="*/ 194 h 388"/>
                  <a:gd name="T8" fmla="*/ 194 w 389"/>
                  <a:gd name="T9" fmla="*/ 388 h 388"/>
                  <a:gd name="T10" fmla="*/ 36 w 389"/>
                  <a:gd name="T11" fmla="*/ 307 h 388"/>
                </a:gdLst>
                <a:ahLst/>
                <a:cxnLst>
                  <a:cxn ang="0">
                    <a:pos x="T0" y="T1"/>
                  </a:cxn>
                  <a:cxn ang="0">
                    <a:pos x="T2" y="T3"/>
                  </a:cxn>
                  <a:cxn ang="0">
                    <a:pos x="T4" y="T5"/>
                  </a:cxn>
                  <a:cxn ang="0">
                    <a:pos x="T6" y="T7"/>
                  </a:cxn>
                  <a:cxn ang="0">
                    <a:pos x="T8" y="T9"/>
                  </a:cxn>
                  <a:cxn ang="0">
                    <a:pos x="T10" y="T11"/>
                  </a:cxn>
                </a:cxnLst>
                <a:rect l="0" t="0" r="r" b="b"/>
                <a:pathLst>
                  <a:path w="389" h="388">
                    <a:moveTo>
                      <a:pt x="21" y="281"/>
                    </a:moveTo>
                    <a:cubicBezTo>
                      <a:pt x="7" y="255"/>
                      <a:pt x="0" y="225"/>
                      <a:pt x="0" y="194"/>
                    </a:cubicBezTo>
                    <a:cubicBezTo>
                      <a:pt x="0" y="87"/>
                      <a:pt x="87" y="0"/>
                      <a:pt x="194" y="0"/>
                    </a:cubicBezTo>
                    <a:cubicBezTo>
                      <a:pt x="302" y="0"/>
                      <a:pt x="389" y="87"/>
                      <a:pt x="389" y="194"/>
                    </a:cubicBezTo>
                    <a:cubicBezTo>
                      <a:pt x="389" y="301"/>
                      <a:pt x="302" y="388"/>
                      <a:pt x="194" y="388"/>
                    </a:cubicBezTo>
                    <a:cubicBezTo>
                      <a:pt x="129" y="388"/>
                      <a:pt x="71" y="356"/>
                      <a:pt x="36" y="307"/>
                    </a:cubicBezTo>
                  </a:path>
                </a:pathLst>
              </a:custGeom>
              <a:noFill/>
              <a:ln w="3016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4" name="Line 24"/>
              <p:cNvSpPr>
                <a:spLocks noChangeShapeType="1"/>
              </p:cNvSpPr>
              <p:nvPr/>
            </p:nvSpPr>
            <p:spPr bwMode="auto">
              <a:xfrm flipV="1">
                <a:off x="5737225" y="1973263"/>
                <a:ext cx="715963" cy="427038"/>
              </a:xfrm>
              <a:prstGeom prst="line">
                <a:avLst/>
              </a:prstGeom>
              <a:noFill/>
              <a:ln w="30163"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5" name="Oval 25"/>
              <p:cNvSpPr>
                <a:spLocks noChangeArrowheads="1"/>
              </p:cNvSpPr>
              <p:nvPr/>
            </p:nvSpPr>
            <p:spPr bwMode="auto">
              <a:xfrm>
                <a:off x="6445250" y="1885950"/>
                <a:ext cx="114300" cy="114300"/>
              </a:xfrm>
              <a:prstGeom prst="ellipse">
                <a:avLst/>
              </a:prstGeom>
              <a:noFill/>
              <a:ln w="222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3" name="Group 32"/>
            <p:cNvGrpSpPr/>
            <p:nvPr/>
          </p:nvGrpSpPr>
          <p:grpSpPr>
            <a:xfrm>
              <a:off x="4313238" y="2073275"/>
              <a:ext cx="2139950" cy="1576388"/>
              <a:chOff x="4313238" y="2073275"/>
              <a:chExt cx="2139950" cy="1576388"/>
            </a:xfrm>
          </p:grpSpPr>
          <p:sp>
            <p:nvSpPr>
              <p:cNvPr id="18" name="Freeform 18"/>
              <p:cNvSpPr>
                <a:spLocks/>
              </p:cNvSpPr>
              <p:nvPr/>
            </p:nvSpPr>
            <p:spPr bwMode="auto">
              <a:xfrm>
                <a:off x="4313238" y="2073275"/>
                <a:ext cx="1344613" cy="1477963"/>
              </a:xfrm>
              <a:custGeom>
                <a:avLst/>
                <a:gdLst>
                  <a:gd name="T0" fmla="*/ 353 w 353"/>
                  <a:gd name="T1" fmla="*/ 307 h 388"/>
                  <a:gd name="T2" fmla="*/ 195 w 353"/>
                  <a:gd name="T3" fmla="*/ 388 h 388"/>
                  <a:gd name="T4" fmla="*/ 0 w 353"/>
                  <a:gd name="T5" fmla="*/ 194 h 388"/>
                  <a:gd name="T6" fmla="*/ 195 w 353"/>
                  <a:gd name="T7" fmla="*/ 0 h 388"/>
                  <a:gd name="T8" fmla="*/ 353 w 353"/>
                  <a:gd name="T9" fmla="*/ 81 h 388"/>
                </a:gdLst>
                <a:ahLst/>
                <a:cxnLst>
                  <a:cxn ang="0">
                    <a:pos x="T0" y="T1"/>
                  </a:cxn>
                  <a:cxn ang="0">
                    <a:pos x="T2" y="T3"/>
                  </a:cxn>
                  <a:cxn ang="0">
                    <a:pos x="T4" y="T5"/>
                  </a:cxn>
                  <a:cxn ang="0">
                    <a:pos x="T6" y="T7"/>
                  </a:cxn>
                  <a:cxn ang="0">
                    <a:pos x="T8" y="T9"/>
                  </a:cxn>
                </a:cxnLst>
                <a:rect l="0" t="0" r="r" b="b"/>
                <a:pathLst>
                  <a:path w="353" h="388">
                    <a:moveTo>
                      <a:pt x="353" y="307"/>
                    </a:moveTo>
                    <a:cubicBezTo>
                      <a:pt x="318" y="356"/>
                      <a:pt x="260" y="388"/>
                      <a:pt x="195" y="388"/>
                    </a:cubicBezTo>
                    <a:cubicBezTo>
                      <a:pt x="87" y="388"/>
                      <a:pt x="0" y="301"/>
                      <a:pt x="0" y="194"/>
                    </a:cubicBezTo>
                    <a:cubicBezTo>
                      <a:pt x="0" y="87"/>
                      <a:pt x="87" y="0"/>
                      <a:pt x="195" y="0"/>
                    </a:cubicBezTo>
                    <a:cubicBezTo>
                      <a:pt x="260" y="0"/>
                      <a:pt x="318" y="32"/>
                      <a:pt x="353" y="81"/>
                    </a:cubicBezTo>
                  </a:path>
                </a:pathLst>
              </a:custGeom>
              <a:noFill/>
              <a:ln w="301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5715000" y="2479675"/>
                <a:ext cx="79375" cy="663575"/>
              </a:xfrm>
              <a:custGeom>
                <a:avLst/>
                <a:gdLst>
                  <a:gd name="T0" fmla="*/ 1 w 21"/>
                  <a:gd name="T1" fmla="*/ 0 h 174"/>
                  <a:gd name="T2" fmla="*/ 21 w 21"/>
                  <a:gd name="T3" fmla="*/ 87 h 174"/>
                  <a:gd name="T4" fmla="*/ 0 w 21"/>
                  <a:gd name="T5" fmla="*/ 174 h 174"/>
                </a:gdLst>
                <a:ahLst/>
                <a:cxnLst>
                  <a:cxn ang="0">
                    <a:pos x="T0" y="T1"/>
                  </a:cxn>
                  <a:cxn ang="0">
                    <a:pos x="T2" y="T3"/>
                  </a:cxn>
                  <a:cxn ang="0">
                    <a:pos x="T4" y="T5"/>
                  </a:cxn>
                </a:cxnLst>
                <a:rect l="0" t="0" r="r" b="b"/>
                <a:pathLst>
                  <a:path w="21" h="174">
                    <a:moveTo>
                      <a:pt x="1" y="0"/>
                    </a:moveTo>
                    <a:cubicBezTo>
                      <a:pt x="14" y="27"/>
                      <a:pt x="21" y="56"/>
                      <a:pt x="21" y="87"/>
                    </a:cubicBezTo>
                    <a:cubicBezTo>
                      <a:pt x="21" y="118"/>
                      <a:pt x="14" y="148"/>
                      <a:pt x="0" y="174"/>
                    </a:cubicBezTo>
                  </a:path>
                </a:pathLst>
              </a:custGeom>
              <a:noFill/>
              <a:ln w="301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Line 20"/>
              <p:cNvSpPr>
                <a:spLocks noChangeShapeType="1"/>
              </p:cNvSpPr>
              <p:nvPr/>
            </p:nvSpPr>
            <p:spPr bwMode="auto">
              <a:xfrm>
                <a:off x="5737225" y="3224213"/>
                <a:ext cx="715963" cy="425450"/>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Oval 21"/>
              <p:cNvSpPr>
                <a:spLocks noChangeArrowheads="1"/>
              </p:cNvSpPr>
              <p:nvPr/>
            </p:nvSpPr>
            <p:spPr bwMode="auto">
              <a:xfrm>
                <a:off x="5630863" y="3135313"/>
                <a:ext cx="114300" cy="114300"/>
              </a:xfrm>
              <a:prstGeom prst="ellipse">
                <a:avLst/>
              </a:pr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Oval 22"/>
              <p:cNvSpPr>
                <a:spLocks noChangeArrowheads="1"/>
              </p:cNvSpPr>
              <p:nvPr/>
            </p:nvSpPr>
            <p:spPr bwMode="auto">
              <a:xfrm>
                <a:off x="5630863" y="2373313"/>
                <a:ext cx="114300" cy="114300"/>
              </a:xfrm>
              <a:prstGeom prst="ellipse">
                <a:avLst/>
              </a:pr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 name="Group 31"/>
            <p:cNvGrpSpPr/>
            <p:nvPr/>
          </p:nvGrpSpPr>
          <p:grpSpPr>
            <a:xfrm>
              <a:off x="5737225" y="3322638"/>
              <a:ext cx="2139950" cy="1577975"/>
              <a:chOff x="5737225" y="3322638"/>
              <a:chExt cx="2139950" cy="1577975"/>
            </a:xfrm>
          </p:grpSpPr>
          <p:sp>
            <p:nvSpPr>
              <p:cNvPr id="12" name="Freeform 12"/>
              <p:cNvSpPr>
                <a:spLocks/>
              </p:cNvSpPr>
              <p:nvPr/>
            </p:nvSpPr>
            <p:spPr bwMode="auto">
              <a:xfrm>
                <a:off x="6534150" y="3322638"/>
                <a:ext cx="1343025" cy="1477963"/>
              </a:xfrm>
              <a:custGeom>
                <a:avLst/>
                <a:gdLst>
                  <a:gd name="T0" fmla="*/ 0 w 353"/>
                  <a:gd name="T1" fmla="*/ 81 h 388"/>
                  <a:gd name="T2" fmla="*/ 158 w 353"/>
                  <a:gd name="T3" fmla="*/ 0 h 388"/>
                  <a:gd name="T4" fmla="*/ 353 w 353"/>
                  <a:gd name="T5" fmla="*/ 194 h 388"/>
                  <a:gd name="T6" fmla="*/ 158 w 353"/>
                  <a:gd name="T7" fmla="*/ 388 h 388"/>
                  <a:gd name="T8" fmla="*/ 0 w 353"/>
                  <a:gd name="T9" fmla="*/ 307 h 388"/>
                </a:gdLst>
                <a:ahLst/>
                <a:cxnLst>
                  <a:cxn ang="0">
                    <a:pos x="T0" y="T1"/>
                  </a:cxn>
                  <a:cxn ang="0">
                    <a:pos x="T2" y="T3"/>
                  </a:cxn>
                  <a:cxn ang="0">
                    <a:pos x="T4" y="T5"/>
                  </a:cxn>
                  <a:cxn ang="0">
                    <a:pos x="T6" y="T7"/>
                  </a:cxn>
                  <a:cxn ang="0">
                    <a:pos x="T8" y="T9"/>
                  </a:cxn>
                </a:cxnLst>
                <a:rect l="0" t="0" r="r" b="b"/>
                <a:pathLst>
                  <a:path w="353" h="388">
                    <a:moveTo>
                      <a:pt x="0" y="81"/>
                    </a:moveTo>
                    <a:cubicBezTo>
                      <a:pt x="35" y="32"/>
                      <a:pt x="93" y="0"/>
                      <a:pt x="158" y="0"/>
                    </a:cubicBezTo>
                    <a:cubicBezTo>
                      <a:pt x="266" y="0"/>
                      <a:pt x="353" y="87"/>
                      <a:pt x="353" y="194"/>
                    </a:cubicBezTo>
                    <a:cubicBezTo>
                      <a:pt x="353" y="301"/>
                      <a:pt x="266" y="388"/>
                      <a:pt x="158" y="388"/>
                    </a:cubicBezTo>
                    <a:cubicBezTo>
                      <a:pt x="93" y="388"/>
                      <a:pt x="35" y="356"/>
                      <a:pt x="0" y="307"/>
                    </a:cubicBezTo>
                  </a:path>
                </a:pathLst>
              </a:cu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31" name="Group 30"/>
              <p:cNvGrpSpPr/>
              <p:nvPr/>
            </p:nvGrpSpPr>
            <p:grpSpPr>
              <a:xfrm>
                <a:off x="5737225" y="3624263"/>
                <a:ext cx="822325" cy="1276350"/>
                <a:chOff x="5737225" y="3624263"/>
                <a:chExt cx="822325" cy="1276350"/>
              </a:xfrm>
            </p:grpSpPr>
            <p:sp>
              <p:nvSpPr>
                <p:cNvPr id="13" name="Freeform 13"/>
                <p:cNvSpPr>
                  <a:spLocks/>
                </p:cNvSpPr>
                <p:nvPr/>
              </p:nvSpPr>
              <p:spPr bwMode="auto">
                <a:xfrm>
                  <a:off x="6396038" y="3730625"/>
                  <a:ext cx="80963" cy="663575"/>
                </a:xfrm>
                <a:custGeom>
                  <a:avLst/>
                  <a:gdLst>
                    <a:gd name="T0" fmla="*/ 20 w 21"/>
                    <a:gd name="T1" fmla="*/ 174 h 174"/>
                    <a:gd name="T2" fmla="*/ 0 w 21"/>
                    <a:gd name="T3" fmla="*/ 87 h 174"/>
                    <a:gd name="T4" fmla="*/ 21 w 21"/>
                    <a:gd name="T5" fmla="*/ 0 h 174"/>
                  </a:gdLst>
                  <a:ahLst/>
                  <a:cxnLst>
                    <a:cxn ang="0">
                      <a:pos x="T0" y="T1"/>
                    </a:cxn>
                    <a:cxn ang="0">
                      <a:pos x="T2" y="T3"/>
                    </a:cxn>
                    <a:cxn ang="0">
                      <a:pos x="T4" y="T5"/>
                    </a:cxn>
                  </a:cxnLst>
                  <a:rect l="0" t="0" r="r" b="b"/>
                  <a:pathLst>
                    <a:path w="21" h="174">
                      <a:moveTo>
                        <a:pt x="20" y="174"/>
                      </a:moveTo>
                      <a:cubicBezTo>
                        <a:pt x="7" y="147"/>
                        <a:pt x="0" y="118"/>
                        <a:pt x="0" y="87"/>
                      </a:cubicBezTo>
                      <a:cubicBezTo>
                        <a:pt x="0" y="56"/>
                        <a:pt x="7" y="26"/>
                        <a:pt x="21" y="0"/>
                      </a:cubicBezTo>
                    </a:path>
                  </a:pathLst>
                </a:cu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Line 14"/>
                <p:cNvSpPr>
                  <a:spLocks noChangeShapeType="1"/>
                </p:cNvSpPr>
                <p:nvPr/>
              </p:nvSpPr>
              <p:spPr bwMode="auto">
                <a:xfrm flipV="1">
                  <a:off x="5737225" y="4473575"/>
                  <a:ext cx="715963" cy="427038"/>
                </a:xfrm>
                <a:prstGeom prst="line">
                  <a:avLst/>
                </a:prstGeom>
                <a:noFill/>
                <a:ln w="30163"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5" name="Oval 15"/>
                <p:cNvSpPr>
                  <a:spLocks noChangeArrowheads="1"/>
                </p:cNvSpPr>
                <p:nvPr/>
              </p:nvSpPr>
              <p:spPr bwMode="auto">
                <a:xfrm>
                  <a:off x="6445250" y="4386263"/>
                  <a:ext cx="114300" cy="114300"/>
                </a:xfrm>
                <a:prstGeom prst="ellipse">
                  <a:avLst/>
                </a:pr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6" name="Oval 16"/>
                <p:cNvSpPr>
                  <a:spLocks noChangeArrowheads="1"/>
                </p:cNvSpPr>
                <p:nvPr/>
              </p:nvSpPr>
              <p:spPr bwMode="auto">
                <a:xfrm>
                  <a:off x="6445250" y="3624263"/>
                  <a:ext cx="114300" cy="114300"/>
                </a:xfrm>
                <a:prstGeom prst="ellipse">
                  <a:avLst/>
                </a:pr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30" name="Group 29"/>
            <p:cNvGrpSpPr/>
            <p:nvPr/>
          </p:nvGrpSpPr>
          <p:grpSpPr>
            <a:xfrm>
              <a:off x="4313238" y="4572000"/>
              <a:ext cx="1481138" cy="1479550"/>
              <a:chOff x="4313238" y="4572000"/>
              <a:chExt cx="1481138" cy="1479550"/>
            </a:xfrm>
          </p:grpSpPr>
          <p:sp>
            <p:nvSpPr>
              <p:cNvPr id="10" name="Freeform 10"/>
              <p:cNvSpPr>
                <a:spLocks/>
              </p:cNvSpPr>
              <p:nvPr/>
            </p:nvSpPr>
            <p:spPr bwMode="auto">
              <a:xfrm>
                <a:off x="4313238" y="4572000"/>
                <a:ext cx="1481138" cy="1479550"/>
              </a:xfrm>
              <a:custGeom>
                <a:avLst/>
                <a:gdLst>
                  <a:gd name="T0" fmla="*/ 369 w 389"/>
                  <a:gd name="T1" fmla="*/ 107 h 388"/>
                  <a:gd name="T2" fmla="*/ 389 w 389"/>
                  <a:gd name="T3" fmla="*/ 194 h 388"/>
                  <a:gd name="T4" fmla="*/ 195 w 389"/>
                  <a:gd name="T5" fmla="*/ 388 h 388"/>
                  <a:gd name="T6" fmla="*/ 0 w 389"/>
                  <a:gd name="T7" fmla="*/ 194 h 388"/>
                  <a:gd name="T8" fmla="*/ 195 w 389"/>
                  <a:gd name="T9" fmla="*/ 0 h 388"/>
                  <a:gd name="T10" fmla="*/ 353 w 389"/>
                  <a:gd name="T11" fmla="*/ 81 h 388"/>
                </a:gdLst>
                <a:ahLst/>
                <a:cxnLst>
                  <a:cxn ang="0">
                    <a:pos x="T0" y="T1"/>
                  </a:cxn>
                  <a:cxn ang="0">
                    <a:pos x="T2" y="T3"/>
                  </a:cxn>
                  <a:cxn ang="0">
                    <a:pos x="T4" y="T5"/>
                  </a:cxn>
                  <a:cxn ang="0">
                    <a:pos x="T6" y="T7"/>
                  </a:cxn>
                  <a:cxn ang="0">
                    <a:pos x="T8" y="T9"/>
                  </a:cxn>
                  <a:cxn ang="0">
                    <a:pos x="T10" y="T11"/>
                  </a:cxn>
                </a:cxnLst>
                <a:rect l="0" t="0" r="r" b="b"/>
                <a:pathLst>
                  <a:path w="389" h="388">
                    <a:moveTo>
                      <a:pt x="369" y="107"/>
                    </a:moveTo>
                    <a:cubicBezTo>
                      <a:pt x="382" y="133"/>
                      <a:pt x="389" y="163"/>
                      <a:pt x="389" y="194"/>
                    </a:cubicBezTo>
                    <a:cubicBezTo>
                      <a:pt x="389" y="301"/>
                      <a:pt x="302" y="388"/>
                      <a:pt x="195" y="388"/>
                    </a:cubicBezTo>
                    <a:cubicBezTo>
                      <a:pt x="87" y="388"/>
                      <a:pt x="0" y="301"/>
                      <a:pt x="0" y="194"/>
                    </a:cubicBezTo>
                    <a:cubicBezTo>
                      <a:pt x="0" y="87"/>
                      <a:pt x="87" y="0"/>
                      <a:pt x="195" y="0"/>
                    </a:cubicBezTo>
                    <a:cubicBezTo>
                      <a:pt x="260" y="0"/>
                      <a:pt x="318" y="32"/>
                      <a:pt x="353" y="81"/>
                    </a:cubicBezTo>
                  </a:path>
                </a:pathLst>
              </a:cu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1" name="Oval 11"/>
              <p:cNvSpPr>
                <a:spLocks noChangeArrowheads="1"/>
              </p:cNvSpPr>
              <p:nvPr/>
            </p:nvSpPr>
            <p:spPr bwMode="auto">
              <a:xfrm>
                <a:off x="5630863" y="4873625"/>
                <a:ext cx="114300" cy="114300"/>
              </a:xfrm>
              <a:prstGeom prst="ellipse">
                <a:avLst/>
              </a:prstGeom>
              <a:noFill/>
              <a:ln w="222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sp>
        <p:nvSpPr>
          <p:cNvPr id="56" name="CaixaDeTexto 55">
            <a:extLst>
              <a:ext uri="{FF2B5EF4-FFF2-40B4-BE49-F238E27FC236}">
                <a16:creationId xmlns:a16="http://schemas.microsoft.com/office/drawing/2014/main" id="{1AC49601-045E-3D17-9F1E-B41C67A7A63B}"/>
              </a:ext>
            </a:extLst>
          </p:cNvPr>
          <p:cNvSpPr txBox="1"/>
          <p:nvPr/>
        </p:nvSpPr>
        <p:spPr>
          <a:xfrm>
            <a:off x="13098" y="1958013"/>
            <a:ext cx="3268265" cy="1985159"/>
          </a:xfrm>
          <a:prstGeom prst="rect">
            <a:avLst/>
          </a:prstGeom>
          <a:noFill/>
        </p:spPr>
        <p:txBody>
          <a:bodyPr wrap="square">
            <a:spAutoFit/>
          </a:bodyPr>
          <a:lstStyle/>
          <a:p>
            <a:pPr algn="ctr"/>
            <a:r>
              <a:rPr lang="pt-BR" sz="1050" dirty="0">
                <a:latin typeface="Arial" panose="020B0604020202020204" pitchFamily="34" charset="0"/>
              </a:rPr>
              <a:t>Art. 107. Os contratos de serviços e fornecimentos </a:t>
            </a:r>
            <a:r>
              <a:rPr lang="pt-BR" sz="1050" b="1" dirty="0">
                <a:latin typeface="Arial" panose="020B0604020202020204" pitchFamily="34" charset="0"/>
              </a:rPr>
              <a:t>CONTÍNUOS PODERÃO SER PRORROGADOS SUCESSIVAMENTE, RESPEITADA A VIGÊNCIA MÁXIMA DECENAL</a:t>
            </a:r>
            <a:r>
              <a:rPr lang="pt-BR" sz="1050" dirty="0">
                <a:latin typeface="Arial" panose="020B0604020202020204" pitchFamily="34" charset="0"/>
              </a:rPr>
              <a:t>, </a:t>
            </a:r>
            <a:r>
              <a:rPr lang="pt-BR" sz="1050" b="1" dirty="0">
                <a:latin typeface="Arial" panose="020B0604020202020204" pitchFamily="34" charset="0"/>
              </a:rPr>
              <a:t>DESDE QUE </a:t>
            </a:r>
            <a:r>
              <a:rPr lang="pt-BR" sz="1425" b="1" dirty="0">
                <a:latin typeface="Aharoni" panose="02010803020104030203" pitchFamily="2" charset="-79"/>
                <a:cs typeface="Aharoni" panose="02010803020104030203" pitchFamily="2" charset="-79"/>
              </a:rPr>
              <a:t>HAJA PREVISÃO EM EDITAL</a:t>
            </a:r>
            <a:r>
              <a:rPr lang="pt-BR" sz="1050" b="1" dirty="0">
                <a:latin typeface="Aharoni" panose="02010803020104030203" pitchFamily="2" charset="-79"/>
                <a:cs typeface="Aharoni" panose="02010803020104030203" pitchFamily="2" charset="-79"/>
              </a:rPr>
              <a:t> </a:t>
            </a:r>
            <a:r>
              <a:rPr lang="pt-BR" sz="1050" b="1" dirty="0">
                <a:latin typeface="Arial" panose="020B0604020202020204" pitchFamily="34" charset="0"/>
              </a:rPr>
              <a:t>E QUE A AUTORIDADE COMPETENTE ATESTE QUE AS CONDIÇÕES E OS PREÇOS PERMANECEM VANTAJOSOS PARA A ADMINISTRAÇÃO</a:t>
            </a:r>
            <a:r>
              <a:rPr lang="pt-BR" sz="1050" dirty="0">
                <a:latin typeface="Arial" panose="020B0604020202020204" pitchFamily="34" charset="0"/>
              </a:rPr>
              <a:t>, </a:t>
            </a:r>
            <a:r>
              <a:rPr lang="pt-BR" sz="1050" b="1" dirty="0">
                <a:latin typeface="Arial" panose="020B0604020202020204" pitchFamily="34" charset="0"/>
              </a:rPr>
              <a:t>PERMITIDA A NEGOCIAÇÃO COM O CONTRATADO OU A EXTINÇÃO CONTRATUAL SEM ÔNUS PARA QUALQUER DAS PARTES</a:t>
            </a:r>
            <a:r>
              <a:rPr lang="pt-BR" sz="1050" dirty="0">
                <a:latin typeface="Arial" panose="020B0604020202020204" pitchFamily="34" charset="0"/>
              </a:rPr>
              <a:t>.</a:t>
            </a:r>
            <a:endParaRPr lang="pt-BR" sz="1050" dirty="0"/>
          </a:p>
        </p:txBody>
      </p:sp>
      <p:pic>
        <p:nvPicPr>
          <p:cNvPr id="57" name="Picture 2" descr="Espanto Banco de imagens de fotos. 938.119 Espanto Royalty Free Imagens e  fotografias disponíveis de milhares de fotógrafos.">
            <a:extLst>
              <a:ext uri="{FF2B5EF4-FFF2-40B4-BE49-F238E27FC236}">
                <a16:creationId xmlns:a16="http://schemas.microsoft.com/office/drawing/2014/main" id="{7FFCDEE4-4138-EEA3-52EB-B322E4FACC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65774" flipH="1">
            <a:off x="3314251" y="3618818"/>
            <a:ext cx="916256" cy="7726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9" name="CaixaDeTexto 58">
            <a:extLst>
              <a:ext uri="{FF2B5EF4-FFF2-40B4-BE49-F238E27FC236}">
                <a16:creationId xmlns:a16="http://schemas.microsoft.com/office/drawing/2014/main" id="{B147DDE8-3509-6ACC-459A-71786F73E22F}"/>
              </a:ext>
            </a:extLst>
          </p:cNvPr>
          <p:cNvSpPr txBox="1"/>
          <p:nvPr/>
        </p:nvSpPr>
        <p:spPr>
          <a:xfrm>
            <a:off x="-50485" y="653520"/>
            <a:ext cx="4589277" cy="577081"/>
          </a:xfrm>
          <a:prstGeom prst="rect">
            <a:avLst/>
          </a:prstGeom>
          <a:noFill/>
        </p:spPr>
        <p:txBody>
          <a:bodyPr wrap="square">
            <a:spAutoFit/>
          </a:bodyPr>
          <a:lstStyle/>
          <a:p>
            <a:pPr algn="ctr"/>
            <a:r>
              <a:rPr lang="pt-BR" sz="1050" dirty="0">
                <a:latin typeface="Arial" panose="020B0604020202020204" pitchFamily="34" charset="0"/>
              </a:rPr>
              <a:t>Art. 108. A Administração poderá celebrar contratos com prazo de até 10 (dez) anos nas hipóteses previstas nas </a:t>
            </a:r>
            <a:r>
              <a:rPr lang="pt-BR" sz="1050" dirty="0">
                <a:latin typeface="Arial" panose="020B0604020202020204" pitchFamily="34" charset="0"/>
                <a:hlinkClick r:id="rId3">
                  <a:extLst>
                    <a:ext uri="{A12FA001-AC4F-418D-AE19-62706E023703}">
                      <ahyp:hlinkClr xmlns:ahyp="http://schemas.microsoft.com/office/drawing/2018/hyperlinkcolor" val="tx"/>
                    </a:ext>
                  </a:extLst>
                </a:hlinkClick>
              </a:rPr>
              <a:t>alíneas “f” e “g” do inciso IV </a:t>
            </a:r>
            <a:r>
              <a:rPr lang="pt-BR" sz="1050" dirty="0">
                <a:latin typeface="Arial" panose="020B0604020202020204" pitchFamily="34" charset="0"/>
              </a:rPr>
              <a:t>e nos </a:t>
            </a:r>
            <a:r>
              <a:rPr lang="pt-BR" sz="1050" dirty="0">
                <a:latin typeface="Arial" panose="020B0604020202020204" pitchFamily="34" charset="0"/>
                <a:hlinkClick r:id="rId4">
                  <a:extLst>
                    <a:ext uri="{A12FA001-AC4F-418D-AE19-62706E023703}">
                      <ahyp:hlinkClr xmlns:ahyp="http://schemas.microsoft.com/office/drawing/2018/hyperlinkcolor" val="tx"/>
                    </a:ext>
                  </a:extLst>
                </a:hlinkClick>
              </a:rPr>
              <a:t>incisos V, VI</a:t>
            </a:r>
            <a:r>
              <a:rPr lang="pt-BR" sz="1050" dirty="0">
                <a:latin typeface="Arial" panose="020B0604020202020204" pitchFamily="34" charset="0"/>
              </a:rPr>
              <a:t>, </a:t>
            </a:r>
            <a:r>
              <a:rPr lang="pt-BR" sz="1050" dirty="0">
                <a:latin typeface="Arial" panose="020B0604020202020204" pitchFamily="34" charset="0"/>
                <a:hlinkClick r:id="rId5">
                  <a:extLst>
                    <a:ext uri="{A12FA001-AC4F-418D-AE19-62706E023703}">
                      <ahyp:hlinkClr xmlns:ahyp="http://schemas.microsoft.com/office/drawing/2018/hyperlinkcolor" val="tx"/>
                    </a:ext>
                  </a:extLst>
                </a:hlinkClick>
              </a:rPr>
              <a:t>XII </a:t>
            </a:r>
            <a:r>
              <a:rPr lang="pt-BR" sz="1050" dirty="0">
                <a:latin typeface="Arial" panose="020B0604020202020204" pitchFamily="34" charset="0"/>
              </a:rPr>
              <a:t>e </a:t>
            </a:r>
            <a:r>
              <a:rPr lang="pt-BR" sz="1050" dirty="0">
                <a:latin typeface="Arial" panose="020B0604020202020204" pitchFamily="34" charset="0"/>
                <a:hlinkClick r:id="rId6">
                  <a:extLst>
                    <a:ext uri="{A12FA001-AC4F-418D-AE19-62706E023703}">
                      <ahyp:hlinkClr xmlns:ahyp="http://schemas.microsoft.com/office/drawing/2018/hyperlinkcolor" val="tx"/>
                    </a:ext>
                  </a:extLst>
                </a:hlinkClick>
              </a:rPr>
              <a:t>XVI do </a:t>
            </a:r>
            <a:r>
              <a:rPr lang="pt-BR" sz="1050" b="1" dirty="0">
                <a:latin typeface="Arial" panose="020B0604020202020204" pitchFamily="34" charset="0"/>
                <a:hlinkClick r:id="rId6">
                  <a:extLst>
                    <a:ext uri="{A12FA001-AC4F-418D-AE19-62706E023703}">
                      <ahyp:hlinkClr xmlns:ahyp="http://schemas.microsoft.com/office/drawing/2018/hyperlinkcolor" val="tx"/>
                    </a:ext>
                  </a:extLst>
                </a:hlinkClick>
              </a:rPr>
              <a:t>caput</a:t>
            </a:r>
            <a:r>
              <a:rPr lang="pt-BR" sz="1050" dirty="0">
                <a:latin typeface="Arial" panose="020B0604020202020204" pitchFamily="34" charset="0"/>
                <a:hlinkClick r:id="rId6">
                  <a:extLst>
                    <a:ext uri="{A12FA001-AC4F-418D-AE19-62706E023703}">
                      <ahyp:hlinkClr xmlns:ahyp="http://schemas.microsoft.com/office/drawing/2018/hyperlinkcolor" val="tx"/>
                    </a:ext>
                  </a:extLst>
                </a:hlinkClick>
              </a:rPr>
              <a:t> do art. 75 desta Lei</a:t>
            </a:r>
            <a:r>
              <a:rPr lang="pt-BR" sz="1050" dirty="0">
                <a:latin typeface="Arial" panose="020B0604020202020204" pitchFamily="34" charset="0"/>
              </a:rPr>
              <a:t>.</a:t>
            </a:r>
            <a:endParaRPr lang="pt-BR" sz="1050" dirty="0"/>
          </a:p>
        </p:txBody>
      </p:sp>
      <p:sp>
        <p:nvSpPr>
          <p:cNvPr id="61" name="CaixaDeTexto 60">
            <a:extLst>
              <a:ext uri="{FF2B5EF4-FFF2-40B4-BE49-F238E27FC236}">
                <a16:creationId xmlns:a16="http://schemas.microsoft.com/office/drawing/2014/main" id="{03870374-D503-933F-FD59-540055F327D3}"/>
              </a:ext>
            </a:extLst>
          </p:cNvPr>
          <p:cNvSpPr txBox="1"/>
          <p:nvPr/>
        </p:nvSpPr>
        <p:spPr>
          <a:xfrm>
            <a:off x="5906522" y="2682000"/>
            <a:ext cx="2551610" cy="1384995"/>
          </a:xfrm>
          <a:prstGeom prst="rect">
            <a:avLst/>
          </a:prstGeom>
          <a:noFill/>
        </p:spPr>
        <p:txBody>
          <a:bodyPr wrap="square">
            <a:spAutoFit/>
          </a:bodyPr>
          <a:lstStyle/>
          <a:p>
            <a:pPr algn="ctr"/>
            <a:r>
              <a:rPr lang="pt-BR" sz="1200" dirty="0">
                <a:latin typeface="Arial" panose="020B0604020202020204" pitchFamily="34" charset="0"/>
              </a:rPr>
              <a:t>Art. 109. A Administração </a:t>
            </a:r>
            <a:r>
              <a:rPr lang="pt-BR" sz="1200" b="1" dirty="0">
                <a:latin typeface="Arial" panose="020B0604020202020204" pitchFamily="34" charset="0"/>
              </a:rPr>
              <a:t>PODERÁ ESTABELECER A VIGÊNCIA POR PRAZO INDETERMINADO</a:t>
            </a:r>
            <a:r>
              <a:rPr lang="pt-BR" sz="1200" dirty="0">
                <a:latin typeface="Arial" panose="020B0604020202020204" pitchFamily="34" charset="0"/>
              </a:rPr>
              <a:t> nos contratos em que seja </a:t>
            </a:r>
            <a:r>
              <a:rPr lang="pt-BR" sz="1200" b="1" dirty="0">
                <a:latin typeface="Arial" panose="020B0604020202020204" pitchFamily="34" charset="0"/>
              </a:rPr>
              <a:t>USUÁRIA DE SERVIÇO PÚBLICO OFERECIDO EM REGIME DE MONOPÓLIO</a:t>
            </a:r>
            <a:r>
              <a:rPr lang="pt-BR" sz="1200" dirty="0">
                <a:latin typeface="Arial" panose="020B0604020202020204" pitchFamily="34" charset="0"/>
              </a:rPr>
              <a:t>...</a:t>
            </a:r>
            <a:endParaRPr lang="pt-BR" sz="1200" dirty="0"/>
          </a:p>
        </p:txBody>
      </p:sp>
      <p:pic>
        <p:nvPicPr>
          <p:cNvPr id="2050" name="Picture 2" descr="Brasil no cenário militar global: qual é o ranking das Forças Armadas? |  Jornal OSollo">
            <a:extLst>
              <a:ext uri="{FF2B5EF4-FFF2-40B4-BE49-F238E27FC236}">
                <a16:creationId xmlns:a16="http://schemas.microsoft.com/office/drawing/2014/main" id="{899EEED0-0114-F92C-19A9-9724F758D3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362183" y="1683544"/>
            <a:ext cx="901304" cy="8084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O papel das distribuidoras no processo de modernização do setor elétrico •  Abrapch">
            <a:extLst>
              <a:ext uri="{FF2B5EF4-FFF2-40B4-BE49-F238E27FC236}">
                <a16:creationId xmlns:a16="http://schemas.microsoft.com/office/drawing/2014/main" id="{E851BD4C-B46A-60F5-B145-6D13B9F4C3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708" y="2650636"/>
            <a:ext cx="857250" cy="7655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3" name="CaixaDeTexto 62">
            <a:extLst>
              <a:ext uri="{FF2B5EF4-FFF2-40B4-BE49-F238E27FC236}">
                <a16:creationId xmlns:a16="http://schemas.microsoft.com/office/drawing/2014/main" id="{427F3254-8FBB-CE3E-3AB5-D205E60E4571}"/>
              </a:ext>
            </a:extLst>
          </p:cNvPr>
          <p:cNvSpPr txBox="1"/>
          <p:nvPr/>
        </p:nvSpPr>
        <p:spPr>
          <a:xfrm>
            <a:off x="4968479" y="206093"/>
            <a:ext cx="3468026" cy="577081"/>
          </a:xfrm>
          <a:prstGeom prst="rect">
            <a:avLst/>
          </a:prstGeom>
          <a:noFill/>
        </p:spPr>
        <p:txBody>
          <a:bodyPr wrap="square">
            <a:spAutoFit/>
          </a:bodyPr>
          <a:lstStyle/>
          <a:p>
            <a:pPr algn="r"/>
            <a:r>
              <a:rPr lang="pt-BR" sz="1050" dirty="0">
                <a:latin typeface="Arial" panose="020B0604020202020204" pitchFamily="34" charset="0"/>
              </a:rPr>
              <a:t>Art. 110. Na contratação que gere </a:t>
            </a:r>
            <a:r>
              <a:rPr lang="pt-BR" sz="1050" b="1" dirty="0">
                <a:latin typeface="Arial" panose="020B0604020202020204" pitchFamily="34" charset="0"/>
              </a:rPr>
              <a:t>RECEITA</a:t>
            </a:r>
            <a:r>
              <a:rPr lang="pt-BR" sz="1050" dirty="0">
                <a:latin typeface="Arial" panose="020B0604020202020204" pitchFamily="34" charset="0"/>
              </a:rPr>
              <a:t> e no contrato de eficiência que gere </a:t>
            </a:r>
            <a:r>
              <a:rPr lang="pt-BR" sz="1050" b="1" dirty="0">
                <a:latin typeface="Arial" panose="020B0604020202020204" pitchFamily="34" charset="0"/>
              </a:rPr>
              <a:t>ECONOMIA</a:t>
            </a:r>
            <a:r>
              <a:rPr lang="pt-BR" sz="1050" dirty="0">
                <a:latin typeface="Arial" panose="020B0604020202020204" pitchFamily="34" charset="0"/>
              </a:rPr>
              <a:t> para a Administração, os prazos serão de:</a:t>
            </a:r>
            <a:endParaRPr lang="pt-BR" sz="1050" dirty="0"/>
          </a:p>
        </p:txBody>
      </p:sp>
      <p:sp>
        <p:nvSpPr>
          <p:cNvPr id="2049" name="CaixaDeTexto 2048">
            <a:extLst>
              <a:ext uri="{FF2B5EF4-FFF2-40B4-BE49-F238E27FC236}">
                <a16:creationId xmlns:a16="http://schemas.microsoft.com/office/drawing/2014/main" id="{0B032711-F725-30B0-B85A-4F1CE968E199}"/>
              </a:ext>
            </a:extLst>
          </p:cNvPr>
          <p:cNvSpPr txBox="1"/>
          <p:nvPr/>
        </p:nvSpPr>
        <p:spPr>
          <a:xfrm>
            <a:off x="6003271" y="1078111"/>
            <a:ext cx="3140729" cy="507831"/>
          </a:xfrm>
          <a:prstGeom prst="rect">
            <a:avLst/>
          </a:prstGeom>
          <a:noFill/>
        </p:spPr>
        <p:txBody>
          <a:bodyPr wrap="square">
            <a:spAutoFit/>
          </a:bodyPr>
          <a:lstStyle/>
          <a:p>
            <a:pPr algn="just"/>
            <a:r>
              <a:rPr lang="pt-BR" sz="1350" dirty="0">
                <a:latin typeface="Arial" panose="020B0604020202020204" pitchFamily="34" charset="0"/>
              </a:rPr>
              <a:t>I - Até 10 anos, nos contratos sem investimento;</a:t>
            </a:r>
            <a:endParaRPr lang="pt-BR" sz="1050" dirty="0">
              <a:latin typeface="Times New Roman" panose="02020603050405020304" pitchFamily="18" charset="0"/>
            </a:endParaRPr>
          </a:p>
        </p:txBody>
      </p:sp>
      <p:sp>
        <p:nvSpPr>
          <p:cNvPr id="2053" name="CaixaDeTexto 2052">
            <a:extLst>
              <a:ext uri="{FF2B5EF4-FFF2-40B4-BE49-F238E27FC236}">
                <a16:creationId xmlns:a16="http://schemas.microsoft.com/office/drawing/2014/main" id="{A6459C43-4398-6770-751F-DF76BD8965B5}"/>
              </a:ext>
            </a:extLst>
          </p:cNvPr>
          <p:cNvSpPr txBox="1"/>
          <p:nvPr/>
        </p:nvSpPr>
        <p:spPr>
          <a:xfrm>
            <a:off x="5986413" y="1563225"/>
            <a:ext cx="3036977" cy="507831"/>
          </a:xfrm>
          <a:prstGeom prst="rect">
            <a:avLst/>
          </a:prstGeom>
          <a:noFill/>
        </p:spPr>
        <p:txBody>
          <a:bodyPr wrap="square">
            <a:spAutoFit/>
          </a:bodyPr>
          <a:lstStyle/>
          <a:p>
            <a:pPr algn="just"/>
            <a:r>
              <a:rPr lang="pt-BR" sz="1350" dirty="0">
                <a:latin typeface="Arial" panose="020B0604020202020204" pitchFamily="34" charset="0"/>
              </a:rPr>
              <a:t>II - Até 35 anos, nos contratos com investimento...</a:t>
            </a:r>
            <a:endParaRPr lang="pt-BR" sz="1050" dirty="0">
              <a:latin typeface="Times New Roman" panose="02020603050405020304" pitchFamily="18" charset="0"/>
            </a:endParaRPr>
          </a:p>
        </p:txBody>
      </p:sp>
      <p:pic>
        <p:nvPicPr>
          <p:cNvPr id="1026" name="Picture 2" descr="AGE Consulting - Receitas Financeiras – Lucro Presumido ...">
            <a:extLst>
              <a:ext uri="{FF2B5EF4-FFF2-40B4-BE49-F238E27FC236}">
                <a16:creationId xmlns:a16="http://schemas.microsoft.com/office/drawing/2014/main" id="{BBF8344E-BACC-2078-EEE9-7C082638009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535" t="15522" r="36482" b="11358"/>
          <a:stretch/>
        </p:blipFill>
        <p:spPr bwMode="auto">
          <a:xfrm>
            <a:off x="4921578" y="725812"/>
            <a:ext cx="940285" cy="911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75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arn(inVertical)">
                                      <p:cBhvr>
                                        <p:cTn id="33" dur="500"/>
                                        <p:tgtEl>
                                          <p:spTgt spid="59"/>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arn(inVertic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arn(inVertical)">
                                      <p:cBhvr>
                                        <p:cTn id="42" dur="500"/>
                                        <p:tgtEl>
                                          <p:spTgt spid="61"/>
                                        </p:tgtEl>
                                      </p:cBhvr>
                                    </p:animEffect>
                                  </p:childTnLst>
                                </p:cTn>
                              </p:par>
                            </p:childTnLst>
                          </p:cTn>
                        </p:par>
                        <p:par>
                          <p:cTn id="43" fill="hold">
                            <p:stCondLst>
                              <p:cond delay="500"/>
                            </p:stCondLst>
                            <p:childTnLst>
                              <p:par>
                                <p:cTn id="44" presetID="16" presetClass="entr" presetSubtype="21" fill="hold" nodeType="afterEffect">
                                  <p:stCondLst>
                                    <p:cond delay="0"/>
                                  </p:stCondLst>
                                  <p:childTnLst>
                                    <p:set>
                                      <p:cBhvr>
                                        <p:cTn id="45" dur="1" fill="hold">
                                          <p:stCondLst>
                                            <p:cond delay="0"/>
                                          </p:stCondLst>
                                        </p:cTn>
                                        <p:tgtEl>
                                          <p:spTgt spid="2052"/>
                                        </p:tgtEl>
                                        <p:attrNameLst>
                                          <p:attrName>style.visibility</p:attrName>
                                        </p:attrNameLst>
                                      </p:cBhvr>
                                      <p:to>
                                        <p:strVal val="visible"/>
                                      </p:to>
                                    </p:set>
                                    <p:animEffect transition="in" filter="barn(inVertical)">
                                      <p:cBhvr>
                                        <p:cTn id="46" dur="500"/>
                                        <p:tgtEl>
                                          <p:spTgt spid="205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arn(inVertical)">
                                      <p:cBhvr>
                                        <p:cTn id="51" dur="500"/>
                                        <p:tgtEl>
                                          <p:spTgt spid="63"/>
                                        </p:tgtEl>
                                      </p:cBhvr>
                                    </p:animEffect>
                                  </p:childTnLst>
                                </p:cTn>
                              </p:par>
                            </p:childTnLst>
                          </p:cTn>
                        </p:par>
                        <p:par>
                          <p:cTn id="52" fill="hold">
                            <p:stCondLst>
                              <p:cond delay="500"/>
                            </p:stCondLst>
                            <p:childTnLst>
                              <p:par>
                                <p:cTn id="53" presetID="16" presetClass="entr" presetSubtype="21" fill="hold" nodeType="after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arn(inVertical)">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049"/>
                                        </p:tgtEl>
                                        <p:attrNameLst>
                                          <p:attrName>style.visibility</p:attrName>
                                        </p:attrNameLst>
                                      </p:cBhvr>
                                      <p:to>
                                        <p:strVal val="visible"/>
                                      </p:to>
                                    </p:set>
                                    <p:anim calcmode="lin" valueType="num">
                                      <p:cBhvr additive="base">
                                        <p:cTn id="60" dur="500" fill="hold"/>
                                        <p:tgtEl>
                                          <p:spTgt spid="2049"/>
                                        </p:tgtEl>
                                        <p:attrNameLst>
                                          <p:attrName>ppt_x</p:attrName>
                                        </p:attrNameLst>
                                      </p:cBhvr>
                                      <p:tavLst>
                                        <p:tav tm="0">
                                          <p:val>
                                            <p:strVal val="1+#ppt_w/2"/>
                                          </p:val>
                                        </p:tav>
                                        <p:tav tm="100000">
                                          <p:val>
                                            <p:strVal val="#ppt_x"/>
                                          </p:val>
                                        </p:tav>
                                      </p:tavLst>
                                    </p:anim>
                                    <p:anim calcmode="lin" valueType="num">
                                      <p:cBhvr additive="base">
                                        <p:cTn id="61"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053"/>
                                        </p:tgtEl>
                                        <p:attrNameLst>
                                          <p:attrName>style.visibility</p:attrName>
                                        </p:attrNameLst>
                                      </p:cBhvr>
                                      <p:to>
                                        <p:strVal val="visible"/>
                                      </p:to>
                                    </p:set>
                                    <p:anim calcmode="lin" valueType="num">
                                      <p:cBhvr additive="base">
                                        <p:cTn id="66" dur="500" fill="hold"/>
                                        <p:tgtEl>
                                          <p:spTgt spid="2053"/>
                                        </p:tgtEl>
                                        <p:attrNameLst>
                                          <p:attrName>ppt_x</p:attrName>
                                        </p:attrNameLst>
                                      </p:cBhvr>
                                      <p:tavLst>
                                        <p:tav tm="0">
                                          <p:val>
                                            <p:strVal val="1+#ppt_w/2"/>
                                          </p:val>
                                        </p:tav>
                                        <p:tav tm="100000">
                                          <p:val>
                                            <p:strVal val="#ppt_x"/>
                                          </p:val>
                                        </p:tav>
                                      </p:tavLst>
                                    </p:anim>
                                    <p:anim calcmode="lin" valueType="num">
                                      <p:cBhvr additive="base">
                                        <p:cTn id="67"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6" grpId="0"/>
      <p:bldP spid="59" grpId="0"/>
      <p:bldP spid="61" grpId="0"/>
      <p:bldP spid="63" grpId="0"/>
      <p:bldP spid="2049" grpId="0"/>
      <p:bldP spid="20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1143571" y="1748980"/>
            <a:ext cx="1413272" cy="141089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24" name="Group 23"/>
          <p:cNvGrpSpPr/>
          <p:nvPr/>
        </p:nvGrpSpPr>
        <p:grpSpPr>
          <a:xfrm>
            <a:off x="961405" y="1565624"/>
            <a:ext cx="2222897" cy="1777603"/>
            <a:chOff x="1354138" y="1931988"/>
            <a:chExt cx="2963862" cy="2370137"/>
          </a:xfrm>
        </p:grpSpPr>
        <p:sp>
          <p:nvSpPr>
            <p:cNvPr id="7" name="Oval 7"/>
            <p:cNvSpPr>
              <a:spLocks noChangeArrowheads="1"/>
            </p:cNvSpPr>
            <p:nvPr/>
          </p:nvSpPr>
          <p:spPr bwMode="auto">
            <a:xfrm>
              <a:off x="1354138" y="1931988"/>
              <a:ext cx="2370138" cy="2370137"/>
            </a:xfrm>
            <a:prstGeom prst="ellipse">
              <a:avLst/>
            </a:prstGeom>
            <a:noFill/>
            <a:ln w="603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Line 8"/>
            <p:cNvSpPr>
              <a:spLocks noChangeShapeType="1"/>
            </p:cNvSpPr>
            <p:nvPr/>
          </p:nvSpPr>
          <p:spPr bwMode="auto">
            <a:xfrm>
              <a:off x="3724275" y="3117850"/>
              <a:ext cx="498475" cy="0"/>
            </a:xfrm>
            <a:prstGeom prst="line">
              <a:avLst/>
            </a:prstGeom>
            <a:noFill/>
            <a:ln w="603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4222750" y="3022600"/>
              <a:ext cx="95250" cy="190500"/>
            </a:xfrm>
            <a:custGeom>
              <a:avLst/>
              <a:gdLst>
                <a:gd name="T0" fmla="*/ 25 w 25"/>
                <a:gd name="T1" fmla="*/ 50 h 50"/>
                <a:gd name="T2" fmla="*/ 0 w 25"/>
                <a:gd name="T3" fmla="*/ 25 h 50"/>
                <a:gd name="T4" fmla="*/ 25 w 25"/>
                <a:gd name="T5" fmla="*/ 0 h 50"/>
              </a:gdLst>
              <a:ahLst/>
              <a:cxnLst>
                <a:cxn ang="0">
                  <a:pos x="T0" y="T1"/>
                </a:cxn>
                <a:cxn ang="0">
                  <a:pos x="T2" y="T3"/>
                </a:cxn>
                <a:cxn ang="0">
                  <a:pos x="T4" y="T5"/>
                </a:cxn>
              </a:cxnLst>
              <a:rect l="0" t="0" r="r" b="b"/>
              <a:pathLst>
                <a:path w="25" h="50">
                  <a:moveTo>
                    <a:pt x="25" y="50"/>
                  </a:moveTo>
                  <a:cubicBezTo>
                    <a:pt x="11" y="50"/>
                    <a:pt x="0" y="39"/>
                    <a:pt x="0" y="25"/>
                  </a:cubicBezTo>
                  <a:cubicBezTo>
                    <a:pt x="0" y="11"/>
                    <a:pt x="11" y="0"/>
                    <a:pt x="25" y="0"/>
                  </a:cubicBezTo>
                </a:path>
              </a:pathLst>
            </a:custGeom>
            <a:noFill/>
            <a:ln w="603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sp>
        <p:nvSpPr>
          <p:cNvPr id="10" name="Oval 10"/>
          <p:cNvSpPr>
            <a:spLocks noChangeArrowheads="1"/>
          </p:cNvSpPr>
          <p:nvPr/>
        </p:nvSpPr>
        <p:spPr bwMode="auto">
          <a:xfrm>
            <a:off x="3812952" y="1748980"/>
            <a:ext cx="1409700" cy="1410890"/>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25" name="Group 24"/>
          <p:cNvGrpSpPr/>
          <p:nvPr/>
        </p:nvGrpSpPr>
        <p:grpSpPr>
          <a:xfrm>
            <a:off x="3184302" y="1565624"/>
            <a:ext cx="2665810" cy="1777603"/>
            <a:chOff x="4318000" y="1931988"/>
            <a:chExt cx="3554413" cy="2370137"/>
          </a:xfrm>
        </p:grpSpPr>
        <p:sp>
          <p:nvSpPr>
            <p:cNvPr id="11" name="Oval 11"/>
            <p:cNvSpPr>
              <a:spLocks noChangeArrowheads="1"/>
            </p:cNvSpPr>
            <p:nvPr/>
          </p:nvSpPr>
          <p:spPr bwMode="auto">
            <a:xfrm>
              <a:off x="4911725" y="1931988"/>
              <a:ext cx="2366963" cy="2370137"/>
            </a:xfrm>
            <a:prstGeom prst="ellipse">
              <a:avLst/>
            </a:prstGeom>
            <a:noFill/>
            <a:ln w="603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2" name="Line 12"/>
            <p:cNvSpPr>
              <a:spLocks noChangeShapeType="1"/>
            </p:cNvSpPr>
            <p:nvPr/>
          </p:nvSpPr>
          <p:spPr bwMode="auto">
            <a:xfrm>
              <a:off x="4413250" y="3117850"/>
              <a:ext cx="498475" cy="0"/>
            </a:xfrm>
            <a:prstGeom prst="line">
              <a:avLst/>
            </a:prstGeom>
            <a:noFill/>
            <a:ln w="60325"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4318000" y="3022600"/>
              <a:ext cx="95250" cy="190500"/>
            </a:xfrm>
            <a:custGeom>
              <a:avLst/>
              <a:gdLst>
                <a:gd name="T0" fmla="*/ 0 w 25"/>
                <a:gd name="T1" fmla="*/ 0 h 50"/>
                <a:gd name="T2" fmla="*/ 25 w 25"/>
                <a:gd name="T3" fmla="*/ 25 h 50"/>
                <a:gd name="T4" fmla="*/ 0 w 25"/>
                <a:gd name="T5" fmla="*/ 50 h 50"/>
              </a:gdLst>
              <a:ahLst/>
              <a:cxnLst>
                <a:cxn ang="0">
                  <a:pos x="T0" y="T1"/>
                </a:cxn>
                <a:cxn ang="0">
                  <a:pos x="T2" y="T3"/>
                </a:cxn>
                <a:cxn ang="0">
                  <a:pos x="T4" y="T5"/>
                </a:cxn>
              </a:cxnLst>
              <a:rect l="0" t="0" r="r" b="b"/>
              <a:pathLst>
                <a:path w="25" h="50">
                  <a:moveTo>
                    <a:pt x="0" y="0"/>
                  </a:moveTo>
                  <a:cubicBezTo>
                    <a:pt x="13" y="0"/>
                    <a:pt x="25" y="11"/>
                    <a:pt x="25" y="25"/>
                  </a:cubicBezTo>
                  <a:cubicBezTo>
                    <a:pt x="25" y="39"/>
                    <a:pt x="13" y="50"/>
                    <a:pt x="0" y="50"/>
                  </a:cubicBezTo>
                </a:path>
              </a:pathLst>
            </a:custGeom>
            <a:noFill/>
            <a:ln w="603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Line 14"/>
            <p:cNvSpPr>
              <a:spLocks noChangeShapeType="1"/>
            </p:cNvSpPr>
            <p:nvPr/>
          </p:nvSpPr>
          <p:spPr bwMode="auto">
            <a:xfrm flipH="1">
              <a:off x="7278688" y="3117850"/>
              <a:ext cx="498475" cy="0"/>
            </a:xfrm>
            <a:prstGeom prst="line">
              <a:avLst/>
            </a:prstGeom>
            <a:noFill/>
            <a:ln w="60325"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7777163" y="3022600"/>
              <a:ext cx="95250" cy="190500"/>
            </a:xfrm>
            <a:custGeom>
              <a:avLst/>
              <a:gdLst>
                <a:gd name="T0" fmla="*/ 25 w 25"/>
                <a:gd name="T1" fmla="*/ 0 h 50"/>
                <a:gd name="T2" fmla="*/ 0 w 25"/>
                <a:gd name="T3" fmla="*/ 25 h 50"/>
                <a:gd name="T4" fmla="*/ 25 w 25"/>
                <a:gd name="T5" fmla="*/ 50 h 50"/>
              </a:gdLst>
              <a:ahLst/>
              <a:cxnLst>
                <a:cxn ang="0">
                  <a:pos x="T0" y="T1"/>
                </a:cxn>
                <a:cxn ang="0">
                  <a:pos x="T2" y="T3"/>
                </a:cxn>
                <a:cxn ang="0">
                  <a:pos x="T4" y="T5"/>
                </a:cxn>
              </a:cxnLst>
              <a:rect l="0" t="0" r="r" b="b"/>
              <a:pathLst>
                <a:path w="25" h="50">
                  <a:moveTo>
                    <a:pt x="25" y="0"/>
                  </a:moveTo>
                  <a:cubicBezTo>
                    <a:pt x="12" y="0"/>
                    <a:pt x="0" y="11"/>
                    <a:pt x="0" y="25"/>
                  </a:cubicBezTo>
                  <a:cubicBezTo>
                    <a:pt x="0" y="39"/>
                    <a:pt x="12" y="50"/>
                    <a:pt x="25" y="50"/>
                  </a:cubicBezTo>
                </a:path>
              </a:pathLst>
            </a:custGeom>
            <a:noFill/>
            <a:ln w="603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sp>
        <p:nvSpPr>
          <p:cNvPr id="16" name="Oval 16"/>
          <p:cNvSpPr>
            <a:spLocks noChangeArrowheads="1"/>
          </p:cNvSpPr>
          <p:nvPr/>
        </p:nvSpPr>
        <p:spPr bwMode="auto">
          <a:xfrm>
            <a:off x="6477571" y="1748980"/>
            <a:ext cx="1413272" cy="1410890"/>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26" name="Group 25"/>
          <p:cNvGrpSpPr/>
          <p:nvPr/>
        </p:nvGrpSpPr>
        <p:grpSpPr>
          <a:xfrm>
            <a:off x="5850112" y="1565624"/>
            <a:ext cx="2222897" cy="1777603"/>
            <a:chOff x="7872413" y="1931988"/>
            <a:chExt cx="2963863" cy="2370137"/>
          </a:xfrm>
        </p:grpSpPr>
        <p:sp>
          <p:nvSpPr>
            <p:cNvPr id="17" name="Oval 17"/>
            <p:cNvSpPr>
              <a:spLocks noChangeArrowheads="1"/>
            </p:cNvSpPr>
            <p:nvPr/>
          </p:nvSpPr>
          <p:spPr bwMode="auto">
            <a:xfrm>
              <a:off x="8466138" y="1931988"/>
              <a:ext cx="2370138" cy="2370137"/>
            </a:xfrm>
            <a:prstGeom prst="ellipse">
              <a:avLst/>
            </a:prstGeom>
            <a:noFill/>
            <a:ln w="60325"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8" name="Line 18"/>
            <p:cNvSpPr>
              <a:spLocks noChangeShapeType="1"/>
            </p:cNvSpPr>
            <p:nvPr/>
          </p:nvSpPr>
          <p:spPr bwMode="auto">
            <a:xfrm flipH="1">
              <a:off x="7967663" y="3117850"/>
              <a:ext cx="498475" cy="0"/>
            </a:xfrm>
            <a:prstGeom prst="line">
              <a:avLst/>
            </a:prstGeom>
            <a:noFill/>
            <a:ln w="60325"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7872413" y="3022600"/>
              <a:ext cx="95250" cy="190500"/>
            </a:xfrm>
            <a:custGeom>
              <a:avLst/>
              <a:gdLst>
                <a:gd name="T0" fmla="*/ 0 w 25"/>
                <a:gd name="T1" fmla="*/ 50 h 50"/>
                <a:gd name="T2" fmla="*/ 25 w 25"/>
                <a:gd name="T3" fmla="*/ 25 h 50"/>
                <a:gd name="T4" fmla="*/ 0 w 25"/>
                <a:gd name="T5" fmla="*/ 0 h 50"/>
              </a:gdLst>
              <a:ahLst/>
              <a:cxnLst>
                <a:cxn ang="0">
                  <a:pos x="T0" y="T1"/>
                </a:cxn>
                <a:cxn ang="0">
                  <a:pos x="T2" y="T3"/>
                </a:cxn>
                <a:cxn ang="0">
                  <a:pos x="T4" y="T5"/>
                </a:cxn>
              </a:cxnLst>
              <a:rect l="0" t="0" r="r" b="b"/>
              <a:pathLst>
                <a:path w="25" h="50">
                  <a:moveTo>
                    <a:pt x="0" y="50"/>
                  </a:moveTo>
                  <a:cubicBezTo>
                    <a:pt x="14" y="50"/>
                    <a:pt x="25" y="39"/>
                    <a:pt x="25" y="25"/>
                  </a:cubicBezTo>
                  <a:cubicBezTo>
                    <a:pt x="25" y="11"/>
                    <a:pt x="14" y="0"/>
                    <a:pt x="0" y="0"/>
                  </a:cubicBezTo>
                </a:path>
              </a:pathLst>
            </a:custGeom>
            <a:noFill/>
            <a:ln w="60325"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sp>
        <p:nvSpPr>
          <p:cNvPr id="44" name="CaixaDeTexto 43">
            <a:extLst>
              <a:ext uri="{FF2B5EF4-FFF2-40B4-BE49-F238E27FC236}">
                <a16:creationId xmlns:a16="http://schemas.microsoft.com/office/drawing/2014/main" id="{D63FC9E6-40D3-0F2C-EF71-9C1D0A158721}"/>
              </a:ext>
            </a:extLst>
          </p:cNvPr>
          <p:cNvSpPr txBox="1"/>
          <p:nvPr/>
        </p:nvSpPr>
        <p:spPr>
          <a:xfrm>
            <a:off x="0" y="3372971"/>
            <a:ext cx="4430025" cy="854080"/>
          </a:xfrm>
          <a:prstGeom prst="rect">
            <a:avLst/>
          </a:prstGeom>
          <a:noFill/>
        </p:spPr>
        <p:txBody>
          <a:bodyPr wrap="square">
            <a:spAutoFit/>
          </a:bodyPr>
          <a:lstStyle/>
          <a:p>
            <a:pPr algn="ctr"/>
            <a:r>
              <a:rPr lang="pt-BR" sz="1650" dirty="0">
                <a:latin typeface="Arial" panose="020B0604020202020204" pitchFamily="34" charset="0"/>
              </a:rPr>
              <a:t>Art. 112. Os prazos contratuais previstos nesta Lei não excluem nem revogam os prazos contratuais previstos em lei especial.</a:t>
            </a:r>
            <a:endParaRPr lang="pt-BR" sz="1650" dirty="0"/>
          </a:p>
        </p:txBody>
      </p:sp>
      <p:sp>
        <p:nvSpPr>
          <p:cNvPr id="46" name="CaixaDeTexto 45">
            <a:extLst>
              <a:ext uri="{FF2B5EF4-FFF2-40B4-BE49-F238E27FC236}">
                <a16:creationId xmlns:a16="http://schemas.microsoft.com/office/drawing/2014/main" id="{9F837633-2ED6-FD88-E38C-182D34D08F79}"/>
              </a:ext>
            </a:extLst>
          </p:cNvPr>
          <p:cNvSpPr txBox="1"/>
          <p:nvPr/>
        </p:nvSpPr>
        <p:spPr>
          <a:xfrm>
            <a:off x="322771" y="202983"/>
            <a:ext cx="8386490" cy="1361911"/>
          </a:xfrm>
          <a:prstGeom prst="rect">
            <a:avLst/>
          </a:prstGeom>
          <a:noFill/>
        </p:spPr>
        <p:txBody>
          <a:bodyPr wrap="square">
            <a:spAutoFit/>
          </a:bodyPr>
          <a:lstStyle/>
          <a:p>
            <a:pPr algn="ctr"/>
            <a:r>
              <a:rPr lang="pt-BR" sz="1650" dirty="0">
                <a:latin typeface="Arial" panose="020B0604020202020204" pitchFamily="34" charset="0"/>
              </a:rPr>
              <a:t>Art. 113. O contrato firmado sob o regime de </a:t>
            </a:r>
            <a:r>
              <a:rPr lang="pt-BR" sz="1650" b="1" dirty="0">
                <a:latin typeface="Arial" panose="020B0604020202020204" pitchFamily="34" charset="0"/>
              </a:rPr>
              <a:t>FORNECIMENTO E PRESTAÇÃO DE SERVIÇO ASSOCIADO</a:t>
            </a:r>
            <a:r>
              <a:rPr lang="pt-BR" sz="1650" dirty="0">
                <a:latin typeface="Arial" panose="020B0604020202020204" pitchFamily="34" charset="0"/>
              </a:rPr>
              <a:t> terá sua vigência máxima definida pela soma do prazo relativo ao fornecimento inicial ou à entrega da obra com o prazo relativo ao serviço de operação e manutenção, este limitado a 5 (cinco) anos contados da data de recebimento do objeto inicial, autorizada a prorrogação nas formas previstas desta lei....</a:t>
            </a:r>
            <a:endParaRPr lang="pt-BR" sz="1650" dirty="0"/>
          </a:p>
        </p:txBody>
      </p:sp>
      <p:sp>
        <p:nvSpPr>
          <p:cNvPr id="48" name="CaixaDeTexto 47">
            <a:extLst>
              <a:ext uri="{FF2B5EF4-FFF2-40B4-BE49-F238E27FC236}">
                <a16:creationId xmlns:a16="http://schemas.microsoft.com/office/drawing/2014/main" id="{D2D0C306-7358-17FC-95CD-E353CB34871A}"/>
              </a:ext>
            </a:extLst>
          </p:cNvPr>
          <p:cNvSpPr txBox="1"/>
          <p:nvPr/>
        </p:nvSpPr>
        <p:spPr>
          <a:xfrm>
            <a:off x="5217890" y="3526583"/>
            <a:ext cx="3240666" cy="738664"/>
          </a:xfrm>
          <a:prstGeom prst="rect">
            <a:avLst/>
          </a:prstGeom>
          <a:noFill/>
        </p:spPr>
        <p:txBody>
          <a:bodyPr wrap="square">
            <a:spAutoFit/>
          </a:bodyPr>
          <a:lstStyle/>
          <a:p>
            <a:pPr algn="ctr"/>
            <a:r>
              <a:rPr lang="pt-BR" sz="1050" dirty="0">
                <a:latin typeface="Arial" panose="020B0604020202020204" pitchFamily="34" charset="0"/>
              </a:rPr>
              <a:t>Art. 114. </a:t>
            </a:r>
            <a:r>
              <a:rPr lang="pt-BR" sz="1050" b="1" dirty="0">
                <a:latin typeface="Arial" panose="020B0604020202020204" pitchFamily="34" charset="0"/>
              </a:rPr>
              <a:t>O </a:t>
            </a:r>
            <a:r>
              <a:rPr lang="pt-BR" sz="1050" dirty="0">
                <a:latin typeface="Arial" panose="020B0604020202020204" pitchFamily="34" charset="0"/>
              </a:rPr>
              <a:t>contrato que previr a operação continuada d</a:t>
            </a:r>
            <a:r>
              <a:rPr lang="pt-BR" sz="1050" b="1" dirty="0">
                <a:latin typeface="Arial" panose="020B0604020202020204" pitchFamily="34" charset="0"/>
              </a:rPr>
              <a:t>e SISTEMAS ESTRUTURANTES</a:t>
            </a:r>
            <a:r>
              <a:rPr lang="pt-BR" sz="1050" dirty="0">
                <a:latin typeface="Arial" panose="020B0604020202020204" pitchFamily="34" charset="0"/>
              </a:rPr>
              <a:t> de tecnologia da informação poderá ter vigência máxima de </a:t>
            </a:r>
            <a:r>
              <a:rPr lang="pt-BR" sz="1050" b="1" dirty="0">
                <a:latin typeface="Arial" panose="020B0604020202020204" pitchFamily="34" charset="0"/>
              </a:rPr>
              <a:t>15 (QUINZE) ANOS</a:t>
            </a:r>
            <a:r>
              <a:rPr lang="pt-BR" sz="1050" dirty="0">
                <a:latin typeface="Arial" panose="020B0604020202020204" pitchFamily="34" charset="0"/>
              </a:rPr>
              <a:t>;</a:t>
            </a:r>
            <a:endParaRPr lang="pt-BR" sz="1050" dirty="0"/>
          </a:p>
        </p:txBody>
      </p:sp>
      <p:pic>
        <p:nvPicPr>
          <p:cNvPr id="2050" name="Picture 2" descr="Como contar os prazos processuais | Blog GEN Jurídico">
            <a:extLst>
              <a:ext uri="{FF2B5EF4-FFF2-40B4-BE49-F238E27FC236}">
                <a16:creationId xmlns:a16="http://schemas.microsoft.com/office/drawing/2014/main" id="{5EC160D6-1002-45CE-C681-C5CFD6E4F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48" y="1772793"/>
            <a:ext cx="1413272" cy="14108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STJ define a contagem da prescrição para o redirecionamento de execução  fiscal nas hipóteses de dissolução irregular">
            <a:extLst>
              <a:ext uri="{FF2B5EF4-FFF2-40B4-BE49-F238E27FC236}">
                <a16:creationId xmlns:a16="http://schemas.microsoft.com/office/drawing/2014/main" id="{CED7AC3B-DE57-0716-A7CE-18BA6E5D5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996" y="1760886"/>
            <a:ext cx="1408895" cy="13870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INSS pode revisar benefícios concedidos há mais de dez anos?">
            <a:extLst>
              <a:ext uri="{FF2B5EF4-FFF2-40B4-BE49-F238E27FC236}">
                <a16:creationId xmlns:a16="http://schemas.microsoft.com/office/drawing/2014/main" id="{167111EB-DB86-F033-A7E7-8ABC1D701F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87" t="13285" r="25169" b="7295"/>
          <a:stretch/>
        </p:blipFill>
        <p:spPr bwMode="auto">
          <a:xfrm>
            <a:off x="6478399" y="1725168"/>
            <a:ext cx="1413273" cy="14108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1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par>
                          <p:cTn id="39" fill="hold">
                            <p:stCondLst>
                              <p:cond delay="500"/>
                            </p:stCondLst>
                            <p:childTnLst>
                              <p:par>
                                <p:cTn id="40" presetID="16" presetClass="entr" presetSubtype="21" fill="hold" nodeType="after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barn(inVertical)">
                                      <p:cBhvr>
                                        <p:cTn id="42" dur="500"/>
                                        <p:tgtEl>
                                          <p:spTgt spid="205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0-#ppt_w/2"/>
                                          </p:val>
                                        </p:tav>
                                        <p:tav tm="100000">
                                          <p:val>
                                            <p:strVal val="#ppt_x"/>
                                          </p:val>
                                        </p:tav>
                                      </p:tavLst>
                                    </p:anim>
                                    <p:anim calcmode="lin" valueType="num">
                                      <p:cBhvr additive="base">
                                        <p:cTn id="48" dur="500" fill="hold"/>
                                        <p:tgtEl>
                                          <p:spTgt spid="46"/>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6" presetClass="entr" presetSubtype="21" fill="hold" nodeType="after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barn(inVertical)">
                                      <p:cBhvr>
                                        <p:cTn id="52" dur="500"/>
                                        <p:tgtEl>
                                          <p:spTgt spid="20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inVertical)">
                                      <p:cBhvr>
                                        <p:cTn id="57" dur="500"/>
                                        <p:tgtEl>
                                          <p:spTgt spid="48"/>
                                        </p:tgtEl>
                                      </p:cBhvr>
                                    </p:animEffect>
                                  </p:childTnLst>
                                </p:cTn>
                              </p:par>
                            </p:childTnLst>
                          </p:cTn>
                        </p:par>
                        <p:par>
                          <p:cTn id="58" fill="hold">
                            <p:stCondLst>
                              <p:cond delay="500"/>
                            </p:stCondLst>
                            <p:childTnLst>
                              <p:par>
                                <p:cTn id="59" presetID="16" presetClass="entr" presetSubtype="21" fill="hold" nodeType="afterEffect">
                                  <p:stCondLst>
                                    <p:cond delay="0"/>
                                  </p:stCondLst>
                                  <p:childTnLst>
                                    <p:set>
                                      <p:cBhvr>
                                        <p:cTn id="60" dur="1" fill="hold">
                                          <p:stCondLst>
                                            <p:cond delay="0"/>
                                          </p:stCondLst>
                                        </p:cTn>
                                        <p:tgtEl>
                                          <p:spTgt spid="2054"/>
                                        </p:tgtEl>
                                        <p:attrNameLst>
                                          <p:attrName>style.visibility</p:attrName>
                                        </p:attrNameLst>
                                      </p:cBhvr>
                                      <p:to>
                                        <p:strVal val="visible"/>
                                      </p:to>
                                    </p:set>
                                    <p:animEffect transition="in" filter="barn(inVertical)">
                                      <p:cBhvr>
                                        <p:cTn id="6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44" grpId="0"/>
      <p:bldP spid="46"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1248966" y="4536111"/>
            <a:ext cx="3343275" cy="270867"/>
          </a:xfrm>
          <a:prstGeom prst="ellipse">
            <a:avLst/>
          </a:prstGeom>
          <a:gradFill flip="none" rotWithShape="1">
            <a:gsLst>
              <a:gs pos="100000">
                <a:srgbClr val="000000">
                  <a:alpha val="0"/>
                </a:srgbClr>
              </a:gs>
              <a:gs pos="0">
                <a:srgbClr val="000000">
                  <a:alpha val="5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solidFill>
                <a:schemeClr val="tx1"/>
              </a:solidFill>
            </a:endParaRPr>
          </a:p>
        </p:txBody>
      </p:sp>
      <p:grpSp>
        <p:nvGrpSpPr>
          <p:cNvPr id="2" name="Group 1"/>
          <p:cNvGrpSpPr/>
          <p:nvPr/>
        </p:nvGrpSpPr>
        <p:grpSpPr>
          <a:xfrm>
            <a:off x="912019" y="1515495"/>
            <a:ext cx="3956447" cy="3161110"/>
            <a:chOff x="1270000" y="1682750"/>
            <a:chExt cx="5275263" cy="4214813"/>
          </a:xfrm>
        </p:grpSpPr>
        <p:sp>
          <p:nvSpPr>
            <p:cNvPr id="9" name="Freeform 6"/>
            <p:cNvSpPr>
              <a:spLocks/>
            </p:cNvSpPr>
            <p:nvPr/>
          </p:nvSpPr>
          <p:spPr bwMode="auto">
            <a:xfrm>
              <a:off x="1270000" y="4824413"/>
              <a:ext cx="5275263" cy="468313"/>
            </a:xfrm>
            <a:custGeom>
              <a:avLst/>
              <a:gdLst>
                <a:gd name="T0" fmla="*/ 0 w 1386"/>
                <a:gd name="T1" fmla="*/ 0 h 123"/>
                <a:gd name="T2" fmla="*/ 0 w 1386"/>
                <a:gd name="T3" fmla="*/ 95 h 123"/>
                <a:gd name="T4" fmla="*/ 28 w 1386"/>
                <a:gd name="T5" fmla="*/ 123 h 123"/>
                <a:gd name="T6" fmla="*/ 1358 w 1386"/>
                <a:gd name="T7" fmla="*/ 123 h 123"/>
                <a:gd name="T8" fmla="*/ 1386 w 1386"/>
                <a:gd name="T9" fmla="*/ 95 h 123"/>
                <a:gd name="T10" fmla="*/ 1386 w 1386"/>
                <a:gd name="T11" fmla="*/ 0 h 123"/>
                <a:gd name="T12" fmla="*/ 0 w 138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386" h="123">
                  <a:moveTo>
                    <a:pt x="0" y="0"/>
                  </a:moveTo>
                  <a:cubicBezTo>
                    <a:pt x="0" y="95"/>
                    <a:pt x="0" y="95"/>
                    <a:pt x="0" y="95"/>
                  </a:cubicBezTo>
                  <a:cubicBezTo>
                    <a:pt x="0" y="110"/>
                    <a:pt x="12" y="123"/>
                    <a:pt x="28" y="123"/>
                  </a:cubicBezTo>
                  <a:cubicBezTo>
                    <a:pt x="1358" y="123"/>
                    <a:pt x="1358" y="123"/>
                    <a:pt x="1358" y="123"/>
                  </a:cubicBezTo>
                  <a:cubicBezTo>
                    <a:pt x="1374" y="123"/>
                    <a:pt x="1386" y="110"/>
                    <a:pt x="1386" y="95"/>
                  </a:cubicBezTo>
                  <a:cubicBezTo>
                    <a:pt x="1386" y="0"/>
                    <a:pt x="1386" y="0"/>
                    <a:pt x="1386" y="0"/>
                  </a:cubicBezTo>
                  <a:lnTo>
                    <a:pt x="0" y="0"/>
                  </a:lnTo>
                  <a:close/>
                </a:path>
              </a:pathLst>
            </a:custGeom>
            <a:gradFill flip="none" rotWithShape="1">
              <a:gsLst>
                <a:gs pos="0">
                  <a:srgbClr val="C7C7C7">
                    <a:shade val="30000"/>
                    <a:satMod val="115000"/>
                  </a:srgbClr>
                </a:gs>
                <a:gs pos="50000">
                  <a:srgbClr val="C7C7C7">
                    <a:shade val="67500"/>
                    <a:satMod val="115000"/>
                  </a:srgbClr>
                </a:gs>
                <a:gs pos="100000">
                  <a:srgbClr val="C7C7C7">
                    <a:shade val="100000"/>
                    <a:satMod val="115000"/>
                  </a:srgbClr>
                </a:gs>
              </a:gsLst>
              <a:lin ang="8400000" scaled="0"/>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Rectangle 7"/>
            <p:cNvSpPr>
              <a:spLocks noChangeArrowheads="1"/>
            </p:cNvSpPr>
            <p:nvPr/>
          </p:nvSpPr>
          <p:spPr bwMode="auto">
            <a:xfrm>
              <a:off x="3108325" y="5886450"/>
              <a:ext cx="1606550" cy="11113"/>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 name="Freeform 8"/>
            <p:cNvSpPr>
              <a:spLocks/>
            </p:cNvSpPr>
            <p:nvPr/>
          </p:nvSpPr>
          <p:spPr bwMode="auto">
            <a:xfrm>
              <a:off x="3108325" y="5292725"/>
              <a:ext cx="1606550" cy="593725"/>
            </a:xfrm>
            <a:custGeom>
              <a:avLst/>
              <a:gdLst>
                <a:gd name="T0" fmla="*/ 360 w 422"/>
                <a:gd name="T1" fmla="*/ 124 h 156"/>
                <a:gd name="T2" fmla="*/ 348 w 422"/>
                <a:gd name="T3" fmla="*/ 0 h 156"/>
                <a:gd name="T4" fmla="*/ 74 w 422"/>
                <a:gd name="T5" fmla="*/ 0 h 156"/>
                <a:gd name="T6" fmla="*/ 61 w 422"/>
                <a:gd name="T7" fmla="*/ 124 h 156"/>
                <a:gd name="T8" fmla="*/ 48 w 422"/>
                <a:gd name="T9" fmla="*/ 142 h 156"/>
                <a:gd name="T10" fmla="*/ 0 w 422"/>
                <a:gd name="T11" fmla="*/ 156 h 156"/>
                <a:gd name="T12" fmla="*/ 422 w 422"/>
                <a:gd name="T13" fmla="*/ 156 h 156"/>
                <a:gd name="T14" fmla="*/ 373 w 422"/>
                <a:gd name="T15" fmla="*/ 142 h 156"/>
                <a:gd name="T16" fmla="*/ 360 w 422"/>
                <a:gd name="T17" fmla="*/ 1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56">
                  <a:moveTo>
                    <a:pt x="360" y="124"/>
                  </a:moveTo>
                  <a:cubicBezTo>
                    <a:pt x="358" y="115"/>
                    <a:pt x="348" y="0"/>
                    <a:pt x="348" y="0"/>
                  </a:cubicBezTo>
                  <a:cubicBezTo>
                    <a:pt x="74" y="0"/>
                    <a:pt x="74" y="0"/>
                    <a:pt x="74" y="0"/>
                  </a:cubicBezTo>
                  <a:cubicBezTo>
                    <a:pt x="74" y="0"/>
                    <a:pt x="64" y="115"/>
                    <a:pt x="61" y="124"/>
                  </a:cubicBezTo>
                  <a:cubicBezTo>
                    <a:pt x="59" y="133"/>
                    <a:pt x="58" y="139"/>
                    <a:pt x="48" y="142"/>
                  </a:cubicBezTo>
                  <a:cubicBezTo>
                    <a:pt x="38" y="145"/>
                    <a:pt x="0" y="156"/>
                    <a:pt x="0" y="156"/>
                  </a:cubicBezTo>
                  <a:cubicBezTo>
                    <a:pt x="422" y="156"/>
                    <a:pt x="422" y="156"/>
                    <a:pt x="422" y="156"/>
                  </a:cubicBezTo>
                  <a:cubicBezTo>
                    <a:pt x="422" y="156"/>
                    <a:pt x="383" y="145"/>
                    <a:pt x="373" y="142"/>
                  </a:cubicBezTo>
                  <a:cubicBezTo>
                    <a:pt x="364" y="139"/>
                    <a:pt x="362" y="133"/>
                    <a:pt x="360" y="124"/>
                  </a:cubicBezTo>
                  <a:close/>
                </a:path>
              </a:pathLst>
            </a:custGeom>
            <a:gradFill flip="none" rotWithShape="1">
              <a:gsLst>
                <a:gs pos="0">
                  <a:srgbClr val="C7C7C7">
                    <a:shade val="30000"/>
                    <a:satMod val="115000"/>
                  </a:srgbClr>
                </a:gs>
                <a:gs pos="50000">
                  <a:srgbClr val="C7C7C7">
                    <a:shade val="67500"/>
                    <a:satMod val="115000"/>
                  </a:srgbClr>
                </a:gs>
                <a:gs pos="100000">
                  <a:srgbClr val="C7C7C7">
                    <a:shade val="100000"/>
                    <a:satMod val="115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2" name="Freeform 9"/>
            <p:cNvSpPr>
              <a:spLocks/>
            </p:cNvSpPr>
            <p:nvPr/>
          </p:nvSpPr>
          <p:spPr bwMode="auto">
            <a:xfrm>
              <a:off x="1270000" y="1682750"/>
              <a:ext cx="5275263" cy="3141663"/>
            </a:xfrm>
            <a:custGeom>
              <a:avLst/>
              <a:gdLst>
                <a:gd name="T0" fmla="*/ 1358 w 1386"/>
                <a:gd name="T1" fmla="*/ 0 h 825"/>
                <a:gd name="T2" fmla="*/ 28 w 1386"/>
                <a:gd name="T3" fmla="*/ 0 h 825"/>
                <a:gd name="T4" fmla="*/ 0 w 1386"/>
                <a:gd name="T5" fmla="*/ 28 h 825"/>
                <a:gd name="T6" fmla="*/ 0 w 1386"/>
                <a:gd name="T7" fmla="*/ 825 h 825"/>
                <a:gd name="T8" fmla="*/ 1386 w 1386"/>
                <a:gd name="T9" fmla="*/ 825 h 825"/>
                <a:gd name="T10" fmla="*/ 1386 w 1386"/>
                <a:gd name="T11" fmla="*/ 28 h 825"/>
                <a:gd name="T12" fmla="*/ 1358 w 1386"/>
                <a:gd name="T13" fmla="*/ 0 h 825"/>
              </a:gdLst>
              <a:ahLst/>
              <a:cxnLst>
                <a:cxn ang="0">
                  <a:pos x="T0" y="T1"/>
                </a:cxn>
                <a:cxn ang="0">
                  <a:pos x="T2" y="T3"/>
                </a:cxn>
                <a:cxn ang="0">
                  <a:pos x="T4" y="T5"/>
                </a:cxn>
                <a:cxn ang="0">
                  <a:pos x="T6" y="T7"/>
                </a:cxn>
                <a:cxn ang="0">
                  <a:pos x="T8" y="T9"/>
                </a:cxn>
                <a:cxn ang="0">
                  <a:pos x="T10" y="T11"/>
                </a:cxn>
                <a:cxn ang="0">
                  <a:pos x="T12" y="T13"/>
                </a:cxn>
              </a:cxnLst>
              <a:rect l="0" t="0" r="r" b="b"/>
              <a:pathLst>
                <a:path w="1386" h="825">
                  <a:moveTo>
                    <a:pt x="1358" y="0"/>
                  </a:moveTo>
                  <a:cubicBezTo>
                    <a:pt x="28" y="0"/>
                    <a:pt x="28" y="0"/>
                    <a:pt x="28" y="0"/>
                  </a:cubicBezTo>
                  <a:cubicBezTo>
                    <a:pt x="12" y="0"/>
                    <a:pt x="0" y="12"/>
                    <a:pt x="0" y="28"/>
                  </a:cubicBezTo>
                  <a:cubicBezTo>
                    <a:pt x="0" y="825"/>
                    <a:pt x="0" y="825"/>
                    <a:pt x="0" y="825"/>
                  </a:cubicBezTo>
                  <a:cubicBezTo>
                    <a:pt x="1386" y="825"/>
                    <a:pt x="1386" y="825"/>
                    <a:pt x="1386" y="825"/>
                  </a:cubicBezTo>
                  <a:cubicBezTo>
                    <a:pt x="1386" y="28"/>
                    <a:pt x="1386" y="28"/>
                    <a:pt x="1386" y="28"/>
                  </a:cubicBezTo>
                  <a:cubicBezTo>
                    <a:pt x="1386" y="12"/>
                    <a:pt x="1374" y="0"/>
                    <a:pt x="1358" y="0"/>
                  </a:cubicBez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Rectangle 10"/>
            <p:cNvSpPr>
              <a:spLocks noChangeArrowheads="1"/>
            </p:cNvSpPr>
            <p:nvPr/>
          </p:nvSpPr>
          <p:spPr bwMode="auto">
            <a:xfrm>
              <a:off x="1490663" y="1881188"/>
              <a:ext cx="4845050" cy="2733675"/>
            </a:xfrm>
            <a:prstGeom prst="rect">
              <a:avLst/>
            </a:pr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pic>
        <p:nvPicPr>
          <p:cNvPr id="14" name="Espaço Reservado para Imagem 13">
            <a:extLst>
              <a:ext uri="{FF2B5EF4-FFF2-40B4-BE49-F238E27FC236}">
                <a16:creationId xmlns:a16="http://schemas.microsoft.com/office/drawing/2014/main" id="{344CD9F4-18D5-6C23-682F-771DAF0B521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997" r="7997"/>
          <a:stretch>
            <a:fillRect/>
          </a:stretch>
        </p:blipFill>
        <p:spPr>
          <a:xfrm>
            <a:off x="1077516" y="1664325"/>
            <a:ext cx="3633788" cy="2050256"/>
          </a:xfrm>
        </p:spPr>
      </p:pic>
      <p:sp>
        <p:nvSpPr>
          <p:cNvPr id="3" name="CaixaDeTexto 2">
            <a:extLst>
              <a:ext uri="{FF2B5EF4-FFF2-40B4-BE49-F238E27FC236}">
                <a16:creationId xmlns:a16="http://schemas.microsoft.com/office/drawing/2014/main" id="{7AC8B16E-239B-53AA-2F04-D24AAE5C8C4C}"/>
              </a:ext>
            </a:extLst>
          </p:cNvPr>
          <p:cNvSpPr txBox="1"/>
          <p:nvPr/>
        </p:nvSpPr>
        <p:spPr>
          <a:xfrm>
            <a:off x="12098" y="412691"/>
            <a:ext cx="8765597" cy="1015663"/>
          </a:xfrm>
          <a:prstGeom prst="rect">
            <a:avLst/>
          </a:prstGeom>
          <a:noFill/>
        </p:spPr>
        <p:txBody>
          <a:bodyPr wrap="square">
            <a:spAutoFit/>
          </a:bodyPr>
          <a:lstStyle/>
          <a:p>
            <a:pPr algn="just"/>
            <a:r>
              <a:rPr lang="pt-BR" sz="1500" dirty="0">
                <a:latin typeface="Arial" panose="020B0604020202020204" pitchFamily="34" charset="0"/>
                <a:cs typeface="Arial" panose="020B0604020202020204" pitchFamily="34" charset="0"/>
              </a:rPr>
              <a:t>Art. 123. A Administração terá o </a:t>
            </a:r>
            <a:r>
              <a:rPr lang="pt-BR" sz="1500" b="1" dirty="0">
                <a:latin typeface="Arial" panose="020B0604020202020204" pitchFamily="34" charset="0"/>
                <a:cs typeface="Arial" panose="020B0604020202020204" pitchFamily="34" charset="0"/>
              </a:rPr>
              <a:t>DEVER DE EXPLICITAMENTE EMITIR DECISÃO SOBRE TODAS AS SOLICITAÇÕES E RECLAMAÇÕES RELACIONADAS À EXECUÇÃO DOS CONTRATOS</a:t>
            </a:r>
            <a:r>
              <a:rPr lang="pt-BR" sz="1500" dirty="0">
                <a:latin typeface="Arial" panose="020B0604020202020204" pitchFamily="34" charset="0"/>
                <a:cs typeface="Arial" panose="020B0604020202020204" pitchFamily="34" charset="0"/>
              </a:rPr>
              <a:t> regidos por esta Lei, ressalvados os requerimentos manifestamente impertinentes, meramente protelatórios ou de nenhum interesse para a boa execução do contrato.</a:t>
            </a:r>
          </a:p>
        </p:txBody>
      </p:sp>
      <p:sp>
        <p:nvSpPr>
          <p:cNvPr id="24" name="CaixaDeTexto 23">
            <a:extLst>
              <a:ext uri="{FF2B5EF4-FFF2-40B4-BE49-F238E27FC236}">
                <a16:creationId xmlns:a16="http://schemas.microsoft.com/office/drawing/2014/main" id="{D7FD8305-3290-4C3E-A5B8-94C61EF3F853}"/>
              </a:ext>
            </a:extLst>
          </p:cNvPr>
          <p:cNvSpPr txBox="1"/>
          <p:nvPr/>
        </p:nvSpPr>
        <p:spPr>
          <a:xfrm>
            <a:off x="5136991" y="1532806"/>
            <a:ext cx="3794358" cy="2400657"/>
          </a:xfrm>
          <a:prstGeom prst="rect">
            <a:avLst/>
          </a:prstGeom>
          <a:noFill/>
        </p:spPr>
        <p:txBody>
          <a:bodyPr wrap="square">
            <a:spAutoFit/>
          </a:bodyPr>
          <a:lstStyle/>
          <a:p>
            <a:r>
              <a:rPr lang="pt-BR" sz="1875" dirty="0">
                <a:latin typeface="Arial" panose="020B0604020202020204" pitchFamily="34" charset="0"/>
              </a:rPr>
              <a:t>Parágrafo único. Salvo disposição legal ou cláusula contratual que estabeleça prazo específico, concluída a instrução do requerimento, a Administração terá o </a:t>
            </a:r>
            <a:r>
              <a:rPr lang="pt-BR" sz="1875" b="1" dirty="0">
                <a:latin typeface="Arial" panose="020B0604020202020204" pitchFamily="34" charset="0"/>
              </a:rPr>
              <a:t>prazo de 1 (um) mês </a:t>
            </a:r>
            <a:r>
              <a:rPr lang="pt-BR" sz="1875" dirty="0">
                <a:latin typeface="Arial" panose="020B0604020202020204" pitchFamily="34" charset="0"/>
              </a:rPr>
              <a:t>para decidir, admitida a prorrogação motivada por igual período.</a:t>
            </a:r>
            <a:endParaRPr lang="pt-BR" sz="1875" dirty="0"/>
          </a:p>
        </p:txBody>
      </p:sp>
    </p:spTree>
    <p:extLst>
      <p:ext uri="{BB962C8B-B14F-4D97-AF65-F5344CB8AC3E}">
        <p14:creationId xmlns:p14="http://schemas.microsoft.com/office/powerpoint/2010/main" val="2385989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build="allAtOnce"/>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build="allAtOnce"/>
          <p:bldP spid="2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모서리가 둥근 직사각형 24">
            <a:extLst>
              <a:ext uri="{FF2B5EF4-FFF2-40B4-BE49-F238E27FC236}">
                <a16:creationId xmlns:a16="http://schemas.microsoft.com/office/drawing/2014/main" id="{DAF19DA7-A945-A036-124D-A946A8F21660}"/>
              </a:ext>
            </a:extLst>
          </p:cNvPr>
          <p:cNvSpPr/>
          <p:nvPr/>
        </p:nvSpPr>
        <p:spPr>
          <a:xfrm rot="643489">
            <a:off x="4210240" y="623918"/>
            <a:ext cx="4085906" cy="3895665"/>
          </a:xfrm>
          <a:prstGeom prst="roundRect">
            <a:avLst>
              <a:gd name="adj" fmla="val 36982"/>
            </a:avLst>
          </a:prstGeom>
          <a:gradFill flip="none" rotWithShape="1">
            <a:gsLst>
              <a:gs pos="0">
                <a:schemeClr val="accent1"/>
              </a:gs>
              <a:gs pos="100000">
                <a:schemeClr val="tx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3" name="TextBox 93">
            <a:extLst>
              <a:ext uri="{FF2B5EF4-FFF2-40B4-BE49-F238E27FC236}">
                <a16:creationId xmlns:a16="http://schemas.microsoft.com/office/drawing/2014/main" id="{83AEB04C-E04C-5723-6E1D-51F3D0D1092E}"/>
              </a:ext>
            </a:extLst>
          </p:cNvPr>
          <p:cNvSpPr txBox="1"/>
          <p:nvPr/>
        </p:nvSpPr>
        <p:spPr>
          <a:xfrm>
            <a:off x="-47018" y="703513"/>
            <a:ext cx="4345628" cy="3647152"/>
          </a:xfrm>
          <a:prstGeom prst="rect">
            <a:avLst/>
          </a:prstGeom>
          <a:noFill/>
        </p:spPr>
        <p:txBody>
          <a:bodyPr wrap="square" rtlCol="0">
            <a:spAutoFit/>
          </a:bodyPr>
          <a:lstStyle/>
          <a:p>
            <a:pPr algn="ctr"/>
            <a:endParaRPr lang="pt-BR" sz="2100" b="1" dirty="0">
              <a:latin typeface="Open Sans" panose="020B0606030504020204" pitchFamily="34" charset="0"/>
              <a:ea typeface="Open Sans" panose="020B0606030504020204" pitchFamily="34" charset="0"/>
              <a:cs typeface="Open Sans" panose="020B0606030504020204" pitchFamily="34" charset="0"/>
            </a:endParaRPr>
          </a:p>
          <a:p>
            <a:pPr algn="ctr"/>
            <a:r>
              <a:rPr lang="pt-BR" sz="2100" b="1" dirty="0">
                <a:latin typeface="Open Sans" panose="020B0606030504020204" pitchFamily="34" charset="0"/>
                <a:ea typeface="Open Sans" panose="020B0606030504020204" pitchFamily="34" charset="0"/>
                <a:cs typeface="Open Sans" panose="020B0606030504020204" pitchFamily="34" charset="0"/>
              </a:rPr>
              <a:t>Os </a:t>
            </a: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CONTRATOS ...</a:t>
            </a:r>
          </a:p>
          <a:p>
            <a:pPr algn="ct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REGULAR-SE-ÃO </a:t>
            </a:r>
            <a:r>
              <a:rPr lang="pt-BR" sz="2100" b="1" dirty="0">
                <a:latin typeface="Open Sans" panose="020B0606030504020204" pitchFamily="34" charset="0"/>
                <a:ea typeface="Open Sans" panose="020B0606030504020204" pitchFamily="34" charset="0"/>
                <a:cs typeface="Open Sans" panose="020B0606030504020204" pitchFamily="34" charset="0"/>
              </a:rPr>
              <a:t>pelas suas </a:t>
            </a: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CLÁUSULAS</a:t>
            </a:r>
            <a:r>
              <a:rPr lang="pt-BR" sz="2100" b="1" dirty="0">
                <a:latin typeface="Open Sans" panose="020B0606030504020204" pitchFamily="34" charset="0"/>
                <a:ea typeface="Open Sans" panose="020B0606030504020204" pitchFamily="34" charset="0"/>
                <a:cs typeface="Open Sans" panose="020B0606030504020204" pitchFamily="34" charset="0"/>
              </a:rPr>
              <a:t> e pelos preceitos de </a:t>
            </a: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DIREITO PÚBLICO</a:t>
            </a:r>
            <a:r>
              <a:rPr lang="pt-BR" sz="2100" b="1" dirty="0">
                <a:latin typeface="Open Sans" panose="020B0606030504020204" pitchFamily="34" charset="0"/>
                <a:ea typeface="Open Sans" panose="020B0606030504020204" pitchFamily="34" charset="0"/>
                <a:cs typeface="Open Sans" panose="020B0606030504020204" pitchFamily="34" charset="0"/>
              </a:rPr>
              <a:t>, e a eles serão aplicados, supletivamente, os princípios da </a:t>
            </a: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TEORIA GERAL </a:t>
            </a:r>
          </a:p>
          <a:p>
            <a:pPr algn="ct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DOS CONTRATOS </a:t>
            </a:r>
            <a:r>
              <a:rPr lang="pt-BR" sz="2100" b="1" dirty="0">
                <a:latin typeface="Open Sans" panose="020B0606030504020204" pitchFamily="34" charset="0"/>
                <a:ea typeface="Open Sans" panose="020B0606030504020204" pitchFamily="34" charset="0"/>
                <a:cs typeface="Open Sans" panose="020B0606030504020204" pitchFamily="34" charset="0"/>
              </a:rPr>
              <a:t>e as disposições de </a:t>
            </a:r>
            <a:r>
              <a:rPr lang="pt-BR"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DIREITO PRIVADO</a:t>
            </a:r>
            <a:endParaRPr lang="ko-KR" altLang="en-US" sz="2100" b="1" dirty="0">
              <a:solidFill>
                <a:schemeClr val="accent1"/>
              </a:solidFill>
              <a:latin typeface="Open Sans" panose="020B0606030504020204" pitchFamily="34" charset="0"/>
              <a:cs typeface="Open Sans" panose="020B0606030504020204" pitchFamily="34" charset="0"/>
            </a:endParaRPr>
          </a:p>
        </p:txBody>
      </p:sp>
      <p:pic>
        <p:nvPicPr>
          <p:cNvPr id="4" name="그림 21">
            <a:extLst>
              <a:ext uri="{FF2B5EF4-FFF2-40B4-BE49-F238E27FC236}">
                <a16:creationId xmlns:a16="http://schemas.microsoft.com/office/drawing/2014/main" id="{5623FF5B-05B5-8261-9AA9-8F3F657D3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6469" y="2744881"/>
            <a:ext cx="2577047" cy="2099816"/>
          </a:xfrm>
          <a:prstGeom prst="rect">
            <a:avLst/>
          </a:prstGeom>
        </p:spPr>
      </p:pic>
      <p:pic>
        <p:nvPicPr>
          <p:cNvPr id="5" name="그림 20">
            <a:extLst>
              <a:ext uri="{FF2B5EF4-FFF2-40B4-BE49-F238E27FC236}">
                <a16:creationId xmlns:a16="http://schemas.microsoft.com/office/drawing/2014/main" id="{13A81152-A963-638F-0CD2-BC3F6A8B1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7235">
            <a:off x="4976154" y="1295776"/>
            <a:ext cx="2432615" cy="1781889"/>
          </a:xfrm>
          <a:prstGeom prst="rect">
            <a:avLst/>
          </a:prstGeom>
        </p:spPr>
      </p:pic>
      <p:pic>
        <p:nvPicPr>
          <p:cNvPr id="6" name="그림 147">
            <a:extLst>
              <a:ext uri="{FF2B5EF4-FFF2-40B4-BE49-F238E27FC236}">
                <a16:creationId xmlns:a16="http://schemas.microsoft.com/office/drawing/2014/main" id="{FB6E6DE3-570D-7AC1-CD67-9AD78656F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505" y="882408"/>
            <a:ext cx="583521" cy="590524"/>
          </a:xfrm>
          <a:prstGeom prst="rect">
            <a:avLst/>
          </a:prstGeom>
        </p:spPr>
      </p:pic>
      <p:pic>
        <p:nvPicPr>
          <p:cNvPr id="7" name="그림 158">
            <a:extLst>
              <a:ext uri="{FF2B5EF4-FFF2-40B4-BE49-F238E27FC236}">
                <a16:creationId xmlns:a16="http://schemas.microsoft.com/office/drawing/2014/main" id="{41B39C81-E572-3BBD-B194-372AC95054BA}"/>
              </a:ext>
            </a:extLst>
          </p:cNvPr>
          <p:cNvPicPr>
            <a:picLocks noChangeAspect="1"/>
          </p:cNvPicPr>
          <p:nvPr/>
        </p:nvPicPr>
        <p:blipFill>
          <a:blip r:embed="rId5" cstate="print">
            <a:extLst>
              <a:ext uri="{28A0092B-C50C-407E-A947-70E740481C1C}">
                <a14:useLocalDpi xmlns:a14="http://schemas.microsoft.com/office/drawing/2010/main" val="0"/>
              </a:ext>
            </a:extLst>
          </a:blip>
          <a:srcRect l="18996"/>
          <a:stretch>
            <a:fillRect/>
          </a:stretch>
        </p:blipFill>
        <p:spPr>
          <a:xfrm rot="20417169">
            <a:off x="4074203" y="2587372"/>
            <a:ext cx="579052" cy="852275"/>
          </a:xfrm>
          <a:custGeom>
            <a:avLst/>
            <a:gdLst>
              <a:gd name="connsiteX0" fmla="*/ 772069 w 772069"/>
              <a:gd name="connsiteY0" fmla="*/ 0 h 1136366"/>
              <a:gd name="connsiteX1" fmla="*/ 772069 w 772069"/>
              <a:gd name="connsiteY1" fmla="*/ 1136366 h 1136366"/>
              <a:gd name="connsiteX2" fmla="*/ 2399 w 772069"/>
              <a:gd name="connsiteY2" fmla="*/ 1136366 h 1136366"/>
              <a:gd name="connsiteX3" fmla="*/ 0 w 772069"/>
              <a:gd name="connsiteY3" fmla="*/ 972919 h 1136366"/>
              <a:gd name="connsiteX4" fmla="*/ 263981 w 772069"/>
              <a:gd name="connsiteY4" fmla="*/ 66035 h 1136366"/>
              <a:gd name="connsiteX5" fmla="*/ 302783 w 772069"/>
              <a:gd name="connsiteY5" fmla="*/ 0 h 113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069" h="1136366">
                <a:moveTo>
                  <a:pt x="772069" y="0"/>
                </a:moveTo>
                <a:lnTo>
                  <a:pt x="772069" y="1136366"/>
                </a:lnTo>
                <a:lnTo>
                  <a:pt x="2399" y="1136366"/>
                </a:lnTo>
                <a:lnTo>
                  <a:pt x="0" y="972919"/>
                </a:lnTo>
                <a:cubicBezTo>
                  <a:pt x="10413" y="663344"/>
                  <a:pt x="96022" y="351871"/>
                  <a:pt x="263981" y="66035"/>
                </a:cubicBezTo>
                <a:lnTo>
                  <a:pt x="302783" y="0"/>
                </a:lnTo>
                <a:close/>
              </a:path>
            </a:pathLst>
          </a:custGeom>
        </p:spPr>
      </p:pic>
      <p:pic>
        <p:nvPicPr>
          <p:cNvPr id="8" name="그림 162">
            <a:extLst>
              <a:ext uri="{FF2B5EF4-FFF2-40B4-BE49-F238E27FC236}">
                <a16:creationId xmlns:a16="http://schemas.microsoft.com/office/drawing/2014/main" id="{ADEEE956-CF2A-7190-79B0-D174024D0832}"/>
              </a:ext>
            </a:extLst>
          </p:cNvPr>
          <p:cNvPicPr>
            <a:picLocks noChangeAspect="1"/>
          </p:cNvPicPr>
          <p:nvPr/>
        </p:nvPicPr>
        <p:blipFill>
          <a:blip r:embed="rId6" cstate="print">
            <a:extLst>
              <a:ext uri="{28A0092B-C50C-407E-A947-70E740481C1C}">
                <a14:useLocalDpi xmlns:a14="http://schemas.microsoft.com/office/drawing/2010/main" val="0"/>
              </a:ext>
            </a:extLst>
          </a:blip>
          <a:srcRect r="13421"/>
          <a:stretch>
            <a:fillRect/>
          </a:stretch>
        </p:blipFill>
        <p:spPr>
          <a:xfrm rot="771802">
            <a:off x="7815889" y="1812215"/>
            <a:ext cx="589047" cy="876470"/>
          </a:xfrm>
          <a:custGeom>
            <a:avLst/>
            <a:gdLst>
              <a:gd name="connsiteX0" fmla="*/ 0 w 785396"/>
              <a:gd name="connsiteY0" fmla="*/ 0 h 1168626"/>
              <a:gd name="connsiteX1" fmla="*/ 573830 w 785396"/>
              <a:gd name="connsiteY1" fmla="*/ 0 h 1168626"/>
              <a:gd name="connsiteX2" fmla="*/ 591979 w 785396"/>
              <a:gd name="connsiteY2" fmla="*/ 34335 h 1168626"/>
              <a:gd name="connsiteX3" fmla="*/ 770731 w 785396"/>
              <a:gd name="connsiteY3" fmla="*/ 775892 h 1168626"/>
              <a:gd name="connsiteX4" fmla="*/ 785396 w 785396"/>
              <a:gd name="connsiteY4" fmla="*/ 1168626 h 1168626"/>
              <a:gd name="connsiteX5" fmla="*/ 0 w 785396"/>
              <a:gd name="connsiteY5" fmla="*/ 1168626 h 11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96" h="1168626">
                <a:moveTo>
                  <a:pt x="0" y="0"/>
                </a:moveTo>
                <a:lnTo>
                  <a:pt x="573830" y="0"/>
                </a:lnTo>
                <a:lnTo>
                  <a:pt x="591979" y="34335"/>
                </a:lnTo>
                <a:cubicBezTo>
                  <a:pt x="697691" y="260364"/>
                  <a:pt x="760834" y="510852"/>
                  <a:pt x="770731" y="775892"/>
                </a:cubicBezTo>
                <a:lnTo>
                  <a:pt x="785396" y="1168626"/>
                </a:lnTo>
                <a:lnTo>
                  <a:pt x="0" y="1168626"/>
                </a:lnTo>
                <a:close/>
              </a:path>
            </a:pathLst>
          </a:custGeom>
        </p:spPr>
      </p:pic>
      <p:sp>
        <p:nvSpPr>
          <p:cNvPr id="9" name="타원 26">
            <a:extLst>
              <a:ext uri="{FF2B5EF4-FFF2-40B4-BE49-F238E27FC236}">
                <a16:creationId xmlns:a16="http://schemas.microsoft.com/office/drawing/2014/main" id="{2A2707A0-FC63-6F15-A2C2-40558AEB4903}"/>
              </a:ext>
            </a:extLst>
          </p:cNvPr>
          <p:cNvSpPr/>
          <p:nvPr/>
        </p:nvSpPr>
        <p:spPr>
          <a:xfrm>
            <a:off x="8227081" y="789540"/>
            <a:ext cx="92869" cy="928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 name="타원 165">
            <a:extLst>
              <a:ext uri="{FF2B5EF4-FFF2-40B4-BE49-F238E27FC236}">
                <a16:creationId xmlns:a16="http://schemas.microsoft.com/office/drawing/2014/main" id="{D48B940D-FBE4-F9D2-A4D1-F87089223B15}"/>
              </a:ext>
            </a:extLst>
          </p:cNvPr>
          <p:cNvSpPr/>
          <p:nvPr/>
        </p:nvSpPr>
        <p:spPr>
          <a:xfrm>
            <a:off x="3947007" y="1904907"/>
            <a:ext cx="92869" cy="928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1" name="타원 166">
            <a:extLst>
              <a:ext uri="{FF2B5EF4-FFF2-40B4-BE49-F238E27FC236}">
                <a16:creationId xmlns:a16="http://schemas.microsoft.com/office/drawing/2014/main" id="{2C7B66F1-9F22-C255-89C6-C68601FB7960}"/>
              </a:ext>
            </a:extLst>
          </p:cNvPr>
          <p:cNvSpPr/>
          <p:nvPr/>
        </p:nvSpPr>
        <p:spPr>
          <a:xfrm>
            <a:off x="8327913" y="3102902"/>
            <a:ext cx="92869" cy="928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2" name="타원 167">
            <a:extLst>
              <a:ext uri="{FF2B5EF4-FFF2-40B4-BE49-F238E27FC236}">
                <a16:creationId xmlns:a16="http://schemas.microsoft.com/office/drawing/2014/main" id="{463AAA4D-1EB9-C1EC-8327-8670B6CCA911}"/>
              </a:ext>
            </a:extLst>
          </p:cNvPr>
          <p:cNvSpPr/>
          <p:nvPr/>
        </p:nvSpPr>
        <p:spPr>
          <a:xfrm>
            <a:off x="5071260" y="3581199"/>
            <a:ext cx="92869" cy="928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3" name="타원 168">
            <a:extLst>
              <a:ext uri="{FF2B5EF4-FFF2-40B4-BE49-F238E27FC236}">
                <a16:creationId xmlns:a16="http://schemas.microsoft.com/office/drawing/2014/main" id="{2B35AED0-1578-8674-EB84-66094599B623}"/>
              </a:ext>
            </a:extLst>
          </p:cNvPr>
          <p:cNvSpPr/>
          <p:nvPr/>
        </p:nvSpPr>
        <p:spPr>
          <a:xfrm>
            <a:off x="7345810" y="1472932"/>
            <a:ext cx="92869" cy="928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4" name="CaixaDeTexto 13">
            <a:extLst>
              <a:ext uri="{FF2B5EF4-FFF2-40B4-BE49-F238E27FC236}">
                <a16:creationId xmlns:a16="http://schemas.microsoft.com/office/drawing/2014/main" id="{9C55F827-0C4A-D02B-538B-BA4A5A86EE62}"/>
              </a:ext>
            </a:extLst>
          </p:cNvPr>
          <p:cNvSpPr txBox="1"/>
          <p:nvPr/>
        </p:nvSpPr>
        <p:spPr>
          <a:xfrm>
            <a:off x="-1783371" y="703513"/>
            <a:ext cx="4608870" cy="380873"/>
          </a:xfrm>
          <a:prstGeom prst="rect">
            <a:avLst/>
          </a:prstGeom>
          <a:noFill/>
        </p:spPr>
        <p:txBody>
          <a:bodyPr wrap="square">
            <a:spAutoFit/>
          </a:bodyPr>
          <a:lstStyle/>
          <a:p>
            <a:pPr algn="ctr"/>
            <a:r>
              <a:rPr lang="pt-BR" sz="1875" b="1" dirty="0">
                <a:latin typeface="+mj-lt"/>
              </a:rPr>
              <a:t>Art. 89</a:t>
            </a:r>
          </a:p>
        </p:txBody>
      </p:sp>
    </p:spTree>
    <p:extLst>
      <p:ext uri="{BB962C8B-B14F-4D97-AF65-F5344CB8AC3E}">
        <p14:creationId xmlns:p14="http://schemas.microsoft.com/office/powerpoint/2010/main" val="6110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par>
                                <p:cTn id="12" presetID="52"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par>
                                <p:cTn id="17" presetID="12" presetClass="entr" presetSubtype="8" fill="hold"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par>
                                <p:cTn id="21" presetID="12" presetClass="entr" presetSubtype="2" fill="hold" nodeType="withEffect">
                                  <p:stCondLst>
                                    <p:cond delay="1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left)">
                                      <p:cBhvr>
                                        <p:cTn id="24" dur="500"/>
                                        <p:tgtEl>
                                          <p:spTgt spid="8"/>
                                        </p:tgtEl>
                                      </p:cBhvr>
                                    </p:animEffect>
                                  </p:childTnLst>
                                </p:cTn>
                              </p:par>
                              <p:par>
                                <p:cTn id="25" presetID="37" presetClass="entr" presetSubtype="0"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1" presetID="26" presetClass="entr" presetSubtype="0" fill="hold" nodeType="withEffect">
                                  <p:stCondLst>
                                    <p:cond delay="150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435">
                                          <p:stCondLst>
                                            <p:cond delay="0"/>
                                          </p:stCondLst>
                                        </p:cTn>
                                        <p:tgtEl>
                                          <p:spTgt spid="6"/>
                                        </p:tgtEl>
                                      </p:cBhvr>
                                    </p:animEffect>
                                    <p:anim calcmode="lin" valueType="num">
                                      <p:cBhvr>
                                        <p:cTn id="34"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37"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38"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39" dur="20">
                                          <p:stCondLst>
                                            <p:cond delay="487"/>
                                          </p:stCondLst>
                                        </p:cTn>
                                        <p:tgtEl>
                                          <p:spTgt spid="6"/>
                                        </p:tgtEl>
                                      </p:cBhvr>
                                      <p:to x="100000" y="60000"/>
                                    </p:animScale>
                                    <p:animScale>
                                      <p:cBhvr>
                                        <p:cTn id="40" dur="124" decel="50000">
                                          <p:stCondLst>
                                            <p:cond delay="507"/>
                                          </p:stCondLst>
                                        </p:cTn>
                                        <p:tgtEl>
                                          <p:spTgt spid="6"/>
                                        </p:tgtEl>
                                      </p:cBhvr>
                                      <p:to x="100000" y="100000"/>
                                    </p:animScale>
                                    <p:animScale>
                                      <p:cBhvr>
                                        <p:cTn id="41" dur="20">
                                          <p:stCondLst>
                                            <p:cond delay="984"/>
                                          </p:stCondLst>
                                        </p:cTn>
                                        <p:tgtEl>
                                          <p:spTgt spid="6"/>
                                        </p:tgtEl>
                                      </p:cBhvr>
                                      <p:to x="100000" y="80000"/>
                                    </p:animScale>
                                    <p:animScale>
                                      <p:cBhvr>
                                        <p:cTn id="42" dur="124" decel="50000">
                                          <p:stCondLst>
                                            <p:cond delay="1004"/>
                                          </p:stCondLst>
                                        </p:cTn>
                                        <p:tgtEl>
                                          <p:spTgt spid="6"/>
                                        </p:tgtEl>
                                      </p:cBhvr>
                                      <p:to x="100000" y="100000"/>
                                    </p:animScale>
                                    <p:animScale>
                                      <p:cBhvr>
                                        <p:cTn id="43" dur="20">
                                          <p:stCondLst>
                                            <p:cond delay="1231"/>
                                          </p:stCondLst>
                                        </p:cTn>
                                        <p:tgtEl>
                                          <p:spTgt spid="6"/>
                                        </p:tgtEl>
                                      </p:cBhvr>
                                      <p:to x="100000" y="90000"/>
                                    </p:animScale>
                                    <p:animScale>
                                      <p:cBhvr>
                                        <p:cTn id="44" dur="124" decel="50000">
                                          <p:stCondLst>
                                            <p:cond delay="1251"/>
                                          </p:stCondLst>
                                        </p:cTn>
                                        <p:tgtEl>
                                          <p:spTgt spid="6"/>
                                        </p:tgtEl>
                                      </p:cBhvr>
                                      <p:to x="100000" y="100000"/>
                                    </p:animScale>
                                    <p:animScale>
                                      <p:cBhvr>
                                        <p:cTn id="45" dur="20">
                                          <p:stCondLst>
                                            <p:cond delay="1356"/>
                                          </p:stCondLst>
                                        </p:cTn>
                                        <p:tgtEl>
                                          <p:spTgt spid="6"/>
                                        </p:tgtEl>
                                      </p:cBhvr>
                                      <p:to x="100000" y="95000"/>
                                    </p:animScale>
                                    <p:animScale>
                                      <p:cBhvr>
                                        <p:cTn id="46" dur="124" decel="50000">
                                          <p:stCondLst>
                                            <p:cond delay="1376"/>
                                          </p:stCondLst>
                                        </p:cTn>
                                        <p:tgtEl>
                                          <p:spTgt spid="6"/>
                                        </p:tgtEl>
                                      </p:cBhvr>
                                      <p:to x="100000" y="100000"/>
                                    </p:animScale>
                                  </p:childTnLst>
                                </p:cTn>
                              </p:par>
                              <p:par>
                                <p:cTn id="47" presetID="26" presetClass="entr" presetSubtype="0" fill="hold" nodeType="withEffect">
                                  <p:stCondLst>
                                    <p:cond delay="125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435">
                                          <p:stCondLst>
                                            <p:cond delay="0"/>
                                          </p:stCondLst>
                                        </p:cTn>
                                        <p:tgtEl>
                                          <p:spTgt spid="5"/>
                                        </p:tgtEl>
                                      </p:cBhvr>
                                    </p:animEffect>
                                    <p:anim calcmode="lin" valueType="num">
                                      <p:cBhvr>
                                        <p:cTn id="5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5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5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55" dur="20">
                                          <p:stCondLst>
                                            <p:cond delay="487"/>
                                          </p:stCondLst>
                                        </p:cTn>
                                        <p:tgtEl>
                                          <p:spTgt spid="5"/>
                                        </p:tgtEl>
                                      </p:cBhvr>
                                      <p:to x="100000" y="60000"/>
                                    </p:animScale>
                                    <p:animScale>
                                      <p:cBhvr>
                                        <p:cTn id="56" dur="124" decel="50000">
                                          <p:stCondLst>
                                            <p:cond delay="507"/>
                                          </p:stCondLst>
                                        </p:cTn>
                                        <p:tgtEl>
                                          <p:spTgt spid="5"/>
                                        </p:tgtEl>
                                      </p:cBhvr>
                                      <p:to x="100000" y="100000"/>
                                    </p:animScale>
                                    <p:animScale>
                                      <p:cBhvr>
                                        <p:cTn id="57" dur="20">
                                          <p:stCondLst>
                                            <p:cond delay="984"/>
                                          </p:stCondLst>
                                        </p:cTn>
                                        <p:tgtEl>
                                          <p:spTgt spid="5"/>
                                        </p:tgtEl>
                                      </p:cBhvr>
                                      <p:to x="100000" y="80000"/>
                                    </p:animScale>
                                    <p:animScale>
                                      <p:cBhvr>
                                        <p:cTn id="58" dur="124" decel="50000">
                                          <p:stCondLst>
                                            <p:cond delay="1004"/>
                                          </p:stCondLst>
                                        </p:cTn>
                                        <p:tgtEl>
                                          <p:spTgt spid="5"/>
                                        </p:tgtEl>
                                      </p:cBhvr>
                                      <p:to x="100000" y="100000"/>
                                    </p:animScale>
                                    <p:animScale>
                                      <p:cBhvr>
                                        <p:cTn id="59" dur="20">
                                          <p:stCondLst>
                                            <p:cond delay="1231"/>
                                          </p:stCondLst>
                                        </p:cTn>
                                        <p:tgtEl>
                                          <p:spTgt spid="5"/>
                                        </p:tgtEl>
                                      </p:cBhvr>
                                      <p:to x="100000" y="90000"/>
                                    </p:animScale>
                                    <p:animScale>
                                      <p:cBhvr>
                                        <p:cTn id="60" dur="124" decel="50000">
                                          <p:stCondLst>
                                            <p:cond delay="1251"/>
                                          </p:stCondLst>
                                        </p:cTn>
                                        <p:tgtEl>
                                          <p:spTgt spid="5"/>
                                        </p:tgtEl>
                                      </p:cBhvr>
                                      <p:to x="100000" y="100000"/>
                                    </p:animScale>
                                    <p:animScale>
                                      <p:cBhvr>
                                        <p:cTn id="61" dur="20">
                                          <p:stCondLst>
                                            <p:cond delay="1356"/>
                                          </p:stCondLst>
                                        </p:cTn>
                                        <p:tgtEl>
                                          <p:spTgt spid="5"/>
                                        </p:tgtEl>
                                      </p:cBhvr>
                                      <p:to x="100000" y="95000"/>
                                    </p:animScale>
                                    <p:animScale>
                                      <p:cBhvr>
                                        <p:cTn id="62" dur="124" decel="50000">
                                          <p:stCondLst>
                                            <p:cond delay="1376"/>
                                          </p:stCondLst>
                                        </p:cTn>
                                        <p:tgtEl>
                                          <p:spTgt spid="5"/>
                                        </p:tgtEl>
                                      </p:cBhvr>
                                      <p:to x="100000" y="100000"/>
                                    </p:animScale>
                                  </p:childTnLst>
                                </p:cTn>
                              </p:par>
                              <p:par>
                                <p:cTn id="63" presetID="45" presetClass="entr" presetSubtype="0" fill="hold" grpId="0" nodeType="withEffect">
                                  <p:stCondLst>
                                    <p:cond delay="15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250"/>
                                        <p:tgtEl>
                                          <p:spTgt spid="10"/>
                                        </p:tgtEl>
                                      </p:cBhvr>
                                    </p:animEffect>
                                    <p:anim calcmode="lin" valueType="num">
                                      <p:cBhvr>
                                        <p:cTn id="66" dur="1250" fill="hold"/>
                                        <p:tgtEl>
                                          <p:spTgt spid="10"/>
                                        </p:tgtEl>
                                        <p:attrNameLst>
                                          <p:attrName>ppt_w</p:attrName>
                                        </p:attrNameLst>
                                      </p:cBhvr>
                                      <p:tavLst>
                                        <p:tav tm="0" fmla="#ppt_w*sin(2.5*pi*$)">
                                          <p:val>
                                            <p:fltVal val="0"/>
                                          </p:val>
                                        </p:tav>
                                        <p:tav tm="100000">
                                          <p:val>
                                            <p:fltVal val="1"/>
                                          </p:val>
                                        </p:tav>
                                      </p:tavLst>
                                    </p:anim>
                                    <p:anim calcmode="lin" valueType="num">
                                      <p:cBhvr>
                                        <p:cTn id="67" dur="1250" fill="hold"/>
                                        <p:tgtEl>
                                          <p:spTgt spid="10"/>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125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250"/>
                                        <p:tgtEl>
                                          <p:spTgt spid="12"/>
                                        </p:tgtEl>
                                      </p:cBhvr>
                                    </p:animEffect>
                                    <p:anim calcmode="lin" valueType="num">
                                      <p:cBhvr>
                                        <p:cTn id="71" dur="1250" fill="hold"/>
                                        <p:tgtEl>
                                          <p:spTgt spid="12"/>
                                        </p:tgtEl>
                                        <p:attrNameLst>
                                          <p:attrName>ppt_w</p:attrName>
                                        </p:attrNameLst>
                                      </p:cBhvr>
                                      <p:tavLst>
                                        <p:tav tm="0" fmla="#ppt_w*sin(2.5*pi*$)">
                                          <p:val>
                                            <p:fltVal val="0"/>
                                          </p:val>
                                        </p:tav>
                                        <p:tav tm="100000">
                                          <p:val>
                                            <p:fltVal val="1"/>
                                          </p:val>
                                        </p:tav>
                                      </p:tavLst>
                                    </p:anim>
                                    <p:anim calcmode="lin" valueType="num">
                                      <p:cBhvr>
                                        <p:cTn id="72" dur="1250" fill="hold"/>
                                        <p:tgtEl>
                                          <p:spTgt spid="1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100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250"/>
                                        <p:tgtEl>
                                          <p:spTgt spid="9"/>
                                        </p:tgtEl>
                                      </p:cBhvr>
                                    </p:animEffect>
                                    <p:anim calcmode="lin" valueType="num">
                                      <p:cBhvr>
                                        <p:cTn id="76" dur="1250" fill="hold"/>
                                        <p:tgtEl>
                                          <p:spTgt spid="9"/>
                                        </p:tgtEl>
                                        <p:attrNameLst>
                                          <p:attrName>ppt_w</p:attrName>
                                        </p:attrNameLst>
                                      </p:cBhvr>
                                      <p:tavLst>
                                        <p:tav tm="0" fmla="#ppt_w*sin(2.5*pi*$)">
                                          <p:val>
                                            <p:fltVal val="0"/>
                                          </p:val>
                                        </p:tav>
                                        <p:tav tm="100000">
                                          <p:val>
                                            <p:fltVal val="1"/>
                                          </p:val>
                                        </p:tav>
                                      </p:tavLst>
                                    </p:anim>
                                    <p:anim calcmode="lin" valueType="num">
                                      <p:cBhvr>
                                        <p:cTn id="77" dur="1250" fill="hold"/>
                                        <p:tgtEl>
                                          <p:spTgt spid="9"/>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125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250"/>
                                        <p:tgtEl>
                                          <p:spTgt spid="13"/>
                                        </p:tgtEl>
                                      </p:cBhvr>
                                    </p:animEffect>
                                    <p:anim calcmode="lin" valueType="num">
                                      <p:cBhvr>
                                        <p:cTn id="81" dur="1250" fill="hold"/>
                                        <p:tgtEl>
                                          <p:spTgt spid="13"/>
                                        </p:tgtEl>
                                        <p:attrNameLst>
                                          <p:attrName>ppt_w</p:attrName>
                                        </p:attrNameLst>
                                      </p:cBhvr>
                                      <p:tavLst>
                                        <p:tav tm="0" fmla="#ppt_w*sin(2.5*pi*$)">
                                          <p:val>
                                            <p:fltVal val="0"/>
                                          </p:val>
                                        </p:tav>
                                        <p:tav tm="100000">
                                          <p:val>
                                            <p:fltVal val="1"/>
                                          </p:val>
                                        </p:tav>
                                      </p:tavLst>
                                    </p:anim>
                                    <p:anim calcmode="lin" valueType="num">
                                      <p:cBhvr>
                                        <p:cTn id="82" dur="1250" fill="hold"/>
                                        <p:tgtEl>
                                          <p:spTgt spid="13"/>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150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250"/>
                                        <p:tgtEl>
                                          <p:spTgt spid="11"/>
                                        </p:tgtEl>
                                      </p:cBhvr>
                                    </p:animEffect>
                                    <p:anim calcmode="lin" valueType="num">
                                      <p:cBhvr>
                                        <p:cTn id="86" dur="1250" fill="hold"/>
                                        <p:tgtEl>
                                          <p:spTgt spid="11"/>
                                        </p:tgtEl>
                                        <p:attrNameLst>
                                          <p:attrName>ppt_w</p:attrName>
                                        </p:attrNameLst>
                                      </p:cBhvr>
                                      <p:tavLst>
                                        <p:tav tm="0" fmla="#ppt_w*sin(2.5*pi*$)">
                                          <p:val>
                                            <p:fltVal val="0"/>
                                          </p:val>
                                        </p:tav>
                                        <p:tav tm="100000">
                                          <p:val>
                                            <p:fltVal val="1"/>
                                          </p:val>
                                        </p:tav>
                                      </p:tavLst>
                                    </p:anim>
                                    <p:anim calcmode="lin" valueType="num">
                                      <p:cBhvr>
                                        <p:cTn id="87" dur="12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reeform 120">
            <a:extLst>
              <a:ext uri="{FF2B5EF4-FFF2-40B4-BE49-F238E27FC236}">
                <a16:creationId xmlns:a16="http://schemas.microsoft.com/office/drawing/2014/main" id="{F79A1756-FA33-460D-BBFC-8198A9D4B456}"/>
              </a:ext>
            </a:extLst>
          </p:cNvPr>
          <p:cNvSpPr>
            <a:spLocks noChangeArrowheads="1"/>
          </p:cNvSpPr>
          <p:nvPr/>
        </p:nvSpPr>
        <p:spPr bwMode="auto">
          <a:xfrm>
            <a:off x="2620521" y="1825845"/>
            <a:ext cx="1951480" cy="1219933"/>
          </a:xfrm>
          <a:custGeom>
            <a:avLst/>
            <a:gdLst>
              <a:gd name="T0" fmla="*/ 1503002 w 4174"/>
              <a:gd name="T1" fmla="*/ 79217 h 2610"/>
              <a:gd name="T2" fmla="*/ 519369 w 4174"/>
              <a:gd name="T3" fmla="*/ 27366 h 2610"/>
              <a:gd name="T4" fmla="*/ 0 w 4174"/>
              <a:gd name="T5" fmla="*/ 0 h 2610"/>
              <a:gd name="T6" fmla="*/ 0 w 4174"/>
              <a:gd name="T7" fmla="*/ 939440 h 2610"/>
              <a:gd name="T8" fmla="*/ 519369 w 4174"/>
              <a:gd name="T9" fmla="*/ 912074 h 2610"/>
              <a:gd name="T10" fmla="*/ 1503002 w 4174"/>
              <a:gd name="T11" fmla="*/ 860223 h 2610"/>
              <a:gd name="T12" fmla="*/ 1503002 w 4174"/>
              <a:gd name="T13" fmla="*/ 79217 h 26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4" h="2610">
                <a:moveTo>
                  <a:pt x="4173" y="220"/>
                </a:moveTo>
                <a:lnTo>
                  <a:pt x="1442" y="76"/>
                </a:lnTo>
                <a:lnTo>
                  <a:pt x="0" y="0"/>
                </a:lnTo>
                <a:lnTo>
                  <a:pt x="0" y="2609"/>
                </a:lnTo>
                <a:lnTo>
                  <a:pt x="1442" y="2533"/>
                </a:lnTo>
                <a:lnTo>
                  <a:pt x="4173" y="2389"/>
                </a:lnTo>
                <a:lnTo>
                  <a:pt x="4173" y="220"/>
                </a:lnTo>
              </a:path>
            </a:pathLst>
          </a:custGeom>
          <a:solidFill>
            <a:schemeClr val="accent2"/>
          </a:solidFill>
          <a:ln>
            <a:noFill/>
          </a:ln>
          <a:effectLst/>
        </p:spPr>
        <p:txBody>
          <a:bodyPr wrap="none" anchor="ctr"/>
          <a:lstStyle/>
          <a:p>
            <a:endParaRPr lang="en-US" sz="675" dirty="0">
              <a:latin typeface="DM Sans" pitchFamily="2" charset="77"/>
            </a:endParaRPr>
          </a:p>
        </p:txBody>
      </p:sp>
      <p:sp>
        <p:nvSpPr>
          <p:cNvPr id="122" name="Freeform 121">
            <a:extLst>
              <a:ext uri="{FF2B5EF4-FFF2-40B4-BE49-F238E27FC236}">
                <a16:creationId xmlns:a16="http://schemas.microsoft.com/office/drawing/2014/main" id="{BBB3ED77-9B10-49CF-A2C2-1AE27F1BBD32}"/>
              </a:ext>
            </a:extLst>
          </p:cNvPr>
          <p:cNvSpPr>
            <a:spLocks noChangeArrowheads="1"/>
          </p:cNvSpPr>
          <p:nvPr/>
        </p:nvSpPr>
        <p:spPr bwMode="auto">
          <a:xfrm>
            <a:off x="598976" y="1718688"/>
            <a:ext cx="1951481" cy="1432185"/>
          </a:xfrm>
          <a:custGeom>
            <a:avLst/>
            <a:gdLst>
              <a:gd name="T0" fmla="*/ 1503003 w 4175"/>
              <a:gd name="T1" fmla="*/ 79168 h 3066"/>
              <a:gd name="T2" fmla="*/ 983758 w 4175"/>
              <a:gd name="T3" fmla="*/ 51819 h 3066"/>
              <a:gd name="T4" fmla="*/ 0 w 4175"/>
              <a:gd name="T5" fmla="*/ 0 h 3066"/>
              <a:gd name="T6" fmla="*/ 0 w 4175"/>
              <a:gd name="T7" fmla="*/ 1102953 h 3066"/>
              <a:gd name="T8" fmla="*/ 983758 w 4175"/>
              <a:gd name="T9" fmla="*/ 1051134 h 3066"/>
              <a:gd name="T10" fmla="*/ 1503003 w 4175"/>
              <a:gd name="T11" fmla="*/ 1023785 h 3066"/>
              <a:gd name="T12" fmla="*/ 1503003 w 4175"/>
              <a:gd name="T13" fmla="*/ 79168 h 30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5" h="3066">
                <a:moveTo>
                  <a:pt x="4174" y="220"/>
                </a:moveTo>
                <a:lnTo>
                  <a:pt x="2732" y="144"/>
                </a:lnTo>
                <a:lnTo>
                  <a:pt x="0" y="0"/>
                </a:lnTo>
                <a:lnTo>
                  <a:pt x="0" y="3065"/>
                </a:lnTo>
                <a:lnTo>
                  <a:pt x="2732" y="2921"/>
                </a:lnTo>
                <a:lnTo>
                  <a:pt x="4174" y="2845"/>
                </a:lnTo>
                <a:lnTo>
                  <a:pt x="4174" y="220"/>
                </a:lnTo>
              </a:path>
            </a:pathLst>
          </a:custGeom>
          <a:solidFill>
            <a:schemeClr val="accent1"/>
          </a:solidFill>
          <a:ln>
            <a:noFill/>
          </a:ln>
          <a:effectLst/>
        </p:spPr>
        <p:txBody>
          <a:bodyPr wrap="none" anchor="ctr"/>
          <a:lstStyle/>
          <a:p>
            <a:endParaRPr lang="en-US" sz="675" dirty="0">
              <a:latin typeface="DM Sans" pitchFamily="2" charset="77"/>
            </a:endParaRPr>
          </a:p>
        </p:txBody>
      </p:sp>
      <p:sp>
        <p:nvSpPr>
          <p:cNvPr id="123" name="Freeform 122">
            <a:extLst>
              <a:ext uri="{FF2B5EF4-FFF2-40B4-BE49-F238E27FC236}">
                <a16:creationId xmlns:a16="http://schemas.microsoft.com/office/drawing/2014/main" id="{869CDE82-FA78-4D5C-A2E2-C71AC0AEF4A0}"/>
              </a:ext>
            </a:extLst>
          </p:cNvPr>
          <p:cNvSpPr>
            <a:spLocks noChangeArrowheads="1"/>
          </p:cNvSpPr>
          <p:nvPr/>
        </p:nvSpPr>
        <p:spPr bwMode="auto">
          <a:xfrm>
            <a:off x="6663608" y="1654807"/>
            <a:ext cx="1951480" cy="1562009"/>
          </a:xfrm>
          <a:custGeom>
            <a:avLst/>
            <a:gdLst>
              <a:gd name="T0" fmla="*/ 1503002 w 4174"/>
              <a:gd name="T1" fmla="*/ 601303 h 3344"/>
              <a:gd name="T2" fmla="*/ 659477 w 4174"/>
              <a:gd name="T3" fmla="*/ 0 h 3344"/>
              <a:gd name="T4" fmla="*/ 659477 w 4174"/>
              <a:gd name="T5" fmla="*/ 330698 h 3344"/>
              <a:gd name="T6" fmla="*/ 464263 w 4174"/>
              <a:gd name="T7" fmla="*/ 320263 h 3344"/>
              <a:gd name="T8" fmla="*/ 0 w 4174"/>
              <a:gd name="T9" fmla="*/ 295793 h 3344"/>
              <a:gd name="T10" fmla="*/ 0 w 4174"/>
              <a:gd name="T11" fmla="*/ 906812 h 3344"/>
              <a:gd name="T12" fmla="*/ 464263 w 4174"/>
              <a:gd name="T13" fmla="*/ 882342 h 3344"/>
              <a:gd name="T14" fmla="*/ 659477 w 4174"/>
              <a:gd name="T15" fmla="*/ 872267 h 3344"/>
              <a:gd name="T16" fmla="*/ 659477 w 4174"/>
              <a:gd name="T17" fmla="*/ 1202965 h 3344"/>
              <a:gd name="T18" fmla="*/ 1503002 w 4174"/>
              <a:gd name="T19" fmla="*/ 601303 h 3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74" h="3344">
                <a:moveTo>
                  <a:pt x="4173" y="1671"/>
                </a:moveTo>
                <a:lnTo>
                  <a:pt x="1831" y="0"/>
                </a:lnTo>
                <a:lnTo>
                  <a:pt x="1831" y="919"/>
                </a:lnTo>
                <a:lnTo>
                  <a:pt x="1289" y="890"/>
                </a:lnTo>
                <a:lnTo>
                  <a:pt x="0" y="822"/>
                </a:lnTo>
                <a:lnTo>
                  <a:pt x="0" y="2520"/>
                </a:lnTo>
                <a:lnTo>
                  <a:pt x="1289" y="2452"/>
                </a:lnTo>
                <a:lnTo>
                  <a:pt x="1831" y="2424"/>
                </a:lnTo>
                <a:lnTo>
                  <a:pt x="1831" y="3343"/>
                </a:lnTo>
                <a:lnTo>
                  <a:pt x="4173" y="1671"/>
                </a:lnTo>
              </a:path>
            </a:pathLst>
          </a:custGeom>
          <a:solidFill>
            <a:schemeClr val="accent4"/>
          </a:solidFill>
          <a:ln>
            <a:noFill/>
          </a:ln>
          <a:effectLst/>
        </p:spPr>
        <p:txBody>
          <a:bodyPr wrap="none" anchor="ctr"/>
          <a:lstStyle/>
          <a:p>
            <a:endParaRPr lang="en-US" sz="675" dirty="0">
              <a:latin typeface="DM Sans" pitchFamily="2" charset="77"/>
            </a:endParaRPr>
          </a:p>
        </p:txBody>
      </p:sp>
      <p:sp>
        <p:nvSpPr>
          <p:cNvPr id="124" name="Freeform 123">
            <a:extLst>
              <a:ext uri="{FF2B5EF4-FFF2-40B4-BE49-F238E27FC236}">
                <a16:creationId xmlns:a16="http://schemas.microsoft.com/office/drawing/2014/main" id="{E76DFD78-AA19-44C7-B601-53687B4B22C9}"/>
              </a:ext>
            </a:extLst>
          </p:cNvPr>
          <p:cNvSpPr>
            <a:spLocks noChangeArrowheads="1"/>
          </p:cNvSpPr>
          <p:nvPr/>
        </p:nvSpPr>
        <p:spPr bwMode="auto">
          <a:xfrm>
            <a:off x="4642064" y="1930942"/>
            <a:ext cx="1951481" cy="1005620"/>
          </a:xfrm>
          <a:custGeom>
            <a:avLst/>
            <a:gdLst>
              <a:gd name="T0" fmla="*/ 1503003 w 4175"/>
              <a:gd name="T1" fmla="*/ 79124 h 2154"/>
              <a:gd name="T2" fmla="*/ 1038491 w 4175"/>
              <a:gd name="T3" fmla="*/ 54668 h 2154"/>
              <a:gd name="T4" fmla="*/ 0 w 4175"/>
              <a:gd name="T5" fmla="*/ 0 h 2154"/>
              <a:gd name="T6" fmla="*/ 0 w 4175"/>
              <a:gd name="T7" fmla="*/ 774340 h 2154"/>
              <a:gd name="T8" fmla="*/ 1038491 w 4175"/>
              <a:gd name="T9" fmla="*/ 720032 h 2154"/>
              <a:gd name="T10" fmla="*/ 1503003 w 4175"/>
              <a:gd name="T11" fmla="*/ 695576 h 2154"/>
              <a:gd name="T12" fmla="*/ 1503003 w 4175"/>
              <a:gd name="T13" fmla="*/ 79124 h 2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5" h="2154">
                <a:moveTo>
                  <a:pt x="4174" y="220"/>
                </a:moveTo>
                <a:lnTo>
                  <a:pt x="2884" y="152"/>
                </a:lnTo>
                <a:lnTo>
                  <a:pt x="0" y="0"/>
                </a:lnTo>
                <a:lnTo>
                  <a:pt x="0" y="2153"/>
                </a:lnTo>
                <a:lnTo>
                  <a:pt x="2884" y="2002"/>
                </a:lnTo>
                <a:lnTo>
                  <a:pt x="4174" y="1934"/>
                </a:lnTo>
                <a:lnTo>
                  <a:pt x="4174" y="220"/>
                </a:lnTo>
              </a:path>
            </a:pathLst>
          </a:custGeom>
          <a:solidFill>
            <a:schemeClr val="accent3"/>
          </a:solidFill>
          <a:ln>
            <a:noFill/>
          </a:ln>
          <a:effectLst/>
        </p:spPr>
        <p:txBody>
          <a:bodyPr wrap="none" anchor="ctr"/>
          <a:lstStyle/>
          <a:p>
            <a:endParaRPr lang="en-US" sz="675" dirty="0">
              <a:latin typeface="DM Sans" pitchFamily="2" charset="77"/>
            </a:endParaRPr>
          </a:p>
        </p:txBody>
      </p:sp>
      <p:sp>
        <p:nvSpPr>
          <p:cNvPr id="3" name="CaixaDeTexto 2">
            <a:extLst>
              <a:ext uri="{FF2B5EF4-FFF2-40B4-BE49-F238E27FC236}">
                <a16:creationId xmlns:a16="http://schemas.microsoft.com/office/drawing/2014/main" id="{1C713987-C971-1203-BBA8-32376F801DFC}"/>
              </a:ext>
            </a:extLst>
          </p:cNvPr>
          <p:cNvSpPr txBox="1"/>
          <p:nvPr/>
        </p:nvSpPr>
        <p:spPr>
          <a:xfrm>
            <a:off x="431716" y="488497"/>
            <a:ext cx="8280568" cy="854080"/>
          </a:xfrm>
          <a:prstGeom prst="rect">
            <a:avLst/>
          </a:prstGeom>
          <a:noFill/>
        </p:spPr>
        <p:txBody>
          <a:bodyPr wrap="square">
            <a:spAutoFit/>
          </a:bodyPr>
          <a:lstStyle/>
          <a:p>
            <a:pPr algn="just"/>
            <a:r>
              <a:rPr lang="pt-BR" sz="1650" dirty="0">
                <a:latin typeface="Arial" panose="020B0604020202020204" pitchFamily="34" charset="0"/>
              </a:rPr>
              <a:t>Art. 141. No </a:t>
            </a:r>
            <a:r>
              <a:rPr lang="pt-BR" sz="1650" b="1" dirty="0">
                <a:latin typeface="Arial" panose="020B0604020202020204" pitchFamily="34" charset="0"/>
              </a:rPr>
              <a:t>DEVER DE PAGAMENTO PELA ADMINISTRAÇÃO</a:t>
            </a:r>
            <a:r>
              <a:rPr lang="pt-BR" sz="1650" dirty="0">
                <a:latin typeface="Arial" panose="020B0604020202020204" pitchFamily="34" charset="0"/>
              </a:rPr>
              <a:t>, será observada a </a:t>
            </a:r>
            <a:r>
              <a:rPr lang="pt-BR" sz="1650" b="1" dirty="0">
                <a:latin typeface="Arial" panose="020B0604020202020204" pitchFamily="34" charset="0"/>
              </a:rPr>
              <a:t>ORDEM CRONOLÓGICA PARA CADA FONTE DIFERENCIADA DE RECURSOS</a:t>
            </a:r>
            <a:r>
              <a:rPr lang="pt-BR" sz="1650" dirty="0">
                <a:latin typeface="Arial" panose="020B0604020202020204" pitchFamily="34" charset="0"/>
              </a:rPr>
              <a:t>, </a:t>
            </a:r>
            <a:r>
              <a:rPr lang="pt-BR" sz="1650" b="1" dirty="0">
                <a:latin typeface="Arial" panose="020B0604020202020204" pitchFamily="34" charset="0"/>
              </a:rPr>
              <a:t>subdividida nas seguintes categorias de contratos:</a:t>
            </a:r>
            <a:endParaRPr lang="pt-BR" sz="1650" b="1" dirty="0"/>
          </a:p>
        </p:txBody>
      </p:sp>
      <p:sp>
        <p:nvSpPr>
          <p:cNvPr id="5" name="CaixaDeTexto 4">
            <a:extLst>
              <a:ext uri="{FF2B5EF4-FFF2-40B4-BE49-F238E27FC236}">
                <a16:creationId xmlns:a16="http://schemas.microsoft.com/office/drawing/2014/main" id="{503AE6A1-4B1A-7941-0CD4-29D7D0F9EB2B}"/>
              </a:ext>
            </a:extLst>
          </p:cNvPr>
          <p:cNvSpPr txBox="1"/>
          <p:nvPr/>
        </p:nvSpPr>
        <p:spPr>
          <a:xfrm>
            <a:off x="528912" y="2111772"/>
            <a:ext cx="2106390" cy="669414"/>
          </a:xfrm>
          <a:prstGeom prst="rect">
            <a:avLst/>
          </a:prstGeom>
          <a:noFill/>
        </p:spPr>
        <p:txBody>
          <a:bodyPr wrap="square">
            <a:spAutoFit/>
          </a:bodyPr>
          <a:lstStyle/>
          <a:p>
            <a:pPr algn="ctr"/>
            <a:r>
              <a:rPr lang="pt-BR" sz="1875" dirty="0">
                <a:latin typeface="Aharoni" panose="02010803020104030203" pitchFamily="2" charset="-79"/>
                <a:cs typeface="Aharoni" panose="02010803020104030203" pitchFamily="2" charset="-79"/>
              </a:rPr>
              <a:t>I - Fornecimento de bens;</a:t>
            </a:r>
          </a:p>
        </p:txBody>
      </p:sp>
      <p:sp>
        <p:nvSpPr>
          <p:cNvPr id="7" name="CaixaDeTexto 6">
            <a:extLst>
              <a:ext uri="{FF2B5EF4-FFF2-40B4-BE49-F238E27FC236}">
                <a16:creationId xmlns:a16="http://schemas.microsoft.com/office/drawing/2014/main" id="{8962F6B1-E2DA-56CA-1536-57F3C6C917A7}"/>
              </a:ext>
            </a:extLst>
          </p:cNvPr>
          <p:cNvSpPr txBox="1"/>
          <p:nvPr/>
        </p:nvSpPr>
        <p:spPr>
          <a:xfrm>
            <a:off x="2729023" y="2214447"/>
            <a:ext cx="1754549" cy="380873"/>
          </a:xfrm>
          <a:prstGeom prst="rect">
            <a:avLst/>
          </a:prstGeom>
          <a:noFill/>
        </p:spPr>
        <p:txBody>
          <a:bodyPr wrap="square">
            <a:spAutoFit/>
          </a:bodyPr>
          <a:lstStyle/>
          <a:p>
            <a:pPr algn="just"/>
            <a:r>
              <a:rPr lang="pt-BR" sz="1725" dirty="0">
                <a:solidFill>
                  <a:schemeClr val="bg1"/>
                </a:solidFill>
                <a:latin typeface="Aharoni" panose="02010803020104030203" pitchFamily="2" charset="-79"/>
                <a:cs typeface="Aharoni" panose="02010803020104030203" pitchFamily="2" charset="-79"/>
              </a:rPr>
              <a:t>II - </a:t>
            </a:r>
            <a:r>
              <a:rPr lang="pt-BR" sz="1875" dirty="0">
                <a:solidFill>
                  <a:schemeClr val="bg1"/>
                </a:solidFill>
                <a:latin typeface="Aharoni" panose="02010803020104030203" pitchFamily="2" charset="-79"/>
                <a:cs typeface="Aharoni" panose="02010803020104030203" pitchFamily="2" charset="-79"/>
              </a:rPr>
              <a:t>Locações</a:t>
            </a:r>
            <a:r>
              <a:rPr lang="pt-BR" sz="1725" dirty="0">
                <a:solidFill>
                  <a:schemeClr val="bg1"/>
                </a:solidFill>
                <a:latin typeface="Aharoni" panose="02010803020104030203" pitchFamily="2" charset="-79"/>
                <a:cs typeface="Aharoni" panose="02010803020104030203" pitchFamily="2" charset="-79"/>
              </a:rPr>
              <a:t>;</a:t>
            </a:r>
          </a:p>
        </p:txBody>
      </p:sp>
      <p:sp>
        <p:nvSpPr>
          <p:cNvPr id="9" name="CaixaDeTexto 8">
            <a:extLst>
              <a:ext uri="{FF2B5EF4-FFF2-40B4-BE49-F238E27FC236}">
                <a16:creationId xmlns:a16="http://schemas.microsoft.com/office/drawing/2014/main" id="{51004E90-0AA7-765E-F68E-18FC4DB30109}"/>
              </a:ext>
            </a:extLst>
          </p:cNvPr>
          <p:cNvSpPr txBox="1"/>
          <p:nvPr/>
        </p:nvSpPr>
        <p:spPr>
          <a:xfrm>
            <a:off x="4629712" y="2107168"/>
            <a:ext cx="1899554" cy="669414"/>
          </a:xfrm>
          <a:prstGeom prst="rect">
            <a:avLst/>
          </a:prstGeom>
          <a:noFill/>
        </p:spPr>
        <p:txBody>
          <a:bodyPr wrap="square">
            <a:spAutoFit/>
          </a:bodyPr>
          <a:lstStyle/>
          <a:p>
            <a:pPr algn="ctr"/>
            <a:r>
              <a:rPr lang="pt-BR" sz="1875" dirty="0">
                <a:latin typeface="Aharoni" panose="02010803020104030203" pitchFamily="2" charset="-79"/>
                <a:cs typeface="Aharoni" panose="02010803020104030203" pitchFamily="2" charset="-79"/>
              </a:rPr>
              <a:t>III - Prestação de serviços;</a:t>
            </a:r>
            <a:endParaRPr lang="pt-BR" sz="1875" dirty="0"/>
          </a:p>
        </p:txBody>
      </p:sp>
      <p:sp>
        <p:nvSpPr>
          <p:cNvPr id="11" name="CaixaDeTexto 10">
            <a:extLst>
              <a:ext uri="{FF2B5EF4-FFF2-40B4-BE49-F238E27FC236}">
                <a16:creationId xmlns:a16="http://schemas.microsoft.com/office/drawing/2014/main" id="{A992793E-55A4-F075-12DD-B2C8D1E09F4B}"/>
              </a:ext>
            </a:extLst>
          </p:cNvPr>
          <p:cNvSpPr txBox="1"/>
          <p:nvPr/>
        </p:nvSpPr>
        <p:spPr>
          <a:xfrm>
            <a:off x="6529266" y="2152381"/>
            <a:ext cx="2049864" cy="669414"/>
          </a:xfrm>
          <a:prstGeom prst="rect">
            <a:avLst/>
          </a:prstGeom>
          <a:noFill/>
        </p:spPr>
        <p:txBody>
          <a:bodyPr wrap="square">
            <a:spAutoFit/>
          </a:bodyPr>
          <a:lstStyle/>
          <a:p>
            <a:pPr algn="ctr"/>
            <a:r>
              <a:rPr lang="pt-BR" sz="1875" dirty="0">
                <a:latin typeface="Aharoni" panose="02010803020104030203" pitchFamily="2" charset="-79"/>
                <a:cs typeface="Aharoni" panose="02010803020104030203" pitchFamily="2" charset="-79"/>
              </a:rPr>
              <a:t>IV - Realização de obras;</a:t>
            </a:r>
            <a:endParaRPr lang="pt-BR" sz="1875" dirty="0"/>
          </a:p>
        </p:txBody>
      </p:sp>
      <p:sp>
        <p:nvSpPr>
          <p:cNvPr id="13" name="CaixaDeTexto 12">
            <a:extLst>
              <a:ext uri="{FF2B5EF4-FFF2-40B4-BE49-F238E27FC236}">
                <a16:creationId xmlns:a16="http://schemas.microsoft.com/office/drawing/2014/main" id="{64E1E775-4A41-7351-54F4-BE1D9D6AF8E4}"/>
              </a:ext>
            </a:extLst>
          </p:cNvPr>
          <p:cNvSpPr txBox="1"/>
          <p:nvPr/>
        </p:nvSpPr>
        <p:spPr>
          <a:xfrm>
            <a:off x="1043707" y="3506220"/>
            <a:ext cx="7025084" cy="738664"/>
          </a:xfrm>
          <a:prstGeom prst="rect">
            <a:avLst/>
          </a:prstGeom>
          <a:noFill/>
        </p:spPr>
        <p:txBody>
          <a:bodyPr wrap="square">
            <a:spAutoFit/>
          </a:bodyPr>
          <a:lstStyle/>
          <a:p>
            <a:pPr algn="just"/>
            <a:r>
              <a:rPr lang="pt-BR" sz="1050" dirty="0">
                <a:latin typeface="Arial" panose="020B0604020202020204" pitchFamily="34" charset="0"/>
              </a:rPr>
              <a:t>§ 1º A ordem cronológica referida no </a:t>
            </a:r>
            <a:r>
              <a:rPr lang="pt-BR" sz="1050" b="1" dirty="0">
                <a:latin typeface="Arial" panose="020B0604020202020204" pitchFamily="34" charset="0"/>
              </a:rPr>
              <a:t>caput</a:t>
            </a:r>
            <a:r>
              <a:rPr lang="pt-BR" sz="1050" dirty="0">
                <a:latin typeface="Arial" panose="020B0604020202020204" pitchFamily="34" charset="0"/>
              </a:rPr>
              <a:t> deste artigo </a:t>
            </a:r>
            <a:r>
              <a:rPr lang="pt-BR" sz="1050" b="1" dirty="0">
                <a:latin typeface="Arial" panose="020B0604020202020204" pitchFamily="34" charset="0"/>
              </a:rPr>
              <a:t>PODERÁ SER ALTERADA</a:t>
            </a:r>
            <a:r>
              <a:rPr lang="pt-BR" sz="1050" dirty="0">
                <a:latin typeface="Arial" panose="020B0604020202020204" pitchFamily="34" charset="0"/>
              </a:rPr>
              <a:t>, mediante </a:t>
            </a:r>
            <a:r>
              <a:rPr lang="pt-BR" sz="1050" b="1" dirty="0">
                <a:latin typeface="Arial" panose="020B0604020202020204" pitchFamily="34" charset="0"/>
              </a:rPr>
              <a:t>PRÉVIA JUSTIFICATIVA DA AUTORIDADE COMPETENTE E POSTERIOR COMUNICAÇÃO AO ÓRGÃO DE CONTROLE INTERNO DA ADMINISTRAÇÃO E AO TRIBUNAL DE CONTAS COMPETENTE</a:t>
            </a:r>
            <a:r>
              <a:rPr lang="pt-BR" sz="1050" dirty="0">
                <a:latin typeface="Arial" panose="020B0604020202020204" pitchFamily="34" charset="0"/>
              </a:rPr>
              <a:t>, exclusivamente nas seguintes situações:</a:t>
            </a:r>
            <a:endParaRPr lang="pt-BR" sz="1050" dirty="0"/>
          </a:p>
        </p:txBody>
      </p:sp>
    </p:spTree>
    <p:extLst>
      <p:ext uri="{BB962C8B-B14F-4D97-AF65-F5344CB8AC3E}">
        <p14:creationId xmlns:p14="http://schemas.microsoft.com/office/powerpoint/2010/main" val="903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500" fill="hold"/>
                                        <p:tgtEl>
                                          <p:spTgt spid="122"/>
                                        </p:tgtEl>
                                        <p:attrNameLst>
                                          <p:attrName>ppt_x</p:attrName>
                                        </p:attrNameLst>
                                      </p:cBhvr>
                                      <p:tavLst>
                                        <p:tav tm="0">
                                          <p:val>
                                            <p:strVal val="0-#ppt_w/2"/>
                                          </p:val>
                                        </p:tav>
                                        <p:tav tm="100000">
                                          <p:val>
                                            <p:strVal val="#ppt_x"/>
                                          </p:val>
                                        </p:tav>
                                      </p:tavLst>
                                    </p:anim>
                                    <p:anim calcmode="lin" valueType="num">
                                      <p:cBhvr additive="base">
                                        <p:cTn id="14" dur="500" fill="hold"/>
                                        <p:tgtEl>
                                          <p:spTgt spid="12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0-#ppt_w/2"/>
                                          </p:val>
                                        </p:tav>
                                        <p:tav tm="100000">
                                          <p:val>
                                            <p:strVal val="#ppt_x"/>
                                          </p:val>
                                        </p:tav>
                                      </p:tavLst>
                                    </p:anim>
                                    <p:anim calcmode="lin" valueType="num">
                                      <p:cBhvr additive="base">
                                        <p:cTn id="19" dur="500" fill="hold"/>
                                        <p:tgtEl>
                                          <p:spTgt spid="121"/>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 calcmode="lin" valueType="num">
                                      <p:cBhvr additive="base">
                                        <p:cTn id="23" dur="500" fill="hold"/>
                                        <p:tgtEl>
                                          <p:spTgt spid="124"/>
                                        </p:tgtEl>
                                        <p:attrNameLst>
                                          <p:attrName>ppt_x</p:attrName>
                                        </p:attrNameLst>
                                      </p:cBhvr>
                                      <p:tavLst>
                                        <p:tav tm="0">
                                          <p:val>
                                            <p:strVal val="0-#ppt_w/2"/>
                                          </p:val>
                                        </p:tav>
                                        <p:tav tm="100000">
                                          <p:val>
                                            <p:strVal val="#ppt_x"/>
                                          </p:val>
                                        </p:tav>
                                      </p:tavLst>
                                    </p:anim>
                                    <p:anim calcmode="lin" valueType="num">
                                      <p:cBhvr additive="base">
                                        <p:cTn id="24" dur="500" fill="hold"/>
                                        <p:tgtEl>
                                          <p:spTgt spid="12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 calcmode="lin" valueType="num">
                                      <p:cBhvr additive="base">
                                        <p:cTn id="28" dur="500" fill="hold"/>
                                        <p:tgtEl>
                                          <p:spTgt spid="123"/>
                                        </p:tgtEl>
                                        <p:attrNameLst>
                                          <p:attrName>ppt_x</p:attrName>
                                        </p:attrNameLst>
                                      </p:cBhvr>
                                      <p:tavLst>
                                        <p:tav tm="0">
                                          <p:val>
                                            <p:strVal val="0-#ppt_w/2"/>
                                          </p:val>
                                        </p:tav>
                                        <p:tav tm="100000">
                                          <p:val>
                                            <p:strVal val="#ppt_x"/>
                                          </p:val>
                                        </p:tav>
                                      </p:tavLst>
                                    </p:anim>
                                    <p:anim calcmode="lin" valueType="num">
                                      <p:cBhvr additive="base">
                                        <p:cTn id="29"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3" grpId="0"/>
      <p:bldP spid="5" grpId="0"/>
      <p:bldP spid="7"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a:extLst>
              <a:ext uri="{FF2B5EF4-FFF2-40B4-BE49-F238E27FC236}">
                <a16:creationId xmlns:a16="http://schemas.microsoft.com/office/drawing/2014/main" id="{0D52150D-2EF3-46C1-B05A-859E33257554}"/>
              </a:ext>
            </a:extLst>
          </p:cNvPr>
          <p:cNvSpPr>
            <a:spLocks noChangeArrowheads="1"/>
          </p:cNvSpPr>
          <p:nvPr/>
        </p:nvSpPr>
        <p:spPr bwMode="auto">
          <a:xfrm>
            <a:off x="206713" y="731017"/>
            <a:ext cx="2747594" cy="2000345"/>
          </a:xfrm>
          <a:custGeom>
            <a:avLst/>
            <a:gdLst>
              <a:gd name="T0" fmla="*/ 1892107 w 5360"/>
              <a:gd name="T1" fmla="*/ 551701 h 3401"/>
              <a:gd name="T2" fmla="*/ 1313104 w 5360"/>
              <a:gd name="T3" fmla="*/ 44985 h 3401"/>
              <a:gd name="T4" fmla="*/ 1181037 w 5360"/>
              <a:gd name="T5" fmla="*/ 105086 h 3401"/>
              <a:gd name="T6" fmla="*/ 1181037 w 5360"/>
              <a:gd name="T7" fmla="*/ 178862 h 3401"/>
              <a:gd name="T8" fmla="*/ 113714 w 5360"/>
              <a:gd name="T9" fmla="*/ 178862 h 3401"/>
              <a:gd name="T10" fmla="*/ 0 w 5360"/>
              <a:gd name="T11" fmla="*/ 292585 h 3401"/>
              <a:gd name="T12" fmla="*/ 0 w 5360"/>
              <a:gd name="T13" fmla="*/ 931018 h 3401"/>
              <a:gd name="T14" fmla="*/ 113714 w 5360"/>
              <a:gd name="T15" fmla="*/ 1044741 h 3401"/>
              <a:gd name="T16" fmla="*/ 1181037 w 5360"/>
              <a:gd name="T17" fmla="*/ 1044741 h 3401"/>
              <a:gd name="T18" fmla="*/ 1181037 w 5360"/>
              <a:gd name="T19" fmla="*/ 1118517 h 3401"/>
              <a:gd name="T20" fmla="*/ 1313104 w 5360"/>
              <a:gd name="T21" fmla="*/ 1178258 h 3401"/>
              <a:gd name="T22" fmla="*/ 1892107 w 5360"/>
              <a:gd name="T23" fmla="*/ 671902 h 3401"/>
              <a:gd name="T24" fmla="*/ 1892107 w 5360"/>
              <a:gd name="T25" fmla="*/ 551701 h 3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0" h="3401">
                <a:moveTo>
                  <a:pt x="5258" y="1533"/>
                </a:moveTo>
                <a:lnTo>
                  <a:pt x="3649" y="125"/>
                </a:lnTo>
                <a:cubicBezTo>
                  <a:pt x="3506" y="0"/>
                  <a:pt x="3282" y="101"/>
                  <a:pt x="3282" y="292"/>
                </a:cubicBezTo>
                <a:lnTo>
                  <a:pt x="3282" y="497"/>
                </a:lnTo>
                <a:lnTo>
                  <a:pt x="316" y="497"/>
                </a:lnTo>
                <a:cubicBezTo>
                  <a:pt x="142" y="497"/>
                  <a:pt x="0" y="639"/>
                  <a:pt x="0" y="813"/>
                </a:cubicBezTo>
                <a:lnTo>
                  <a:pt x="0" y="2587"/>
                </a:lnTo>
                <a:cubicBezTo>
                  <a:pt x="0" y="2761"/>
                  <a:pt x="142" y="2903"/>
                  <a:pt x="316" y="2903"/>
                </a:cubicBezTo>
                <a:lnTo>
                  <a:pt x="3282" y="2903"/>
                </a:lnTo>
                <a:lnTo>
                  <a:pt x="3282" y="3108"/>
                </a:lnTo>
                <a:cubicBezTo>
                  <a:pt x="3282" y="3298"/>
                  <a:pt x="3506" y="3400"/>
                  <a:pt x="3649" y="3274"/>
                </a:cubicBezTo>
                <a:lnTo>
                  <a:pt x="5258" y="1867"/>
                </a:lnTo>
                <a:cubicBezTo>
                  <a:pt x="5359" y="1778"/>
                  <a:pt x="5359" y="1621"/>
                  <a:pt x="5258" y="1533"/>
                </a:cubicBezTo>
              </a:path>
            </a:pathLst>
          </a:custGeom>
          <a:solidFill>
            <a:schemeClr val="accent1"/>
          </a:solidFill>
          <a:ln>
            <a:noFill/>
          </a:ln>
          <a:effectLst/>
        </p:spPr>
        <p:txBody>
          <a:bodyPr wrap="none" anchor="ctr"/>
          <a:lstStyle/>
          <a:p>
            <a:endParaRPr lang="en-US" sz="675" dirty="0">
              <a:solidFill>
                <a:schemeClr val="bg1"/>
              </a:solidFill>
              <a:latin typeface="DM Sans" pitchFamily="2" charset="77"/>
            </a:endParaRPr>
          </a:p>
        </p:txBody>
      </p:sp>
      <p:sp>
        <p:nvSpPr>
          <p:cNvPr id="119" name="Freeform 118">
            <a:extLst>
              <a:ext uri="{FF2B5EF4-FFF2-40B4-BE49-F238E27FC236}">
                <a16:creationId xmlns:a16="http://schemas.microsoft.com/office/drawing/2014/main" id="{62B93745-3458-4D4A-BA78-0B5411C6E24C}"/>
              </a:ext>
            </a:extLst>
          </p:cNvPr>
          <p:cNvSpPr>
            <a:spLocks noChangeArrowheads="1"/>
          </p:cNvSpPr>
          <p:nvPr/>
        </p:nvSpPr>
        <p:spPr bwMode="auto">
          <a:xfrm>
            <a:off x="3145323" y="731018"/>
            <a:ext cx="2747594" cy="2000345"/>
          </a:xfrm>
          <a:custGeom>
            <a:avLst/>
            <a:gdLst>
              <a:gd name="T0" fmla="*/ 1892460 w 5359"/>
              <a:gd name="T1" fmla="*/ 551701 h 3401"/>
              <a:gd name="T2" fmla="*/ 1313349 w 5359"/>
              <a:gd name="T3" fmla="*/ 44985 h 3401"/>
              <a:gd name="T4" fmla="*/ 1181258 w 5359"/>
              <a:gd name="T5" fmla="*/ 105086 h 3401"/>
              <a:gd name="T6" fmla="*/ 1181258 w 5359"/>
              <a:gd name="T7" fmla="*/ 178862 h 3401"/>
              <a:gd name="T8" fmla="*/ 113735 w 5359"/>
              <a:gd name="T9" fmla="*/ 178862 h 3401"/>
              <a:gd name="T10" fmla="*/ 0 w 5359"/>
              <a:gd name="T11" fmla="*/ 292585 h 3401"/>
              <a:gd name="T12" fmla="*/ 0 w 5359"/>
              <a:gd name="T13" fmla="*/ 931018 h 3401"/>
              <a:gd name="T14" fmla="*/ 113735 w 5359"/>
              <a:gd name="T15" fmla="*/ 1044741 h 3401"/>
              <a:gd name="T16" fmla="*/ 1181258 w 5359"/>
              <a:gd name="T17" fmla="*/ 1044741 h 3401"/>
              <a:gd name="T18" fmla="*/ 1181258 w 5359"/>
              <a:gd name="T19" fmla="*/ 1118517 h 3401"/>
              <a:gd name="T20" fmla="*/ 1313349 w 5359"/>
              <a:gd name="T21" fmla="*/ 1178258 h 3401"/>
              <a:gd name="T22" fmla="*/ 1892460 w 5359"/>
              <a:gd name="T23" fmla="*/ 671902 h 3401"/>
              <a:gd name="T24" fmla="*/ 1892460 w 5359"/>
              <a:gd name="T25" fmla="*/ 551701 h 3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59" h="3401">
                <a:moveTo>
                  <a:pt x="5258" y="1533"/>
                </a:moveTo>
                <a:lnTo>
                  <a:pt x="3649" y="125"/>
                </a:lnTo>
                <a:cubicBezTo>
                  <a:pt x="3506" y="0"/>
                  <a:pt x="3282" y="101"/>
                  <a:pt x="3282" y="292"/>
                </a:cubicBezTo>
                <a:lnTo>
                  <a:pt x="3282" y="497"/>
                </a:lnTo>
                <a:lnTo>
                  <a:pt x="316" y="497"/>
                </a:lnTo>
                <a:cubicBezTo>
                  <a:pt x="142" y="497"/>
                  <a:pt x="0" y="639"/>
                  <a:pt x="0" y="813"/>
                </a:cubicBezTo>
                <a:lnTo>
                  <a:pt x="0" y="2587"/>
                </a:lnTo>
                <a:cubicBezTo>
                  <a:pt x="0" y="2761"/>
                  <a:pt x="142" y="2903"/>
                  <a:pt x="316" y="2903"/>
                </a:cubicBezTo>
                <a:lnTo>
                  <a:pt x="3282" y="2903"/>
                </a:lnTo>
                <a:lnTo>
                  <a:pt x="3282" y="3108"/>
                </a:lnTo>
                <a:cubicBezTo>
                  <a:pt x="3282" y="3298"/>
                  <a:pt x="3506" y="3400"/>
                  <a:pt x="3649" y="3274"/>
                </a:cubicBezTo>
                <a:lnTo>
                  <a:pt x="5258" y="1867"/>
                </a:lnTo>
                <a:cubicBezTo>
                  <a:pt x="5358" y="1778"/>
                  <a:pt x="5358" y="1621"/>
                  <a:pt x="5258" y="1533"/>
                </a:cubicBezTo>
              </a:path>
            </a:pathLst>
          </a:custGeom>
          <a:solidFill>
            <a:schemeClr val="accent2"/>
          </a:solidFill>
          <a:ln>
            <a:noFill/>
          </a:ln>
          <a:effectLst/>
        </p:spPr>
        <p:txBody>
          <a:bodyPr wrap="none" anchor="ctr"/>
          <a:lstStyle/>
          <a:p>
            <a:endParaRPr lang="en-US" sz="675" dirty="0">
              <a:solidFill>
                <a:schemeClr val="bg1"/>
              </a:solidFill>
              <a:latin typeface="DM Sans" pitchFamily="2" charset="77"/>
            </a:endParaRPr>
          </a:p>
        </p:txBody>
      </p:sp>
      <p:sp>
        <p:nvSpPr>
          <p:cNvPr id="174" name="Freeform 173">
            <a:extLst>
              <a:ext uri="{FF2B5EF4-FFF2-40B4-BE49-F238E27FC236}">
                <a16:creationId xmlns:a16="http://schemas.microsoft.com/office/drawing/2014/main" id="{4678F434-A065-4171-B5D5-DFC817D380AD}"/>
              </a:ext>
            </a:extLst>
          </p:cNvPr>
          <p:cNvSpPr>
            <a:spLocks noChangeArrowheads="1"/>
          </p:cNvSpPr>
          <p:nvPr/>
        </p:nvSpPr>
        <p:spPr bwMode="auto">
          <a:xfrm>
            <a:off x="6083932" y="658090"/>
            <a:ext cx="2741414" cy="2073272"/>
          </a:xfrm>
          <a:custGeom>
            <a:avLst/>
            <a:gdLst>
              <a:gd name="T0" fmla="*/ 1892460 w 5359"/>
              <a:gd name="T1" fmla="*/ 551701 h 3401"/>
              <a:gd name="T2" fmla="*/ 1313349 w 5359"/>
              <a:gd name="T3" fmla="*/ 44985 h 3401"/>
              <a:gd name="T4" fmla="*/ 1180898 w 5359"/>
              <a:gd name="T5" fmla="*/ 105086 h 3401"/>
              <a:gd name="T6" fmla="*/ 1180898 w 5359"/>
              <a:gd name="T7" fmla="*/ 178862 h 3401"/>
              <a:gd name="T8" fmla="*/ 113735 w 5359"/>
              <a:gd name="T9" fmla="*/ 178862 h 3401"/>
              <a:gd name="T10" fmla="*/ 0 w 5359"/>
              <a:gd name="T11" fmla="*/ 292585 h 3401"/>
              <a:gd name="T12" fmla="*/ 0 w 5359"/>
              <a:gd name="T13" fmla="*/ 931018 h 3401"/>
              <a:gd name="T14" fmla="*/ 113735 w 5359"/>
              <a:gd name="T15" fmla="*/ 1044741 h 3401"/>
              <a:gd name="T16" fmla="*/ 1180898 w 5359"/>
              <a:gd name="T17" fmla="*/ 1044741 h 3401"/>
              <a:gd name="T18" fmla="*/ 1180898 w 5359"/>
              <a:gd name="T19" fmla="*/ 1118517 h 3401"/>
              <a:gd name="T20" fmla="*/ 1313349 w 5359"/>
              <a:gd name="T21" fmla="*/ 1178258 h 3401"/>
              <a:gd name="T22" fmla="*/ 1892460 w 5359"/>
              <a:gd name="T23" fmla="*/ 671902 h 3401"/>
              <a:gd name="T24" fmla="*/ 1892460 w 5359"/>
              <a:gd name="T25" fmla="*/ 551701 h 3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59" h="3401">
                <a:moveTo>
                  <a:pt x="5258" y="1533"/>
                </a:moveTo>
                <a:lnTo>
                  <a:pt x="3649" y="125"/>
                </a:lnTo>
                <a:cubicBezTo>
                  <a:pt x="3506" y="0"/>
                  <a:pt x="3281" y="101"/>
                  <a:pt x="3281" y="292"/>
                </a:cubicBezTo>
                <a:lnTo>
                  <a:pt x="3281" y="497"/>
                </a:lnTo>
                <a:lnTo>
                  <a:pt x="316" y="497"/>
                </a:lnTo>
                <a:cubicBezTo>
                  <a:pt x="142" y="497"/>
                  <a:pt x="0" y="639"/>
                  <a:pt x="0" y="813"/>
                </a:cubicBezTo>
                <a:lnTo>
                  <a:pt x="0" y="2587"/>
                </a:lnTo>
                <a:cubicBezTo>
                  <a:pt x="0" y="2761"/>
                  <a:pt x="142" y="2903"/>
                  <a:pt x="316" y="2903"/>
                </a:cubicBezTo>
                <a:lnTo>
                  <a:pt x="3281" y="2903"/>
                </a:lnTo>
                <a:lnTo>
                  <a:pt x="3281" y="3108"/>
                </a:lnTo>
                <a:cubicBezTo>
                  <a:pt x="3281" y="3298"/>
                  <a:pt x="3506" y="3400"/>
                  <a:pt x="3649" y="3274"/>
                </a:cubicBezTo>
                <a:lnTo>
                  <a:pt x="5258" y="1867"/>
                </a:lnTo>
                <a:cubicBezTo>
                  <a:pt x="5358" y="1778"/>
                  <a:pt x="5358" y="1621"/>
                  <a:pt x="5258" y="1533"/>
                </a:cubicBezTo>
              </a:path>
            </a:pathLst>
          </a:custGeom>
          <a:solidFill>
            <a:schemeClr val="accent3"/>
          </a:solidFill>
          <a:ln>
            <a:noFill/>
          </a:ln>
          <a:effectLst/>
        </p:spPr>
        <p:txBody>
          <a:bodyPr wrap="none" anchor="ctr"/>
          <a:lstStyle/>
          <a:p>
            <a:endParaRPr lang="en-US" sz="675" dirty="0">
              <a:solidFill>
                <a:schemeClr val="bg1"/>
              </a:solidFill>
              <a:latin typeface="DM Sans" pitchFamily="2" charset="77"/>
            </a:endParaRPr>
          </a:p>
        </p:txBody>
      </p:sp>
      <p:sp>
        <p:nvSpPr>
          <p:cNvPr id="228" name="Freeform 227">
            <a:extLst>
              <a:ext uri="{FF2B5EF4-FFF2-40B4-BE49-F238E27FC236}">
                <a16:creationId xmlns:a16="http://schemas.microsoft.com/office/drawing/2014/main" id="{BD673963-E40E-4F33-80AE-66E2E9AA585D}"/>
              </a:ext>
            </a:extLst>
          </p:cNvPr>
          <p:cNvSpPr>
            <a:spLocks noChangeArrowheads="1"/>
          </p:cNvSpPr>
          <p:nvPr/>
        </p:nvSpPr>
        <p:spPr bwMode="auto">
          <a:xfrm>
            <a:off x="1723034" y="2976039"/>
            <a:ext cx="2747594" cy="2000345"/>
          </a:xfrm>
          <a:custGeom>
            <a:avLst/>
            <a:gdLst>
              <a:gd name="T0" fmla="*/ 1892107 w 5360"/>
              <a:gd name="T1" fmla="*/ 551701 h 3401"/>
              <a:gd name="T2" fmla="*/ 1313104 w 5360"/>
              <a:gd name="T3" fmla="*/ 45345 h 3401"/>
              <a:gd name="T4" fmla="*/ 1181037 w 5360"/>
              <a:gd name="T5" fmla="*/ 105446 h 3401"/>
              <a:gd name="T6" fmla="*/ 1181037 w 5360"/>
              <a:gd name="T7" fmla="*/ 179222 h 3401"/>
              <a:gd name="T8" fmla="*/ 113714 w 5360"/>
              <a:gd name="T9" fmla="*/ 179222 h 3401"/>
              <a:gd name="T10" fmla="*/ 0 w 5360"/>
              <a:gd name="T11" fmla="*/ 292945 h 3401"/>
              <a:gd name="T12" fmla="*/ 0 w 5360"/>
              <a:gd name="T13" fmla="*/ 930658 h 3401"/>
              <a:gd name="T14" fmla="*/ 113714 w 5360"/>
              <a:gd name="T15" fmla="*/ 1044381 h 3401"/>
              <a:gd name="T16" fmla="*/ 1181037 w 5360"/>
              <a:gd name="T17" fmla="*/ 1044381 h 3401"/>
              <a:gd name="T18" fmla="*/ 1181037 w 5360"/>
              <a:gd name="T19" fmla="*/ 1118157 h 3401"/>
              <a:gd name="T20" fmla="*/ 1313104 w 5360"/>
              <a:gd name="T21" fmla="*/ 1178258 h 3401"/>
              <a:gd name="T22" fmla="*/ 1892107 w 5360"/>
              <a:gd name="T23" fmla="*/ 671542 h 3401"/>
              <a:gd name="T24" fmla="*/ 1892107 w 5360"/>
              <a:gd name="T25" fmla="*/ 551701 h 3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0" h="3401">
                <a:moveTo>
                  <a:pt x="5258" y="1533"/>
                </a:moveTo>
                <a:lnTo>
                  <a:pt x="3649" y="126"/>
                </a:lnTo>
                <a:cubicBezTo>
                  <a:pt x="3506" y="0"/>
                  <a:pt x="3282" y="102"/>
                  <a:pt x="3282" y="293"/>
                </a:cubicBezTo>
                <a:lnTo>
                  <a:pt x="3282" y="498"/>
                </a:lnTo>
                <a:lnTo>
                  <a:pt x="316" y="498"/>
                </a:lnTo>
                <a:cubicBezTo>
                  <a:pt x="142" y="498"/>
                  <a:pt x="0" y="639"/>
                  <a:pt x="0" y="814"/>
                </a:cubicBezTo>
                <a:lnTo>
                  <a:pt x="0" y="2586"/>
                </a:lnTo>
                <a:cubicBezTo>
                  <a:pt x="0" y="2761"/>
                  <a:pt x="142" y="2902"/>
                  <a:pt x="316" y="2902"/>
                </a:cubicBezTo>
                <a:lnTo>
                  <a:pt x="3282" y="2902"/>
                </a:lnTo>
                <a:lnTo>
                  <a:pt x="3282" y="3107"/>
                </a:lnTo>
                <a:cubicBezTo>
                  <a:pt x="3282" y="3298"/>
                  <a:pt x="3506" y="3400"/>
                  <a:pt x="3649" y="3274"/>
                </a:cubicBezTo>
                <a:lnTo>
                  <a:pt x="5258" y="1866"/>
                </a:lnTo>
                <a:cubicBezTo>
                  <a:pt x="5359" y="1778"/>
                  <a:pt x="5359" y="1621"/>
                  <a:pt x="5258" y="1533"/>
                </a:cubicBezTo>
              </a:path>
            </a:pathLst>
          </a:custGeom>
          <a:solidFill>
            <a:schemeClr val="accent4"/>
          </a:solidFill>
          <a:ln>
            <a:noFill/>
          </a:ln>
          <a:effectLst/>
        </p:spPr>
        <p:txBody>
          <a:bodyPr wrap="none" anchor="ctr"/>
          <a:lstStyle/>
          <a:p>
            <a:endParaRPr lang="en-US" sz="675" dirty="0">
              <a:solidFill>
                <a:schemeClr val="bg1"/>
              </a:solidFill>
              <a:latin typeface="DM Sans" pitchFamily="2" charset="77"/>
            </a:endParaRPr>
          </a:p>
        </p:txBody>
      </p:sp>
      <p:sp>
        <p:nvSpPr>
          <p:cNvPr id="281" name="Freeform 280">
            <a:extLst>
              <a:ext uri="{FF2B5EF4-FFF2-40B4-BE49-F238E27FC236}">
                <a16:creationId xmlns:a16="http://schemas.microsoft.com/office/drawing/2014/main" id="{F9A6726A-E12A-4876-AA9E-C594012B8647}"/>
              </a:ext>
            </a:extLst>
          </p:cNvPr>
          <p:cNvSpPr>
            <a:spLocks noChangeArrowheads="1"/>
          </p:cNvSpPr>
          <p:nvPr/>
        </p:nvSpPr>
        <p:spPr bwMode="auto">
          <a:xfrm>
            <a:off x="4712097" y="3010181"/>
            <a:ext cx="2682080" cy="2000345"/>
          </a:xfrm>
          <a:custGeom>
            <a:avLst/>
            <a:gdLst>
              <a:gd name="T0" fmla="*/ 1892460 w 5359"/>
              <a:gd name="T1" fmla="*/ 551701 h 3401"/>
              <a:gd name="T2" fmla="*/ 1313349 w 5359"/>
              <a:gd name="T3" fmla="*/ 45345 h 3401"/>
              <a:gd name="T4" fmla="*/ 1181258 w 5359"/>
              <a:gd name="T5" fmla="*/ 105446 h 3401"/>
              <a:gd name="T6" fmla="*/ 1181258 w 5359"/>
              <a:gd name="T7" fmla="*/ 179222 h 3401"/>
              <a:gd name="T8" fmla="*/ 113735 w 5359"/>
              <a:gd name="T9" fmla="*/ 179222 h 3401"/>
              <a:gd name="T10" fmla="*/ 0 w 5359"/>
              <a:gd name="T11" fmla="*/ 292945 h 3401"/>
              <a:gd name="T12" fmla="*/ 0 w 5359"/>
              <a:gd name="T13" fmla="*/ 930658 h 3401"/>
              <a:gd name="T14" fmla="*/ 113735 w 5359"/>
              <a:gd name="T15" fmla="*/ 1044381 h 3401"/>
              <a:gd name="T16" fmla="*/ 1181258 w 5359"/>
              <a:gd name="T17" fmla="*/ 1044381 h 3401"/>
              <a:gd name="T18" fmla="*/ 1181258 w 5359"/>
              <a:gd name="T19" fmla="*/ 1118157 h 3401"/>
              <a:gd name="T20" fmla="*/ 1313349 w 5359"/>
              <a:gd name="T21" fmla="*/ 1178258 h 3401"/>
              <a:gd name="T22" fmla="*/ 1892460 w 5359"/>
              <a:gd name="T23" fmla="*/ 671542 h 3401"/>
              <a:gd name="T24" fmla="*/ 1892460 w 5359"/>
              <a:gd name="T25" fmla="*/ 551701 h 3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59" h="3401">
                <a:moveTo>
                  <a:pt x="5258" y="1533"/>
                </a:moveTo>
                <a:lnTo>
                  <a:pt x="3649" y="126"/>
                </a:lnTo>
                <a:cubicBezTo>
                  <a:pt x="3506" y="0"/>
                  <a:pt x="3282" y="102"/>
                  <a:pt x="3282" y="293"/>
                </a:cubicBezTo>
                <a:lnTo>
                  <a:pt x="3282" y="498"/>
                </a:lnTo>
                <a:lnTo>
                  <a:pt x="316" y="498"/>
                </a:lnTo>
                <a:cubicBezTo>
                  <a:pt x="142" y="498"/>
                  <a:pt x="0" y="639"/>
                  <a:pt x="0" y="814"/>
                </a:cubicBezTo>
                <a:lnTo>
                  <a:pt x="0" y="2586"/>
                </a:lnTo>
                <a:cubicBezTo>
                  <a:pt x="0" y="2761"/>
                  <a:pt x="142" y="2902"/>
                  <a:pt x="316" y="2902"/>
                </a:cubicBezTo>
                <a:lnTo>
                  <a:pt x="3282" y="2902"/>
                </a:lnTo>
                <a:lnTo>
                  <a:pt x="3282" y="3107"/>
                </a:lnTo>
                <a:cubicBezTo>
                  <a:pt x="3282" y="3298"/>
                  <a:pt x="3506" y="3400"/>
                  <a:pt x="3649" y="3274"/>
                </a:cubicBezTo>
                <a:lnTo>
                  <a:pt x="5258" y="1866"/>
                </a:lnTo>
                <a:cubicBezTo>
                  <a:pt x="5358" y="1778"/>
                  <a:pt x="5358" y="1621"/>
                  <a:pt x="5258" y="1533"/>
                </a:cubicBezTo>
              </a:path>
            </a:pathLst>
          </a:custGeom>
          <a:solidFill>
            <a:srgbClr val="FF9900"/>
          </a:solidFill>
          <a:ln>
            <a:noFill/>
          </a:ln>
          <a:effectLst/>
        </p:spPr>
        <p:txBody>
          <a:bodyPr wrap="none" anchor="ctr"/>
          <a:lstStyle/>
          <a:p>
            <a:endParaRPr lang="en-US" sz="675" dirty="0">
              <a:solidFill>
                <a:schemeClr val="bg1"/>
              </a:solidFill>
              <a:latin typeface="DM Sans" pitchFamily="2" charset="77"/>
            </a:endParaRPr>
          </a:p>
        </p:txBody>
      </p:sp>
      <p:sp>
        <p:nvSpPr>
          <p:cNvPr id="3" name="CaixaDeTexto 2">
            <a:extLst>
              <a:ext uri="{FF2B5EF4-FFF2-40B4-BE49-F238E27FC236}">
                <a16:creationId xmlns:a16="http://schemas.microsoft.com/office/drawing/2014/main" id="{B29D6AEE-FC9D-50BB-19B2-26C883833BF4}"/>
              </a:ext>
            </a:extLst>
          </p:cNvPr>
          <p:cNvSpPr txBox="1"/>
          <p:nvPr/>
        </p:nvSpPr>
        <p:spPr>
          <a:xfrm>
            <a:off x="206713" y="1244604"/>
            <a:ext cx="2280179" cy="923330"/>
          </a:xfrm>
          <a:prstGeom prst="rect">
            <a:avLst/>
          </a:prstGeom>
          <a:noFill/>
        </p:spPr>
        <p:txBody>
          <a:bodyPr wrap="square">
            <a:spAutoFit/>
          </a:bodyPr>
          <a:lstStyle/>
          <a:p>
            <a:pPr algn="ctr"/>
            <a:r>
              <a:rPr lang="pt-BR" sz="1350" dirty="0">
                <a:solidFill>
                  <a:schemeClr val="bg1"/>
                </a:solidFill>
                <a:latin typeface="Arial" panose="020B0604020202020204" pitchFamily="34" charset="0"/>
              </a:rPr>
              <a:t>I - Grave</a:t>
            </a:r>
            <a:r>
              <a:rPr lang="pt-BR" sz="1350" b="1" dirty="0">
                <a:solidFill>
                  <a:schemeClr val="bg1"/>
                </a:solidFill>
                <a:latin typeface="Arial" panose="020B0604020202020204" pitchFamily="34" charset="0"/>
              </a:rPr>
              <a:t> PERTURBAÇÃO DA ORDEM</a:t>
            </a:r>
            <a:r>
              <a:rPr lang="pt-BR" sz="1350" dirty="0">
                <a:solidFill>
                  <a:schemeClr val="bg1"/>
                </a:solidFill>
                <a:latin typeface="Arial" panose="020B0604020202020204" pitchFamily="34" charset="0"/>
              </a:rPr>
              <a:t>, situação de </a:t>
            </a:r>
            <a:r>
              <a:rPr lang="pt-BR" sz="1350" b="1" dirty="0">
                <a:solidFill>
                  <a:schemeClr val="bg1"/>
                </a:solidFill>
                <a:latin typeface="Arial" panose="020B0604020202020204" pitchFamily="34" charset="0"/>
              </a:rPr>
              <a:t>EMERGÊNCIA OU CALAMIDADE PÚBLICA</a:t>
            </a:r>
            <a:r>
              <a:rPr lang="pt-BR" sz="1350" dirty="0">
                <a:solidFill>
                  <a:schemeClr val="bg1"/>
                </a:solidFill>
                <a:latin typeface="Arial" panose="020B0604020202020204" pitchFamily="34" charset="0"/>
              </a:rPr>
              <a:t>;</a:t>
            </a:r>
          </a:p>
        </p:txBody>
      </p:sp>
      <p:sp>
        <p:nvSpPr>
          <p:cNvPr id="5" name="CaixaDeTexto 4">
            <a:extLst>
              <a:ext uri="{FF2B5EF4-FFF2-40B4-BE49-F238E27FC236}">
                <a16:creationId xmlns:a16="http://schemas.microsoft.com/office/drawing/2014/main" id="{BE30A0AB-72B4-FF08-8A68-8609BCCB0F18}"/>
              </a:ext>
            </a:extLst>
          </p:cNvPr>
          <p:cNvSpPr txBox="1"/>
          <p:nvPr/>
        </p:nvSpPr>
        <p:spPr>
          <a:xfrm>
            <a:off x="3086210" y="1131024"/>
            <a:ext cx="2348005" cy="1200329"/>
          </a:xfrm>
          <a:prstGeom prst="rect">
            <a:avLst/>
          </a:prstGeom>
          <a:noFill/>
        </p:spPr>
        <p:txBody>
          <a:bodyPr wrap="square">
            <a:spAutoFit/>
          </a:bodyPr>
          <a:lstStyle/>
          <a:p>
            <a:pPr algn="ctr"/>
            <a:r>
              <a:rPr lang="pt-BR" sz="1200" dirty="0">
                <a:solidFill>
                  <a:schemeClr val="bg1"/>
                </a:solidFill>
                <a:latin typeface="Arial" panose="020B0604020202020204" pitchFamily="34" charset="0"/>
              </a:rPr>
              <a:t>II - Pagamento a </a:t>
            </a:r>
            <a:r>
              <a:rPr lang="pt-BR" sz="1200" b="1" dirty="0">
                <a:solidFill>
                  <a:schemeClr val="bg1"/>
                </a:solidFill>
                <a:latin typeface="Arial" panose="020B0604020202020204" pitchFamily="34" charset="0"/>
              </a:rPr>
              <a:t>ME/EPP/MEI, agricultor familiar, produtor rural pessoa física e sociedade cooperativa, em risco de descontinuidade do cumprimento do contrato...</a:t>
            </a:r>
            <a:endParaRPr lang="pt-BR" sz="1200" dirty="0">
              <a:solidFill>
                <a:schemeClr val="bg1"/>
              </a:solidFill>
            </a:endParaRPr>
          </a:p>
        </p:txBody>
      </p:sp>
      <p:sp>
        <p:nvSpPr>
          <p:cNvPr id="7" name="CaixaDeTexto 6">
            <a:extLst>
              <a:ext uri="{FF2B5EF4-FFF2-40B4-BE49-F238E27FC236}">
                <a16:creationId xmlns:a16="http://schemas.microsoft.com/office/drawing/2014/main" id="{662D3B33-8912-8959-14D2-8BBBD78C98AE}"/>
              </a:ext>
            </a:extLst>
          </p:cNvPr>
          <p:cNvSpPr txBox="1"/>
          <p:nvPr/>
        </p:nvSpPr>
        <p:spPr>
          <a:xfrm>
            <a:off x="6053137" y="921437"/>
            <a:ext cx="2453555" cy="1524007"/>
          </a:xfrm>
          <a:prstGeom prst="rect">
            <a:avLst/>
          </a:prstGeom>
          <a:noFill/>
        </p:spPr>
        <p:txBody>
          <a:bodyPr wrap="square">
            <a:spAutoFit/>
          </a:bodyPr>
          <a:lstStyle/>
          <a:p>
            <a:pPr algn="ctr"/>
            <a:r>
              <a:rPr lang="pt-BR" sz="1163" dirty="0">
                <a:solidFill>
                  <a:schemeClr val="bg1"/>
                </a:solidFill>
                <a:latin typeface="Arial" panose="020B0604020202020204" pitchFamily="34" charset="0"/>
              </a:rPr>
              <a:t>III - Pagamento de </a:t>
            </a:r>
            <a:r>
              <a:rPr lang="pt-BR" sz="1163" b="1" dirty="0">
                <a:solidFill>
                  <a:schemeClr val="bg1"/>
                </a:solidFill>
                <a:latin typeface="Arial" panose="020B0604020202020204" pitchFamily="34" charset="0"/>
              </a:rPr>
              <a:t>serviços necessários ao funcionamento dos SISTEMAS ESTRUTURANTES</a:t>
            </a:r>
            <a:r>
              <a:rPr lang="pt-BR" sz="1163" dirty="0">
                <a:solidFill>
                  <a:schemeClr val="bg1"/>
                </a:solidFill>
                <a:latin typeface="Arial" panose="020B0604020202020204" pitchFamily="34" charset="0"/>
              </a:rPr>
              <a:t>, desde que </a:t>
            </a:r>
            <a:r>
              <a:rPr lang="pt-BR" sz="1163" b="1" dirty="0">
                <a:solidFill>
                  <a:schemeClr val="bg1"/>
                </a:solidFill>
                <a:latin typeface="Arial" panose="020B0604020202020204" pitchFamily="34" charset="0"/>
              </a:rPr>
              <a:t>demonstrado o risco de descontinuidade do cumprimento do objeto do contrato</a:t>
            </a:r>
            <a:r>
              <a:rPr lang="pt-BR" sz="1163" dirty="0">
                <a:solidFill>
                  <a:schemeClr val="bg1"/>
                </a:solidFill>
                <a:latin typeface="Arial" panose="020B0604020202020204" pitchFamily="34" charset="0"/>
              </a:rPr>
              <a:t>;</a:t>
            </a:r>
          </a:p>
        </p:txBody>
      </p:sp>
      <p:sp>
        <p:nvSpPr>
          <p:cNvPr id="15" name="CaixaDeTexto 14">
            <a:extLst>
              <a:ext uri="{FF2B5EF4-FFF2-40B4-BE49-F238E27FC236}">
                <a16:creationId xmlns:a16="http://schemas.microsoft.com/office/drawing/2014/main" id="{0CA32719-7996-1AA4-C686-690B658A97B0}"/>
              </a:ext>
            </a:extLst>
          </p:cNvPr>
          <p:cNvSpPr txBox="1"/>
          <p:nvPr/>
        </p:nvSpPr>
        <p:spPr>
          <a:xfrm>
            <a:off x="1648478" y="3318339"/>
            <a:ext cx="2429290" cy="1338828"/>
          </a:xfrm>
          <a:prstGeom prst="rect">
            <a:avLst/>
          </a:prstGeom>
          <a:noFill/>
        </p:spPr>
        <p:txBody>
          <a:bodyPr wrap="square">
            <a:spAutoFit/>
          </a:bodyPr>
          <a:lstStyle/>
          <a:p>
            <a:pPr algn="ctr"/>
            <a:r>
              <a:rPr lang="pt-BR" sz="1350" dirty="0">
                <a:solidFill>
                  <a:schemeClr val="bg1"/>
                </a:solidFill>
                <a:latin typeface="Arial" panose="020B0604020202020204" pitchFamily="34" charset="0"/>
              </a:rPr>
              <a:t>IV - Pagamento de direitos oriundos de contratos em </a:t>
            </a:r>
            <a:r>
              <a:rPr lang="pt-BR" sz="1350" b="1" dirty="0">
                <a:solidFill>
                  <a:schemeClr val="bg1"/>
                </a:solidFill>
                <a:latin typeface="Arial" panose="020B0604020202020204" pitchFamily="34" charset="0"/>
              </a:rPr>
              <a:t>CASO DE FALÊNCIA, RECUPERAÇÃO JUDICIAL OU DISSOLUÇÃO </a:t>
            </a:r>
            <a:r>
              <a:rPr lang="pt-BR" sz="1350" dirty="0">
                <a:solidFill>
                  <a:schemeClr val="bg1"/>
                </a:solidFill>
                <a:latin typeface="Arial" panose="020B0604020202020204" pitchFamily="34" charset="0"/>
              </a:rPr>
              <a:t>da empresa contratada;</a:t>
            </a:r>
          </a:p>
        </p:txBody>
      </p:sp>
      <p:sp>
        <p:nvSpPr>
          <p:cNvPr id="21" name="CaixaDeTexto 20">
            <a:extLst>
              <a:ext uri="{FF2B5EF4-FFF2-40B4-BE49-F238E27FC236}">
                <a16:creationId xmlns:a16="http://schemas.microsoft.com/office/drawing/2014/main" id="{D928185A-FE9A-51B3-B0C5-913CD9885837}"/>
              </a:ext>
            </a:extLst>
          </p:cNvPr>
          <p:cNvSpPr txBox="1"/>
          <p:nvPr/>
        </p:nvSpPr>
        <p:spPr>
          <a:xfrm>
            <a:off x="4572000" y="3422213"/>
            <a:ext cx="2528652" cy="1107996"/>
          </a:xfrm>
          <a:prstGeom prst="rect">
            <a:avLst/>
          </a:prstGeom>
          <a:noFill/>
        </p:spPr>
        <p:txBody>
          <a:bodyPr wrap="square">
            <a:spAutoFit/>
          </a:bodyPr>
          <a:lstStyle/>
          <a:p>
            <a:pPr algn="ctr"/>
            <a:r>
              <a:rPr lang="pt-BR" sz="1100" dirty="0">
                <a:solidFill>
                  <a:schemeClr val="bg1"/>
                </a:solidFill>
                <a:latin typeface="Arial" panose="020B0604020202020204" pitchFamily="34" charset="0"/>
              </a:rPr>
              <a:t>V - Pagamento de contrato cujo objeto seja imprescindível para assegurar a integridade do patrimônio público ou para manter o </a:t>
            </a:r>
            <a:r>
              <a:rPr lang="pt-BR" sz="1100" b="1" dirty="0">
                <a:solidFill>
                  <a:schemeClr val="bg1"/>
                </a:solidFill>
                <a:latin typeface="Arial" panose="020B0604020202020204" pitchFamily="34" charset="0"/>
              </a:rPr>
              <a:t>funcionamento das atividades finalísticas</a:t>
            </a:r>
            <a:r>
              <a:rPr lang="pt-BR" sz="1100" dirty="0">
                <a:solidFill>
                  <a:schemeClr val="bg1"/>
                </a:solidFill>
                <a:latin typeface="Arial" panose="020B0604020202020204" pitchFamily="34" charset="0"/>
              </a:rPr>
              <a:t> do órgão ou entidade...</a:t>
            </a:r>
            <a:endParaRPr lang="pt-BR" sz="1100" dirty="0">
              <a:solidFill>
                <a:schemeClr val="bg1"/>
              </a:solidFill>
            </a:endParaRPr>
          </a:p>
        </p:txBody>
      </p:sp>
    </p:spTree>
    <p:extLst>
      <p:ext uri="{BB962C8B-B14F-4D97-AF65-F5344CB8AC3E}">
        <p14:creationId xmlns:p14="http://schemas.microsoft.com/office/powerpoint/2010/main" val="2621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additive="base">
                                        <p:cTn id="12" dur="500" fill="hold"/>
                                        <p:tgtEl>
                                          <p:spTgt spid="119"/>
                                        </p:tgtEl>
                                        <p:attrNameLst>
                                          <p:attrName>ppt_x</p:attrName>
                                        </p:attrNameLst>
                                      </p:cBhvr>
                                      <p:tavLst>
                                        <p:tav tm="0">
                                          <p:val>
                                            <p:strVal val="0-#ppt_w/2"/>
                                          </p:val>
                                        </p:tav>
                                        <p:tav tm="100000">
                                          <p:val>
                                            <p:strVal val="#ppt_x"/>
                                          </p:val>
                                        </p:tav>
                                      </p:tavLst>
                                    </p:anim>
                                    <p:anim calcmode="lin" valueType="num">
                                      <p:cBhvr additive="base">
                                        <p:cTn id="13" dur="500" fill="hold"/>
                                        <p:tgtEl>
                                          <p:spTgt spid="1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0-#ppt_w/2"/>
                                          </p:val>
                                        </p:tav>
                                        <p:tav tm="100000">
                                          <p:val>
                                            <p:strVal val="#ppt_x"/>
                                          </p:val>
                                        </p:tav>
                                      </p:tavLst>
                                    </p:anim>
                                    <p:anim calcmode="lin" valueType="num">
                                      <p:cBhvr additive="base">
                                        <p:cTn id="18" dur="500" fill="hold"/>
                                        <p:tgtEl>
                                          <p:spTgt spid="17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28"/>
                                        </p:tgtEl>
                                        <p:attrNameLst>
                                          <p:attrName>style.visibility</p:attrName>
                                        </p:attrNameLst>
                                      </p:cBhvr>
                                      <p:to>
                                        <p:strVal val="visible"/>
                                      </p:to>
                                    </p:set>
                                    <p:anim calcmode="lin" valueType="num">
                                      <p:cBhvr additive="base">
                                        <p:cTn id="22" dur="500" fill="hold"/>
                                        <p:tgtEl>
                                          <p:spTgt spid="228"/>
                                        </p:tgtEl>
                                        <p:attrNameLst>
                                          <p:attrName>ppt_x</p:attrName>
                                        </p:attrNameLst>
                                      </p:cBhvr>
                                      <p:tavLst>
                                        <p:tav tm="0">
                                          <p:val>
                                            <p:strVal val="0-#ppt_w/2"/>
                                          </p:val>
                                        </p:tav>
                                        <p:tav tm="100000">
                                          <p:val>
                                            <p:strVal val="#ppt_x"/>
                                          </p:val>
                                        </p:tav>
                                      </p:tavLst>
                                    </p:anim>
                                    <p:anim calcmode="lin" valueType="num">
                                      <p:cBhvr additive="base">
                                        <p:cTn id="23" dur="500" fill="hold"/>
                                        <p:tgtEl>
                                          <p:spTgt spid="2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81"/>
                                        </p:tgtEl>
                                        <p:attrNameLst>
                                          <p:attrName>style.visibility</p:attrName>
                                        </p:attrNameLst>
                                      </p:cBhvr>
                                      <p:to>
                                        <p:strVal val="visible"/>
                                      </p:to>
                                    </p:set>
                                    <p:anim calcmode="lin" valueType="num">
                                      <p:cBhvr additive="base">
                                        <p:cTn id="27" dur="500" fill="hold"/>
                                        <p:tgtEl>
                                          <p:spTgt spid="281"/>
                                        </p:tgtEl>
                                        <p:attrNameLst>
                                          <p:attrName>ppt_x</p:attrName>
                                        </p:attrNameLst>
                                      </p:cBhvr>
                                      <p:tavLst>
                                        <p:tav tm="0">
                                          <p:val>
                                            <p:strVal val="0-#ppt_w/2"/>
                                          </p:val>
                                        </p:tav>
                                        <p:tav tm="100000">
                                          <p:val>
                                            <p:strVal val="#ppt_x"/>
                                          </p:val>
                                        </p:tav>
                                      </p:tavLst>
                                    </p:anim>
                                    <p:anim calcmode="lin" valueType="num">
                                      <p:cBhvr additive="base">
                                        <p:cTn id="28" dur="500" fill="hold"/>
                                        <p:tgtEl>
                                          <p:spTgt spid="28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19" grpId="0" animBg="1"/>
      <p:bldP spid="174" grpId="0" animBg="1"/>
      <p:bldP spid="228" grpId="0" animBg="1"/>
      <p:bldP spid="281" grpId="0" animBg="1"/>
      <p:bldP spid="3" grpId="0"/>
      <p:bldP spid="5" grpId="0"/>
      <p:bldP spid="7" grpId="0"/>
      <p:bldP spid="15"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7356" y="2087058"/>
            <a:ext cx="3620690" cy="2537222"/>
            <a:chOff x="6038850" y="3032125"/>
            <a:chExt cx="4827587" cy="3382963"/>
          </a:xfrm>
        </p:grpSpPr>
        <p:sp>
          <p:nvSpPr>
            <p:cNvPr id="130" name="Freeform 125"/>
            <p:cNvSpPr>
              <a:spLocks/>
            </p:cNvSpPr>
            <p:nvPr/>
          </p:nvSpPr>
          <p:spPr bwMode="auto">
            <a:xfrm>
              <a:off x="6038850" y="4194175"/>
              <a:ext cx="815975" cy="1303338"/>
            </a:xfrm>
            <a:custGeom>
              <a:avLst/>
              <a:gdLst>
                <a:gd name="T0" fmla="*/ 187 w 214"/>
                <a:gd name="T1" fmla="*/ 0 h 342"/>
                <a:gd name="T2" fmla="*/ 14 w 214"/>
                <a:gd name="T3" fmla="*/ 76 h 342"/>
                <a:gd name="T4" fmla="*/ 59 w 214"/>
                <a:gd name="T5" fmla="*/ 287 h 342"/>
                <a:gd name="T6" fmla="*/ 214 w 214"/>
                <a:gd name="T7" fmla="*/ 342 h 342"/>
                <a:gd name="T8" fmla="*/ 187 w 214"/>
                <a:gd name="T9" fmla="*/ 0 h 342"/>
              </a:gdLst>
              <a:ahLst/>
              <a:cxnLst>
                <a:cxn ang="0">
                  <a:pos x="T0" y="T1"/>
                </a:cxn>
                <a:cxn ang="0">
                  <a:pos x="T2" y="T3"/>
                </a:cxn>
                <a:cxn ang="0">
                  <a:pos x="T4" y="T5"/>
                </a:cxn>
                <a:cxn ang="0">
                  <a:pos x="T6" y="T7"/>
                </a:cxn>
                <a:cxn ang="0">
                  <a:pos x="T8" y="T9"/>
                </a:cxn>
              </a:cxnLst>
              <a:rect l="0" t="0" r="r" b="b"/>
              <a:pathLst>
                <a:path w="214" h="342">
                  <a:moveTo>
                    <a:pt x="187" y="0"/>
                  </a:moveTo>
                  <a:cubicBezTo>
                    <a:pt x="187" y="0"/>
                    <a:pt x="28" y="64"/>
                    <a:pt x="14" y="76"/>
                  </a:cubicBezTo>
                  <a:cubicBezTo>
                    <a:pt x="0" y="88"/>
                    <a:pt x="42" y="271"/>
                    <a:pt x="59" y="287"/>
                  </a:cubicBezTo>
                  <a:cubicBezTo>
                    <a:pt x="102" y="293"/>
                    <a:pt x="214" y="342"/>
                    <a:pt x="214" y="342"/>
                  </a:cubicBezTo>
                  <a:lnTo>
                    <a:pt x="187" y="0"/>
                  </a:lnTo>
                  <a:close/>
                </a:path>
              </a:pathLst>
            </a:custGeom>
            <a:gradFill flip="none" rotWithShape="1">
              <a:gsLst>
                <a:gs pos="0">
                  <a:srgbClr val="FF6D74"/>
                </a:gs>
                <a:gs pos="100000">
                  <a:srgbClr val="FF9A9E"/>
                </a:gs>
              </a:gsLst>
              <a:lin ang="10200000" scaled="0"/>
              <a:tileRect/>
            </a:gra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31" name="Freeform 126"/>
            <p:cNvSpPr>
              <a:spLocks/>
            </p:cNvSpPr>
            <p:nvPr/>
          </p:nvSpPr>
          <p:spPr bwMode="auto">
            <a:xfrm>
              <a:off x="7356475" y="5919788"/>
              <a:ext cx="666750" cy="495300"/>
            </a:xfrm>
            <a:custGeom>
              <a:avLst/>
              <a:gdLst>
                <a:gd name="T0" fmla="*/ 137 w 175"/>
                <a:gd name="T1" fmla="*/ 130 h 130"/>
                <a:gd name="T2" fmla="*/ 38 w 175"/>
                <a:gd name="T3" fmla="*/ 130 h 130"/>
                <a:gd name="T4" fmla="*/ 17 w 175"/>
                <a:gd name="T5" fmla="*/ 111 h 130"/>
                <a:gd name="T6" fmla="*/ 0 w 175"/>
                <a:gd name="T7" fmla="*/ 0 h 130"/>
                <a:gd name="T8" fmla="*/ 175 w 175"/>
                <a:gd name="T9" fmla="*/ 0 h 130"/>
                <a:gd name="T10" fmla="*/ 158 w 175"/>
                <a:gd name="T11" fmla="*/ 111 h 130"/>
                <a:gd name="T12" fmla="*/ 137 w 175"/>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137" y="130"/>
                  </a:moveTo>
                  <a:cubicBezTo>
                    <a:pt x="38" y="130"/>
                    <a:pt x="38" y="130"/>
                    <a:pt x="38" y="130"/>
                  </a:cubicBezTo>
                  <a:cubicBezTo>
                    <a:pt x="27" y="130"/>
                    <a:pt x="18" y="122"/>
                    <a:pt x="17" y="111"/>
                  </a:cubicBezTo>
                  <a:cubicBezTo>
                    <a:pt x="0" y="0"/>
                    <a:pt x="0" y="0"/>
                    <a:pt x="0" y="0"/>
                  </a:cubicBezTo>
                  <a:cubicBezTo>
                    <a:pt x="175" y="0"/>
                    <a:pt x="175" y="0"/>
                    <a:pt x="175" y="0"/>
                  </a:cubicBezTo>
                  <a:cubicBezTo>
                    <a:pt x="158" y="111"/>
                    <a:pt x="158" y="111"/>
                    <a:pt x="158" y="111"/>
                  </a:cubicBezTo>
                  <a:cubicBezTo>
                    <a:pt x="157" y="122"/>
                    <a:pt x="147" y="130"/>
                    <a:pt x="137" y="130"/>
                  </a:cubicBezTo>
                  <a:close/>
                </a:path>
              </a:pathLst>
            </a:custGeom>
            <a:gradFill flip="none" rotWithShape="1">
              <a:gsLst>
                <a:gs pos="44000">
                  <a:srgbClr val="FF6D74"/>
                </a:gs>
                <a:gs pos="100000">
                  <a:srgbClr val="FF9A9E"/>
                </a:gs>
              </a:gsLst>
              <a:lin ang="5400000" scaled="0"/>
              <a:tileRect/>
            </a:gradFill>
            <a:ln>
              <a:noFill/>
            </a:ln>
          </p:spPr>
          <p:txBody>
            <a:bodyPr vert="horz" wrap="square" lIns="68580" tIns="34290" rIns="68580" bIns="34290" numCol="1" anchor="t" anchorCtr="0" compatLnSpc="1">
              <a:prstTxWarp prst="textNoShape">
                <a:avLst/>
              </a:prstTxWarp>
            </a:bodyPr>
            <a:lstStyle/>
            <a:p>
              <a:endParaRPr lang="ru-RU" sz="1050" dirty="0">
                <a:solidFill>
                  <a:schemeClr val="bg1"/>
                </a:solidFill>
              </a:endParaRPr>
            </a:p>
          </p:txBody>
        </p:sp>
        <p:sp>
          <p:nvSpPr>
            <p:cNvPr id="132" name="Freeform 127"/>
            <p:cNvSpPr>
              <a:spLocks/>
            </p:cNvSpPr>
            <p:nvPr/>
          </p:nvSpPr>
          <p:spPr bwMode="auto">
            <a:xfrm>
              <a:off x="9523413" y="5772150"/>
              <a:ext cx="642937" cy="642938"/>
            </a:xfrm>
            <a:custGeom>
              <a:avLst/>
              <a:gdLst>
                <a:gd name="T0" fmla="*/ 127 w 169"/>
                <a:gd name="T1" fmla="*/ 169 h 169"/>
                <a:gd name="T2" fmla="*/ 35 w 169"/>
                <a:gd name="T3" fmla="*/ 169 h 169"/>
                <a:gd name="T4" fmla="*/ 15 w 169"/>
                <a:gd name="T5" fmla="*/ 151 h 169"/>
                <a:gd name="T6" fmla="*/ 0 w 169"/>
                <a:gd name="T7" fmla="*/ 48 h 169"/>
                <a:gd name="T8" fmla="*/ 169 w 169"/>
                <a:gd name="T9" fmla="*/ 0 h 169"/>
                <a:gd name="T10" fmla="*/ 147 w 169"/>
                <a:gd name="T11" fmla="*/ 151 h 169"/>
                <a:gd name="T12" fmla="*/ 127 w 169"/>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127" y="169"/>
                  </a:moveTo>
                  <a:cubicBezTo>
                    <a:pt x="35" y="169"/>
                    <a:pt x="35" y="169"/>
                    <a:pt x="35" y="169"/>
                  </a:cubicBezTo>
                  <a:cubicBezTo>
                    <a:pt x="25" y="169"/>
                    <a:pt x="17" y="161"/>
                    <a:pt x="15" y="151"/>
                  </a:cubicBezTo>
                  <a:cubicBezTo>
                    <a:pt x="0" y="48"/>
                    <a:pt x="0" y="48"/>
                    <a:pt x="0" y="48"/>
                  </a:cubicBezTo>
                  <a:cubicBezTo>
                    <a:pt x="169" y="0"/>
                    <a:pt x="169" y="0"/>
                    <a:pt x="169" y="0"/>
                  </a:cubicBezTo>
                  <a:cubicBezTo>
                    <a:pt x="147" y="151"/>
                    <a:pt x="147" y="151"/>
                    <a:pt x="147" y="151"/>
                  </a:cubicBezTo>
                  <a:cubicBezTo>
                    <a:pt x="146" y="161"/>
                    <a:pt x="137" y="169"/>
                    <a:pt x="127" y="169"/>
                  </a:cubicBezTo>
                  <a:close/>
                </a:path>
              </a:pathLst>
            </a:custGeom>
            <a:gradFill flip="none" rotWithShape="1">
              <a:gsLst>
                <a:gs pos="44000">
                  <a:srgbClr val="FF6D74"/>
                </a:gs>
                <a:gs pos="100000">
                  <a:srgbClr val="FF9A9E"/>
                </a:gs>
              </a:gsLst>
              <a:lin ang="5400000" scaled="0"/>
              <a:tileRect/>
            </a:gra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33" name="Freeform 128"/>
            <p:cNvSpPr>
              <a:spLocks noEditPoints="1"/>
            </p:cNvSpPr>
            <p:nvPr/>
          </p:nvSpPr>
          <p:spPr bwMode="auto">
            <a:xfrm>
              <a:off x="10264775" y="3263900"/>
              <a:ext cx="601662" cy="633413"/>
            </a:xfrm>
            <a:custGeom>
              <a:avLst/>
              <a:gdLst>
                <a:gd name="T0" fmla="*/ 31 w 158"/>
                <a:gd name="T1" fmla="*/ 166 h 166"/>
                <a:gd name="T2" fmla="*/ 20 w 158"/>
                <a:gd name="T3" fmla="*/ 161 h 166"/>
                <a:gd name="T4" fmla="*/ 21 w 158"/>
                <a:gd name="T5" fmla="*/ 140 h 166"/>
                <a:gd name="T6" fmla="*/ 45 w 158"/>
                <a:gd name="T7" fmla="*/ 118 h 166"/>
                <a:gd name="T8" fmla="*/ 35 w 158"/>
                <a:gd name="T9" fmla="*/ 113 h 166"/>
                <a:gd name="T10" fmla="*/ 2 w 158"/>
                <a:gd name="T11" fmla="*/ 53 h 166"/>
                <a:gd name="T12" fmla="*/ 31 w 158"/>
                <a:gd name="T13" fmla="*/ 10 h 166"/>
                <a:gd name="T14" fmla="*/ 88 w 158"/>
                <a:gd name="T15" fmla="*/ 13 h 166"/>
                <a:gd name="T16" fmla="*/ 111 w 158"/>
                <a:gd name="T17" fmla="*/ 73 h 166"/>
                <a:gd name="T18" fmla="*/ 102 w 158"/>
                <a:gd name="T19" fmla="*/ 97 h 166"/>
                <a:gd name="T20" fmla="*/ 130 w 158"/>
                <a:gd name="T21" fmla="*/ 85 h 166"/>
                <a:gd name="T22" fmla="*/ 151 w 158"/>
                <a:gd name="T23" fmla="*/ 83 h 166"/>
                <a:gd name="T24" fmla="*/ 152 w 158"/>
                <a:gd name="T25" fmla="*/ 104 h 166"/>
                <a:gd name="T26" fmla="*/ 78 w 158"/>
                <a:gd name="T27" fmla="*/ 127 h 166"/>
                <a:gd name="T28" fmla="*/ 41 w 158"/>
                <a:gd name="T29" fmla="*/ 162 h 166"/>
                <a:gd name="T30" fmla="*/ 31 w 158"/>
                <a:gd name="T31" fmla="*/ 166 h 166"/>
                <a:gd name="T32" fmla="*/ 59 w 158"/>
                <a:gd name="T33" fmla="*/ 33 h 166"/>
                <a:gd name="T34" fmla="*/ 45 w 158"/>
                <a:gd name="T35" fmla="*/ 37 h 166"/>
                <a:gd name="T36" fmla="*/ 31 w 158"/>
                <a:gd name="T37" fmla="*/ 55 h 166"/>
                <a:gd name="T38" fmla="*/ 51 w 158"/>
                <a:gd name="T39" fmla="*/ 88 h 166"/>
                <a:gd name="T40" fmla="*/ 67 w 158"/>
                <a:gd name="T41" fmla="*/ 95 h 166"/>
                <a:gd name="T42" fmla="*/ 82 w 158"/>
                <a:gd name="T43" fmla="*/ 68 h 166"/>
                <a:gd name="T44" fmla="*/ 71 w 158"/>
                <a:gd name="T45" fmla="*/ 37 h 166"/>
                <a:gd name="T46" fmla="*/ 59 w 158"/>
                <a:gd name="T47"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66">
                  <a:moveTo>
                    <a:pt x="31" y="166"/>
                  </a:moveTo>
                  <a:cubicBezTo>
                    <a:pt x="27" y="166"/>
                    <a:pt x="23" y="165"/>
                    <a:pt x="20" y="161"/>
                  </a:cubicBezTo>
                  <a:cubicBezTo>
                    <a:pt x="15" y="155"/>
                    <a:pt x="15" y="146"/>
                    <a:pt x="21" y="140"/>
                  </a:cubicBezTo>
                  <a:cubicBezTo>
                    <a:pt x="29" y="133"/>
                    <a:pt x="37" y="126"/>
                    <a:pt x="45" y="118"/>
                  </a:cubicBezTo>
                  <a:cubicBezTo>
                    <a:pt x="42" y="117"/>
                    <a:pt x="38" y="115"/>
                    <a:pt x="35" y="113"/>
                  </a:cubicBezTo>
                  <a:cubicBezTo>
                    <a:pt x="14" y="99"/>
                    <a:pt x="0" y="76"/>
                    <a:pt x="2" y="53"/>
                  </a:cubicBezTo>
                  <a:cubicBezTo>
                    <a:pt x="3" y="34"/>
                    <a:pt x="13" y="19"/>
                    <a:pt x="31" y="10"/>
                  </a:cubicBezTo>
                  <a:cubicBezTo>
                    <a:pt x="51" y="0"/>
                    <a:pt x="72" y="1"/>
                    <a:pt x="88" y="13"/>
                  </a:cubicBezTo>
                  <a:cubicBezTo>
                    <a:pt x="106" y="26"/>
                    <a:pt x="115" y="50"/>
                    <a:pt x="111" y="73"/>
                  </a:cubicBezTo>
                  <a:cubicBezTo>
                    <a:pt x="110" y="82"/>
                    <a:pt x="107" y="90"/>
                    <a:pt x="102" y="97"/>
                  </a:cubicBezTo>
                  <a:cubicBezTo>
                    <a:pt x="114" y="95"/>
                    <a:pt x="124" y="91"/>
                    <a:pt x="130" y="85"/>
                  </a:cubicBezTo>
                  <a:cubicBezTo>
                    <a:pt x="135" y="79"/>
                    <a:pt x="145" y="78"/>
                    <a:pt x="151" y="83"/>
                  </a:cubicBezTo>
                  <a:cubicBezTo>
                    <a:pt x="157" y="89"/>
                    <a:pt x="158" y="98"/>
                    <a:pt x="152" y="104"/>
                  </a:cubicBezTo>
                  <a:cubicBezTo>
                    <a:pt x="136" y="123"/>
                    <a:pt x="106" y="129"/>
                    <a:pt x="78" y="127"/>
                  </a:cubicBezTo>
                  <a:cubicBezTo>
                    <a:pt x="66" y="140"/>
                    <a:pt x="54" y="151"/>
                    <a:pt x="41" y="162"/>
                  </a:cubicBezTo>
                  <a:cubicBezTo>
                    <a:pt x="38" y="165"/>
                    <a:pt x="35" y="166"/>
                    <a:pt x="31" y="166"/>
                  </a:cubicBezTo>
                  <a:close/>
                  <a:moveTo>
                    <a:pt x="59" y="33"/>
                  </a:moveTo>
                  <a:cubicBezTo>
                    <a:pt x="54" y="33"/>
                    <a:pt x="50" y="34"/>
                    <a:pt x="45" y="37"/>
                  </a:cubicBezTo>
                  <a:cubicBezTo>
                    <a:pt x="36" y="41"/>
                    <a:pt x="32" y="47"/>
                    <a:pt x="31" y="55"/>
                  </a:cubicBezTo>
                  <a:cubicBezTo>
                    <a:pt x="31" y="66"/>
                    <a:pt x="39" y="80"/>
                    <a:pt x="51" y="88"/>
                  </a:cubicBezTo>
                  <a:cubicBezTo>
                    <a:pt x="56" y="91"/>
                    <a:pt x="61" y="93"/>
                    <a:pt x="67" y="95"/>
                  </a:cubicBezTo>
                  <a:cubicBezTo>
                    <a:pt x="75" y="86"/>
                    <a:pt x="80" y="78"/>
                    <a:pt x="82" y="68"/>
                  </a:cubicBezTo>
                  <a:cubicBezTo>
                    <a:pt x="84" y="56"/>
                    <a:pt x="79" y="43"/>
                    <a:pt x="71" y="37"/>
                  </a:cubicBezTo>
                  <a:cubicBezTo>
                    <a:pt x="67" y="34"/>
                    <a:pt x="63" y="33"/>
                    <a:pt x="59" y="33"/>
                  </a:cubicBezTo>
                  <a:close/>
                </a:path>
              </a:pathLst>
            </a:custGeom>
            <a:gradFill flip="none" rotWithShape="1">
              <a:gsLst>
                <a:gs pos="0">
                  <a:srgbClr val="FF6D74"/>
                </a:gs>
                <a:gs pos="100000">
                  <a:srgbClr val="FF9A9E"/>
                </a:gs>
              </a:gsLst>
              <a:lin ang="15600000" scaled="0"/>
              <a:tileRect/>
            </a:gra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34" name="Freeform 129"/>
            <p:cNvSpPr>
              <a:spLocks/>
            </p:cNvSpPr>
            <p:nvPr/>
          </p:nvSpPr>
          <p:spPr bwMode="auto">
            <a:xfrm>
              <a:off x="6511925" y="3306763"/>
              <a:ext cx="4225925" cy="2811463"/>
            </a:xfrm>
            <a:custGeom>
              <a:avLst/>
              <a:gdLst>
                <a:gd name="T0" fmla="*/ 741 w 1110"/>
                <a:gd name="T1" fmla="*/ 738 h 738"/>
                <a:gd name="T2" fmla="*/ 369 w 1110"/>
                <a:gd name="T3" fmla="*/ 738 h 738"/>
                <a:gd name="T4" fmla="*/ 0 w 1110"/>
                <a:gd name="T5" fmla="*/ 369 h 738"/>
                <a:gd name="T6" fmla="*/ 0 w 1110"/>
                <a:gd name="T7" fmla="*/ 369 h 738"/>
                <a:gd name="T8" fmla="*/ 369 w 1110"/>
                <a:gd name="T9" fmla="*/ 0 h 738"/>
                <a:gd name="T10" fmla="*/ 741 w 1110"/>
                <a:gd name="T11" fmla="*/ 0 h 738"/>
                <a:gd name="T12" fmla="*/ 1110 w 1110"/>
                <a:gd name="T13" fmla="*/ 369 h 738"/>
                <a:gd name="T14" fmla="*/ 1110 w 1110"/>
                <a:gd name="T15" fmla="*/ 369 h 738"/>
                <a:gd name="T16" fmla="*/ 741 w 1110"/>
                <a:gd name="T17"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0" h="738">
                  <a:moveTo>
                    <a:pt x="741" y="738"/>
                  </a:moveTo>
                  <a:cubicBezTo>
                    <a:pt x="369" y="738"/>
                    <a:pt x="369" y="738"/>
                    <a:pt x="369" y="738"/>
                  </a:cubicBezTo>
                  <a:cubicBezTo>
                    <a:pt x="166" y="738"/>
                    <a:pt x="0" y="572"/>
                    <a:pt x="0" y="369"/>
                  </a:cubicBezTo>
                  <a:cubicBezTo>
                    <a:pt x="0" y="369"/>
                    <a:pt x="0" y="369"/>
                    <a:pt x="0" y="369"/>
                  </a:cubicBezTo>
                  <a:cubicBezTo>
                    <a:pt x="0" y="166"/>
                    <a:pt x="166" y="0"/>
                    <a:pt x="369" y="0"/>
                  </a:cubicBezTo>
                  <a:cubicBezTo>
                    <a:pt x="741" y="0"/>
                    <a:pt x="741" y="0"/>
                    <a:pt x="741" y="0"/>
                  </a:cubicBezTo>
                  <a:cubicBezTo>
                    <a:pt x="944" y="0"/>
                    <a:pt x="1110" y="166"/>
                    <a:pt x="1110" y="369"/>
                  </a:cubicBezTo>
                  <a:cubicBezTo>
                    <a:pt x="1110" y="369"/>
                    <a:pt x="1110" y="369"/>
                    <a:pt x="1110" y="369"/>
                  </a:cubicBezTo>
                  <a:cubicBezTo>
                    <a:pt x="1110" y="572"/>
                    <a:pt x="944" y="738"/>
                    <a:pt x="741" y="738"/>
                  </a:cubicBezTo>
                  <a:close/>
                </a:path>
              </a:pathLst>
            </a:custGeom>
            <a:solidFill>
              <a:srgbClr val="FF9A9E"/>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grpSp>
          <p:nvGrpSpPr>
            <p:cNvPr id="199" name="Group 198"/>
            <p:cNvGrpSpPr/>
            <p:nvPr/>
          </p:nvGrpSpPr>
          <p:grpSpPr>
            <a:xfrm>
              <a:off x="6964363" y="3886200"/>
              <a:ext cx="381000" cy="411163"/>
              <a:chOff x="6964363" y="3886200"/>
              <a:chExt cx="381000" cy="411163"/>
            </a:xfrm>
          </p:grpSpPr>
          <p:sp>
            <p:nvSpPr>
              <p:cNvPr id="139" name="Oval 134"/>
              <p:cNvSpPr>
                <a:spLocks noChangeArrowheads="1"/>
              </p:cNvSpPr>
              <p:nvPr/>
            </p:nvSpPr>
            <p:spPr bwMode="auto">
              <a:xfrm>
                <a:off x="6964363" y="3886200"/>
                <a:ext cx="361950" cy="365125"/>
              </a:xfrm>
              <a:prstGeom prst="ellipse">
                <a:avLst/>
              </a:prstGeom>
              <a:solidFill>
                <a:srgbClr val="FCB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40" name="Oval 135"/>
              <p:cNvSpPr>
                <a:spLocks noChangeArrowheads="1"/>
              </p:cNvSpPr>
              <p:nvPr/>
            </p:nvSpPr>
            <p:spPr bwMode="auto">
              <a:xfrm>
                <a:off x="6983413" y="3930650"/>
                <a:ext cx="361950" cy="366713"/>
              </a:xfrm>
              <a:prstGeom prst="ellipse">
                <a:avLst/>
              </a:prstGeom>
              <a:solidFill>
                <a:srgbClr val="ED8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41" name="Oval 136"/>
              <p:cNvSpPr>
                <a:spLocks noChangeArrowheads="1"/>
              </p:cNvSpPr>
              <p:nvPr/>
            </p:nvSpPr>
            <p:spPr bwMode="auto">
              <a:xfrm>
                <a:off x="6994525" y="3946525"/>
                <a:ext cx="277812" cy="28257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42" name="Oval 137"/>
              <p:cNvSpPr>
                <a:spLocks noChangeArrowheads="1"/>
              </p:cNvSpPr>
              <p:nvPr/>
            </p:nvSpPr>
            <p:spPr bwMode="auto">
              <a:xfrm>
                <a:off x="7051675" y="3973513"/>
                <a:ext cx="95250"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grpSp>
        <p:grpSp>
          <p:nvGrpSpPr>
            <p:cNvPr id="198" name="Group 197"/>
            <p:cNvGrpSpPr/>
            <p:nvPr/>
          </p:nvGrpSpPr>
          <p:grpSpPr>
            <a:xfrm>
              <a:off x="7086600" y="3032125"/>
              <a:ext cx="1031875" cy="811213"/>
              <a:chOff x="7086600" y="3032125"/>
              <a:chExt cx="1031875" cy="811213"/>
            </a:xfrm>
          </p:grpSpPr>
          <p:sp>
            <p:nvSpPr>
              <p:cNvPr id="143" name="Freeform 138"/>
              <p:cNvSpPr>
                <a:spLocks/>
              </p:cNvSpPr>
              <p:nvPr/>
            </p:nvSpPr>
            <p:spPr bwMode="auto">
              <a:xfrm>
                <a:off x="7086600" y="3032125"/>
                <a:ext cx="1031875" cy="811213"/>
              </a:xfrm>
              <a:custGeom>
                <a:avLst/>
                <a:gdLst>
                  <a:gd name="T0" fmla="*/ 271 w 271"/>
                  <a:gd name="T1" fmla="*/ 119 h 213"/>
                  <a:gd name="T2" fmla="*/ 197 w 271"/>
                  <a:gd name="T3" fmla="*/ 185 h 213"/>
                  <a:gd name="T4" fmla="*/ 112 w 271"/>
                  <a:gd name="T5" fmla="*/ 213 h 213"/>
                  <a:gd name="T6" fmla="*/ 9 w 271"/>
                  <a:gd name="T7" fmla="*/ 34 h 213"/>
                  <a:gd name="T8" fmla="*/ 28 w 271"/>
                  <a:gd name="T9" fmla="*/ 0 h 213"/>
                  <a:gd name="T10" fmla="*/ 271 w 271"/>
                  <a:gd name="T11" fmla="*/ 119 h 213"/>
                </a:gdLst>
                <a:ahLst/>
                <a:cxnLst>
                  <a:cxn ang="0">
                    <a:pos x="T0" y="T1"/>
                  </a:cxn>
                  <a:cxn ang="0">
                    <a:pos x="T2" y="T3"/>
                  </a:cxn>
                  <a:cxn ang="0">
                    <a:pos x="T4" y="T5"/>
                  </a:cxn>
                  <a:cxn ang="0">
                    <a:pos x="T6" y="T7"/>
                  </a:cxn>
                  <a:cxn ang="0">
                    <a:pos x="T8" y="T9"/>
                  </a:cxn>
                  <a:cxn ang="0">
                    <a:pos x="T10" y="T11"/>
                  </a:cxn>
                </a:cxnLst>
                <a:rect l="0" t="0" r="r" b="b"/>
                <a:pathLst>
                  <a:path w="271" h="213">
                    <a:moveTo>
                      <a:pt x="271" y="119"/>
                    </a:moveTo>
                    <a:cubicBezTo>
                      <a:pt x="253" y="145"/>
                      <a:pt x="228" y="168"/>
                      <a:pt x="197" y="185"/>
                    </a:cubicBezTo>
                    <a:cubicBezTo>
                      <a:pt x="170" y="201"/>
                      <a:pt x="140" y="210"/>
                      <a:pt x="112" y="213"/>
                    </a:cubicBezTo>
                    <a:cubicBezTo>
                      <a:pt x="9" y="34"/>
                      <a:pt x="9" y="34"/>
                      <a:pt x="9" y="34"/>
                    </a:cubicBezTo>
                    <a:cubicBezTo>
                      <a:pt x="0" y="19"/>
                      <a:pt x="11" y="0"/>
                      <a:pt x="28" y="0"/>
                    </a:cubicBezTo>
                    <a:cubicBezTo>
                      <a:pt x="105" y="1"/>
                      <a:pt x="239" y="95"/>
                      <a:pt x="271" y="119"/>
                    </a:cubicBezTo>
                    <a:close/>
                  </a:path>
                </a:pathLst>
              </a:custGeom>
              <a:solidFill>
                <a:srgbClr val="FF9A9E"/>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44" name="Freeform 139"/>
              <p:cNvSpPr>
                <a:spLocks/>
              </p:cNvSpPr>
              <p:nvPr/>
            </p:nvSpPr>
            <p:spPr bwMode="auto">
              <a:xfrm>
                <a:off x="7108825" y="3124200"/>
                <a:ext cx="1009650" cy="719138"/>
              </a:xfrm>
              <a:custGeom>
                <a:avLst/>
                <a:gdLst>
                  <a:gd name="T0" fmla="*/ 198 w 265"/>
                  <a:gd name="T1" fmla="*/ 145 h 189"/>
                  <a:gd name="T2" fmla="*/ 115 w 265"/>
                  <a:gd name="T3" fmla="*/ 164 h 189"/>
                  <a:gd name="T4" fmla="*/ 0 w 265"/>
                  <a:gd name="T5" fmla="*/ 0 h 189"/>
                  <a:gd name="T6" fmla="*/ 3 w 265"/>
                  <a:gd name="T7" fmla="*/ 10 h 189"/>
                  <a:gd name="T8" fmla="*/ 106 w 265"/>
                  <a:gd name="T9" fmla="*/ 189 h 189"/>
                  <a:gd name="T10" fmla="*/ 191 w 265"/>
                  <a:gd name="T11" fmla="*/ 161 h 189"/>
                  <a:gd name="T12" fmla="*/ 265 w 265"/>
                  <a:gd name="T13" fmla="*/ 95 h 189"/>
                  <a:gd name="T14" fmla="*/ 261 w 265"/>
                  <a:gd name="T15" fmla="*/ 92 h 189"/>
                  <a:gd name="T16" fmla="*/ 198 w 265"/>
                  <a:gd name="T17"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89">
                    <a:moveTo>
                      <a:pt x="198" y="145"/>
                    </a:moveTo>
                    <a:cubicBezTo>
                      <a:pt x="170" y="160"/>
                      <a:pt x="144" y="161"/>
                      <a:pt x="115" y="164"/>
                    </a:cubicBezTo>
                    <a:cubicBezTo>
                      <a:pt x="0" y="0"/>
                      <a:pt x="0" y="0"/>
                      <a:pt x="0" y="0"/>
                    </a:cubicBezTo>
                    <a:cubicBezTo>
                      <a:pt x="0" y="4"/>
                      <a:pt x="1" y="7"/>
                      <a:pt x="3" y="10"/>
                    </a:cubicBezTo>
                    <a:cubicBezTo>
                      <a:pt x="106" y="189"/>
                      <a:pt x="106" y="189"/>
                      <a:pt x="106" y="189"/>
                    </a:cubicBezTo>
                    <a:cubicBezTo>
                      <a:pt x="134" y="186"/>
                      <a:pt x="164" y="177"/>
                      <a:pt x="191" y="161"/>
                    </a:cubicBezTo>
                    <a:cubicBezTo>
                      <a:pt x="222" y="144"/>
                      <a:pt x="247" y="121"/>
                      <a:pt x="265" y="95"/>
                    </a:cubicBezTo>
                    <a:cubicBezTo>
                      <a:pt x="264" y="94"/>
                      <a:pt x="263" y="93"/>
                      <a:pt x="261" y="92"/>
                    </a:cubicBezTo>
                    <a:cubicBezTo>
                      <a:pt x="245" y="112"/>
                      <a:pt x="224" y="130"/>
                      <a:pt x="198" y="145"/>
                    </a:cubicBezTo>
                    <a:close/>
                  </a:path>
                </a:pathLst>
              </a:custGeom>
              <a:solidFill>
                <a:srgbClr val="FF8B91"/>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grpSp>
      </p:grpSp>
      <p:sp>
        <p:nvSpPr>
          <p:cNvPr id="135" name="Freeform 130"/>
          <p:cNvSpPr>
            <a:spLocks/>
          </p:cNvSpPr>
          <p:nvPr/>
        </p:nvSpPr>
        <p:spPr bwMode="auto">
          <a:xfrm>
            <a:off x="1554416" y="2293036"/>
            <a:ext cx="573881" cy="2108597"/>
          </a:xfrm>
          <a:custGeom>
            <a:avLst/>
            <a:gdLst>
              <a:gd name="T0" fmla="*/ 60 w 201"/>
              <a:gd name="T1" fmla="*/ 0 h 738"/>
              <a:gd name="T2" fmla="*/ 0 w 201"/>
              <a:gd name="T3" fmla="*/ 4 h 738"/>
              <a:gd name="T4" fmla="*/ 0 w 201"/>
              <a:gd name="T5" fmla="*/ 734 h 738"/>
              <a:gd name="T6" fmla="*/ 60 w 201"/>
              <a:gd name="T7" fmla="*/ 738 h 738"/>
              <a:gd name="T8" fmla="*/ 201 w 201"/>
              <a:gd name="T9" fmla="*/ 738 h 738"/>
              <a:gd name="T10" fmla="*/ 201 w 201"/>
              <a:gd name="T11" fmla="*/ 0 h 738"/>
              <a:gd name="T12" fmla="*/ 60 w 201"/>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201" h="738">
                <a:moveTo>
                  <a:pt x="60" y="0"/>
                </a:moveTo>
                <a:cubicBezTo>
                  <a:pt x="40" y="0"/>
                  <a:pt x="20" y="1"/>
                  <a:pt x="0" y="4"/>
                </a:cubicBezTo>
                <a:cubicBezTo>
                  <a:pt x="0" y="734"/>
                  <a:pt x="0" y="734"/>
                  <a:pt x="0" y="734"/>
                </a:cubicBezTo>
                <a:cubicBezTo>
                  <a:pt x="20" y="737"/>
                  <a:pt x="40" y="738"/>
                  <a:pt x="60" y="738"/>
                </a:cubicBezTo>
                <a:cubicBezTo>
                  <a:pt x="201" y="738"/>
                  <a:pt x="201" y="738"/>
                  <a:pt x="201" y="738"/>
                </a:cubicBezTo>
                <a:cubicBezTo>
                  <a:pt x="201" y="0"/>
                  <a:pt x="201" y="0"/>
                  <a:pt x="201" y="0"/>
                </a:cubicBezTo>
                <a:lnTo>
                  <a:pt x="60" y="0"/>
                </a:lnTo>
                <a:close/>
              </a:path>
            </a:pathLst>
          </a:custGeom>
          <a:gradFill flip="none" rotWithShape="1">
            <a:gsLst>
              <a:gs pos="0">
                <a:schemeClr val="accent6">
                  <a:shade val="30000"/>
                  <a:satMod val="115000"/>
                  <a:lumMod val="96000"/>
                  <a:lumOff val="4000"/>
                </a:schemeClr>
              </a:gs>
              <a:gs pos="16000">
                <a:schemeClr val="accent6">
                  <a:shade val="67500"/>
                  <a:satMod val="115000"/>
                </a:schemeClr>
              </a:gs>
              <a:gs pos="100000">
                <a:schemeClr val="accent6">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6" name="Rectangle 131"/>
          <p:cNvSpPr>
            <a:spLocks noChangeArrowheads="1"/>
          </p:cNvSpPr>
          <p:nvPr/>
        </p:nvSpPr>
        <p:spPr bwMode="auto">
          <a:xfrm>
            <a:off x="2128297" y="2293036"/>
            <a:ext cx="570309" cy="2108597"/>
          </a:xfrm>
          <a:prstGeom prst="rect">
            <a:avLst/>
          </a:prstGeom>
          <a:gradFill flip="none" rotWithShape="1">
            <a:gsLst>
              <a:gs pos="0">
                <a:schemeClr val="accent3">
                  <a:shade val="30000"/>
                  <a:satMod val="115000"/>
                  <a:lumMod val="97000"/>
                  <a:lumOff val="3000"/>
                </a:schemeClr>
              </a:gs>
              <a:gs pos="18000">
                <a:schemeClr val="accent3">
                  <a:shade val="67500"/>
                  <a:satMod val="115000"/>
                </a:schemeClr>
              </a:gs>
              <a:gs pos="100000">
                <a:schemeClr val="accent3">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7" name="Freeform 132"/>
          <p:cNvSpPr>
            <a:spLocks/>
          </p:cNvSpPr>
          <p:nvPr/>
        </p:nvSpPr>
        <p:spPr bwMode="auto">
          <a:xfrm>
            <a:off x="3270106" y="2409717"/>
            <a:ext cx="571500" cy="1875235"/>
          </a:xfrm>
          <a:custGeom>
            <a:avLst/>
            <a:gdLst>
              <a:gd name="T0" fmla="*/ 0 w 200"/>
              <a:gd name="T1" fmla="*/ 0 h 656"/>
              <a:gd name="T2" fmla="*/ 0 w 200"/>
              <a:gd name="T3" fmla="*/ 656 h 656"/>
              <a:gd name="T4" fmla="*/ 200 w 200"/>
              <a:gd name="T5" fmla="*/ 328 h 656"/>
              <a:gd name="T6" fmla="*/ 200 w 200"/>
              <a:gd name="T7" fmla="*/ 328 h 656"/>
              <a:gd name="T8" fmla="*/ 0 w 200"/>
              <a:gd name="T9" fmla="*/ 0 h 656"/>
            </a:gdLst>
            <a:ahLst/>
            <a:cxnLst>
              <a:cxn ang="0">
                <a:pos x="T0" y="T1"/>
              </a:cxn>
              <a:cxn ang="0">
                <a:pos x="T2" y="T3"/>
              </a:cxn>
              <a:cxn ang="0">
                <a:pos x="T4" y="T5"/>
              </a:cxn>
              <a:cxn ang="0">
                <a:pos x="T6" y="T7"/>
              </a:cxn>
              <a:cxn ang="0">
                <a:pos x="T8" y="T9"/>
              </a:cxn>
            </a:cxnLst>
            <a:rect l="0" t="0" r="r" b="b"/>
            <a:pathLst>
              <a:path w="200" h="656">
                <a:moveTo>
                  <a:pt x="0" y="0"/>
                </a:moveTo>
                <a:cubicBezTo>
                  <a:pt x="0" y="656"/>
                  <a:pt x="0" y="656"/>
                  <a:pt x="0" y="656"/>
                </a:cubicBezTo>
                <a:cubicBezTo>
                  <a:pt x="119" y="595"/>
                  <a:pt x="200" y="470"/>
                  <a:pt x="200" y="328"/>
                </a:cubicBezTo>
                <a:cubicBezTo>
                  <a:pt x="200" y="328"/>
                  <a:pt x="200" y="328"/>
                  <a:pt x="200" y="328"/>
                </a:cubicBezTo>
                <a:cubicBezTo>
                  <a:pt x="200" y="186"/>
                  <a:pt x="119" y="62"/>
                  <a:pt x="0" y="0"/>
                </a:cubicBezTo>
                <a:close/>
              </a:path>
            </a:pathLst>
          </a:custGeom>
          <a:gradFill flip="none" rotWithShape="1">
            <a:gsLst>
              <a:gs pos="0">
                <a:schemeClr val="accent5">
                  <a:shade val="30000"/>
                  <a:satMod val="115000"/>
                </a:schemeClr>
              </a:gs>
              <a:gs pos="18000">
                <a:schemeClr val="accent5">
                  <a:shade val="67500"/>
                  <a:satMod val="115000"/>
                </a:schemeClr>
              </a:gs>
              <a:gs pos="100000">
                <a:schemeClr val="accent5">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8" name="Freeform 133"/>
          <p:cNvSpPr>
            <a:spLocks/>
          </p:cNvSpPr>
          <p:nvPr/>
        </p:nvSpPr>
        <p:spPr bwMode="auto">
          <a:xfrm>
            <a:off x="2698606" y="2293036"/>
            <a:ext cx="571500" cy="2108597"/>
          </a:xfrm>
          <a:custGeom>
            <a:avLst/>
            <a:gdLst>
              <a:gd name="T0" fmla="*/ 31 w 200"/>
              <a:gd name="T1" fmla="*/ 0 h 738"/>
              <a:gd name="T2" fmla="*/ 0 w 200"/>
              <a:gd name="T3" fmla="*/ 0 h 738"/>
              <a:gd name="T4" fmla="*/ 0 w 200"/>
              <a:gd name="T5" fmla="*/ 738 h 738"/>
              <a:gd name="T6" fmla="*/ 31 w 200"/>
              <a:gd name="T7" fmla="*/ 738 h 738"/>
              <a:gd name="T8" fmla="*/ 200 w 200"/>
              <a:gd name="T9" fmla="*/ 697 h 738"/>
              <a:gd name="T10" fmla="*/ 200 w 200"/>
              <a:gd name="T11" fmla="*/ 41 h 738"/>
              <a:gd name="T12" fmla="*/ 31 w 200"/>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200" h="738">
                <a:moveTo>
                  <a:pt x="31" y="0"/>
                </a:moveTo>
                <a:cubicBezTo>
                  <a:pt x="0" y="0"/>
                  <a:pt x="0" y="0"/>
                  <a:pt x="0" y="0"/>
                </a:cubicBezTo>
                <a:cubicBezTo>
                  <a:pt x="0" y="738"/>
                  <a:pt x="0" y="738"/>
                  <a:pt x="0" y="738"/>
                </a:cubicBezTo>
                <a:cubicBezTo>
                  <a:pt x="31" y="738"/>
                  <a:pt x="31" y="738"/>
                  <a:pt x="31" y="738"/>
                </a:cubicBezTo>
                <a:cubicBezTo>
                  <a:pt x="92" y="738"/>
                  <a:pt x="149" y="724"/>
                  <a:pt x="200" y="697"/>
                </a:cubicBezTo>
                <a:cubicBezTo>
                  <a:pt x="200" y="41"/>
                  <a:pt x="200" y="41"/>
                  <a:pt x="200" y="41"/>
                </a:cubicBezTo>
                <a:cubicBezTo>
                  <a:pt x="149" y="15"/>
                  <a:pt x="92" y="0"/>
                  <a:pt x="31" y="0"/>
                </a:cubicBezTo>
                <a:close/>
              </a:path>
            </a:pathLst>
          </a:custGeom>
          <a:gradFill flip="none" rotWithShape="1">
            <a:gsLst>
              <a:gs pos="0">
                <a:schemeClr val="accent4">
                  <a:shade val="30000"/>
                  <a:satMod val="115000"/>
                  <a:lumMod val="94000"/>
                  <a:lumOff val="6000"/>
                </a:schemeClr>
              </a:gs>
              <a:gs pos="17000">
                <a:schemeClr val="accent4">
                  <a:shade val="67500"/>
                  <a:satMod val="115000"/>
                </a:schemeClr>
              </a:gs>
              <a:gs pos="100000">
                <a:schemeClr val="accent4">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97" name="Group 196"/>
          <p:cNvGrpSpPr/>
          <p:nvPr/>
        </p:nvGrpSpPr>
        <p:grpSpPr>
          <a:xfrm>
            <a:off x="2039000" y="2456151"/>
            <a:ext cx="731044" cy="76200"/>
            <a:chOff x="8334375" y="3524250"/>
            <a:chExt cx="974725" cy="101600"/>
          </a:xfrm>
        </p:grpSpPr>
        <p:sp>
          <p:nvSpPr>
            <p:cNvPr id="145" name="Freeform 140"/>
            <p:cNvSpPr>
              <a:spLocks/>
            </p:cNvSpPr>
            <p:nvPr/>
          </p:nvSpPr>
          <p:spPr bwMode="auto">
            <a:xfrm>
              <a:off x="8334375" y="3524250"/>
              <a:ext cx="974725" cy="101600"/>
            </a:xfrm>
            <a:custGeom>
              <a:avLst/>
              <a:gdLst>
                <a:gd name="T0" fmla="*/ 242 w 256"/>
                <a:gd name="T1" fmla="*/ 27 h 27"/>
                <a:gd name="T2" fmla="*/ 14 w 256"/>
                <a:gd name="T3" fmla="*/ 27 h 27"/>
                <a:gd name="T4" fmla="*/ 0 w 256"/>
                <a:gd name="T5" fmla="*/ 14 h 27"/>
                <a:gd name="T6" fmla="*/ 0 w 256"/>
                <a:gd name="T7" fmla="*/ 14 h 27"/>
                <a:gd name="T8" fmla="*/ 14 w 256"/>
                <a:gd name="T9" fmla="*/ 0 h 27"/>
                <a:gd name="T10" fmla="*/ 242 w 256"/>
                <a:gd name="T11" fmla="*/ 0 h 27"/>
                <a:gd name="T12" fmla="*/ 256 w 256"/>
                <a:gd name="T13" fmla="*/ 14 h 27"/>
                <a:gd name="T14" fmla="*/ 256 w 256"/>
                <a:gd name="T15" fmla="*/ 14 h 27"/>
                <a:gd name="T16" fmla="*/ 242 w 25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7">
                  <a:moveTo>
                    <a:pt x="242" y="27"/>
                  </a:moveTo>
                  <a:cubicBezTo>
                    <a:pt x="14" y="27"/>
                    <a:pt x="14" y="27"/>
                    <a:pt x="14" y="27"/>
                  </a:cubicBezTo>
                  <a:cubicBezTo>
                    <a:pt x="6" y="27"/>
                    <a:pt x="0" y="21"/>
                    <a:pt x="0" y="14"/>
                  </a:cubicBezTo>
                  <a:cubicBezTo>
                    <a:pt x="0" y="14"/>
                    <a:pt x="0" y="14"/>
                    <a:pt x="0" y="14"/>
                  </a:cubicBezTo>
                  <a:cubicBezTo>
                    <a:pt x="0" y="6"/>
                    <a:pt x="6" y="0"/>
                    <a:pt x="14" y="0"/>
                  </a:cubicBezTo>
                  <a:cubicBezTo>
                    <a:pt x="242" y="0"/>
                    <a:pt x="242" y="0"/>
                    <a:pt x="242" y="0"/>
                  </a:cubicBezTo>
                  <a:cubicBezTo>
                    <a:pt x="249" y="0"/>
                    <a:pt x="256" y="6"/>
                    <a:pt x="256" y="14"/>
                  </a:cubicBezTo>
                  <a:cubicBezTo>
                    <a:pt x="256" y="14"/>
                    <a:pt x="256" y="14"/>
                    <a:pt x="256" y="14"/>
                  </a:cubicBezTo>
                  <a:cubicBezTo>
                    <a:pt x="256" y="21"/>
                    <a:pt x="249" y="27"/>
                    <a:pt x="242" y="2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 name="Freeform 141"/>
            <p:cNvSpPr>
              <a:spLocks/>
            </p:cNvSpPr>
            <p:nvPr/>
          </p:nvSpPr>
          <p:spPr bwMode="auto">
            <a:xfrm>
              <a:off x="8334375" y="3524250"/>
              <a:ext cx="974725" cy="63500"/>
            </a:xfrm>
            <a:custGeom>
              <a:avLst/>
              <a:gdLst>
                <a:gd name="T0" fmla="*/ 14 w 256"/>
                <a:gd name="T1" fmla="*/ 7 h 17"/>
                <a:gd name="T2" fmla="*/ 242 w 256"/>
                <a:gd name="T3" fmla="*/ 7 h 17"/>
                <a:gd name="T4" fmla="*/ 255 w 256"/>
                <a:gd name="T5" fmla="*/ 17 h 17"/>
                <a:gd name="T6" fmla="*/ 256 w 256"/>
                <a:gd name="T7" fmla="*/ 14 h 17"/>
                <a:gd name="T8" fmla="*/ 242 w 256"/>
                <a:gd name="T9" fmla="*/ 0 h 17"/>
                <a:gd name="T10" fmla="*/ 14 w 256"/>
                <a:gd name="T11" fmla="*/ 0 h 17"/>
                <a:gd name="T12" fmla="*/ 0 w 256"/>
                <a:gd name="T13" fmla="*/ 14 h 17"/>
                <a:gd name="T14" fmla="*/ 1 w 256"/>
                <a:gd name="T15" fmla="*/ 17 h 17"/>
                <a:gd name="T16" fmla="*/ 14 w 256"/>
                <a:gd name="T1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7">
                  <a:moveTo>
                    <a:pt x="14" y="7"/>
                  </a:moveTo>
                  <a:cubicBezTo>
                    <a:pt x="242" y="7"/>
                    <a:pt x="242" y="7"/>
                    <a:pt x="242" y="7"/>
                  </a:cubicBezTo>
                  <a:cubicBezTo>
                    <a:pt x="248" y="7"/>
                    <a:pt x="254" y="11"/>
                    <a:pt x="255" y="17"/>
                  </a:cubicBezTo>
                  <a:cubicBezTo>
                    <a:pt x="255" y="16"/>
                    <a:pt x="256" y="15"/>
                    <a:pt x="256" y="14"/>
                  </a:cubicBezTo>
                  <a:cubicBezTo>
                    <a:pt x="256" y="6"/>
                    <a:pt x="249" y="0"/>
                    <a:pt x="242" y="0"/>
                  </a:cubicBezTo>
                  <a:cubicBezTo>
                    <a:pt x="14" y="0"/>
                    <a:pt x="14" y="0"/>
                    <a:pt x="14" y="0"/>
                  </a:cubicBezTo>
                  <a:cubicBezTo>
                    <a:pt x="6" y="0"/>
                    <a:pt x="0" y="6"/>
                    <a:pt x="0" y="14"/>
                  </a:cubicBezTo>
                  <a:cubicBezTo>
                    <a:pt x="0" y="15"/>
                    <a:pt x="0" y="16"/>
                    <a:pt x="1" y="17"/>
                  </a:cubicBezTo>
                  <a:cubicBezTo>
                    <a:pt x="2" y="11"/>
                    <a:pt x="7" y="7"/>
                    <a:pt x="14" y="7"/>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01" name="Group 200"/>
          <p:cNvGrpSpPr/>
          <p:nvPr/>
        </p:nvGrpSpPr>
        <p:grpSpPr>
          <a:xfrm>
            <a:off x="2139013" y="298739"/>
            <a:ext cx="2116931" cy="1794272"/>
            <a:chOff x="8467725" y="647700"/>
            <a:chExt cx="2822575" cy="2392363"/>
          </a:xfrm>
        </p:grpSpPr>
        <p:sp>
          <p:nvSpPr>
            <p:cNvPr id="151" name="Freeform 146"/>
            <p:cNvSpPr>
              <a:spLocks/>
            </p:cNvSpPr>
            <p:nvPr/>
          </p:nvSpPr>
          <p:spPr bwMode="auto">
            <a:xfrm>
              <a:off x="8521700" y="2357438"/>
              <a:ext cx="681037" cy="682625"/>
            </a:xfrm>
            <a:custGeom>
              <a:avLst/>
              <a:gdLst>
                <a:gd name="T0" fmla="*/ 1 w 179"/>
                <a:gd name="T1" fmla="*/ 90 h 179"/>
                <a:gd name="T2" fmla="*/ 91 w 179"/>
                <a:gd name="T3" fmla="*/ 178 h 179"/>
                <a:gd name="T4" fmla="*/ 179 w 179"/>
                <a:gd name="T5" fmla="*/ 89 h 179"/>
                <a:gd name="T6" fmla="*/ 89 w 179"/>
                <a:gd name="T7" fmla="*/ 1 h 179"/>
                <a:gd name="T8" fmla="*/ 1 w 179"/>
                <a:gd name="T9" fmla="*/ 90 h 179"/>
              </a:gdLst>
              <a:ahLst/>
              <a:cxnLst>
                <a:cxn ang="0">
                  <a:pos x="T0" y="T1"/>
                </a:cxn>
                <a:cxn ang="0">
                  <a:pos x="T2" y="T3"/>
                </a:cxn>
                <a:cxn ang="0">
                  <a:pos x="T4" y="T5"/>
                </a:cxn>
                <a:cxn ang="0">
                  <a:pos x="T6" y="T7"/>
                </a:cxn>
                <a:cxn ang="0">
                  <a:pos x="T8" y="T9"/>
                </a:cxn>
              </a:cxnLst>
              <a:rect l="0" t="0" r="r" b="b"/>
              <a:pathLst>
                <a:path w="179" h="179">
                  <a:moveTo>
                    <a:pt x="1" y="90"/>
                  </a:moveTo>
                  <a:cubicBezTo>
                    <a:pt x="1" y="139"/>
                    <a:pt x="42" y="179"/>
                    <a:pt x="91" y="178"/>
                  </a:cubicBezTo>
                  <a:cubicBezTo>
                    <a:pt x="140" y="178"/>
                    <a:pt x="179" y="138"/>
                    <a:pt x="179" y="89"/>
                  </a:cubicBezTo>
                  <a:cubicBezTo>
                    <a:pt x="178" y="40"/>
                    <a:pt x="138" y="0"/>
                    <a:pt x="89" y="1"/>
                  </a:cubicBezTo>
                  <a:cubicBezTo>
                    <a:pt x="40" y="1"/>
                    <a:pt x="0" y="41"/>
                    <a:pt x="1" y="90"/>
                  </a:cubicBezTo>
                </a:path>
              </a:pathLst>
            </a:custGeom>
            <a:solidFill>
              <a:srgbClr val="AF5E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2" name="Freeform 147"/>
            <p:cNvSpPr>
              <a:spLocks/>
            </p:cNvSpPr>
            <p:nvPr/>
          </p:nvSpPr>
          <p:spPr bwMode="auto">
            <a:xfrm>
              <a:off x="8510588" y="2346325"/>
              <a:ext cx="684212" cy="685800"/>
            </a:xfrm>
            <a:custGeom>
              <a:avLst/>
              <a:gdLst>
                <a:gd name="T0" fmla="*/ 0 w 180"/>
                <a:gd name="T1" fmla="*/ 91 h 180"/>
                <a:gd name="T2" fmla="*/ 91 w 180"/>
                <a:gd name="T3" fmla="*/ 179 h 180"/>
                <a:gd name="T4" fmla="*/ 180 w 180"/>
                <a:gd name="T5" fmla="*/ 89 h 180"/>
                <a:gd name="T6" fmla="*/ 89 w 180"/>
                <a:gd name="T7" fmla="*/ 0 h 180"/>
                <a:gd name="T8" fmla="*/ 0 w 180"/>
                <a:gd name="T9" fmla="*/ 91 h 180"/>
              </a:gdLst>
              <a:ahLst/>
              <a:cxnLst>
                <a:cxn ang="0">
                  <a:pos x="T0" y="T1"/>
                </a:cxn>
                <a:cxn ang="0">
                  <a:pos x="T2" y="T3"/>
                </a:cxn>
                <a:cxn ang="0">
                  <a:pos x="T4" y="T5"/>
                </a:cxn>
                <a:cxn ang="0">
                  <a:pos x="T6" y="T7"/>
                </a:cxn>
                <a:cxn ang="0">
                  <a:pos x="T8" y="T9"/>
                </a:cxn>
              </a:cxnLst>
              <a:rect l="0" t="0" r="r" b="b"/>
              <a:pathLst>
                <a:path w="180" h="180">
                  <a:moveTo>
                    <a:pt x="0" y="91"/>
                  </a:moveTo>
                  <a:cubicBezTo>
                    <a:pt x="1" y="140"/>
                    <a:pt x="41" y="180"/>
                    <a:pt x="91" y="179"/>
                  </a:cubicBezTo>
                  <a:cubicBezTo>
                    <a:pt x="140" y="179"/>
                    <a:pt x="180" y="138"/>
                    <a:pt x="180" y="89"/>
                  </a:cubicBezTo>
                  <a:cubicBezTo>
                    <a:pt x="179" y="39"/>
                    <a:pt x="138" y="0"/>
                    <a:pt x="89" y="0"/>
                  </a:cubicBezTo>
                  <a:cubicBezTo>
                    <a:pt x="40" y="1"/>
                    <a:pt x="0" y="41"/>
                    <a:pt x="0" y="91"/>
                  </a:cubicBezTo>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3" name="Freeform 148"/>
            <p:cNvSpPr>
              <a:spLocks/>
            </p:cNvSpPr>
            <p:nvPr/>
          </p:nvSpPr>
          <p:spPr bwMode="auto">
            <a:xfrm>
              <a:off x="8562975" y="2395538"/>
              <a:ext cx="579437" cy="582613"/>
            </a:xfrm>
            <a:custGeom>
              <a:avLst/>
              <a:gdLst>
                <a:gd name="T0" fmla="*/ 77 w 152"/>
                <a:gd name="T1" fmla="*/ 153 h 153"/>
                <a:gd name="T2" fmla="*/ 152 w 152"/>
                <a:gd name="T3" fmla="*/ 76 h 153"/>
                <a:gd name="T4" fmla="*/ 75 w 152"/>
                <a:gd name="T5" fmla="*/ 1 h 153"/>
                <a:gd name="T6" fmla="*/ 0 w 152"/>
                <a:gd name="T7" fmla="*/ 77 h 153"/>
                <a:gd name="T8" fmla="*/ 77 w 152"/>
                <a:gd name="T9" fmla="*/ 153 h 153"/>
              </a:gdLst>
              <a:ahLst/>
              <a:cxnLst>
                <a:cxn ang="0">
                  <a:pos x="T0" y="T1"/>
                </a:cxn>
                <a:cxn ang="0">
                  <a:pos x="T2" y="T3"/>
                </a:cxn>
                <a:cxn ang="0">
                  <a:pos x="T4" y="T5"/>
                </a:cxn>
                <a:cxn ang="0">
                  <a:pos x="T6" y="T7"/>
                </a:cxn>
                <a:cxn ang="0">
                  <a:pos x="T8" y="T9"/>
                </a:cxn>
              </a:cxnLst>
              <a:rect l="0" t="0" r="r" b="b"/>
              <a:pathLst>
                <a:path w="152" h="153">
                  <a:moveTo>
                    <a:pt x="77" y="153"/>
                  </a:moveTo>
                  <a:cubicBezTo>
                    <a:pt x="119" y="152"/>
                    <a:pt x="152" y="118"/>
                    <a:pt x="152" y="76"/>
                  </a:cubicBezTo>
                  <a:cubicBezTo>
                    <a:pt x="151" y="34"/>
                    <a:pt x="117" y="0"/>
                    <a:pt x="75" y="1"/>
                  </a:cubicBezTo>
                  <a:cubicBezTo>
                    <a:pt x="33" y="1"/>
                    <a:pt x="0" y="36"/>
                    <a:pt x="0" y="77"/>
                  </a:cubicBezTo>
                  <a:cubicBezTo>
                    <a:pt x="0" y="119"/>
                    <a:pt x="35" y="153"/>
                    <a:pt x="77" y="153"/>
                  </a:cubicBezTo>
                </a:path>
              </a:pathLst>
            </a:custGeom>
            <a:solidFill>
              <a:srgbClr val="AF5E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4" name="Freeform 149"/>
            <p:cNvSpPr>
              <a:spLocks/>
            </p:cNvSpPr>
            <p:nvPr/>
          </p:nvSpPr>
          <p:spPr bwMode="auto">
            <a:xfrm>
              <a:off x="8597900" y="2433638"/>
              <a:ext cx="544512" cy="544513"/>
            </a:xfrm>
            <a:custGeom>
              <a:avLst/>
              <a:gdLst>
                <a:gd name="T0" fmla="*/ 72 w 143"/>
                <a:gd name="T1" fmla="*/ 143 h 143"/>
                <a:gd name="T2" fmla="*/ 143 w 143"/>
                <a:gd name="T3" fmla="*/ 71 h 143"/>
                <a:gd name="T4" fmla="*/ 71 w 143"/>
                <a:gd name="T5" fmla="*/ 0 h 143"/>
                <a:gd name="T6" fmla="*/ 0 w 143"/>
                <a:gd name="T7" fmla="*/ 72 h 143"/>
                <a:gd name="T8" fmla="*/ 72 w 143"/>
                <a:gd name="T9" fmla="*/ 143 h 143"/>
              </a:gdLst>
              <a:ahLst/>
              <a:cxnLst>
                <a:cxn ang="0">
                  <a:pos x="T0" y="T1"/>
                </a:cxn>
                <a:cxn ang="0">
                  <a:pos x="T2" y="T3"/>
                </a:cxn>
                <a:cxn ang="0">
                  <a:pos x="T4" y="T5"/>
                </a:cxn>
                <a:cxn ang="0">
                  <a:pos x="T6" y="T7"/>
                </a:cxn>
                <a:cxn ang="0">
                  <a:pos x="T8" y="T9"/>
                </a:cxn>
              </a:cxnLst>
              <a:rect l="0" t="0" r="r" b="b"/>
              <a:pathLst>
                <a:path w="143" h="143">
                  <a:moveTo>
                    <a:pt x="72" y="143"/>
                  </a:moveTo>
                  <a:cubicBezTo>
                    <a:pt x="112" y="142"/>
                    <a:pt x="143" y="110"/>
                    <a:pt x="143" y="71"/>
                  </a:cubicBezTo>
                  <a:cubicBezTo>
                    <a:pt x="143" y="31"/>
                    <a:pt x="110" y="0"/>
                    <a:pt x="71" y="0"/>
                  </a:cubicBezTo>
                  <a:cubicBezTo>
                    <a:pt x="32" y="0"/>
                    <a:pt x="0" y="33"/>
                    <a:pt x="0" y="72"/>
                  </a:cubicBezTo>
                  <a:cubicBezTo>
                    <a:pt x="1" y="111"/>
                    <a:pt x="33" y="143"/>
                    <a:pt x="72" y="143"/>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5" name="Rectangle 150"/>
            <p:cNvSpPr>
              <a:spLocks noChangeArrowheads="1"/>
            </p:cNvSpPr>
            <p:nvPr/>
          </p:nvSpPr>
          <p:spPr bwMode="auto">
            <a:xfrm>
              <a:off x="8959850" y="2711450"/>
              <a:ext cx="1587" cy="1588"/>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6" name="Rectangle 151"/>
            <p:cNvSpPr>
              <a:spLocks noChangeArrowheads="1"/>
            </p:cNvSpPr>
            <p:nvPr/>
          </p:nvSpPr>
          <p:spPr bwMode="auto">
            <a:xfrm>
              <a:off x="8959850" y="2711450"/>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7" name="Freeform 152"/>
            <p:cNvSpPr>
              <a:spLocks/>
            </p:cNvSpPr>
            <p:nvPr/>
          </p:nvSpPr>
          <p:spPr bwMode="auto">
            <a:xfrm>
              <a:off x="8709025" y="2487613"/>
              <a:ext cx="273050" cy="400050"/>
            </a:xfrm>
            <a:custGeom>
              <a:avLst/>
              <a:gdLst>
                <a:gd name="T0" fmla="*/ 46 w 72"/>
                <a:gd name="T1" fmla="*/ 0 h 105"/>
                <a:gd name="T2" fmla="*/ 40 w 72"/>
                <a:gd name="T3" fmla="*/ 5 h 105"/>
                <a:gd name="T4" fmla="*/ 39 w 72"/>
                <a:gd name="T5" fmla="*/ 10 h 105"/>
                <a:gd name="T6" fmla="*/ 39 w 72"/>
                <a:gd name="T7" fmla="*/ 10 h 105"/>
                <a:gd name="T8" fmla="*/ 23 w 72"/>
                <a:gd name="T9" fmla="*/ 14 h 105"/>
                <a:gd name="T10" fmla="*/ 12 w 72"/>
                <a:gd name="T11" fmla="*/ 37 h 105"/>
                <a:gd name="T12" fmla="*/ 29 w 72"/>
                <a:gd name="T13" fmla="*/ 56 h 105"/>
                <a:gd name="T14" fmla="*/ 31 w 72"/>
                <a:gd name="T15" fmla="*/ 57 h 105"/>
                <a:gd name="T16" fmla="*/ 42 w 72"/>
                <a:gd name="T17" fmla="*/ 62 h 105"/>
                <a:gd name="T18" fmla="*/ 44 w 72"/>
                <a:gd name="T19" fmla="*/ 62 h 105"/>
                <a:gd name="T20" fmla="*/ 52 w 72"/>
                <a:gd name="T21" fmla="*/ 76 h 105"/>
                <a:gd name="T22" fmla="*/ 39 w 72"/>
                <a:gd name="T23" fmla="*/ 83 h 105"/>
                <a:gd name="T24" fmla="*/ 39 w 72"/>
                <a:gd name="T25" fmla="*/ 83 h 105"/>
                <a:gd name="T26" fmla="*/ 38 w 72"/>
                <a:gd name="T27" fmla="*/ 83 h 105"/>
                <a:gd name="T28" fmla="*/ 27 w 72"/>
                <a:gd name="T29" fmla="*/ 81 h 105"/>
                <a:gd name="T30" fmla="*/ 16 w 72"/>
                <a:gd name="T31" fmla="*/ 67 h 105"/>
                <a:gd name="T32" fmla="*/ 9 w 72"/>
                <a:gd name="T33" fmla="*/ 61 h 105"/>
                <a:gd name="T34" fmla="*/ 2 w 72"/>
                <a:gd name="T35" fmla="*/ 70 h 105"/>
                <a:gd name="T36" fmla="*/ 25 w 72"/>
                <a:gd name="T37" fmla="*/ 93 h 105"/>
                <a:gd name="T38" fmla="*/ 24 w 72"/>
                <a:gd name="T39" fmla="*/ 98 h 105"/>
                <a:gd name="T40" fmla="*/ 29 w 72"/>
                <a:gd name="T41" fmla="*/ 105 h 105"/>
                <a:gd name="T42" fmla="*/ 30 w 72"/>
                <a:gd name="T43" fmla="*/ 105 h 105"/>
                <a:gd name="T44" fmla="*/ 36 w 72"/>
                <a:gd name="T45" fmla="*/ 100 h 105"/>
                <a:gd name="T46" fmla="*/ 37 w 72"/>
                <a:gd name="T47" fmla="*/ 95 h 105"/>
                <a:gd name="T48" fmla="*/ 40 w 72"/>
                <a:gd name="T49" fmla="*/ 95 h 105"/>
                <a:gd name="T50" fmla="*/ 43 w 72"/>
                <a:gd name="T51" fmla="*/ 95 h 105"/>
                <a:gd name="T52" fmla="*/ 64 w 72"/>
                <a:gd name="T53" fmla="*/ 85 h 105"/>
                <a:gd name="T54" fmla="*/ 66 w 72"/>
                <a:gd name="T55" fmla="*/ 60 h 105"/>
                <a:gd name="T56" fmla="*/ 66 w 72"/>
                <a:gd name="T57" fmla="*/ 60 h 105"/>
                <a:gd name="T58" fmla="*/ 66 w 72"/>
                <a:gd name="T59" fmla="*/ 60 h 105"/>
                <a:gd name="T60" fmla="*/ 66 w 72"/>
                <a:gd name="T61" fmla="*/ 59 h 105"/>
                <a:gd name="T62" fmla="*/ 66 w 72"/>
                <a:gd name="T63" fmla="*/ 59 h 105"/>
                <a:gd name="T64" fmla="*/ 51 w 72"/>
                <a:gd name="T65" fmla="*/ 48 h 105"/>
                <a:gd name="T66" fmla="*/ 45 w 72"/>
                <a:gd name="T67" fmla="*/ 45 h 105"/>
                <a:gd name="T68" fmla="*/ 38 w 72"/>
                <a:gd name="T69" fmla="*/ 42 h 105"/>
                <a:gd name="T70" fmla="*/ 34 w 72"/>
                <a:gd name="T71" fmla="*/ 40 h 105"/>
                <a:gd name="T72" fmla="*/ 28 w 72"/>
                <a:gd name="T73" fmla="*/ 34 h 105"/>
                <a:gd name="T74" fmla="*/ 34 w 72"/>
                <a:gd name="T75" fmla="*/ 23 h 105"/>
                <a:gd name="T76" fmla="*/ 37 w 72"/>
                <a:gd name="T77" fmla="*/ 22 h 105"/>
                <a:gd name="T78" fmla="*/ 40 w 72"/>
                <a:gd name="T79" fmla="*/ 22 h 105"/>
                <a:gd name="T80" fmla="*/ 49 w 72"/>
                <a:gd name="T81" fmla="*/ 24 h 105"/>
                <a:gd name="T82" fmla="*/ 57 w 72"/>
                <a:gd name="T83" fmla="*/ 33 h 105"/>
                <a:gd name="T84" fmla="*/ 57 w 72"/>
                <a:gd name="T85" fmla="*/ 34 h 105"/>
                <a:gd name="T86" fmla="*/ 57 w 72"/>
                <a:gd name="T87" fmla="*/ 34 h 105"/>
                <a:gd name="T88" fmla="*/ 65 w 72"/>
                <a:gd name="T89" fmla="*/ 39 h 105"/>
                <a:gd name="T90" fmla="*/ 72 w 72"/>
                <a:gd name="T91" fmla="*/ 33 h 105"/>
                <a:gd name="T92" fmla="*/ 72 w 72"/>
                <a:gd name="T93" fmla="*/ 32 h 105"/>
                <a:gd name="T94" fmla="*/ 71 w 72"/>
                <a:gd name="T95" fmla="*/ 28 h 105"/>
                <a:gd name="T96" fmla="*/ 51 w 72"/>
                <a:gd name="T97" fmla="*/ 12 h 105"/>
                <a:gd name="T98" fmla="*/ 52 w 72"/>
                <a:gd name="T99" fmla="*/ 7 h 105"/>
                <a:gd name="T100" fmla="*/ 47 w 72"/>
                <a:gd name="T101" fmla="*/ 0 h 105"/>
                <a:gd name="T102" fmla="*/ 46 w 72"/>
                <a:gd name="T10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05">
                  <a:moveTo>
                    <a:pt x="46" y="0"/>
                  </a:moveTo>
                  <a:cubicBezTo>
                    <a:pt x="43" y="0"/>
                    <a:pt x="41" y="2"/>
                    <a:pt x="40" y="5"/>
                  </a:cubicBezTo>
                  <a:cubicBezTo>
                    <a:pt x="39" y="10"/>
                    <a:pt x="39" y="10"/>
                    <a:pt x="39" y="10"/>
                  </a:cubicBezTo>
                  <a:cubicBezTo>
                    <a:pt x="39" y="10"/>
                    <a:pt x="39" y="10"/>
                    <a:pt x="39" y="10"/>
                  </a:cubicBezTo>
                  <a:cubicBezTo>
                    <a:pt x="33" y="10"/>
                    <a:pt x="28" y="11"/>
                    <a:pt x="23" y="14"/>
                  </a:cubicBezTo>
                  <a:cubicBezTo>
                    <a:pt x="15" y="19"/>
                    <a:pt x="11" y="28"/>
                    <a:pt x="12" y="37"/>
                  </a:cubicBezTo>
                  <a:cubicBezTo>
                    <a:pt x="13" y="47"/>
                    <a:pt x="20" y="52"/>
                    <a:pt x="29" y="56"/>
                  </a:cubicBezTo>
                  <a:cubicBezTo>
                    <a:pt x="31" y="57"/>
                    <a:pt x="31" y="57"/>
                    <a:pt x="31" y="57"/>
                  </a:cubicBezTo>
                  <a:cubicBezTo>
                    <a:pt x="42" y="62"/>
                    <a:pt x="42" y="62"/>
                    <a:pt x="42" y="62"/>
                  </a:cubicBezTo>
                  <a:cubicBezTo>
                    <a:pt x="44" y="62"/>
                    <a:pt x="44" y="62"/>
                    <a:pt x="44" y="62"/>
                  </a:cubicBezTo>
                  <a:cubicBezTo>
                    <a:pt x="49" y="65"/>
                    <a:pt x="54" y="69"/>
                    <a:pt x="52" y="76"/>
                  </a:cubicBezTo>
                  <a:cubicBezTo>
                    <a:pt x="50" y="82"/>
                    <a:pt x="44" y="83"/>
                    <a:pt x="39" y="83"/>
                  </a:cubicBezTo>
                  <a:cubicBezTo>
                    <a:pt x="39" y="83"/>
                    <a:pt x="39" y="83"/>
                    <a:pt x="39" y="83"/>
                  </a:cubicBezTo>
                  <a:cubicBezTo>
                    <a:pt x="38" y="83"/>
                    <a:pt x="38" y="83"/>
                    <a:pt x="38" y="83"/>
                  </a:cubicBezTo>
                  <a:cubicBezTo>
                    <a:pt x="34" y="83"/>
                    <a:pt x="31" y="82"/>
                    <a:pt x="27" y="81"/>
                  </a:cubicBezTo>
                  <a:cubicBezTo>
                    <a:pt x="21" y="79"/>
                    <a:pt x="17" y="74"/>
                    <a:pt x="16" y="67"/>
                  </a:cubicBezTo>
                  <a:cubicBezTo>
                    <a:pt x="16" y="63"/>
                    <a:pt x="13" y="61"/>
                    <a:pt x="9" y="61"/>
                  </a:cubicBezTo>
                  <a:cubicBezTo>
                    <a:pt x="5" y="61"/>
                    <a:pt x="0" y="64"/>
                    <a:pt x="2" y="70"/>
                  </a:cubicBezTo>
                  <a:cubicBezTo>
                    <a:pt x="4" y="82"/>
                    <a:pt x="14" y="90"/>
                    <a:pt x="25" y="93"/>
                  </a:cubicBezTo>
                  <a:cubicBezTo>
                    <a:pt x="24" y="98"/>
                    <a:pt x="24" y="98"/>
                    <a:pt x="24" y="98"/>
                  </a:cubicBezTo>
                  <a:cubicBezTo>
                    <a:pt x="24" y="102"/>
                    <a:pt x="26" y="105"/>
                    <a:pt x="29" y="105"/>
                  </a:cubicBezTo>
                  <a:cubicBezTo>
                    <a:pt x="29" y="105"/>
                    <a:pt x="30" y="105"/>
                    <a:pt x="30" y="105"/>
                  </a:cubicBezTo>
                  <a:cubicBezTo>
                    <a:pt x="33" y="105"/>
                    <a:pt x="35" y="103"/>
                    <a:pt x="36" y="100"/>
                  </a:cubicBezTo>
                  <a:cubicBezTo>
                    <a:pt x="37" y="95"/>
                    <a:pt x="37" y="95"/>
                    <a:pt x="37" y="95"/>
                  </a:cubicBezTo>
                  <a:cubicBezTo>
                    <a:pt x="38" y="95"/>
                    <a:pt x="39" y="95"/>
                    <a:pt x="40" y="95"/>
                  </a:cubicBezTo>
                  <a:cubicBezTo>
                    <a:pt x="41" y="95"/>
                    <a:pt x="42" y="95"/>
                    <a:pt x="43" y="95"/>
                  </a:cubicBezTo>
                  <a:cubicBezTo>
                    <a:pt x="51" y="95"/>
                    <a:pt x="60" y="91"/>
                    <a:pt x="64" y="85"/>
                  </a:cubicBezTo>
                  <a:cubicBezTo>
                    <a:pt x="69" y="78"/>
                    <a:pt x="70" y="68"/>
                    <a:pt x="66" y="60"/>
                  </a:cubicBezTo>
                  <a:cubicBezTo>
                    <a:pt x="66" y="60"/>
                    <a:pt x="66" y="60"/>
                    <a:pt x="66" y="60"/>
                  </a:cubicBezTo>
                  <a:cubicBezTo>
                    <a:pt x="66" y="60"/>
                    <a:pt x="66" y="60"/>
                    <a:pt x="66" y="60"/>
                  </a:cubicBezTo>
                  <a:cubicBezTo>
                    <a:pt x="66" y="59"/>
                    <a:pt x="66" y="59"/>
                    <a:pt x="66" y="59"/>
                  </a:cubicBezTo>
                  <a:cubicBezTo>
                    <a:pt x="66" y="59"/>
                    <a:pt x="66" y="59"/>
                    <a:pt x="66" y="59"/>
                  </a:cubicBezTo>
                  <a:cubicBezTo>
                    <a:pt x="64" y="55"/>
                    <a:pt x="59" y="51"/>
                    <a:pt x="51" y="48"/>
                  </a:cubicBezTo>
                  <a:cubicBezTo>
                    <a:pt x="45" y="45"/>
                    <a:pt x="45" y="45"/>
                    <a:pt x="45" y="45"/>
                  </a:cubicBezTo>
                  <a:cubicBezTo>
                    <a:pt x="38" y="42"/>
                    <a:pt x="38" y="42"/>
                    <a:pt x="38" y="42"/>
                  </a:cubicBezTo>
                  <a:cubicBezTo>
                    <a:pt x="37" y="41"/>
                    <a:pt x="35" y="41"/>
                    <a:pt x="34" y="40"/>
                  </a:cubicBezTo>
                  <a:cubicBezTo>
                    <a:pt x="32" y="39"/>
                    <a:pt x="29" y="36"/>
                    <a:pt x="28" y="34"/>
                  </a:cubicBezTo>
                  <a:cubicBezTo>
                    <a:pt x="27" y="29"/>
                    <a:pt x="30" y="25"/>
                    <a:pt x="34" y="23"/>
                  </a:cubicBezTo>
                  <a:cubicBezTo>
                    <a:pt x="35" y="22"/>
                    <a:pt x="36" y="22"/>
                    <a:pt x="37" y="22"/>
                  </a:cubicBezTo>
                  <a:cubicBezTo>
                    <a:pt x="38" y="22"/>
                    <a:pt x="39" y="22"/>
                    <a:pt x="40" y="22"/>
                  </a:cubicBezTo>
                  <a:cubicBezTo>
                    <a:pt x="43" y="22"/>
                    <a:pt x="46" y="22"/>
                    <a:pt x="49" y="24"/>
                  </a:cubicBezTo>
                  <a:cubicBezTo>
                    <a:pt x="53" y="25"/>
                    <a:pt x="56" y="28"/>
                    <a:pt x="57" y="33"/>
                  </a:cubicBezTo>
                  <a:cubicBezTo>
                    <a:pt x="57" y="33"/>
                    <a:pt x="57" y="33"/>
                    <a:pt x="57" y="34"/>
                  </a:cubicBezTo>
                  <a:cubicBezTo>
                    <a:pt x="57" y="34"/>
                    <a:pt x="57" y="34"/>
                    <a:pt x="57" y="34"/>
                  </a:cubicBezTo>
                  <a:cubicBezTo>
                    <a:pt x="59" y="37"/>
                    <a:pt x="62" y="39"/>
                    <a:pt x="65" y="39"/>
                  </a:cubicBezTo>
                  <a:cubicBezTo>
                    <a:pt x="68" y="39"/>
                    <a:pt x="71" y="37"/>
                    <a:pt x="72" y="33"/>
                  </a:cubicBezTo>
                  <a:cubicBezTo>
                    <a:pt x="72" y="32"/>
                    <a:pt x="72" y="32"/>
                    <a:pt x="72" y="32"/>
                  </a:cubicBezTo>
                  <a:cubicBezTo>
                    <a:pt x="72" y="31"/>
                    <a:pt x="71" y="29"/>
                    <a:pt x="71" y="28"/>
                  </a:cubicBezTo>
                  <a:cubicBezTo>
                    <a:pt x="68" y="19"/>
                    <a:pt x="59" y="14"/>
                    <a:pt x="51" y="12"/>
                  </a:cubicBezTo>
                  <a:cubicBezTo>
                    <a:pt x="52" y="7"/>
                    <a:pt x="52" y="7"/>
                    <a:pt x="52" y="7"/>
                  </a:cubicBezTo>
                  <a:cubicBezTo>
                    <a:pt x="52" y="4"/>
                    <a:pt x="50" y="1"/>
                    <a:pt x="47" y="0"/>
                  </a:cubicBezTo>
                  <a:cubicBezTo>
                    <a:pt x="47" y="0"/>
                    <a:pt x="46" y="0"/>
                    <a:pt x="46" y="0"/>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8" name="Freeform 153"/>
            <p:cNvSpPr>
              <a:spLocks noEditPoints="1"/>
            </p:cNvSpPr>
            <p:nvPr/>
          </p:nvSpPr>
          <p:spPr bwMode="auto">
            <a:xfrm>
              <a:off x="8510588" y="2346325"/>
              <a:ext cx="346075" cy="354013"/>
            </a:xfrm>
            <a:custGeom>
              <a:avLst/>
              <a:gdLst>
                <a:gd name="T0" fmla="*/ 0 w 91"/>
                <a:gd name="T1" fmla="*/ 93 h 93"/>
                <a:gd name="T2" fmla="*/ 0 w 91"/>
                <a:gd name="T3" fmla="*/ 93 h 93"/>
                <a:gd name="T4" fmla="*/ 0 w 91"/>
                <a:gd name="T5" fmla="*/ 93 h 93"/>
                <a:gd name="T6" fmla="*/ 0 w 91"/>
                <a:gd name="T7" fmla="*/ 93 h 93"/>
                <a:gd name="T8" fmla="*/ 0 w 91"/>
                <a:gd name="T9" fmla="*/ 93 h 93"/>
                <a:gd name="T10" fmla="*/ 0 w 91"/>
                <a:gd name="T11" fmla="*/ 93 h 93"/>
                <a:gd name="T12" fmla="*/ 0 w 91"/>
                <a:gd name="T13" fmla="*/ 93 h 93"/>
                <a:gd name="T14" fmla="*/ 0 w 91"/>
                <a:gd name="T15" fmla="*/ 93 h 93"/>
                <a:gd name="T16" fmla="*/ 0 w 91"/>
                <a:gd name="T17" fmla="*/ 93 h 93"/>
                <a:gd name="T18" fmla="*/ 0 w 91"/>
                <a:gd name="T19" fmla="*/ 92 h 93"/>
                <a:gd name="T20" fmla="*/ 0 w 91"/>
                <a:gd name="T21" fmla="*/ 92 h 93"/>
                <a:gd name="T22" fmla="*/ 0 w 91"/>
                <a:gd name="T23" fmla="*/ 92 h 93"/>
                <a:gd name="T24" fmla="*/ 0 w 91"/>
                <a:gd name="T25" fmla="*/ 92 h 93"/>
                <a:gd name="T26" fmla="*/ 0 w 91"/>
                <a:gd name="T27" fmla="*/ 92 h 93"/>
                <a:gd name="T28" fmla="*/ 0 w 91"/>
                <a:gd name="T29" fmla="*/ 92 h 93"/>
                <a:gd name="T30" fmla="*/ 0 w 91"/>
                <a:gd name="T31" fmla="*/ 92 h 93"/>
                <a:gd name="T32" fmla="*/ 0 w 91"/>
                <a:gd name="T33" fmla="*/ 92 h 93"/>
                <a:gd name="T34" fmla="*/ 0 w 91"/>
                <a:gd name="T35" fmla="*/ 92 h 93"/>
                <a:gd name="T36" fmla="*/ 0 w 91"/>
                <a:gd name="T37" fmla="*/ 92 h 93"/>
                <a:gd name="T38" fmla="*/ 0 w 91"/>
                <a:gd name="T39" fmla="*/ 92 h 93"/>
                <a:gd name="T40" fmla="*/ 0 w 91"/>
                <a:gd name="T41" fmla="*/ 92 h 93"/>
                <a:gd name="T42" fmla="*/ 0 w 91"/>
                <a:gd name="T43" fmla="*/ 92 h 93"/>
                <a:gd name="T44" fmla="*/ 0 w 91"/>
                <a:gd name="T45" fmla="*/ 92 h 93"/>
                <a:gd name="T46" fmla="*/ 0 w 91"/>
                <a:gd name="T47" fmla="*/ 92 h 93"/>
                <a:gd name="T48" fmla="*/ 0 w 91"/>
                <a:gd name="T49" fmla="*/ 91 h 93"/>
                <a:gd name="T50" fmla="*/ 0 w 91"/>
                <a:gd name="T51" fmla="*/ 91 h 93"/>
                <a:gd name="T52" fmla="*/ 0 w 91"/>
                <a:gd name="T53" fmla="*/ 91 h 93"/>
                <a:gd name="T54" fmla="*/ 0 w 91"/>
                <a:gd name="T55" fmla="*/ 91 h 93"/>
                <a:gd name="T56" fmla="*/ 0 w 91"/>
                <a:gd name="T57" fmla="*/ 91 h 93"/>
                <a:gd name="T58" fmla="*/ 0 w 91"/>
                <a:gd name="T59" fmla="*/ 91 h 93"/>
                <a:gd name="T60" fmla="*/ 0 w 91"/>
                <a:gd name="T61" fmla="*/ 91 h 93"/>
                <a:gd name="T62" fmla="*/ 0 w 91"/>
                <a:gd name="T63" fmla="*/ 91 h 93"/>
                <a:gd name="T64" fmla="*/ 0 w 91"/>
                <a:gd name="T65" fmla="*/ 91 h 93"/>
                <a:gd name="T66" fmla="*/ 0 w 91"/>
                <a:gd name="T67" fmla="*/ 91 h 93"/>
                <a:gd name="T68" fmla="*/ 0 w 91"/>
                <a:gd name="T69" fmla="*/ 91 h 93"/>
                <a:gd name="T70" fmla="*/ 0 w 91"/>
                <a:gd name="T71" fmla="*/ 91 h 93"/>
                <a:gd name="T72" fmla="*/ 91 w 91"/>
                <a:gd name="T73" fmla="*/ 0 h 93"/>
                <a:gd name="T74" fmla="*/ 91 w 91"/>
                <a:gd name="T75" fmla="*/ 0 h 93"/>
                <a:gd name="T76" fmla="*/ 91 w 91"/>
                <a:gd name="T77" fmla="*/ 0 h 93"/>
                <a:gd name="T78" fmla="*/ 91 w 91"/>
                <a:gd name="T79" fmla="*/ 0 h 93"/>
                <a:gd name="T80" fmla="*/ 91 w 91"/>
                <a:gd name="T81" fmla="*/ 0 h 93"/>
                <a:gd name="T82" fmla="*/ 91 w 91"/>
                <a:gd name="T83" fmla="*/ 0 h 93"/>
                <a:gd name="T84" fmla="*/ 91 w 91"/>
                <a:gd name="T85" fmla="*/ 0 h 93"/>
                <a:gd name="T86" fmla="*/ 91 w 91"/>
                <a:gd name="T87" fmla="*/ 0 h 93"/>
                <a:gd name="T88" fmla="*/ 91 w 91"/>
                <a:gd name="T89" fmla="*/ 0 h 93"/>
                <a:gd name="T90" fmla="*/ 90 w 91"/>
                <a:gd name="T91" fmla="*/ 0 h 93"/>
                <a:gd name="T92" fmla="*/ 90 w 91"/>
                <a:gd name="T93" fmla="*/ 0 h 93"/>
                <a:gd name="T94" fmla="*/ 90 w 91"/>
                <a:gd name="T95" fmla="*/ 0 h 93"/>
                <a:gd name="T96" fmla="*/ 90 w 91"/>
                <a:gd name="T97" fmla="*/ 0 h 93"/>
                <a:gd name="T98" fmla="*/ 90 w 91"/>
                <a:gd name="T99" fmla="*/ 0 h 93"/>
                <a:gd name="T100" fmla="*/ 90 w 91"/>
                <a:gd name="T101" fmla="*/ 0 h 93"/>
                <a:gd name="T102" fmla="*/ 90 w 91"/>
                <a:gd name="T103" fmla="*/ 0 h 93"/>
                <a:gd name="T104" fmla="*/ 89 w 91"/>
                <a:gd name="T105" fmla="*/ 0 h 93"/>
                <a:gd name="T106" fmla="*/ 84 w 91"/>
                <a:gd name="T107" fmla="*/ 0 h 93"/>
                <a:gd name="T108" fmla="*/ 84 w 91"/>
                <a:gd name="T109" fmla="*/ 0 h 93"/>
                <a:gd name="T110" fmla="*/ 89 w 91"/>
                <a:gd name="T111" fmla="*/ 0 h 93"/>
                <a:gd name="T112" fmla="*/ 90 w 91"/>
                <a:gd name="T113" fmla="*/ 0 h 93"/>
                <a:gd name="T114" fmla="*/ 90 w 91"/>
                <a:gd name="T115" fmla="*/ 0 h 93"/>
                <a:gd name="T116" fmla="*/ 90 w 91"/>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3">
                  <a:moveTo>
                    <a:pt x="0" y="93"/>
                  </a:moveTo>
                  <a:cubicBezTo>
                    <a:pt x="0" y="93"/>
                    <a:pt x="0" y="93"/>
                    <a:pt x="0" y="93"/>
                  </a:cubicBezTo>
                  <a:cubicBezTo>
                    <a:pt x="0" y="93"/>
                    <a:pt x="0" y="93"/>
                    <a:pt x="0" y="93"/>
                  </a:cubicBezTo>
                  <a:moveTo>
                    <a:pt x="0" y="93"/>
                  </a:moveTo>
                  <a:cubicBezTo>
                    <a:pt x="0" y="93"/>
                    <a:pt x="0" y="93"/>
                    <a:pt x="0" y="93"/>
                  </a:cubicBezTo>
                  <a:cubicBezTo>
                    <a:pt x="0" y="93"/>
                    <a:pt x="0" y="93"/>
                    <a:pt x="0" y="93"/>
                  </a:cubicBezTo>
                  <a:moveTo>
                    <a:pt x="0" y="93"/>
                  </a:moveTo>
                  <a:cubicBezTo>
                    <a:pt x="0" y="93"/>
                    <a:pt x="0" y="93"/>
                    <a:pt x="0" y="93"/>
                  </a:cubicBezTo>
                  <a:cubicBezTo>
                    <a:pt x="0" y="93"/>
                    <a:pt x="0" y="93"/>
                    <a:pt x="0" y="93"/>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91" y="0"/>
                  </a:moveTo>
                  <a:cubicBezTo>
                    <a:pt x="91" y="0"/>
                    <a:pt x="91" y="0"/>
                    <a:pt x="91" y="0"/>
                  </a:cubicBezTo>
                  <a:cubicBezTo>
                    <a:pt x="91" y="0"/>
                    <a:pt x="91" y="0"/>
                    <a:pt x="91" y="0"/>
                  </a:cubicBezTo>
                  <a:moveTo>
                    <a:pt x="91" y="0"/>
                  </a:moveTo>
                  <a:cubicBezTo>
                    <a:pt x="91" y="0"/>
                    <a:pt x="91" y="0"/>
                    <a:pt x="91" y="0"/>
                  </a:cubicBezTo>
                  <a:cubicBezTo>
                    <a:pt x="91" y="0"/>
                    <a:pt x="91" y="0"/>
                    <a:pt x="91" y="0"/>
                  </a:cubicBezTo>
                  <a:moveTo>
                    <a:pt x="91" y="0"/>
                  </a:moveTo>
                  <a:cubicBezTo>
                    <a:pt x="91" y="0"/>
                    <a:pt x="91" y="0"/>
                    <a:pt x="91" y="0"/>
                  </a:cubicBezTo>
                  <a:cubicBezTo>
                    <a:pt x="91" y="0"/>
                    <a:pt x="91" y="0"/>
                    <a:pt x="91" y="0"/>
                  </a:cubicBezTo>
                  <a:moveTo>
                    <a:pt x="90" y="0"/>
                  </a:moveTo>
                  <a:cubicBezTo>
                    <a:pt x="90" y="0"/>
                    <a:pt x="90" y="0"/>
                    <a:pt x="90" y="0"/>
                  </a:cubicBezTo>
                  <a:cubicBezTo>
                    <a:pt x="90" y="0"/>
                    <a:pt x="90" y="0"/>
                    <a:pt x="90" y="0"/>
                  </a:cubicBezTo>
                  <a:moveTo>
                    <a:pt x="90" y="0"/>
                  </a:moveTo>
                  <a:cubicBezTo>
                    <a:pt x="90" y="0"/>
                    <a:pt x="90" y="0"/>
                    <a:pt x="90" y="0"/>
                  </a:cubicBezTo>
                  <a:cubicBezTo>
                    <a:pt x="90" y="0"/>
                    <a:pt x="90" y="0"/>
                    <a:pt x="90" y="0"/>
                  </a:cubicBezTo>
                  <a:moveTo>
                    <a:pt x="90" y="0"/>
                  </a:moveTo>
                  <a:cubicBezTo>
                    <a:pt x="90" y="0"/>
                    <a:pt x="89" y="0"/>
                    <a:pt x="89" y="0"/>
                  </a:cubicBezTo>
                  <a:cubicBezTo>
                    <a:pt x="87" y="0"/>
                    <a:pt x="86" y="0"/>
                    <a:pt x="84" y="0"/>
                  </a:cubicBezTo>
                  <a:cubicBezTo>
                    <a:pt x="84" y="0"/>
                    <a:pt x="84" y="0"/>
                    <a:pt x="84" y="0"/>
                  </a:cubicBezTo>
                  <a:cubicBezTo>
                    <a:pt x="86" y="0"/>
                    <a:pt x="87" y="0"/>
                    <a:pt x="89" y="0"/>
                  </a:cubicBezTo>
                  <a:cubicBezTo>
                    <a:pt x="89" y="0"/>
                    <a:pt x="90" y="0"/>
                    <a:pt x="90" y="0"/>
                  </a:cubicBezTo>
                  <a:cubicBezTo>
                    <a:pt x="90" y="0"/>
                    <a:pt x="90" y="0"/>
                    <a:pt x="90" y="0"/>
                  </a:cubicBezTo>
                  <a:cubicBezTo>
                    <a:pt x="90" y="0"/>
                    <a:pt x="90" y="0"/>
                    <a:pt x="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9" name="Freeform 154"/>
            <p:cNvSpPr>
              <a:spLocks/>
            </p:cNvSpPr>
            <p:nvPr/>
          </p:nvSpPr>
          <p:spPr bwMode="auto">
            <a:xfrm>
              <a:off x="8510588" y="2346325"/>
              <a:ext cx="533400" cy="631825"/>
            </a:xfrm>
            <a:custGeom>
              <a:avLst/>
              <a:gdLst>
                <a:gd name="T0" fmla="*/ 90 w 140"/>
                <a:gd name="T1" fmla="*/ 0 h 166"/>
                <a:gd name="T2" fmla="*/ 89 w 140"/>
                <a:gd name="T3" fmla="*/ 0 h 166"/>
                <a:gd name="T4" fmla="*/ 84 w 140"/>
                <a:gd name="T5" fmla="*/ 0 h 166"/>
                <a:gd name="T6" fmla="*/ 84 w 140"/>
                <a:gd name="T7" fmla="*/ 0 h 166"/>
                <a:gd name="T8" fmla="*/ 69 w 140"/>
                <a:gd name="T9" fmla="*/ 3 h 166"/>
                <a:gd name="T10" fmla="*/ 69 w 140"/>
                <a:gd name="T11" fmla="*/ 3 h 166"/>
                <a:gd name="T12" fmla="*/ 69 w 140"/>
                <a:gd name="T13" fmla="*/ 3 h 166"/>
                <a:gd name="T14" fmla="*/ 69 w 140"/>
                <a:gd name="T15" fmla="*/ 3 h 166"/>
                <a:gd name="T16" fmla="*/ 3 w 140"/>
                <a:gd name="T17" fmla="*/ 69 h 166"/>
                <a:gd name="T18" fmla="*/ 3 w 140"/>
                <a:gd name="T19" fmla="*/ 69 h 166"/>
                <a:gd name="T20" fmla="*/ 0 w 140"/>
                <a:gd name="T21" fmla="*/ 90 h 166"/>
                <a:gd name="T22" fmla="*/ 0 w 140"/>
                <a:gd name="T23" fmla="*/ 91 h 166"/>
                <a:gd name="T24" fmla="*/ 0 w 140"/>
                <a:gd name="T25" fmla="*/ 91 h 166"/>
                <a:gd name="T26" fmla="*/ 0 w 140"/>
                <a:gd name="T27" fmla="*/ 91 h 166"/>
                <a:gd name="T28" fmla="*/ 0 w 140"/>
                <a:gd name="T29" fmla="*/ 91 h 166"/>
                <a:gd name="T30" fmla="*/ 0 w 140"/>
                <a:gd name="T31" fmla="*/ 91 h 166"/>
                <a:gd name="T32" fmla="*/ 0 w 140"/>
                <a:gd name="T33" fmla="*/ 91 h 166"/>
                <a:gd name="T34" fmla="*/ 0 w 140"/>
                <a:gd name="T35" fmla="*/ 91 h 166"/>
                <a:gd name="T36" fmla="*/ 0 w 140"/>
                <a:gd name="T37" fmla="*/ 91 h 166"/>
                <a:gd name="T38" fmla="*/ 0 w 140"/>
                <a:gd name="T39" fmla="*/ 91 h 166"/>
                <a:gd name="T40" fmla="*/ 0 w 140"/>
                <a:gd name="T41" fmla="*/ 92 h 166"/>
                <a:gd name="T42" fmla="*/ 0 w 140"/>
                <a:gd name="T43" fmla="*/ 92 h 166"/>
                <a:gd name="T44" fmla="*/ 0 w 140"/>
                <a:gd name="T45" fmla="*/ 92 h 166"/>
                <a:gd name="T46" fmla="*/ 0 w 140"/>
                <a:gd name="T47" fmla="*/ 92 h 166"/>
                <a:gd name="T48" fmla="*/ 0 w 140"/>
                <a:gd name="T49" fmla="*/ 92 h 166"/>
                <a:gd name="T50" fmla="*/ 0 w 140"/>
                <a:gd name="T51" fmla="*/ 92 h 166"/>
                <a:gd name="T52" fmla="*/ 0 w 140"/>
                <a:gd name="T53" fmla="*/ 92 h 166"/>
                <a:gd name="T54" fmla="*/ 0 w 140"/>
                <a:gd name="T55" fmla="*/ 92 h 166"/>
                <a:gd name="T56" fmla="*/ 0 w 140"/>
                <a:gd name="T57" fmla="*/ 92 h 166"/>
                <a:gd name="T58" fmla="*/ 0 w 140"/>
                <a:gd name="T59" fmla="*/ 92 h 166"/>
                <a:gd name="T60" fmla="*/ 0 w 140"/>
                <a:gd name="T61" fmla="*/ 93 h 166"/>
                <a:gd name="T62" fmla="*/ 0 w 140"/>
                <a:gd name="T63" fmla="*/ 93 h 166"/>
                <a:gd name="T64" fmla="*/ 0 w 140"/>
                <a:gd name="T65" fmla="*/ 93 h 166"/>
                <a:gd name="T66" fmla="*/ 0 w 140"/>
                <a:gd name="T67" fmla="*/ 93 h 166"/>
                <a:gd name="T68" fmla="*/ 0 w 140"/>
                <a:gd name="T69" fmla="*/ 93 h 166"/>
                <a:gd name="T70" fmla="*/ 0 w 140"/>
                <a:gd name="T71" fmla="*/ 93 h 166"/>
                <a:gd name="T72" fmla="*/ 43 w 140"/>
                <a:gd name="T73" fmla="*/ 166 h 166"/>
                <a:gd name="T74" fmla="*/ 4 w 140"/>
                <a:gd name="T75" fmla="*/ 93 h 166"/>
                <a:gd name="T76" fmla="*/ 93 w 140"/>
                <a:gd name="T77" fmla="*/ 3 h 166"/>
                <a:gd name="T78" fmla="*/ 94 w 140"/>
                <a:gd name="T79" fmla="*/ 3 h 166"/>
                <a:gd name="T80" fmla="*/ 140 w 140"/>
                <a:gd name="T81" fmla="*/ 16 h 166"/>
                <a:gd name="T82" fmla="*/ 91 w 140"/>
                <a:gd name="T83" fmla="*/ 0 h 166"/>
                <a:gd name="T84" fmla="*/ 91 w 140"/>
                <a:gd name="T85" fmla="*/ 0 h 166"/>
                <a:gd name="T86" fmla="*/ 91 w 140"/>
                <a:gd name="T87" fmla="*/ 0 h 166"/>
                <a:gd name="T88" fmla="*/ 91 w 140"/>
                <a:gd name="T89" fmla="*/ 0 h 166"/>
                <a:gd name="T90" fmla="*/ 91 w 140"/>
                <a:gd name="T91" fmla="*/ 0 h 166"/>
                <a:gd name="T92" fmla="*/ 91 w 140"/>
                <a:gd name="T93" fmla="*/ 0 h 166"/>
                <a:gd name="T94" fmla="*/ 90 w 140"/>
                <a:gd name="T95" fmla="*/ 0 h 166"/>
                <a:gd name="T96" fmla="*/ 90 w 140"/>
                <a:gd name="T97" fmla="*/ 0 h 166"/>
                <a:gd name="T98" fmla="*/ 90 w 140"/>
                <a:gd name="T99" fmla="*/ 0 h 166"/>
                <a:gd name="T100" fmla="*/ 90 w 140"/>
                <a:gd name="T101" fmla="*/ 0 h 166"/>
                <a:gd name="T102" fmla="*/ 90 w 140"/>
                <a:gd name="T103" fmla="*/ 0 h 166"/>
                <a:gd name="T104" fmla="*/ 90 w 140"/>
                <a:gd name="T10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66">
                  <a:moveTo>
                    <a:pt x="90" y="0"/>
                  </a:moveTo>
                  <a:cubicBezTo>
                    <a:pt x="90" y="0"/>
                    <a:pt x="89" y="0"/>
                    <a:pt x="89" y="0"/>
                  </a:cubicBezTo>
                  <a:cubicBezTo>
                    <a:pt x="87" y="0"/>
                    <a:pt x="86" y="0"/>
                    <a:pt x="84" y="0"/>
                  </a:cubicBezTo>
                  <a:cubicBezTo>
                    <a:pt x="84" y="0"/>
                    <a:pt x="84" y="0"/>
                    <a:pt x="84" y="0"/>
                  </a:cubicBezTo>
                  <a:cubicBezTo>
                    <a:pt x="79" y="1"/>
                    <a:pt x="74" y="1"/>
                    <a:pt x="69" y="3"/>
                  </a:cubicBezTo>
                  <a:cubicBezTo>
                    <a:pt x="69" y="3"/>
                    <a:pt x="69" y="3"/>
                    <a:pt x="69" y="3"/>
                  </a:cubicBezTo>
                  <a:cubicBezTo>
                    <a:pt x="69" y="3"/>
                    <a:pt x="69" y="3"/>
                    <a:pt x="69" y="3"/>
                  </a:cubicBezTo>
                  <a:cubicBezTo>
                    <a:pt x="69" y="3"/>
                    <a:pt x="69" y="3"/>
                    <a:pt x="69" y="3"/>
                  </a:cubicBezTo>
                  <a:cubicBezTo>
                    <a:pt x="36" y="10"/>
                    <a:pt x="11" y="36"/>
                    <a:pt x="3" y="69"/>
                  </a:cubicBezTo>
                  <a:cubicBezTo>
                    <a:pt x="3" y="69"/>
                    <a:pt x="3" y="69"/>
                    <a:pt x="3" y="69"/>
                  </a:cubicBezTo>
                  <a:cubicBezTo>
                    <a:pt x="1" y="76"/>
                    <a:pt x="0" y="83"/>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2" y="124"/>
                    <a:pt x="18" y="151"/>
                    <a:pt x="43" y="166"/>
                  </a:cubicBezTo>
                  <a:cubicBezTo>
                    <a:pt x="20" y="150"/>
                    <a:pt x="4" y="123"/>
                    <a:pt x="4" y="93"/>
                  </a:cubicBezTo>
                  <a:cubicBezTo>
                    <a:pt x="4" y="44"/>
                    <a:pt x="43" y="3"/>
                    <a:pt x="93" y="3"/>
                  </a:cubicBezTo>
                  <a:cubicBezTo>
                    <a:pt x="93" y="3"/>
                    <a:pt x="93" y="3"/>
                    <a:pt x="94" y="3"/>
                  </a:cubicBezTo>
                  <a:cubicBezTo>
                    <a:pt x="111" y="3"/>
                    <a:pt x="127" y="7"/>
                    <a:pt x="140" y="16"/>
                  </a:cubicBezTo>
                  <a:cubicBezTo>
                    <a:pt x="126" y="6"/>
                    <a:pt x="109"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0" name="Freeform 155"/>
            <p:cNvSpPr>
              <a:spLocks/>
            </p:cNvSpPr>
            <p:nvPr/>
          </p:nvSpPr>
          <p:spPr bwMode="auto">
            <a:xfrm>
              <a:off x="8772525" y="1916113"/>
              <a:ext cx="239712" cy="441325"/>
            </a:xfrm>
            <a:custGeom>
              <a:avLst/>
              <a:gdLst>
                <a:gd name="T0" fmla="*/ 15 w 63"/>
                <a:gd name="T1" fmla="*/ 113 h 116"/>
                <a:gd name="T2" fmla="*/ 32 w 63"/>
                <a:gd name="T3" fmla="*/ 31 h 116"/>
                <a:gd name="T4" fmla="*/ 63 w 63"/>
                <a:gd name="T5" fmla="*/ 0 h 116"/>
                <a:gd name="T6" fmla="*/ 17 w 63"/>
                <a:gd name="T7" fmla="*/ 41 h 116"/>
                <a:gd name="T8" fmla="*/ 0 w 63"/>
                <a:gd name="T9" fmla="*/ 116 h 116"/>
                <a:gd name="T10" fmla="*/ 15 w 63"/>
                <a:gd name="T11" fmla="*/ 113 h 116"/>
              </a:gdLst>
              <a:ahLst/>
              <a:cxnLst>
                <a:cxn ang="0">
                  <a:pos x="T0" y="T1"/>
                </a:cxn>
                <a:cxn ang="0">
                  <a:pos x="T2" y="T3"/>
                </a:cxn>
                <a:cxn ang="0">
                  <a:pos x="T4" y="T5"/>
                </a:cxn>
                <a:cxn ang="0">
                  <a:pos x="T6" y="T7"/>
                </a:cxn>
                <a:cxn ang="0">
                  <a:pos x="T8" y="T9"/>
                </a:cxn>
                <a:cxn ang="0">
                  <a:pos x="T10" y="T11"/>
                </a:cxn>
              </a:cxnLst>
              <a:rect l="0" t="0" r="r" b="b"/>
              <a:pathLst>
                <a:path w="63" h="116">
                  <a:moveTo>
                    <a:pt x="15" y="113"/>
                  </a:moveTo>
                  <a:cubicBezTo>
                    <a:pt x="18" y="76"/>
                    <a:pt x="24" y="47"/>
                    <a:pt x="32" y="31"/>
                  </a:cubicBezTo>
                  <a:cubicBezTo>
                    <a:pt x="43" y="19"/>
                    <a:pt x="53" y="8"/>
                    <a:pt x="63" y="0"/>
                  </a:cubicBezTo>
                  <a:cubicBezTo>
                    <a:pt x="47" y="7"/>
                    <a:pt x="34" y="23"/>
                    <a:pt x="17" y="41"/>
                  </a:cubicBezTo>
                  <a:cubicBezTo>
                    <a:pt x="10" y="56"/>
                    <a:pt x="3" y="82"/>
                    <a:pt x="0" y="116"/>
                  </a:cubicBezTo>
                  <a:cubicBezTo>
                    <a:pt x="5" y="114"/>
                    <a:pt x="10" y="114"/>
                    <a:pt x="15" y="113"/>
                  </a:cubicBezTo>
                </a:path>
              </a:pathLst>
            </a:custGeom>
            <a:solidFill>
              <a:srgbClr val="C4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1" name="Freeform 156"/>
            <p:cNvSpPr>
              <a:spLocks/>
            </p:cNvSpPr>
            <p:nvPr/>
          </p:nvSpPr>
          <p:spPr bwMode="auto">
            <a:xfrm>
              <a:off x="8829675" y="2114550"/>
              <a:ext cx="38100" cy="231775"/>
            </a:xfrm>
            <a:custGeom>
              <a:avLst/>
              <a:gdLst>
                <a:gd name="T0" fmla="*/ 4 w 10"/>
                <a:gd name="T1" fmla="*/ 61 h 61"/>
                <a:gd name="T2" fmla="*/ 4 w 10"/>
                <a:gd name="T3" fmla="*/ 58 h 61"/>
                <a:gd name="T4" fmla="*/ 10 w 10"/>
                <a:gd name="T5" fmla="*/ 0 h 61"/>
                <a:gd name="T6" fmla="*/ 0 w 10"/>
                <a:gd name="T7" fmla="*/ 61 h 61"/>
                <a:gd name="T8" fmla="*/ 4 w 10"/>
                <a:gd name="T9" fmla="*/ 61 h 61"/>
              </a:gdLst>
              <a:ahLst/>
              <a:cxnLst>
                <a:cxn ang="0">
                  <a:pos x="T0" y="T1"/>
                </a:cxn>
                <a:cxn ang="0">
                  <a:pos x="T2" y="T3"/>
                </a:cxn>
                <a:cxn ang="0">
                  <a:pos x="T4" y="T5"/>
                </a:cxn>
                <a:cxn ang="0">
                  <a:pos x="T6" y="T7"/>
                </a:cxn>
                <a:cxn ang="0">
                  <a:pos x="T8" y="T9"/>
                </a:cxn>
              </a:cxnLst>
              <a:rect l="0" t="0" r="r" b="b"/>
              <a:pathLst>
                <a:path w="10" h="61">
                  <a:moveTo>
                    <a:pt x="4" y="61"/>
                  </a:moveTo>
                  <a:cubicBezTo>
                    <a:pt x="4" y="60"/>
                    <a:pt x="4" y="59"/>
                    <a:pt x="4" y="58"/>
                  </a:cubicBezTo>
                  <a:cubicBezTo>
                    <a:pt x="4" y="36"/>
                    <a:pt x="7" y="16"/>
                    <a:pt x="10" y="0"/>
                  </a:cubicBezTo>
                  <a:cubicBezTo>
                    <a:pt x="5" y="16"/>
                    <a:pt x="2" y="37"/>
                    <a:pt x="0" y="61"/>
                  </a:cubicBezTo>
                  <a:cubicBezTo>
                    <a:pt x="1" y="61"/>
                    <a:pt x="3" y="61"/>
                    <a:pt x="4" y="61"/>
                  </a:cubicBezTo>
                  <a:close/>
                </a:path>
              </a:pathLst>
            </a:custGeom>
            <a:solidFill>
              <a:srgbClr val="B59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2" name="Freeform 157"/>
            <p:cNvSpPr>
              <a:spLocks/>
            </p:cNvSpPr>
            <p:nvPr/>
          </p:nvSpPr>
          <p:spPr bwMode="auto">
            <a:xfrm>
              <a:off x="8829675" y="2052638"/>
              <a:ext cx="57150" cy="293688"/>
            </a:xfrm>
            <a:custGeom>
              <a:avLst/>
              <a:gdLst>
                <a:gd name="T0" fmla="*/ 0 w 15"/>
                <a:gd name="T1" fmla="*/ 77 h 77"/>
                <a:gd name="T2" fmla="*/ 5 w 15"/>
                <a:gd name="T3" fmla="*/ 77 h 77"/>
                <a:gd name="T4" fmla="*/ 11 w 15"/>
                <a:gd name="T5" fmla="*/ 77 h 77"/>
                <a:gd name="T6" fmla="*/ 9 w 15"/>
                <a:gd name="T7" fmla="*/ 61 h 77"/>
                <a:gd name="T8" fmla="*/ 15 w 15"/>
                <a:gd name="T9" fmla="*/ 0 h 77"/>
                <a:gd name="T10" fmla="*/ 0 w 15"/>
                <a:gd name="T11" fmla="*/ 77 h 77"/>
              </a:gdLst>
              <a:ahLst/>
              <a:cxnLst>
                <a:cxn ang="0">
                  <a:pos x="T0" y="T1"/>
                </a:cxn>
                <a:cxn ang="0">
                  <a:pos x="T2" y="T3"/>
                </a:cxn>
                <a:cxn ang="0">
                  <a:pos x="T4" y="T5"/>
                </a:cxn>
                <a:cxn ang="0">
                  <a:pos x="T6" y="T7"/>
                </a:cxn>
                <a:cxn ang="0">
                  <a:pos x="T8" y="T9"/>
                </a:cxn>
                <a:cxn ang="0">
                  <a:pos x="T10" y="T11"/>
                </a:cxn>
              </a:cxnLst>
              <a:rect l="0" t="0" r="r" b="b"/>
              <a:pathLst>
                <a:path w="15" h="77">
                  <a:moveTo>
                    <a:pt x="0" y="77"/>
                  </a:moveTo>
                  <a:cubicBezTo>
                    <a:pt x="2" y="77"/>
                    <a:pt x="3" y="77"/>
                    <a:pt x="5" y="77"/>
                  </a:cubicBezTo>
                  <a:cubicBezTo>
                    <a:pt x="7" y="77"/>
                    <a:pt x="9" y="77"/>
                    <a:pt x="11" y="77"/>
                  </a:cubicBezTo>
                  <a:cubicBezTo>
                    <a:pt x="9" y="72"/>
                    <a:pt x="8" y="66"/>
                    <a:pt x="9" y="61"/>
                  </a:cubicBezTo>
                  <a:cubicBezTo>
                    <a:pt x="9" y="38"/>
                    <a:pt x="12" y="17"/>
                    <a:pt x="15" y="0"/>
                  </a:cubicBezTo>
                  <a:cubicBezTo>
                    <a:pt x="8" y="17"/>
                    <a:pt x="2" y="44"/>
                    <a:pt x="0" y="77"/>
                  </a:cubicBezTo>
                  <a:close/>
                </a:path>
              </a:pathLst>
            </a:custGeom>
            <a:solidFill>
              <a:srgbClr val="947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3" name="Freeform 158"/>
            <p:cNvSpPr>
              <a:spLocks/>
            </p:cNvSpPr>
            <p:nvPr/>
          </p:nvSpPr>
          <p:spPr bwMode="auto">
            <a:xfrm>
              <a:off x="8467725" y="1168400"/>
              <a:ext cx="2074862" cy="1787525"/>
            </a:xfrm>
            <a:custGeom>
              <a:avLst/>
              <a:gdLst>
                <a:gd name="T0" fmla="*/ 477 w 545"/>
                <a:gd name="T1" fmla="*/ 0 h 469"/>
                <a:gd name="T2" fmla="*/ 232 w 545"/>
                <a:gd name="T3" fmla="*/ 42 h 469"/>
                <a:gd name="T4" fmla="*/ 230 w 545"/>
                <a:gd name="T5" fmla="*/ 42 h 469"/>
                <a:gd name="T6" fmla="*/ 220 w 545"/>
                <a:gd name="T7" fmla="*/ 43 h 469"/>
                <a:gd name="T8" fmla="*/ 123 w 545"/>
                <a:gd name="T9" fmla="*/ 57 h 469"/>
                <a:gd name="T10" fmla="*/ 11 w 545"/>
                <a:gd name="T11" fmla="*/ 214 h 469"/>
                <a:gd name="T12" fmla="*/ 5 w 545"/>
                <a:gd name="T13" fmla="*/ 340 h 469"/>
                <a:gd name="T14" fmla="*/ 14 w 545"/>
                <a:gd name="T15" fmla="*/ 378 h 469"/>
                <a:gd name="T16" fmla="*/ 80 w 545"/>
                <a:gd name="T17" fmla="*/ 312 h 469"/>
                <a:gd name="T18" fmla="*/ 97 w 545"/>
                <a:gd name="T19" fmla="*/ 237 h 469"/>
                <a:gd name="T20" fmla="*/ 197 w 545"/>
                <a:gd name="T21" fmla="*/ 200 h 469"/>
                <a:gd name="T22" fmla="*/ 216 w 545"/>
                <a:gd name="T23" fmla="*/ 211 h 469"/>
                <a:gd name="T24" fmla="*/ 220 w 545"/>
                <a:gd name="T25" fmla="*/ 267 h 469"/>
                <a:gd name="T26" fmla="*/ 166 w 545"/>
                <a:gd name="T27" fmla="*/ 348 h 469"/>
                <a:gd name="T28" fmla="*/ 169 w 545"/>
                <a:gd name="T29" fmla="*/ 461 h 469"/>
                <a:gd name="T30" fmla="*/ 217 w 545"/>
                <a:gd name="T31" fmla="*/ 397 h 469"/>
                <a:gd name="T32" fmla="*/ 273 w 545"/>
                <a:gd name="T33" fmla="*/ 344 h 469"/>
                <a:gd name="T34" fmla="*/ 337 w 545"/>
                <a:gd name="T35" fmla="*/ 298 h 469"/>
                <a:gd name="T36" fmla="*/ 398 w 545"/>
                <a:gd name="T37" fmla="*/ 268 h 469"/>
                <a:gd name="T38" fmla="*/ 426 w 545"/>
                <a:gd name="T39" fmla="*/ 249 h 469"/>
                <a:gd name="T40" fmla="*/ 545 w 545"/>
                <a:gd name="T41" fmla="*/ 176 h 469"/>
                <a:gd name="T42" fmla="*/ 477 w 545"/>
                <a:gd name="T4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5" h="469">
                  <a:moveTo>
                    <a:pt x="477" y="0"/>
                  </a:moveTo>
                  <a:cubicBezTo>
                    <a:pt x="447" y="5"/>
                    <a:pt x="250" y="39"/>
                    <a:pt x="232" y="42"/>
                  </a:cubicBezTo>
                  <a:cubicBezTo>
                    <a:pt x="231" y="42"/>
                    <a:pt x="230" y="42"/>
                    <a:pt x="230" y="42"/>
                  </a:cubicBezTo>
                  <a:cubicBezTo>
                    <a:pt x="228" y="42"/>
                    <a:pt x="224" y="42"/>
                    <a:pt x="220" y="43"/>
                  </a:cubicBezTo>
                  <a:cubicBezTo>
                    <a:pt x="195" y="44"/>
                    <a:pt x="137" y="47"/>
                    <a:pt x="123" y="57"/>
                  </a:cubicBezTo>
                  <a:cubicBezTo>
                    <a:pt x="106" y="69"/>
                    <a:pt x="33" y="171"/>
                    <a:pt x="11" y="214"/>
                  </a:cubicBezTo>
                  <a:cubicBezTo>
                    <a:pt x="0" y="235"/>
                    <a:pt x="0" y="290"/>
                    <a:pt x="5" y="340"/>
                  </a:cubicBezTo>
                  <a:cubicBezTo>
                    <a:pt x="7" y="353"/>
                    <a:pt x="10" y="366"/>
                    <a:pt x="14" y="378"/>
                  </a:cubicBezTo>
                  <a:cubicBezTo>
                    <a:pt x="22" y="345"/>
                    <a:pt x="47" y="319"/>
                    <a:pt x="80" y="312"/>
                  </a:cubicBezTo>
                  <a:cubicBezTo>
                    <a:pt x="83" y="278"/>
                    <a:pt x="90" y="252"/>
                    <a:pt x="97" y="237"/>
                  </a:cubicBezTo>
                  <a:cubicBezTo>
                    <a:pt x="129" y="201"/>
                    <a:pt x="150" y="177"/>
                    <a:pt x="197" y="200"/>
                  </a:cubicBezTo>
                  <a:cubicBezTo>
                    <a:pt x="203" y="203"/>
                    <a:pt x="209" y="207"/>
                    <a:pt x="216" y="211"/>
                  </a:cubicBezTo>
                  <a:cubicBezTo>
                    <a:pt x="230" y="228"/>
                    <a:pt x="230" y="249"/>
                    <a:pt x="220" y="267"/>
                  </a:cubicBezTo>
                  <a:cubicBezTo>
                    <a:pt x="210" y="286"/>
                    <a:pt x="179" y="332"/>
                    <a:pt x="166" y="348"/>
                  </a:cubicBezTo>
                  <a:cubicBezTo>
                    <a:pt x="126" y="398"/>
                    <a:pt x="150" y="452"/>
                    <a:pt x="169" y="461"/>
                  </a:cubicBezTo>
                  <a:cubicBezTo>
                    <a:pt x="185" y="469"/>
                    <a:pt x="190" y="428"/>
                    <a:pt x="217" y="397"/>
                  </a:cubicBezTo>
                  <a:cubicBezTo>
                    <a:pt x="230" y="383"/>
                    <a:pt x="260" y="358"/>
                    <a:pt x="273" y="344"/>
                  </a:cubicBezTo>
                  <a:cubicBezTo>
                    <a:pt x="290" y="325"/>
                    <a:pt x="314" y="310"/>
                    <a:pt x="337" y="298"/>
                  </a:cubicBezTo>
                  <a:cubicBezTo>
                    <a:pt x="357" y="288"/>
                    <a:pt x="378" y="279"/>
                    <a:pt x="398" y="268"/>
                  </a:cubicBezTo>
                  <a:cubicBezTo>
                    <a:pt x="408" y="262"/>
                    <a:pt x="418" y="256"/>
                    <a:pt x="426" y="249"/>
                  </a:cubicBezTo>
                  <a:cubicBezTo>
                    <a:pt x="458" y="223"/>
                    <a:pt x="525" y="187"/>
                    <a:pt x="545" y="176"/>
                  </a:cubicBezTo>
                  <a:cubicBezTo>
                    <a:pt x="477" y="0"/>
                    <a:pt x="477" y="0"/>
                    <a:pt x="477" y="0"/>
                  </a:cubicBezTo>
                </a:path>
              </a:pathLst>
            </a:custGeom>
            <a:solidFill>
              <a:srgbClr val="FCD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4" name="Freeform 159"/>
            <p:cNvSpPr>
              <a:spLocks noEditPoints="1"/>
            </p:cNvSpPr>
            <p:nvPr/>
          </p:nvSpPr>
          <p:spPr bwMode="auto">
            <a:xfrm>
              <a:off x="8886825" y="1897063"/>
              <a:ext cx="419100" cy="522288"/>
            </a:xfrm>
            <a:custGeom>
              <a:avLst/>
              <a:gdLst>
                <a:gd name="T0" fmla="*/ 95 w 110"/>
                <a:gd name="T1" fmla="*/ 101 h 137"/>
                <a:gd name="T2" fmla="*/ 71 w 110"/>
                <a:gd name="T3" fmla="*/ 137 h 137"/>
                <a:gd name="T4" fmla="*/ 71 w 110"/>
                <a:gd name="T5" fmla="*/ 137 h 137"/>
                <a:gd name="T6" fmla="*/ 95 w 110"/>
                <a:gd name="T7" fmla="*/ 101 h 137"/>
                <a:gd name="T8" fmla="*/ 95 w 110"/>
                <a:gd name="T9" fmla="*/ 100 h 137"/>
                <a:gd name="T10" fmla="*/ 95 w 110"/>
                <a:gd name="T11" fmla="*/ 100 h 137"/>
                <a:gd name="T12" fmla="*/ 95 w 110"/>
                <a:gd name="T13" fmla="*/ 100 h 137"/>
                <a:gd name="T14" fmla="*/ 110 w 110"/>
                <a:gd name="T15" fmla="*/ 76 h 137"/>
                <a:gd name="T16" fmla="*/ 110 w 110"/>
                <a:gd name="T17" fmla="*/ 76 h 137"/>
                <a:gd name="T18" fmla="*/ 110 w 110"/>
                <a:gd name="T19" fmla="*/ 76 h 137"/>
                <a:gd name="T20" fmla="*/ 0 w 110"/>
                <a:gd name="T21" fmla="*/ 31 h 137"/>
                <a:gd name="T22" fmla="*/ 0 w 110"/>
                <a:gd name="T23" fmla="*/ 31 h 137"/>
                <a:gd name="T24" fmla="*/ 0 w 110"/>
                <a:gd name="T25" fmla="*/ 31 h 137"/>
                <a:gd name="T26" fmla="*/ 1 w 110"/>
                <a:gd name="T27" fmla="*/ 31 h 137"/>
                <a:gd name="T28" fmla="*/ 1 w 110"/>
                <a:gd name="T29" fmla="*/ 31 h 137"/>
                <a:gd name="T30" fmla="*/ 1 w 110"/>
                <a:gd name="T31" fmla="*/ 31 h 137"/>
                <a:gd name="T32" fmla="*/ 54 w 110"/>
                <a:gd name="T33" fmla="*/ 0 h 137"/>
                <a:gd name="T34" fmla="*/ 1 w 110"/>
                <a:gd name="T35" fmla="*/ 31 h 137"/>
                <a:gd name="T36" fmla="*/ 54 w 110"/>
                <a:gd name="T37" fmla="*/ 0 h 137"/>
                <a:gd name="T38" fmla="*/ 87 w 110"/>
                <a:gd name="T39" fmla="*/ 9 h 137"/>
                <a:gd name="T40" fmla="*/ 54 w 110"/>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37">
                  <a:moveTo>
                    <a:pt x="95" y="101"/>
                  </a:moveTo>
                  <a:cubicBezTo>
                    <a:pt x="88" y="112"/>
                    <a:pt x="79" y="125"/>
                    <a:pt x="71" y="137"/>
                  </a:cubicBezTo>
                  <a:cubicBezTo>
                    <a:pt x="71" y="137"/>
                    <a:pt x="71" y="137"/>
                    <a:pt x="71" y="137"/>
                  </a:cubicBezTo>
                  <a:cubicBezTo>
                    <a:pt x="79" y="125"/>
                    <a:pt x="88" y="112"/>
                    <a:pt x="95" y="101"/>
                  </a:cubicBezTo>
                  <a:moveTo>
                    <a:pt x="95" y="100"/>
                  </a:moveTo>
                  <a:cubicBezTo>
                    <a:pt x="95" y="100"/>
                    <a:pt x="95" y="100"/>
                    <a:pt x="95" y="100"/>
                  </a:cubicBezTo>
                  <a:cubicBezTo>
                    <a:pt x="95" y="100"/>
                    <a:pt x="95" y="100"/>
                    <a:pt x="95" y="100"/>
                  </a:cubicBezTo>
                  <a:moveTo>
                    <a:pt x="110" y="76"/>
                  </a:moveTo>
                  <a:cubicBezTo>
                    <a:pt x="110" y="76"/>
                    <a:pt x="110" y="76"/>
                    <a:pt x="110" y="76"/>
                  </a:cubicBezTo>
                  <a:cubicBezTo>
                    <a:pt x="110" y="76"/>
                    <a:pt x="110" y="76"/>
                    <a:pt x="110" y="76"/>
                  </a:cubicBezTo>
                  <a:moveTo>
                    <a:pt x="0" y="31"/>
                  </a:moveTo>
                  <a:cubicBezTo>
                    <a:pt x="0" y="31"/>
                    <a:pt x="0" y="31"/>
                    <a:pt x="0" y="31"/>
                  </a:cubicBezTo>
                  <a:cubicBezTo>
                    <a:pt x="0" y="31"/>
                    <a:pt x="0" y="31"/>
                    <a:pt x="0" y="31"/>
                  </a:cubicBezTo>
                  <a:moveTo>
                    <a:pt x="1" y="31"/>
                  </a:moveTo>
                  <a:cubicBezTo>
                    <a:pt x="1" y="31"/>
                    <a:pt x="1" y="31"/>
                    <a:pt x="1" y="31"/>
                  </a:cubicBezTo>
                  <a:cubicBezTo>
                    <a:pt x="1" y="31"/>
                    <a:pt x="1" y="31"/>
                    <a:pt x="1" y="31"/>
                  </a:cubicBezTo>
                  <a:moveTo>
                    <a:pt x="54" y="0"/>
                  </a:moveTo>
                  <a:cubicBezTo>
                    <a:pt x="33" y="0"/>
                    <a:pt x="18" y="13"/>
                    <a:pt x="1" y="31"/>
                  </a:cubicBezTo>
                  <a:cubicBezTo>
                    <a:pt x="18" y="13"/>
                    <a:pt x="33" y="0"/>
                    <a:pt x="54" y="0"/>
                  </a:cubicBezTo>
                  <a:cubicBezTo>
                    <a:pt x="63" y="0"/>
                    <a:pt x="74" y="3"/>
                    <a:pt x="87" y="9"/>
                  </a:cubicBezTo>
                  <a:cubicBezTo>
                    <a:pt x="74" y="3"/>
                    <a:pt x="63" y="0"/>
                    <a:pt x="54" y="0"/>
                  </a:cubicBezTo>
                </a:path>
              </a:pathLst>
            </a:custGeom>
            <a:solidFill>
              <a:srgbClr val="C4A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5" name="Freeform 160"/>
            <p:cNvSpPr>
              <a:spLocks/>
            </p:cNvSpPr>
            <p:nvPr/>
          </p:nvSpPr>
          <p:spPr bwMode="auto">
            <a:xfrm>
              <a:off x="8856663" y="1858963"/>
              <a:ext cx="517525" cy="560388"/>
            </a:xfrm>
            <a:custGeom>
              <a:avLst/>
              <a:gdLst>
                <a:gd name="T0" fmla="*/ 69 w 136"/>
                <a:gd name="T1" fmla="*/ 0 h 147"/>
                <a:gd name="T2" fmla="*/ 2 w 136"/>
                <a:gd name="T3" fmla="*/ 46 h 147"/>
                <a:gd name="T4" fmla="*/ 0 w 136"/>
                <a:gd name="T5" fmla="*/ 50 h 147"/>
                <a:gd name="T6" fmla="*/ 8 w 136"/>
                <a:gd name="T7" fmla="*/ 41 h 147"/>
                <a:gd name="T8" fmla="*/ 8 w 136"/>
                <a:gd name="T9" fmla="*/ 41 h 147"/>
                <a:gd name="T10" fmla="*/ 9 w 136"/>
                <a:gd name="T11" fmla="*/ 41 h 147"/>
                <a:gd name="T12" fmla="*/ 9 w 136"/>
                <a:gd name="T13" fmla="*/ 41 h 147"/>
                <a:gd name="T14" fmla="*/ 9 w 136"/>
                <a:gd name="T15" fmla="*/ 41 h 147"/>
                <a:gd name="T16" fmla="*/ 62 w 136"/>
                <a:gd name="T17" fmla="*/ 10 h 147"/>
                <a:gd name="T18" fmla="*/ 95 w 136"/>
                <a:gd name="T19" fmla="*/ 19 h 147"/>
                <a:gd name="T20" fmla="*/ 95 w 136"/>
                <a:gd name="T21" fmla="*/ 19 h 147"/>
                <a:gd name="T22" fmla="*/ 114 w 136"/>
                <a:gd name="T23" fmla="*/ 30 h 147"/>
                <a:gd name="T24" fmla="*/ 125 w 136"/>
                <a:gd name="T25" fmla="*/ 60 h 147"/>
                <a:gd name="T26" fmla="*/ 118 w 136"/>
                <a:gd name="T27" fmla="*/ 86 h 147"/>
                <a:gd name="T28" fmla="*/ 118 w 136"/>
                <a:gd name="T29" fmla="*/ 86 h 147"/>
                <a:gd name="T30" fmla="*/ 118 w 136"/>
                <a:gd name="T31" fmla="*/ 86 h 147"/>
                <a:gd name="T32" fmla="*/ 118 w 136"/>
                <a:gd name="T33" fmla="*/ 86 h 147"/>
                <a:gd name="T34" fmla="*/ 103 w 136"/>
                <a:gd name="T35" fmla="*/ 110 h 147"/>
                <a:gd name="T36" fmla="*/ 103 w 136"/>
                <a:gd name="T37" fmla="*/ 110 h 147"/>
                <a:gd name="T38" fmla="*/ 103 w 136"/>
                <a:gd name="T39" fmla="*/ 111 h 147"/>
                <a:gd name="T40" fmla="*/ 79 w 136"/>
                <a:gd name="T41" fmla="*/ 147 h 147"/>
                <a:gd name="T42" fmla="*/ 125 w 136"/>
                <a:gd name="T43" fmla="*/ 76 h 147"/>
                <a:gd name="T44" fmla="*/ 121 w 136"/>
                <a:gd name="T45" fmla="*/ 20 h 147"/>
                <a:gd name="T46" fmla="*/ 102 w 136"/>
                <a:gd name="T47" fmla="*/ 9 h 147"/>
                <a:gd name="T48" fmla="*/ 69 w 136"/>
                <a:gd name="T4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47">
                  <a:moveTo>
                    <a:pt x="69" y="0"/>
                  </a:moveTo>
                  <a:cubicBezTo>
                    <a:pt x="43" y="0"/>
                    <a:pt x="26" y="20"/>
                    <a:pt x="2" y="46"/>
                  </a:cubicBezTo>
                  <a:cubicBezTo>
                    <a:pt x="2" y="47"/>
                    <a:pt x="1" y="48"/>
                    <a:pt x="0" y="50"/>
                  </a:cubicBezTo>
                  <a:cubicBezTo>
                    <a:pt x="3" y="47"/>
                    <a:pt x="6" y="44"/>
                    <a:pt x="8" y="41"/>
                  </a:cubicBezTo>
                  <a:cubicBezTo>
                    <a:pt x="8" y="41"/>
                    <a:pt x="8" y="41"/>
                    <a:pt x="8" y="41"/>
                  </a:cubicBezTo>
                  <a:cubicBezTo>
                    <a:pt x="9" y="41"/>
                    <a:pt x="9" y="41"/>
                    <a:pt x="9" y="41"/>
                  </a:cubicBezTo>
                  <a:cubicBezTo>
                    <a:pt x="9" y="41"/>
                    <a:pt x="9" y="41"/>
                    <a:pt x="9" y="41"/>
                  </a:cubicBezTo>
                  <a:cubicBezTo>
                    <a:pt x="9" y="41"/>
                    <a:pt x="9" y="41"/>
                    <a:pt x="9" y="41"/>
                  </a:cubicBezTo>
                  <a:cubicBezTo>
                    <a:pt x="26" y="23"/>
                    <a:pt x="41" y="10"/>
                    <a:pt x="62" y="10"/>
                  </a:cubicBezTo>
                  <a:cubicBezTo>
                    <a:pt x="71" y="10"/>
                    <a:pt x="82" y="13"/>
                    <a:pt x="95" y="19"/>
                  </a:cubicBezTo>
                  <a:cubicBezTo>
                    <a:pt x="95" y="19"/>
                    <a:pt x="95" y="19"/>
                    <a:pt x="95" y="19"/>
                  </a:cubicBezTo>
                  <a:cubicBezTo>
                    <a:pt x="101" y="22"/>
                    <a:pt x="107" y="26"/>
                    <a:pt x="114" y="30"/>
                  </a:cubicBezTo>
                  <a:cubicBezTo>
                    <a:pt x="122" y="39"/>
                    <a:pt x="125" y="49"/>
                    <a:pt x="125" y="60"/>
                  </a:cubicBezTo>
                  <a:cubicBezTo>
                    <a:pt x="125" y="68"/>
                    <a:pt x="123" y="78"/>
                    <a:pt x="118" y="86"/>
                  </a:cubicBezTo>
                  <a:cubicBezTo>
                    <a:pt x="118" y="86"/>
                    <a:pt x="118" y="86"/>
                    <a:pt x="118" y="86"/>
                  </a:cubicBezTo>
                  <a:cubicBezTo>
                    <a:pt x="118" y="86"/>
                    <a:pt x="118" y="86"/>
                    <a:pt x="118" y="86"/>
                  </a:cubicBezTo>
                  <a:cubicBezTo>
                    <a:pt x="118" y="86"/>
                    <a:pt x="118" y="86"/>
                    <a:pt x="118" y="86"/>
                  </a:cubicBezTo>
                  <a:cubicBezTo>
                    <a:pt x="115" y="92"/>
                    <a:pt x="110" y="101"/>
                    <a:pt x="103" y="110"/>
                  </a:cubicBezTo>
                  <a:cubicBezTo>
                    <a:pt x="103" y="110"/>
                    <a:pt x="103" y="110"/>
                    <a:pt x="103" y="110"/>
                  </a:cubicBezTo>
                  <a:cubicBezTo>
                    <a:pt x="103" y="110"/>
                    <a:pt x="103" y="110"/>
                    <a:pt x="103" y="111"/>
                  </a:cubicBezTo>
                  <a:cubicBezTo>
                    <a:pt x="96" y="122"/>
                    <a:pt x="87" y="135"/>
                    <a:pt x="79" y="147"/>
                  </a:cubicBezTo>
                  <a:cubicBezTo>
                    <a:pt x="94" y="126"/>
                    <a:pt x="117" y="92"/>
                    <a:pt x="125" y="76"/>
                  </a:cubicBezTo>
                  <a:cubicBezTo>
                    <a:pt x="135" y="58"/>
                    <a:pt x="136" y="37"/>
                    <a:pt x="121" y="20"/>
                  </a:cubicBezTo>
                  <a:cubicBezTo>
                    <a:pt x="114" y="16"/>
                    <a:pt x="108" y="12"/>
                    <a:pt x="102" y="9"/>
                  </a:cubicBezTo>
                  <a:cubicBezTo>
                    <a:pt x="89" y="3"/>
                    <a:pt x="79" y="0"/>
                    <a:pt x="69" y="0"/>
                  </a:cubicBezTo>
                </a:path>
              </a:pathLst>
            </a:custGeom>
            <a:solidFill>
              <a:srgbClr val="C28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6" name="Freeform 161"/>
            <p:cNvSpPr>
              <a:spLocks/>
            </p:cNvSpPr>
            <p:nvPr/>
          </p:nvSpPr>
          <p:spPr bwMode="auto">
            <a:xfrm>
              <a:off x="9134475" y="2654300"/>
              <a:ext cx="187325" cy="255588"/>
            </a:xfrm>
            <a:custGeom>
              <a:avLst/>
              <a:gdLst>
                <a:gd name="T0" fmla="*/ 42 w 49"/>
                <a:gd name="T1" fmla="*/ 7 h 67"/>
                <a:gd name="T2" fmla="*/ 49 w 49"/>
                <a:gd name="T3" fmla="*/ 0 h 67"/>
                <a:gd name="T4" fmla="*/ 14 w 49"/>
                <a:gd name="T5" fmla="*/ 16 h 67"/>
                <a:gd name="T6" fmla="*/ 6 w 49"/>
                <a:gd name="T7" fmla="*/ 67 h 67"/>
                <a:gd name="T8" fmla="*/ 42 w 49"/>
                <a:gd name="T9" fmla="*/ 7 h 67"/>
              </a:gdLst>
              <a:ahLst/>
              <a:cxnLst>
                <a:cxn ang="0">
                  <a:pos x="T0" y="T1"/>
                </a:cxn>
                <a:cxn ang="0">
                  <a:pos x="T2" y="T3"/>
                </a:cxn>
                <a:cxn ang="0">
                  <a:pos x="T4" y="T5"/>
                </a:cxn>
                <a:cxn ang="0">
                  <a:pos x="T6" y="T7"/>
                </a:cxn>
                <a:cxn ang="0">
                  <a:pos x="T8" y="T9"/>
                </a:cxn>
              </a:cxnLst>
              <a:rect l="0" t="0" r="r" b="b"/>
              <a:pathLst>
                <a:path w="49" h="67">
                  <a:moveTo>
                    <a:pt x="42" y="7"/>
                  </a:moveTo>
                  <a:cubicBezTo>
                    <a:pt x="44" y="5"/>
                    <a:pt x="46" y="3"/>
                    <a:pt x="49" y="0"/>
                  </a:cubicBezTo>
                  <a:cubicBezTo>
                    <a:pt x="35" y="1"/>
                    <a:pt x="23" y="6"/>
                    <a:pt x="14" y="16"/>
                  </a:cubicBezTo>
                  <a:cubicBezTo>
                    <a:pt x="2" y="30"/>
                    <a:pt x="0" y="49"/>
                    <a:pt x="6" y="67"/>
                  </a:cubicBezTo>
                  <a:cubicBezTo>
                    <a:pt x="14" y="56"/>
                    <a:pt x="23" y="29"/>
                    <a:pt x="42" y="7"/>
                  </a:cubicBezTo>
                  <a:close/>
                </a:path>
              </a:pathLst>
            </a:custGeom>
            <a:solidFill>
              <a:srgbClr val="F7E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7" name="Freeform 162"/>
            <p:cNvSpPr>
              <a:spLocks/>
            </p:cNvSpPr>
            <p:nvPr/>
          </p:nvSpPr>
          <p:spPr bwMode="auto">
            <a:xfrm>
              <a:off x="9221788" y="1470025"/>
              <a:ext cx="1320800" cy="1219200"/>
            </a:xfrm>
            <a:custGeom>
              <a:avLst/>
              <a:gdLst>
                <a:gd name="T0" fmla="*/ 334 w 347"/>
                <a:gd name="T1" fmla="*/ 65 h 320"/>
                <a:gd name="T2" fmla="*/ 286 w 347"/>
                <a:gd name="T3" fmla="*/ 89 h 320"/>
                <a:gd name="T4" fmla="*/ 240 w 347"/>
                <a:gd name="T5" fmla="*/ 85 h 320"/>
                <a:gd name="T6" fmla="*/ 202 w 347"/>
                <a:gd name="T7" fmla="*/ 64 h 320"/>
                <a:gd name="T8" fmla="*/ 193 w 347"/>
                <a:gd name="T9" fmla="*/ 47 h 320"/>
                <a:gd name="T10" fmla="*/ 188 w 347"/>
                <a:gd name="T11" fmla="*/ 35 h 320"/>
                <a:gd name="T12" fmla="*/ 180 w 347"/>
                <a:gd name="T13" fmla="*/ 21 h 320"/>
                <a:gd name="T14" fmla="*/ 146 w 347"/>
                <a:gd name="T15" fmla="*/ 0 h 320"/>
                <a:gd name="T16" fmla="*/ 180 w 347"/>
                <a:gd name="T17" fmla="*/ 31 h 320"/>
                <a:gd name="T18" fmla="*/ 184 w 347"/>
                <a:gd name="T19" fmla="*/ 49 h 320"/>
                <a:gd name="T20" fmla="*/ 188 w 347"/>
                <a:gd name="T21" fmla="*/ 88 h 320"/>
                <a:gd name="T22" fmla="*/ 182 w 347"/>
                <a:gd name="T23" fmla="*/ 126 h 320"/>
                <a:gd name="T24" fmla="*/ 116 w 347"/>
                <a:gd name="T25" fmla="*/ 180 h 320"/>
                <a:gd name="T26" fmla="*/ 55 w 347"/>
                <a:gd name="T27" fmla="*/ 232 h 320"/>
                <a:gd name="T28" fmla="*/ 0 w 347"/>
                <a:gd name="T29" fmla="*/ 320 h 320"/>
                <a:gd name="T30" fmla="*/ 26 w 347"/>
                <a:gd name="T31" fmla="*/ 311 h 320"/>
                <a:gd name="T32" fmla="*/ 75 w 347"/>
                <a:gd name="T33" fmla="*/ 265 h 320"/>
                <a:gd name="T34" fmla="*/ 139 w 347"/>
                <a:gd name="T35" fmla="*/ 219 h 320"/>
                <a:gd name="T36" fmla="*/ 200 w 347"/>
                <a:gd name="T37" fmla="*/ 189 h 320"/>
                <a:gd name="T38" fmla="*/ 228 w 347"/>
                <a:gd name="T39" fmla="*/ 170 h 320"/>
                <a:gd name="T40" fmla="*/ 347 w 347"/>
                <a:gd name="T41" fmla="*/ 97 h 320"/>
                <a:gd name="T42" fmla="*/ 334 w 347"/>
                <a:gd name="T43" fmla="*/ 6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7" h="320">
                  <a:moveTo>
                    <a:pt x="334" y="65"/>
                  </a:moveTo>
                  <a:cubicBezTo>
                    <a:pt x="322" y="73"/>
                    <a:pt x="299" y="90"/>
                    <a:pt x="286" y="89"/>
                  </a:cubicBezTo>
                  <a:cubicBezTo>
                    <a:pt x="271" y="89"/>
                    <a:pt x="255" y="88"/>
                    <a:pt x="240" y="85"/>
                  </a:cubicBezTo>
                  <a:cubicBezTo>
                    <a:pt x="226" y="83"/>
                    <a:pt x="211" y="77"/>
                    <a:pt x="202" y="64"/>
                  </a:cubicBezTo>
                  <a:cubicBezTo>
                    <a:pt x="198" y="59"/>
                    <a:pt x="195" y="53"/>
                    <a:pt x="193" y="47"/>
                  </a:cubicBezTo>
                  <a:cubicBezTo>
                    <a:pt x="191" y="43"/>
                    <a:pt x="190" y="39"/>
                    <a:pt x="188" y="35"/>
                  </a:cubicBezTo>
                  <a:cubicBezTo>
                    <a:pt x="186" y="30"/>
                    <a:pt x="183" y="25"/>
                    <a:pt x="180" y="21"/>
                  </a:cubicBezTo>
                  <a:cubicBezTo>
                    <a:pt x="168" y="8"/>
                    <a:pt x="160" y="2"/>
                    <a:pt x="146" y="0"/>
                  </a:cubicBezTo>
                  <a:cubicBezTo>
                    <a:pt x="150" y="1"/>
                    <a:pt x="173" y="15"/>
                    <a:pt x="180" y="31"/>
                  </a:cubicBezTo>
                  <a:cubicBezTo>
                    <a:pt x="181" y="35"/>
                    <a:pt x="184" y="45"/>
                    <a:pt x="184" y="49"/>
                  </a:cubicBezTo>
                  <a:cubicBezTo>
                    <a:pt x="187" y="64"/>
                    <a:pt x="187" y="73"/>
                    <a:pt x="188" y="88"/>
                  </a:cubicBezTo>
                  <a:cubicBezTo>
                    <a:pt x="188" y="100"/>
                    <a:pt x="187" y="114"/>
                    <a:pt x="182" y="126"/>
                  </a:cubicBezTo>
                  <a:cubicBezTo>
                    <a:pt x="167" y="158"/>
                    <a:pt x="146" y="160"/>
                    <a:pt x="116" y="180"/>
                  </a:cubicBezTo>
                  <a:cubicBezTo>
                    <a:pt x="94" y="196"/>
                    <a:pt x="74" y="211"/>
                    <a:pt x="55" y="232"/>
                  </a:cubicBezTo>
                  <a:cubicBezTo>
                    <a:pt x="19" y="271"/>
                    <a:pt x="10" y="268"/>
                    <a:pt x="0" y="320"/>
                  </a:cubicBezTo>
                  <a:cubicBezTo>
                    <a:pt x="8" y="315"/>
                    <a:pt x="16" y="312"/>
                    <a:pt x="26" y="311"/>
                  </a:cubicBezTo>
                  <a:cubicBezTo>
                    <a:pt x="40" y="297"/>
                    <a:pt x="64" y="277"/>
                    <a:pt x="75" y="265"/>
                  </a:cubicBezTo>
                  <a:cubicBezTo>
                    <a:pt x="92" y="246"/>
                    <a:pt x="116" y="231"/>
                    <a:pt x="139" y="219"/>
                  </a:cubicBezTo>
                  <a:cubicBezTo>
                    <a:pt x="159" y="209"/>
                    <a:pt x="180" y="200"/>
                    <a:pt x="200" y="189"/>
                  </a:cubicBezTo>
                  <a:cubicBezTo>
                    <a:pt x="210" y="183"/>
                    <a:pt x="220" y="177"/>
                    <a:pt x="228" y="170"/>
                  </a:cubicBezTo>
                  <a:cubicBezTo>
                    <a:pt x="260" y="144"/>
                    <a:pt x="327" y="108"/>
                    <a:pt x="347" y="97"/>
                  </a:cubicBezTo>
                  <a:lnTo>
                    <a:pt x="334" y="65"/>
                  </a:lnTo>
                  <a:close/>
                </a:path>
              </a:pathLst>
            </a:custGeom>
            <a:solidFill>
              <a:srgbClr val="FCC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8" name="Freeform 163"/>
            <p:cNvSpPr>
              <a:spLocks/>
            </p:cNvSpPr>
            <p:nvPr/>
          </p:nvSpPr>
          <p:spPr bwMode="auto">
            <a:xfrm>
              <a:off x="8837613" y="2052638"/>
              <a:ext cx="15875" cy="15875"/>
            </a:xfrm>
            <a:custGeom>
              <a:avLst/>
              <a:gdLst>
                <a:gd name="T0" fmla="*/ 4 w 4"/>
                <a:gd name="T1" fmla="*/ 0 h 4"/>
                <a:gd name="T2" fmla="*/ 0 w 4"/>
                <a:gd name="T3" fmla="*/ 4 h 4"/>
                <a:gd name="T4" fmla="*/ 0 w 4"/>
                <a:gd name="T5" fmla="*/ 4 h 4"/>
                <a:gd name="T6" fmla="*/ 1 w 4"/>
                <a:gd name="T7" fmla="*/ 3 h 4"/>
                <a:gd name="T8" fmla="*/ 4 w 4"/>
                <a:gd name="T9" fmla="*/ 1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3" y="2"/>
                    <a:pt x="1" y="3"/>
                    <a:pt x="0" y="4"/>
                  </a:cubicBezTo>
                  <a:cubicBezTo>
                    <a:pt x="0" y="4"/>
                    <a:pt x="0" y="4"/>
                    <a:pt x="0" y="4"/>
                  </a:cubicBezTo>
                  <a:cubicBezTo>
                    <a:pt x="1" y="4"/>
                    <a:pt x="1" y="4"/>
                    <a:pt x="1" y="3"/>
                  </a:cubicBezTo>
                  <a:cubicBezTo>
                    <a:pt x="2" y="2"/>
                    <a:pt x="3" y="2"/>
                    <a:pt x="4" y="1"/>
                  </a:cubicBezTo>
                  <a:cubicBezTo>
                    <a:pt x="4" y="1"/>
                    <a:pt x="4" y="1"/>
                    <a:pt x="4" y="0"/>
                  </a:cubicBezTo>
                  <a:cubicBezTo>
                    <a:pt x="4" y="0"/>
                    <a:pt x="4" y="0"/>
                    <a:pt x="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69" name="Freeform 164"/>
            <p:cNvSpPr>
              <a:spLocks noEditPoints="1"/>
            </p:cNvSpPr>
            <p:nvPr/>
          </p:nvSpPr>
          <p:spPr bwMode="auto">
            <a:xfrm>
              <a:off x="8837613" y="2052638"/>
              <a:ext cx="15875" cy="15875"/>
            </a:xfrm>
            <a:custGeom>
              <a:avLst/>
              <a:gdLst>
                <a:gd name="T0" fmla="*/ 1 w 4"/>
                <a:gd name="T1" fmla="*/ 3 h 4"/>
                <a:gd name="T2" fmla="*/ 0 w 4"/>
                <a:gd name="T3" fmla="*/ 4 h 4"/>
                <a:gd name="T4" fmla="*/ 0 w 4"/>
                <a:gd name="T5" fmla="*/ 4 h 4"/>
                <a:gd name="T6" fmla="*/ 1 w 4"/>
                <a:gd name="T7" fmla="*/ 3 h 4"/>
                <a:gd name="T8" fmla="*/ 4 w 4"/>
                <a:gd name="T9" fmla="*/ 0 h 4"/>
                <a:gd name="T10" fmla="*/ 4 w 4"/>
                <a:gd name="T11" fmla="*/ 1 h 4"/>
                <a:gd name="T12" fmla="*/ 4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1" y="4"/>
                    <a:pt x="1" y="4"/>
                    <a:pt x="0" y="4"/>
                  </a:cubicBezTo>
                  <a:cubicBezTo>
                    <a:pt x="0" y="4"/>
                    <a:pt x="0" y="4"/>
                    <a:pt x="0" y="4"/>
                  </a:cubicBezTo>
                  <a:cubicBezTo>
                    <a:pt x="1" y="4"/>
                    <a:pt x="1" y="4"/>
                    <a:pt x="1" y="3"/>
                  </a:cubicBezTo>
                  <a:moveTo>
                    <a:pt x="4" y="0"/>
                  </a:moveTo>
                  <a:cubicBezTo>
                    <a:pt x="4" y="1"/>
                    <a:pt x="4" y="1"/>
                    <a:pt x="4" y="1"/>
                  </a:cubicBezTo>
                  <a:cubicBezTo>
                    <a:pt x="4" y="1"/>
                    <a:pt x="4" y="1"/>
                    <a:pt x="4" y="0"/>
                  </a:cubicBezTo>
                  <a:cubicBezTo>
                    <a:pt x="4" y="0"/>
                    <a:pt x="4" y="0"/>
                    <a:pt x="4" y="0"/>
                  </a:cubicBezTo>
                </a:path>
              </a:pathLst>
            </a:custGeom>
            <a:solidFill>
              <a:srgbClr val="B19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0" name="Freeform 165"/>
            <p:cNvSpPr>
              <a:spLocks/>
            </p:cNvSpPr>
            <p:nvPr/>
          </p:nvSpPr>
          <p:spPr bwMode="auto">
            <a:xfrm>
              <a:off x="8701088" y="2033588"/>
              <a:ext cx="152400" cy="34925"/>
            </a:xfrm>
            <a:custGeom>
              <a:avLst/>
              <a:gdLst>
                <a:gd name="T0" fmla="*/ 14 w 40"/>
                <a:gd name="T1" fmla="*/ 0 h 9"/>
                <a:gd name="T2" fmla="*/ 0 w 40"/>
                <a:gd name="T3" fmla="*/ 2 h 9"/>
                <a:gd name="T4" fmla="*/ 1 w 40"/>
                <a:gd name="T5" fmla="*/ 2 h 9"/>
                <a:gd name="T6" fmla="*/ 36 w 40"/>
                <a:gd name="T7" fmla="*/ 9 h 9"/>
                <a:gd name="T8" fmla="*/ 40 w 40"/>
                <a:gd name="T9" fmla="*/ 5 h 9"/>
                <a:gd name="T10" fmla="*/ 14 w 40"/>
                <a:gd name="T11" fmla="*/ 0 h 9"/>
              </a:gdLst>
              <a:ahLst/>
              <a:cxnLst>
                <a:cxn ang="0">
                  <a:pos x="T0" y="T1"/>
                </a:cxn>
                <a:cxn ang="0">
                  <a:pos x="T2" y="T3"/>
                </a:cxn>
                <a:cxn ang="0">
                  <a:pos x="T4" y="T5"/>
                </a:cxn>
                <a:cxn ang="0">
                  <a:pos x="T6" y="T7"/>
                </a:cxn>
                <a:cxn ang="0">
                  <a:pos x="T8" y="T9"/>
                </a:cxn>
                <a:cxn ang="0">
                  <a:pos x="T10" y="T11"/>
                </a:cxn>
              </a:cxnLst>
              <a:rect l="0" t="0" r="r" b="b"/>
              <a:pathLst>
                <a:path w="40" h="9">
                  <a:moveTo>
                    <a:pt x="14" y="0"/>
                  </a:moveTo>
                  <a:cubicBezTo>
                    <a:pt x="9" y="0"/>
                    <a:pt x="5" y="0"/>
                    <a:pt x="0" y="2"/>
                  </a:cubicBezTo>
                  <a:cubicBezTo>
                    <a:pt x="0" y="2"/>
                    <a:pt x="0" y="2"/>
                    <a:pt x="1" y="2"/>
                  </a:cubicBezTo>
                  <a:cubicBezTo>
                    <a:pt x="6" y="2"/>
                    <a:pt x="22" y="4"/>
                    <a:pt x="36" y="9"/>
                  </a:cubicBezTo>
                  <a:cubicBezTo>
                    <a:pt x="37" y="8"/>
                    <a:pt x="39" y="7"/>
                    <a:pt x="40" y="5"/>
                  </a:cubicBezTo>
                  <a:cubicBezTo>
                    <a:pt x="30" y="2"/>
                    <a:pt x="22" y="0"/>
                    <a:pt x="14" y="0"/>
                  </a:cubicBezTo>
                </a:path>
              </a:pathLst>
            </a:custGeom>
            <a:solidFill>
              <a:srgbClr val="E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1" name="Freeform 166"/>
            <p:cNvSpPr>
              <a:spLocks/>
            </p:cNvSpPr>
            <p:nvPr/>
          </p:nvSpPr>
          <p:spPr bwMode="auto">
            <a:xfrm>
              <a:off x="10215563" y="966788"/>
              <a:ext cx="582612" cy="1052513"/>
            </a:xfrm>
            <a:custGeom>
              <a:avLst/>
              <a:gdLst>
                <a:gd name="T0" fmla="*/ 283 w 367"/>
                <a:gd name="T1" fmla="*/ 394 h 663"/>
                <a:gd name="T2" fmla="*/ 135 w 367"/>
                <a:gd name="T3" fmla="*/ 0 h 663"/>
                <a:gd name="T4" fmla="*/ 0 w 367"/>
                <a:gd name="T5" fmla="*/ 53 h 663"/>
                <a:gd name="T6" fmla="*/ 24 w 367"/>
                <a:gd name="T7" fmla="*/ 113 h 663"/>
                <a:gd name="T8" fmla="*/ 151 w 367"/>
                <a:gd name="T9" fmla="*/ 444 h 663"/>
                <a:gd name="T10" fmla="*/ 199 w 367"/>
                <a:gd name="T11" fmla="*/ 569 h 663"/>
                <a:gd name="T12" fmla="*/ 235 w 367"/>
                <a:gd name="T13" fmla="*/ 663 h 663"/>
                <a:gd name="T14" fmla="*/ 367 w 367"/>
                <a:gd name="T15" fmla="*/ 612 h 663"/>
                <a:gd name="T16" fmla="*/ 283 w 367"/>
                <a:gd name="T17" fmla="*/ 39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663">
                  <a:moveTo>
                    <a:pt x="283" y="394"/>
                  </a:moveTo>
                  <a:lnTo>
                    <a:pt x="135" y="0"/>
                  </a:lnTo>
                  <a:lnTo>
                    <a:pt x="0" y="53"/>
                  </a:lnTo>
                  <a:lnTo>
                    <a:pt x="24" y="113"/>
                  </a:lnTo>
                  <a:lnTo>
                    <a:pt x="151" y="444"/>
                  </a:lnTo>
                  <a:lnTo>
                    <a:pt x="199" y="569"/>
                  </a:lnTo>
                  <a:lnTo>
                    <a:pt x="235" y="663"/>
                  </a:lnTo>
                  <a:lnTo>
                    <a:pt x="367" y="612"/>
                  </a:lnTo>
                  <a:lnTo>
                    <a:pt x="283" y="3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2" name="Freeform 167"/>
            <p:cNvSpPr>
              <a:spLocks/>
            </p:cNvSpPr>
            <p:nvPr/>
          </p:nvSpPr>
          <p:spPr bwMode="auto">
            <a:xfrm>
              <a:off x="10215563" y="966788"/>
              <a:ext cx="582612" cy="1052513"/>
            </a:xfrm>
            <a:custGeom>
              <a:avLst/>
              <a:gdLst>
                <a:gd name="T0" fmla="*/ 283 w 367"/>
                <a:gd name="T1" fmla="*/ 394 h 663"/>
                <a:gd name="T2" fmla="*/ 135 w 367"/>
                <a:gd name="T3" fmla="*/ 0 h 663"/>
                <a:gd name="T4" fmla="*/ 0 w 367"/>
                <a:gd name="T5" fmla="*/ 53 h 663"/>
                <a:gd name="T6" fmla="*/ 24 w 367"/>
                <a:gd name="T7" fmla="*/ 113 h 663"/>
                <a:gd name="T8" fmla="*/ 151 w 367"/>
                <a:gd name="T9" fmla="*/ 444 h 663"/>
                <a:gd name="T10" fmla="*/ 199 w 367"/>
                <a:gd name="T11" fmla="*/ 569 h 663"/>
                <a:gd name="T12" fmla="*/ 235 w 367"/>
                <a:gd name="T13" fmla="*/ 663 h 663"/>
                <a:gd name="T14" fmla="*/ 367 w 367"/>
                <a:gd name="T15" fmla="*/ 612 h 663"/>
                <a:gd name="T16" fmla="*/ 283 w 367"/>
                <a:gd name="T17" fmla="*/ 39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663">
                  <a:moveTo>
                    <a:pt x="283" y="394"/>
                  </a:moveTo>
                  <a:lnTo>
                    <a:pt x="135" y="0"/>
                  </a:lnTo>
                  <a:lnTo>
                    <a:pt x="0" y="53"/>
                  </a:lnTo>
                  <a:lnTo>
                    <a:pt x="24" y="113"/>
                  </a:lnTo>
                  <a:lnTo>
                    <a:pt x="151" y="444"/>
                  </a:lnTo>
                  <a:lnTo>
                    <a:pt x="199" y="569"/>
                  </a:lnTo>
                  <a:lnTo>
                    <a:pt x="235" y="663"/>
                  </a:lnTo>
                  <a:lnTo>
                    <a:pt x="367" y="612"/>
                  </a:lnTo>
                  <a:lnTo>
                    <a:pt x="283"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3" name="Freeform 168"/>
            <p:cNvSpPr>
              <a:spLocks/>
            </p:cNvSpPr>
            <p:nvPr/>
          </p:nvSpPr>
          <p:spPr bwMode="auto">
            <a:xfrm>
              <a:off x="10528300" y="1592263"/>
              <a:ext cx="269875" cy="427038"/>
            </a:xfrm>
            <a:custGeom>
              <a:avLst/>
              <a:gdLst>
                <a:gd name="T0" fmla="*/ 0 w 170"/>
                <a:gd name="T1" fmla="*/ 57 h 269"/>
                <a:gd name="T2" fmla="*/ 38 w 170"/>
                <a:gd name="T3" fmla="*/ 269 h 269"/>
                <a:gd name="T4" fmla="*/ 170 w 170"/>
                <a:gd name="T5" fmla="*/ 218 h 269"/>
                <a:gd name="T6" fmla="*/ 86 w 170"/>
                <a:gd name="T7" fmla="*/ 0 h 269"/>
                <a:gd name="T8" fmla="*/ 0 w 170"/>
                <a:gd name="T9" fmla="*/ 57 h 269"/>
              </a:gdLst>
              <a:ahLst/>
              <a:cxnLst>
                <a:cxn ang="0">
                  <a:pos x="T0" y="T1"/>
                </a:cxn>
                <a:cxn ang="0">
                  <a:pos x="T2" y="T3"/>
                </a:cxn>
                <a:cxn ang="0">
                  <a:pos x="T4" y="T5"/>
                </a:cxn>
                <a:cxn ang="0">
                  <a:pos x="T6" y="T7"/>
                </a:cxn>
                <a:cxn ang="0">
                  <a:pos x="T8" y="T9"/>
                </a:cxn>
              </a:cxnLst>
              <a:rect l="0" t="0" r="r" b="b"/>
              <a:pathLst>
                <a:path w="170" h="269">
                  <a:moveTo>
                    <a:pt x="0" y="57"/>
                  </a:moveTo>
                  <a:lnTo>
                    <a:pt x="38" y="269"/>
                  </a:lnTo>
                  <a:lnTo>
                    <a:pt x="170" y="218"/>
                  </a:lnTo>
                  <a:lnTo>
                    <a:pt x="86" y="0"/>
                  </a:lnTo>
                  <a:lnTo>
                    <a:pt x="0" y="57"/>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4" name="Oval 169"/>
            <p:cNvSpPr>
              <a:spLocks noChangeArrowheads="1"/>
            </p:cNvSpPr>
            <p:nvPr/>
          </p:nvSpPr>
          <p:spPr bwMode="auto">
            <a:xfrm>
              <a:off x="10623550" y="1804988"/>
              <a:ext cx="103187" cy="103188"/>
            </a:xfrm>
            <a:prstGeom prst="ellipse">
              <a:avLst/>
            </a:pr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5" name="Oval 170"/>
            <p:cNvSpPr>
              <a:spLocks noChangeArrowheads="1"/>
            </p:cNvSpPr>
            <p:nvPr/>
          </p:nvSpPr>
          <p:spPr bwMode="auto">
            <a:xfrm>
              <a:off x="10615613" y="1801813"/>
              <a:ext cx="103187"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6" name="Oval 171"/>
            <p:cNvSpPr>
              <a:spLocks noChangeArrowheads="1"/>
            </p:cNvSpPr>
            <p:nvPr/>
          </p:nvSpPr>
          <p:spPr bwMode="auto">
            <a:xfrm>
              <a:off x="10661650" y="1820863"/>
              <a:ext cx="11112" cy="14288"/>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7" name="Oval 172"/>
            <p:cNvSpPr>
              <a:spLocks noChangeArrowheads="1"/>
            </p:cNvSpPr>
            <p:nvPr/>
          </p:nvSpPr>
          <p:spPr bwMode="auto">
            <a:xfrm>
              <a:off x="10634663" y="1847850"/>
              <a:ext cx="15875" cy="11113"/>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8" name="Oval 173"/>
            <p:cNvSpPr>
              <a:spLocks noChangeArrowheads="1"/>
            </p:cNvSpPr>
            <p:nvPr/>
          </p:nvSpPr>
          <p:spPr bwMode="auto">
            <a:xfrm>
              <a:off x="10661650" y="1870075"/>
              <a:ext cx="11112" cy="15875"/>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79" name="Oval 174"/>
            <p:cNvSpPr>
              <a:spLocks noChangeArrowheads="1"/>
            </p:cNvSpPr>
            <p:nvPr/>
          </p:nvSpPr>
          <p:spPr bwMode="auto">
            <a:xfrm>
              <a:off x="10683875" y="1847850"/>
              <a:ext cx="15875" cy="11113"/>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0" name="Freeform 175"/>
            <p:cNvSpPr>
              <a:spLocks/>
            </p:cNvSpPr>
            <p:nvPr/>
          </p:nvSpPr>
          <p:spPr bwMode="auto">
            <a:xfrm>
              <a:off x="10425113" y="647700"/>
              <a:ext cx="865187" cy="1363663"/>
            </a:xfrm>
            <a:custGeom>
              <a:avLst/>
              <a:gdLst>
                <a:gd name="T0" fmla="*/ 545 w 545"/>
                <a:gd name="T1" fmla="*/ 0 h 859"/>
                <a:gd name="T2" fmla="*/ 0 w 545"/>
                <a:gd name="T3" fmla="*/ 192 h 859"/>
                <a:gd name="T4" fmla="*/ 3 w 545"/>
                <a:gd name="T5" fmla="*/ 201 h 859"/>
                <a:gd name="T6" fmla="*/ 151 w 545"/>
                <a:gd name="T7" fmla="*/ 595 h 859"/>
                <a:gd name="T8" fmla="*/ 235 w 545"/>
                <a:gd name="T9" fmla="*/ 813 h 859"/>
                <a:gd name="T10" fmla="*/ 254 w 545"/>
                <a:gd name="T11" fmla="*/ 859 h 859"/>
                <a:gd name="T12" fmla="*/ 545 w 545"/>
                <a:gd name="T13" fmla="*/ 763 h 859"/>
                <a:gd name="T14" fmla="*/ 545 w 545"/>
                <a:gd name="T15" fmla="*/ 0 h 8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5" h="859">
                  <a:moveTo>
                    <a:pt x="545" y="0"/>
                  </a:moveTo>
                  <a:lnTo>
                    <a:pt x="0" y="192"/>
                  </a:lnTo>
                  <a:lnTo>
                    <a:pt x="3" y="201"/>
                  </a:lnTo>
                  <a:lnTo>
                    <a:pt x="151" y="595"/>
                  </a:lnTo>
                  <a:lnTo>
                    <a:pt x="235" y="813"/>
                  </a:lnTo>
                  <a:lnTo>
                    <a:pt x="254" y="859"/>
                  </a:lnTo>
                  <a:lnTo>
                    <a:pt x="545" y="763"/>
                  </a:lnTo>
                  <a:lnTo>
                    <a:pt x="54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1" name="Freeform 176"/>
            <p:cNvSpPr>
              <a:spLocks/>
            </p:cNvSpPr>
            <p:nvPr/>
          </p:nvSpPr>
          <p:spPr bwMode="auto">
            <a:xfrm>
              <a:off x="10783888" y="1393825"/>
              <a:ext cx="506412" cy="617538"/>
            </a:xfrm>
            <a:custGeom>
              <a:avLst/>
              <a:gdLst>
                <a:gd name="T0" fmla="*/ 319 w 319"/>
                <a:gd name="T1" fmla="*/ 0 h 389"/>
                <a:gd name="T2" fmla="*/ 0 w 319"/>
                <a:gd name="T3" fmla="*/ 130 h 389"/>
                <a:gd name="T4" fmla="*/ 28 w 319"/>
                <a:gd name="T5" fmla="*/ 389 h 389"/>
                <a:gd name="T6" fmla="*/ 319 w 319"/>
                <a:gd name="T7" fmla="*/ 293 h 389"/>
                <a:gd name="T8" fmla="*/ 319 w 319"/>
                <a:gd name="T9" fmla="*/ 0 h 389"/>
              </a:gdLst>
              <a:ahLst/>
              <a:cxnLst>
                <a:cxn ang="0">
                  <a:pos x="T0" y="T1"/>
                </a:cxn>
                <a:cxn ang="0">
                  <a:pos x="T2" y="T3"/>
                </a:cxn>
                <a:cxn ang="0">
                  <a:pos x="T4" y="T5"/>
                </a:cxn>
                <a:cxn ang="0">
                  <a:pos x="T6" y="T7"/>
                </a:cxn>
                <a:cxn ang="0">
                  <a:pos x="T8" y="T9"/>
                </a:cxn>
              </a:cxnLst>
              <a:rect l="0" t="0" r="r" b="b"/>
              <a:pathLst>
                <a:path w="319" h="389">
                  <a:moveTo>
                    <a:pt x="319" y="0"/>
                  </a:moveTo>
                  <a:lnTo>
                    <a:pt x="0" y="130"/>
                  </a:lnTo>
                  <a:lnTo>
                    <a:pt x="28" y="389"/>
                  </a:lnTo>
                  <a:lnTo>
                    <a:pt x="319" y="293"/>
                  </a:lnTo>
                  <a:lnTo>
                    <a:pt x="319"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2" name="Oval 177"/>
            <p:cNvSpPr>
              <a:spLocks noChangeArrowheads="1"/>
            </p:cNvSpPr>
            <p:nvPr/>
          </p:nvSpPr>
          <p:spPr bwMode="auto">
            <a:xfrm>
              <a:off x="10920413" y="1698625"/>
              <a:ext cx="106362" cy="1063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3" name="Oval 178"/>
            <p:cNvSpPr>
              <a:spLocks noChangeArrowheads="1"/>
            </p:cNvSpPr>
            <p:nvPr/>
          </p:nvSpPr>
          <p:spPr bwMode="auto">
            <a:xfrm>
              <a:off x="10912475" y="1695450"/>
              <a:ext cx="106362" cy="1063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4" name="Oval 179"/>
            <p:cNvSpPr>
              <a:spLocks noChangeArrowheads="1"/>
            </p:cNvSpPr>
            <p:nvPr/>
          </p:nvSpPr>
          <p:spPr bwMode="auto">
            <a:xfrm>
              <a:off x="10961688" y="1717675"/>
              <a:ext cx="11112" cy="11113"/>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5" name="Oval 180"/>
            <p:cNvSpPr>
              <a:spLocks noChangeArrowheads="1"/>
            </p:cNvSpPr>
            <p:nvPr/>
          </p:nvSpPr>
          <p:spPr bwMode="auto">
            <a:xfrm>
              <a:off x="10936288" y="1739900"/>
              <a:ext cx="11112" cy="15875"/>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6" name="Oval 181"/>
            <p:cNvSpPr>
              <a:spLocks noChangeArrowheads="1"/>
            </p:cNvSpPr>
            <p:nvPr/>
          </p:nvSpPr>
          <p:spPr bwMode="auto">
            <a:xfrm>
              <a:off x="10961688" y="1766888"/>
              <a:ext cx="11112" cy="11113"/>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7" name="Oval 182"/>
            <p:cNvSpPr>
              <a:spLocks noChangeArrowheads="1"/>
            </p:cNvSpPr>
            <p:nvPr/>
          </p:nvSpPr>
          <p:spPr bwMode="auto">
            <a:xfrm>
              <a:off x="10985500" y="1739900"/>
              <a:ext cx="11112" cy="15875"/>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8" name="Freeform 183"/>
            <p:cNvSpPr>
              <a:spLocks noEditPoints="1"/>
            </p:cNvSpPr>
            <p:nvPr/>
          </p:nvSpPr>
          <p:spPr bwMode="auto">
            <a:xfrm>
              <a:off x="9194800" y="1244600"/>
              <a:ext cx="658812" cy="95250"/>
            </a:xfrm>
            <a:custGeom>
              <a:avLst/>
              <a:gdLst>
                <a:gd name="T0" fmla="*/ 36 w 173"/>
                <a:gd name="T1" fmla="*/ 22 h 25"/>
                <a:gd name="T2" fmla="*/ 29 w 173"/>
                <a:gd name="T3" fmla="*/ 23 h 25"/>
                <a:gd name="T4" fmla="*/ 0 w 173"/>
                <a:gd name="T5" fmla="*/ 25 h 25"/>
                <a:gd name="T6" fmla="*/ 29 w 173"/>
                <a:gd name="T7" fmla="*/ 23 h 25"/>
                <a:gd name="T8" fmla="*/ 36 w 173"/>
                <a:gd name="T9" fmla="*/ 22 h 25"/>
                <a:gd name="T10" fmla="*/ 173 w 173"/>
                <a:gd name="T11" fmla="*/ 0 h 25"/>
                <a:gd name="T12" fmla="*/ 41 w 173"/>
                <a:gd name="T13" fmla="*/ 22 h 25"/>
                <a:gd name="T14" fmla="*/ 40 w 173"/>
                <a:gd name="T15" fmla="*/ 22 h 25"/>
                <a:gd name="T16" fmla="*/ 41 w 173"/>
                <a:gd name="T17" fmla="*/ 22 h 25"/>
                <a:gd name="T18" fmla="*/ 173 w 173"/>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5">
                  <a:moveTo>
                    <a:pt x="36" y="22"/>
                  </a:moveTo>
                  <a:cubicBezTo>
                    <a:pt x="35" y="22"/>
                    <a:pt x="32" y="23"/>
                    <a:pt x="29" y="23"/>
                  </a:cubicBezTo>
                  <a:cubicBezTo>
                    <a:pt x="22" y="23"/>
                    <a:pt x="11" y="24"/>
                    <a:pt x="0" y="25"/>
                  </a:cubicBezTo>
                  <a:cubicBezTo>
                    <a:pt x="11" y="24"/>
                    <a:pt x="22" y="23"/>
                    <a:pt x="29" y="23"/>
                  </a:cubicBezTo>
                  <a:cubicBezTo>
                    <a:pt x="32" y="23"/>
                    <a:pt x="35" y="22"/>
                    <a:pt x="36" y="22"/>
                  </a:cubicBezTo>
                  <a:moveTo>
                    <a:pt x="173" y="0"/>
                  </a:moveTo>
                  <a:cubicBezTo>
                    <a:pt x="113" y="10"/>
                    <a:pt x="50" y="20"/>
                    <a:pt x="41" y="22"/>
                  </a:cubicBezTo>
                  <a:cubicBezTo>
                    <a:pt x="40" y="22"/>
                    <a:pt x="40" y="22"/>
                    <a:pt x="40" y="22"/>
                  </a:cubicBezTo>
                  <a:cubicBezTo>
                    <a:pt x="40" y="22"/>
                    <a:pt x="40" y="22"/>
                    <a:pt x="41" y="22"/>
                  </a:cubicBezTo>
                  <a:cubicBezTo>
                    <a:pt x="50" y="20"/>
                    <a:pt x="113" y="10"/>
                    <a:pt x="17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9" name="Freeform 184"/>
            <p:cNvSpPr>
              <a:spLocks/>
            </p:cNvSpPr>
            <p:nvPr/>
          </p:nvSpPr>
          <p:spPr bwMode="auto">
            <a:xfrm>
              <a:off x="8483600" y="1173163"/>
              <a:ext cx="1819275" cy="909638"/>
            </a:xfrm>
            <a:custGeom>
              <a:avLst/>
              <a:gdLst>
                <a:gd name="T0" fmla="*/ 468 w 478"/>
                <a:gd name="T1" fmla="*/ 0 h 239"/>
                <a:gd name="T2" fmla="*/ 360 w 478"/>
                <a:gd name="T3" fmla="*/ 19 h 239"/>
                <a:gd name="T4" fmla="*/ 228 w 478"/>
                <a:gd name="T5" fmla="*/ 41 h 239"/>
                <a:gd name="T6" fmla="*/ 227 w 478"/>
                <a:gd name="T7" fmla="*/ 41 h 239"/>
                <a:gd name="T8" fmla="*/ 226 w 478"/>
                <a:gd name="T9" fmla="*/ 41 h 239"/>
                <a:gd name="T10" fmla="*/ 223 w 478"/>
                <a:gd name="T11" fmla="*/ 41 h 239"/>
                <a:gd name="T12" fmla="*/ 216 w 478"/>
                <a:gd name="T13" fmla="*/ 42 h 239"/>
                <a:gd name="T14" fmla="*/ 187 w 478"/>
                <a:gd name="T15" fmla="*/ 44 h 239"/>
                <a:gd name="T16" fmla="*/ 119 w 478"/>
                <a:gd name="T17" fmla="*/ 56 h 239"/>
                <a:gd name="T18" fmla="*/ 7 w 478"/>
                <a:gd name="T19" fmla="*/ 213 h 239"/>
                <a:gd name="T20" fmla="*/ 0 w 478"/>
                <a:gd name="T21" fmla="*/ 239 h 239"/>
                <a:gd name="T22" fmla="*/ 144 w 478"/>
                <a:gd name="T23" fmla="*/ 79 h 239"/>
                <a:gd name="T24" fmla="*/ 145 w 478"/>
                <a:gd name="T25" fmla="*/ 78 h 239"/>
                <a:gd name="T26" fmla="*/ 161 w 478"/>
                <a:gd name="T27" fmla="*/ 74 h 239"/>
                <a:gd name="T28" fmla="*/ 161 w 478"/>
                <a:gd name="T29" fmla="*/ 74 h 239"/>
                <a:gd name="T30" fmla="*/ 240 w 478"/>
                <a:gd name="T31" fmla="*/ 65 h 239"/>
                <a:gd name="T32" fmla="*/ 249 w 478"/>
                <a:gd name="T33" fmla="*/ 65 h 239"/>
                <a:gd name="T34" fmla="*/ 251 w 478"/>
                <a:gd name="T35" fmla="*/ 65 h 239"/>
                <a:gd name="T36" fmla="*/ 478 w 478"/>
                <a:gd name="T37" fmla="*/ 26 h 239"/>
                <a:gd name="T38" fmla="*/ 468 w 478"/>
                <a:gd name="T3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39">
                  <a:moveTo>
                    <a:pt x="468" y="0"/>
                  </a:moveTo>
                  <a:cubicBezTo>
                    <a:pt x="449" y="3"/>
                    <a:pt x="405" y="11"/>
                    <a:pt x="360" y="19"/>
                  </a:cubicBezTo>
                  <a:cubicBezTo>
                    <a:pt x="300" y="29"/>
                    <a:pt x="237" y="39"/>
                    <a:pt x="228" y="41"/>
                  </a:cubicBezTo>
                  <a:cubicBezTo>
                    <a:pt x="227" y="41"/>
                    <a:pt x="227" y="41"/>
                    <a:pt x="227" y="41"/>
                  </a:cubicBezTo>
                  <a:cubicBezTo>
                    <a:pt x="226" y="41"/>
                    <a:pt x="226" y="41"/>
                    <a:pt x="226" y="41"/>
                  </a:cubicBezTo>
                  <a:cubicBezTo>
                    <a:pt x="225" y="41"/>
                    <a:pt x="224" y="41"/>
                    <a:pt x="223" y="41"/>
                  </a:cubicBezTo>
                  <a:cubicBezTo>
                    <a:pt x="222" y="41"/>
                    <a:pt x="219" y="42"/>
                    <a:pt x="216" y="42"/>
                  </a:cubicBezTo>
                  <a:cubicBezTo>
                    <a:pt x="209" y="42"/>
                    <a:pt x="198" y="43"/>
                    <a:pt x="187" y="44"/>
                  </a:cubicBezTo>
                  <a:cubicBezTo>
                    <a:pt x="161" y="46"/>
                    <a:pt x="129" y="49"/>
                    <a:pt x="119" y="56"/>
                  </a:cubicBezTo>
                  <a:cubicBezTo>
                    <a:pt x="102" y="68"/>
                    <a:pt x="29" y="170"/>
                    <a:pt x="7" y="213"/>
                  </a:cubicBezTo>
                  <a:cubicBezTo>
                    <a:pt x="4" y="219"/>
                    <a:pt x="2" y="228"/>
                    <a:pt x="0" y="239"/>
                  </a:cubicBezTo>
                  <a:cubicBezTo>
                    <a:pt x="40" y="177"/>
                    <a:pt x="107" y="99"/>
                    <a:pt x="144" y="79"/>
                  </a:cubicBezTo>
                  <a:cubicBezTo>
                    <a:pt x="145" y="78"/>
                    <a:pt x="145" y="78"/>
                    <a:pt x="145" y="78"/>
                  </a:cubicBezTo>
                  <a:cubicBezTo>
                    <a:pt x="149" y="76"/>
                    <a:pt x="154" y="75"/>
                    <a:pt x="161" y="74"/>
                  </a:cubicBezTo>
                  <a:cubicBezTo>
                    <a:pt x="161" y="74"/>
                    <a:pt x="161" y="74"/>
                    <a:pt x="161" y="74"/>
                  </a:cubicBezTo>
                  <a:cubicBezTo>
                    <a:pt x="184" y="69"/>
                    <a:pt x="221" y="66"/>
                    <a:pt x="240" y="65"/>
                  </a:cubicBezTo>
                  <a:cubicBezTo>
                    <a:pt x="244" y="65"/>
                    <a:pt x="247" y="65"/>
                    <a:pt x="249" y="65"/>
                  </a:cubicBezTo>
                  <a:cubicBezTo>
                    <a:pt x="250" y="65"/>
                    <a:pt x="251" y="65"/>
                    <a:pt x="251" y="65"/>
                  </a:cubicBezTo>
                  <a:cubicBezTo>
                    <a:pt x="267" y="62"/>
                    <a:pt x="419" y="36"/>
                    <a:pt x="478" y="26"/>
                  </a:cubicBezTo>
                  <a:cubicBezTo>
                    <a:pt x="468" y="0"/>
                    <a:pt x="468" y="0"/>
                    <a:pt x="468" y="0"/>
                  </a:cubicBezTo>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90" name="Freeform 185"/>
            <p:cNvSpPr>
              <a:spLocks/>
            </p:cNvSpPr>
            <p:nvPr/>
          </p:nvSpPr>
          <p:spPr bwMode="auto">
            <a:xfrm>
              <a:off x="10264775" y="1168400"/>
              <a:ext cx="57150" cy="103188"/>
            </a:xfrm>
            <a:custGeom>
              <a:avLst/>
              <a:gdLst>
                <a:gd name="T0" fmla="*/ 5 w 15"/>
                <a:gd name="T1" fmla="*/ 0 h 27"/>
                <a:gd name="T2" fmla="*/ 0 w 15"/>
                <a:gd name="T3" fmla="*/ 1 h 27"/>
                <a:gd name="T4" fmla="*/ 10 w 15"/>
                <a:gd name="T5" fmla="*/ 27 h 27"/>
                <a:gd name="T6" fmla="*/ 15 w 15"/>
                <a:gd name="T7" fmla="*/ 26 h 27"/>
                <a:gd name="T8" fmla="*/ 5 w 15"/>
                <a:gd name="T9" fmla="*/ 0 h 27"/>
              </a:gdLst>
              <a:ahLst/>
              <a:cxnLst>
                <a:cxn ang="0">
                  <a:pos x="T0" y="T1"/>
                </a:cxn>
                <a:cxn ang="0">
                  <a:pos x="T2" y="T3"/>
                </a:cxn>
                <a:cxn ang="0">
                  <a:pos x="T4" y="T5"/>
                </a:cxn>
                <a:cxn ang="0">
                  <a:pos x="T6" y="T7"/>
                </a:cxn>
                <a:cxn ang="0">
                  <a:pos x="T8" y="T9"/>
                </a:cxn>
              </a:cxnLst>
              <a:rect l="0" t="0" r="r" b="b"/>
              <a:pathLst>
                <a:path w="15" h="27">
                  <a:moveTo>
                    <a:pt x="5" y="0"/>
                  </a:moveTo>
                  <a:cubicBezTo>
                    <a:pt x="4" y="0"/>
                    <a:pt x="2" y="1"/>
                    <a:pt x="0" y="1"/>
                  </a:cubicBezTo>
                  <a:cubicBezTo>
                    <a:pt x="10" y="27"/>
                    <a:pt x="10" y="27"/>
                    <a:pt x="10" y="27"/>
                  </a:cubicBezTo>
                  <a:cubicBezTo>
                    <a:pt x="12" y="27"/>
                    <a:pt x="14" y="27"/>
                    <a:pt x="15" y="26"/>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grpSp>
      <p:sp>
        <p:nvSpPr>
          <p:cNvPr id="4" name="CaixaDeTexto 3">
            <a:extLst>
              <a:ext uri="{FF2B5EF4-FFF2-40B4-BE49-F238E27FC236}">
                <a16:creationId xmlns:a16="http://schemas.microsoft.com/office/drawing/2014/main" id="{496DD57A-C474-0389-F25B-76237BF4FEB8}"/>
              </a:ext>
            </a:extLst>
          </p:cNvPr>
          <p:cNvSpPr txBox="1"/>
          <p:nvPr/>
        </p:nvSpPr>
        <p:spPr>
          <a:xfrm>
            <a:off x="3882088" y="1311902"/>
            <a:ext cx="4729606" cy="3208571"/>
          </a:xfrm>
          <a:prstGeom prst="rect">
            <a:avLst/>
          </a:prstGeom>
          <a:noFill/>
        </p:spPr>
        <p:txBody>
          <a:bodyPr wrap="square">
            <a:spAutoFit/>
          </a:bodyPr>
          <a:lstStyle/>
          <a:p>
            <a:pPr algn="ctr"/>
            <a:r>
              <a:rPr lang="pt-BR" sz="2250" dirty="0">
                <a:latin typeface="Arial" panose="020B0604020202020204" pitchFamily="34" charset="0"/>
              </a:rPr>
              <a:t>§ 2º A </a:t>
            </a:r>
            <a:r>
              <a:rPr lang="pt-BR" sz="2250" b="1" dirty="0">
                <a:solidFill>
                  <a:srgbClr val="00B0F0"/>
                </a:solidFill>
                <a:latin typeface="Arial" panose="020B0604020202020204" pitchFamily="34" charset="0"/>
              </a:rPr>
              <a:t>INOBSERVÂNCIA IMOTIVADA</a:t>
            </a:r>
            <a:r>
              <a:rPr lang="pt-BR" sz="2250" b="1" dirty="0">
                <a:latin typeface="Arial" panose="020B0604020202020204" pitchFamily="34" charset="0"/>
              </a:rPr>
              <a:t> DA </a:t>
            </a:r>
            <a:r>
              <a:rPr lang="pt-BR" sz="2250" b="1" dirty="0">
                <a:solidFill>
                  <a:srgbClr val="00B0F0"/>
                </a:solidFill>
                <a:latin typeface="Arial" panose="020B0604020202020204" pitchFamily="34" charset="0"/>
              </a:rPr>
              <a:t>ORDEM CRONOLÓGICA</a:t>
            </a:r>
            <a:r>
              <a:rPr lang="pt-BR" sz="2250" b="1" dirty="0">
                <a:latin typeface="Arial" panose="020B0604020202020204" pitchFamily="34" charset="0"/>
              </a:rPr>
              <a:t>...</a:t>
            </a:r>
            <a:r>
              <a:rPr lang="pt-BR" sz="2250" dirty="0">
                <a:latin typeface="Arial" panose="020B0604020202020204" pitchFamily="34" charset="0"/>
              </a:rPr>
              <a:t>ensejará a </a:t>
            </a:r>
            <a:r>
              <a:rPr lang="pt-BR" sz="2250" b="1" dirty="0">
                <a:latin typeface="Arial" panose="020B0604020202020204" pitchFamily="34" charset="0"/>
              </a:rPr>
              <a:t>APURAÇÃO DE </a:t>
            </a:r>
            <a:r>
              <a:rPr lang="pt-BR" sz="2250" b="1" dirty="0">
                <a:solidFill>
                  <a:srgbClr val="FF0000"/>
                </a:solidFill>
                <a:latin typeface="Arial" panose="020B0604020202020204" pitchFamily="34" charset="0"/>
              </a:rPr>
              <a:t>RESPONSABILIDADE DO AGENTE RESPONSÁVEL</a:t>
            </a:r>
            <a:r>
              <a:rPr lang="pt-BR" sz="2250" dirty="0">
                <a:latin typeface="Arial" panose="020B0604020202020204" pitchFamily="34" charset="0"/>
              </a:rPr>
              <a:t>, cabendo aos </a:t>
            </a:r>
            <a:r>
              <a:rPr lang="pt-BR" sz="2250" b="1" dirty="0">
                <a:latin typeface="Arial" panose="020B0604020202020204" pitchFamily="34" charset="0"/>
              </a:rPr>
              <a:t>ÓRGÃOS DE CONTROLE A SUA FISCALIZAÇÃO</a:t>
            </a:r>
            <a:r>
              <a:rPr lang="pt-BR" sz="2250" dirty="0">
                <a:latin typeface="Arial" panose="020B0604020202020204" pitchFamily="34" charset="0"/>
              </a:rPr>
              <a:t>.</a:t>
            </a:r>
          </a:p>
        </p:txBody>
      </p:sp>
    </p:spTree>
    <p:extLst>
      <p:ext uri="{BB962C8B-B14F-4D97-AF65-F5344CB8AC3E}">
        <p14:creationId xmlns:p14="http://schemas.microsoft.com/office/powerpoint/2010/main" val="28816461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childTnLst>
                                    </p:cTn>
                                  </p:par>
                                  <p:par>
                                    <p:cTn id="14" presetID="2" presetClass="entr" presetSubtype="2" fill="hold" grpId="0" nodeType="withEffect" p14:presetBounceEnd="67000">
                                      <p:stCondLst>
                                        <p:cond delay="100"/>
                                      </p:stCondLst>
                                      <p:childTnLst>
                                        <p:set>
                                          <p:cBhvr>
                                            <p:cTn id="15" dur="1" fill="hold">
                                              <p:stCondLst>
                                                <p:cond delay="0"/>
                                              </p:stCondLst>
                                            </p:cTn>
                                            <p:tgtEl>
                                              <p:spTgt spid="135"/>
                                            </p:tgtEl>
                                            <p:attrNameLst>
                                              <p:attrName>style.visibility</p:attrName>
                                            </p:attrNameLst>
                                          </p:cBhvr>
                                          <p:to>
                                            <p:strVal val="visible"/>
                                          </p:to>
                                        </p:set>
                                        <p:anim calcmode="lin" valueType="num" p14:bounceEnd="67000">
                                          <p:cBhvr additive="base">
                                            <p:cTn id="16" dur="1000" fill="hold"/>
                                            <p:tgtEl>
                                              <p:spTgt spid="135"/>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13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67000">
                                      <p:stCondLst>
                                        <p:cond delay="300"/>
                                      </p:stCondLst>
                                      <p:childTnLst>
                                        <p:set>
                                          <p:cBhvr>
                                            <p:cTn id="19" dur="1" fill="hold">
                                              <p:stCondLst>
                                                <p:cond delay="0"/>
                                              </p:stCondLst>
                                            </p:cTn>
                                            <p:tgtEl>
                                              <p:spTgt spid="136"/>
                                            </p:tgtEl>
                                            <p:attrNameLst>
                                              <p:attrName>style.visibility</p:attrName>
                                            </p:attrNameLst>
                                          </p:cBhvr>
                                          <p:to>
                                            <p:strVal val="visible"/>
                                          </p:to>
                                        </p:set>
                                        <p:anim calcmode="lin" valueType="num" p14:bounceEnd="67000">
                                          <p:cBhvr additive="base">
                                            <p:cTn id="20" dur="1000" fill="hold"/>
                                            <p:tgtEl>
                                              <p:spTgt spid="136"/>
                                            </p:tgtEl>
                                            <p:attrNameLst>
                                              <p:attrName>ppt_x</p:attrName>
                                            </p:attrNameLst>
                                          </p:cBhvr>
                                          <p:tavLst>
                                            <p:tav tm="0">
                                              <p:val>
                                                <p:strVal val="1+#ppt_w/2"/>
                                              </p:val>
                                            </p:tav>
                                            <p:tav tm="100000">
                                              <p:val>
                                                <p:strVal val="#ppt_x"/>
                                              </p:val>
                                            </p:tav>
                                          </p:tavLst>
                                        </p:anim>
                                        <p:anim calcmode="lin" valueType="num" p14:bounceEnd="67000">
                                          <p:cBhvr additive="base">
                                            <p:cTn id="21" dur="1000" fill="hold"/>
                                            <p:tgtEl>
                                              <p:spTgt spid="13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7000">
                                      <p:stCondLst>
                                        <p:cond delay="500"/>
                                      </p:stCondLst>
                                      <p:childTnLst>
                                        <p:set>
                                          <p:cBhvr>
                                            <p:cTn id="23" dur="1" fill="hold">
                                              <p:stCondLst>
                                                <p:cond delay="0"/>
                                              </p:stCondLst>
                                            </p:cTn>
                                            <p:tgtEl>
                                              <p:spTgt spid="138"/>
                                            </p:tgtEl>
                                            <p:attrNameLst>
                                              <p:attrName>style.visibility</p:attrName>
                                            </p:attrNameLst>
                                          </p:cBhvr>
                                          <p:to>
                                            <p:strVal val="visible"/>
                                          </p:to>
                                        </p:set>
                                        <p:anim calcmode="lin" valueType="num" p14:bounceEnd="67000">
                                          <p:cBhvr additive="base">
                                            <p:cTn id="24" dur="1000" fill="hold"/>
                                            <p:tgtEl>
                                              <p:spTgt spid="138"/>
                                            </p:tgtEl>
                                            <p:attrNameLst>
                                              <p:attrName>ppt_x</p:attrName>
                                            </p:attrNameLst>
                                          </p:cBhvr>
                                          <p:tavLst>
                                            <p:tav tm="0">
                                              <p:val>
                                                <p:strVal val="1+#ppt_w/2"/>
                                              </p:val>
                                            </p:tav>
                                            <p:tav tm="100000">
                                              <p:val>
                                                <p:strVal val="#ppt_x"/>
                                              </p:val>
                                            </p:tav>
                                          </p:tavLst>
                                        </p:anim>
                                        <p:anim calcmode="lin" valueType="num" p14:bounceEnd="67000">
                                          <p:cBhvr additive="base">
                                            <p:cTn id="25" dur="1000" fill="hold"/>
                                            <p:tgtEl>
                                              <p:spTgt spid="13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67000">
                                      <p:stCondLst>
                                        <p:cond delay="700"/>
                                      </p:stCondLst>
                                      <p:childTnLst>
                                        <p:set>
                                          <p:cBhvr>
                                            <p:cTn id="27" dur="1" fill="hold">
                                              <p:stCondLst>
                                                <p:cond delay="0"/>
                                              </p:stCondLst>
                                            </p:cTn>
                                            <p:tgtEl>
                                              <p:spTgt spid="137"/>
                                            </p:tgtEl>
                                            <p:attrNameLst>
                                              <p:attrName>style.visibility</p:attrName>
                                            </p:attrNameLst>
                                          </p:cBhvr>
                                          <p:to>
                                            <p:strVal val="visible"/>
                                          </p:to>
                                        </p:set>
                                        <p:anim calcmode="lin" valueType="num" p14:bounceEnd="67000">
                                          <p:cBhvr additive="base">
                                            <p:cTn id="28" dur="1000" fill="hold"/>
                                            <p:tgtEl>
                                              <p:spTgt spid="137"/>
                                            </p:tgtEl>
                                            <p:attrNameLst>
                                              <p:attrName>ppt_x</p:attrName>
                                            </p:attrNameLst>
                                          </p:cBhvr>
                                          <p:tavLst>
                                            <p:tav tm="0">
                                              <p:val>
                                                <p:strVal val="1+#ppt_w/2"/>
                                              </p:val>
                                            </p:tav>
                                            <p:tav tm="100000">
                                              <p:val>
                                                <p:strVal val="#ppt_x"/>
                                              </p:val>
                                            </p:tav>
                                          </p:tavLst>
                                        </p:anim>
                                        <p:anim calcmode="lin" valueType="num" p14:bounceEnd="67000">
                                          <p:cBhvr additive="base">
                                            <p:cTn id="29" dur="1000" fill="hold"/>
                                            <p:tgtEl>
                                              <p:spTgt spid="13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67000">
                                      <p:stCondLst>
                                        <p:cond delay="1000"/>
                                      </p:stCondLst>
                                      <p:childTnLst>
                                        <p:set>
                                          <p:cBhvr>
                                            <p:cTn id="31" dur="1" fill="hold">
                                              <p:stCondLst>
                                                <p:cond delay="0"/>
                                              </p:stCondLst>
                                            </p:cTn>
                                            <p:tgtEl>
                                              <p:spTgt spid="201"/>
                                            </p:tgtEl>
                                            <p:attrNameLst>
                                              <p:attrName>style.visibility</p:attrName>
                                            </p:attrNameLst>
                                          </p:cBhvr>
                                          <p:to>
                                            <p:strVal val="visible"/>
                                          </p:to>
                                        </p:set>
                                        <p:anim calcmode="lin" valueType="num" p14:bounceEnd="67000">
                                          <p:cBhvr additive="base">
                                            <p:cTn id="32" dur="1000" fill="hold"/>
                                            <p:tgtEl>
                                              <p:spTgt spid="201"/>
                                            </p:tgtEl>
                                            <p:attrNameLst>
                                              <p:attrName>ppt_x</p:attrName>
                                            </p:attrNameLst>
                                          </p:cBhvr>
                                          <p:tavLst>
                                            <p:tav tm="0">
                                              <p:val>
                                                <p:strVal val="1+#ppt_w/2"/>
                                              </p:val>
                                            </p:tav>
                                            <p:tav tm="100000">
                                              <p:val>
                                                <p:strVal val="#ppt_x"/>
                                              </p:val>
                                            </p:tav>
                                          </p:tavLst>
                                        </p:anim>
                                        <p:anim calcmode="lin" valueType="num" p14:bounceEnd="67000">
                                          <p:cBhvr additive="base">
                                            <p:cTn id="33"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4"/>
                                            </p:tgtEl>
                                            <p:attrNameLst>
                                              <p:attrName>ppt_y</p:attrName>
                                            </p:attrNameLst>
                                          </p:cBhvr>
                                          <p:tavLst>
                                            <p:tav tm="0">
                                              <p:val>
                                                <p:strVal val="#ppt_y"/>
                                              </p:val>
                                            </p:tav>
                                            <p:tav tm="100000">
                                              <p:val>
                                                <p:strVal val="#ppt_y"/>
                                              </p:val>
                                            </p:tav>
                                          </p:tavLst>
                                        </p:anim>
                                        <p:anim calcmode="lin" valueType="num">
                                          <p:cBhvr>
                                            <p:cTn id="40"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childTnLst>
                                    </p:cTn>
                                  </p:par>
                                  <p:par>
                                    <p:cTn id="14" presetID="2" presetClass="entr" presetSubtype="2" fill="hold" grpId="0" nodeType="withEffect">
                                      <p:stCondLst>
                                        <p:cond delay="100"/>
                                      </p:stCondLst>
                                      <p:childTnLst>
                                        <p:set>
                                          <p:cBhvr>
                                            <p:cTn id="15" dur="1" fill="hold">
                                              <p:stCondLst>
                                                <p:cond delay="0"/>
                                              </p:stCondLst>
                                            </p:cTn>
                                            <p:tgtEl>
                                              <p:spTgt spid="135"/>
                                            </p:tgtEl>
                                            <p:attrNameLst>
                                              <p:attrName>style.visibility</p:attrName>
                                            </p:attrNameLst>
                                          </p:cBhvr>
                                          <p:to>
                                            <p:strVal val="visible"/>
                                          </p:to>
                                        </p:set>
                                        <p:anim calcmode="lin" valueType="num">
                                          <p:cBhvr additive="base">
                                            <p:cTn id="16" dur="1000" fill="hold"/>
                                            <p:tgtEl>
                                              <p:spTgt spid="135"/>
                                            </p:tgtEl>
                                            <p:attrNameLst>
                                              <p:attrName>ppt_x</p:attrName>
                                            </p:attrNameLst>
                                          </p:cBhvr>
                                          <p:tavLst>
                                            <p:tav tm="0">
                                              <p:val>
                                                <p:strVal val="1+#ppt_w/2"/>
                                              </p:val>
                                            </p:tav>
                                            <p:tav tm="100000">
                                              <p:val>
                                                <p:strVal val="#ppt_x"/>
                                              </p:val>
                                            </p:tav>
                                          </p:tavLst>
                                        </p:anim>
                                        <p:anim calcmode="lin" valueType="num">
                                          <p:cBhvr additive="base">
                                            <p:cTn id="17" dur="1000" fill="hold"/>
                                            <p:tgtEl>
                                              <p:spTgt spid="13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300"/>
                                      </p:stCondLst>
                                      <p:childTnLst>
                                        <p:set>
                                          <p:cBhvr>
                                            <p:cTn id="19" dur="1" fill="hold">
                                              <p:stCondLst>
                                                <p:cond delay="0"/>
                                              </p:stCondLst>
                                            </p:cTn>
                                            <p:tgtEl>
                                              <p:spTgt spid="136"/>
                                            </p:tgtEl>
                                            <p:attrNameLst>
                                              <p:attrName>style.visibility</p:attrName>
                                            </p:attrNameLst>
                                          </p:cBhvr>
                                          <p:to>
                                            <p:strVal val="visible"/>
                                          </p:to>
                                        </p:set>
                                        <p:anim calcmode="lin" valueType="num">
                                          <p:cBhvr additive="base">
                                            <p:cTn id="20" dur="1000" fill="hold"/>
                                            <p:tgtEl>
                                              <p:spTgt spid="136"/>
                                            </p:tgtEl>
                                            <p:attrNameLst>
                                              <p:attrName>ppt_x</p:attrName>
                                            </p:attrNameLst>
                                          </p:cBhvr>
                                          <p:tavLst>
                                            <p:tav tm="0">
                                              <p:val>
                                                <p:strVal val="1+#ppt_w/2"/>
                                              </p:val>
                                            </p:tav>
                                            <p:tav tm="100000">
                                              <p:val>
                                                <p:strVal val="#ppt_x"/>
                                              </p:val>
                                            </p:tav>
                                          </p:tavLst>
                                        </p:anim>
                                        <p:anim calcmode="lin" valueType="num">
                                          <p:cBhvr additive="base">
                                            <p:cTn id="21" dur="1000" fill="hold"/>
                                            <p:tgtEl>
                                              <p:spTgt spid="13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138"/>
                                            </p:tgtEl>
                                            <p:attrNameLst>
                                              <p:attrName>style.visibility</p:attrName>
                                            </p:attrNameLst>
                                          </p:cBhvr>
                                          <p:to>
                                            <p:strVal val="visible"/>
                                          </p:to>
                                        </p:set>
                                        <p:anim calcmode="lin" valueType="num">
                                          <p:cBhvr additive="base">
                                            <p:cTn id="24" dur="1000" fill="hold"/>
                                            <p:tgtEl>
                                              <p:spTgt spid="138"/>
                                            </p:tgtEl>
                                            <p:attrNameLst>
                                              <p:attrName>ppt_x</p:attrName>
                                            </p:attrNameLst>
                                          </p:cBhvr>
                                          <p:tavLst>
                                            <p:tav tm="0">
                                              <p:val>
                                                <p:strVal val="1+#ppt_w/2"/>
                                              </p:val>
                                            </p:tav>
                                            <p:tav tm="100000">
                                              <p:val>
                                                <p:strVal val="#ppt_x"/>
                                              </p:val>
                                            </p:tav>
                                          </p:tavLst>
                                        </p:anim>
                                        <p:anim calcmode="lin" valueType="num">
                                          <p:cBhvr additive="base">
                                            <p:cTn id="25" dur="1000" fill="hold"/>
                                            <p:tgtEl>
                                              <p:spTgt spid="13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700"/>
                                      </p:stCondLst>
                                      <p:childTnLst>
                                        <p:set>
                                          <p:cBhvr>
                                            <p:cTn id="27" dur="1" fill="hold">
                                              <p:stCondLst>
                                                <p:cond delay="0"/>
                                              </p:stCondLst>
                                            </p:cTn>
                                            <p:tgtEl>
                                              <p:spTgt spid="137"/>
                                            </p:tgtEl>
                                            <p:attrNameLst>
                                              <p:attrName>style.visibility</p:attrName>
                                            </p:attrNameLst>
                                          </p:cBhvr>
                                          <p:to>
                                            <p:strVal val="visible"/>
                                          </p:to>
                                        </p:set>
                                        <p:anim calcmode="lin" valueType="num">
                                          <p:cBhvr additive="base">
                                            <p:cTn id="28" dur="1000" fill="hold"/>
                                            <p:tgtEl>
                                              <p:spTgt spid="137"/>
                                            </p:tgtEl>
                                            <p:attrNameLst>
                                              <p:attrName>ppt_x</p:attrName>
                                            </p:attrNameLst>
                                          </p:cBhvr>
                                          <p:tavLst>
                                            <p:tav tm="0">
                                              <p:val>
                                                <p:strVal val="1+#ppt_w/2"/>
                                              </p:val>
                                            </p:tav>
                                            <p:tav tm="100000">
                                              <p:val>
                                                <p:strVal val="#ppt_x"/>
                                              </p:val>
                                            </p:tav>
                                          </p:tavLst>
                                        </p:anim>
                                        <p:anim calcmode="lin" valueType="num">
                                          <p:cBhvr additive="base">
                                            <p:cTn id="29" dur="1000" fill="hold"/>
                                            <p:tgtEl>
                                              <p:spTgt spid="13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201"/>
                                            </p:tgtEl>
                                            <p:attrNameLst>
                                              <p:attrName>style.visibility</p:attrName>
                                            </p:attrNameLst>
                                          </p:cBhvr>
                                          <p:to>
                                            <p:strVal val="visible"/>
                                          </p:to>
                                        </p:set>
                                        <p:anim calcmode="lin" valueType="num">
                                          <p:cBhvr additive="base">
                                            <p:cTn id="32" dur="1000" fill="hold"/>
                                            <p:tgtEl>
                                              <p:spTgt spid="201"/>
                                            </p:tgtEl>
                                            <p:attrNameLst>
                                              <p:attrName>ppt_x</p:attrName>
                                            </p:attrNameLst>
                                          </p:cBhvr>
                                          <p:tavLst>
                                            <p:tav tm="0">
                                              <p:val>
                                                <p:strVal val="1+#ppt_w/2"/>
                                              </p:val>
                                            </p:tav>
                                            <p:tav tm="100000">
                                              <p:val>
                                                <p:strVal val="#ppt_x"/>
                                              </p:val>
                                            </p:tav>
                                          </p:tavLst>
                                        </p:anim>
                                        <p:anim calcmode="lin" valueType="num">
                                          <p:cBhvr additive="base">
                                            <p:cTn id="33"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4"/>
                                            </p:tgtEl>
                                            <p:attrNameLst>
                                              <p:attrName>ppt_y</p:attrName>
                                            </p:attrNameLst>
                                          </p:cBhvr>
                                          <p:tavLst>
                                            <p:tav tm="0">
                                              <p:val>
                                                <p:strVal val="#ppt_y"/>
                                              </p:val>
                                            </p:tav>
                                            <p:tav tm="100000">
                                              <p:val>
                                                <p:strVal val="#ppt_y"/>
                                              </p:val>
                                            </p:tav>
                                          </p:tavLst>
                                        </p:anim>
                                        <p:anim calcmode="lin" valueType="num">
                                          <p:cBhvr>
                                            <p:cTn id="40"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415" y="1933102"/>
            <a:ext cx="3620690" cy="2537222"/>
            <a:chOff x="6038850" y="3032125"/>
            <a:chExt cx="4827587" cy="3382963"/>
          </a:xfrm>
        </p:grpSpPr>
        <p:sp>
          <p:nvSpPr>
            <p:cNvPr id="130" name="Freeform 125"/>
            <p:cNvSpPr>
              <a:spLocks/>
            </p:cNvSpPr>
            <p:nvPr/>
          </p:nvSpPr>
          <p:spPr bwMode="auto">
            <a:xfrm>
              <a:off x="6038850" y="4194175"/>
              <a:ext cx="815975" cy="1303338"/>
            </a:xfrm>
            <a:custGeom>
              <a:avLst/>
              <a:gdLst>
                <a:gd name="T0" fmla="*/ 187 w 214"/>
                <a:gd name="T1" fmla="*/ 0 h 342"/>
                <a:gd name="T2" fmla="*/ 14 w 214"/>
                <a:gd name="T3" fmla="*/ 76 h 342"/>
                <a:gd name="T4" fmla="*/ 59 w 214"/>
                <a:gd name="T5" fmla="*/ 287 h 342"/>
                <a:gd name="T6" fmla="*/ 214 w 214"/>
                <a:gd name="T7" fmla="*/ 342 h 342"/>
                <a:gd name="T8" fmla="*/ 187 w 214"/>
                <a:gd name="T9" fmla="*/ 0 h 342"/>
              </a:gdLst>
              <a:ahLst/>
              <a:cxnLst>
                <a:cxn ang="0">
                  <a:pos x="T0" y="T1"/>
                </a:cxn>
                <a:cxn ang="0">
                  <a:pos x="T2" y="T3"/>
                </a:cxn>
                <a:cxn ang="0">
                  <a:pos x="T4" y="T5"/>
                </a:cxn>
                <a:cxn ang="0">
                  <a:pos x="T6" y="T7"/>
                </a:cxn>
                <a:cxn ang="0">
                  <a:pos x="T8" y="T9"/>
                </a:cxn>
              </a:cxnLst>
              <a:rect l="0" t="0" r="r" b="b"/>
              <a:pathLst>
                <a:path w="214" h="342">
                  <a:moveTo>
                    <a:pt x="187" y="0"/>
                  </a:moveTo>
                  <a:cubicBezTo>
                    <a:pt x="187" y="0"/>
                    <a:pt x="28" y="64"/>
                    <a:pt x="14" y="76"/>
                  </a:cubicBezTo>
                  <a:cubicBezTo>
                    <a:pt x="0" y="88"/>
                    <a:pt x="42" y="271"/>
                    <a:pt x="59" y="287"/>
                  </a:cubicBezTo>
                  <a:cubicBezTo>
                    <a:pt x="102" y="293"/>
                    <a:pt x="214" y="342"/>
                    <a:pt x="214" y="342"/>
                  </a:cubicBezTo>
                  <a:lnTo>
                    <a:pt x="187" y="0"/>
                  </a:lnTo>
                  <a:close/>
                </a:path>
              </a:pathLst>
            </a:custGeom>
            <a:gradFill flip="none" rotWithShape="1">
              <a:gsLst>
                <a:gs pos="0">
                  <a:srgbClr val="FF6D74"/>
                </a:gs>
                <a:gs pos="100000">
                  <a:srgbClr val="FF9A9E"/>
                </a:gs>
              </a:gsLst>
              <a:lin ang="10200000" scaled="0"/>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1" name="Freeform 126"/>
            <p:cNvSpPr>
              <a:spLocks/>
            </p:cNvSpPr>
            <p:nvPr/>
          </p:nvSpPr>
          <p:spPr bwMode="auto">
            <a:xfrm>
              <a:off x="7356475" y="5919788"/>
              <a:ext cx="666750" cy="495300"/>
            </a:xfrm>
            <a:custGeom>
              <a:avLst/>
              <a:gdLst>
                <a:gd name="T0" fmla="*/ 137 w 175"/>
                <a:gd name="T1" fmla="*/ 130 h 130"/>
                <a:gd name="T2" fmla="*/ 38 w 175"/>
                <a:gd name="T3" fmla="*/ 130 h 130"/>
                <a:gd name="T4" fmla="*/ 17 w 175"/>
                <a:gd name="T5" fmla="*/ 111 h 130"/>
                <a:gd name="T6" fmla="*/ 0 w 175"/>
                <a:gd name="T7" fmla="*/ 0 h 130"/>
                <a:gd name="T8" fmla="*/ 175 w 175"/>
                <a:gd name="T9" fmla="*/ 0 h 130"/>
                <a:gd name="T10" fmla="*/ 158 w 175"/>
                <a:gd name="T11" fmla="*/ 111 h 130"/>
                <a:gd name="T12" fmla="*/ 137 w 175"/>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137" y="130"/>
                  </a:moveTo>
                  <a:cubicBezTo>
                    <a:pt x="38" y="130"/>
                    <a:pt x="38" y="130"/>
                    <a:pt x="38" y="130"/>
                  </a:cubicBezTo>
                  <a:cubicBezTo>
                    <a:pt x="27" y="130"/>
                    <a:pt x="18" y="122"/>
                    <a:pt x="17" y="111"/>
                  </a:cubicBezTo>
                  <a:cubicBezTo>
                    <a:pt x="0" y="0"/>
                    <a:pt x="0" y="0"/>
                    <a:pt x="0" y="0"/>
                  </a:cubicBezTo>
                  <a:cubicBezTo>
                    <a:pt x="175" y="0"/>
                    <a:pt x="175" y="0"/>
                    <a:pt x="175" y="0"/>
                  </a:cubicBezTo>
                  <a:cubicBezTo>
                    <a:pt x="158" y="111"/>
                    <a:pt x="158" y="111"/>
                    <a:pt x="158" y="111"/>
                  </a:cubicBezTo>
                  <a:cubicBezTo>
                    <a:pt x="157" y="122"/>
                    <a:pt x="147" y="130"/>
                    <a:pt x="137" y="130"/>
                  </a:cubicBezTo>
                  <a:close/>
                </a:path>
              </a:pathLst>
            </a:custGeom>
            <a:gradFill flip="none" rotWithShape="1">
              <a:gsLst>
                <a:gs pos="44000">
                  <a:srgbClr val="FF6D74"/>
                </a:gs>
                <a:gs pos="100000">
                  <a:srgbClr val="FF9A9E"/>
                </a:gs>
              </a:gsLst>
              <a:lin ang="5400000" scaled="0"/>
              <a:tileRect/>
            </a:gradFill>
            <a:ln>
              <a:noFill/>
            </a:ln>
          </p:spPr>
          <p:txBody>
            <a:bodyPr vert="horz" wrap="square" lIns="68580" tIns="34290" rIns="68580" bIns="34290" numCol="1" anchor="t" anchorCtr="0" compatLnSpc="1">
              <a:prstTxWarp prst="textNoShape">
                <a:avLst/>
              </a:prstTxWarp>
            </a:bodyPr>
            <a:lstStyle/>
            <a:p>
              <a:endParaRPr lang="ru-RU" sz="1050" dirty="0"/>
            </a:p>
          </p:txBody>
        </p:sp>
        <p:sp>
          <p:nvSpPr>
            <p:cNvPr id="132" name="Freeform 127"/>
            <p:cNvSpPr>
              <a:spLocks/>
            </p:cNvSpPr>
            <p:nvPr/>
          </p:nvSpPr>
          <p:spPr bwMode="auto">
            <a:xfrm>
              <a:off x="9523413" y="5772150"/>
              <a:ext cx="642937" cy="642938"/>
            </a:xfrm>
            <a:custGeom>
              <a:avLst/>
              <a:gdLst>
                <a:gd name="T0" fmla="*/ 127 w 169"/>
                <a:gd name="T1" fmla="*/ 169 h 169"/>
                <a:gd name="T2" fmla="*/ 35 w 169"/>
                <a:gd name="T3" fmla="*/ 169 h 169"/>
                <a:gd name="T4" fmla="*/ 15 w 169"/>
                <a:gd name="T5" fmla="*/ 151 h 169"/>
                <a:gd name="T6" fmla="*/ 0 w 169"/>
                <a:gd name="T7" fmla="*/ 48 h 169"/>
                <a:gd name="T8" fmla="*/ 169 w 169"/>
                <a:gd name="T9" fmla="*/ 0 h 169"/>
                <a:gd name="T10" fmla="*/ 147 w 169"/>
                <a:gd name="T11" fmla="*/ 151 h 169"/>
                <a:gd name="T12" fmla="*/ 127 w 169"/>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127" y="169"/>
                  </a:moveTo>
                  <a:cubicBezTo>
                    <a:pt x="35" y="169"/>
                    <a:pt x="35" y="169"/>
                    <a:pt x="35" y="169"/>
                  </a:cubicBezTo>
                  <a:cubicBezTo>
                    <a:pt x="25" y="169"/>
                    <a:pt x="17" y="161"/>
                    <a:pt x="15" y="151"/>
                  </a:cubicBezTo>
                  <a:cubicBezTo>
                    <a:pt x="0" y="48"/>
                    <a:pt x="0" y="48"/>
                    <a:pt x="0" y="48"/>
                  </a:cubicBezTo>
                  <a:cubicBezTo>
                    <a:pt x="169" y="0"/>
                    <a:pt x="169" y="0"/>
                    <a:pt x="169" y="0"/>
                  </a:cubicBezTo>
                  <a:cubicBezTo>
                    <a:pt x="147" y="151"/>
                    <a:pt x="147" y="151"/>
                    <a:pt x="147" y="151"/>
                  </a:cubicBezTo>
                  <a:cubicBezTo>
                    <a:pt x="146" y="161"/>
                    <a:pt x="137" y="169"/>
                    <a:pt x="127" y="169"/>
                  </a:cubicBezTo>
                  <a:close/>
                </a:path>
              </a:pathLst>
            </a:custGeom>
            <a:gradFill flip="none" rotWithShape="1">
              <a:gsLst>
                <a:gs pos="44000">
                  <a:srgbClr val="FF6D74"/>
                </a:gs>
                <a:gs pos="100000">
                  <a:srgbClr val="FF9A9E"/>
                </a:gs>
              </a:gsLst>
              <a:lin ang="5400000" scaled="0"/>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3" name="Freeform 128"/>
            <p:cNvSpPr>
              <a:spLocks noEditPoints="1"/>
            </p:cNvSpPr>
            <p:nvPr/>
          </p:nvSpPr>
          <p:spPr bwMode="auto">
            <a:xfrm>
              <a:off x="10264775" y="3263900"/>
              <a:ext cx="601662" cy="633413"/>
            </a:xfrm>
            <a:custGeom>
              <a:avLst/>
              <a:gdLst>
                <a:gd name="T0" fmla="*/ 31 w 158"/>
                <a:gd name="T1" fmla="*/ 166 h 166"/>
                <a:gd name="T2" fmla="*/ 20 w 158"/>
                <a:gd name="T3" fmla="*/ 161 h 166"/>
                <a:gd name="T4" fmla="*/ 21 w 158"/>
                <a:gd name="T5" fmla="*/ 140 h 166"/>
                <a:gd name="T6" fmla="*/ 45 w 158"/>
                <a:gd name="T7" fmla="*/ 118 h 166"/>
                <a:gd name="T8" fmla="*/ 35 w 158"/>
                <a:gd name="T9" fmla="*/ 113 h 166"/>
                <a:gd name="T10" fmla="*/ 2 w 158"/>
                <a:gd name="T11" fmla="*/ 53 h 166"/>
                <a:gd name="T12" fmla="*/ 31 w 158"/>
                <a:gd name="T13" fmla="*/ 10 h 166"/>
                <a:gd name="T14" fmla="*/ 88 w 158"/>
                <a:gd name="T15" fmla="*/ 13 h 166"/>
                <a:gd name="T16" fmla="*/ 111 w 158"/>
                <a:gd name="T17" fmla="*/ 73 h 166"/>
                <a:gd name="T18" fmla="*/ 102 w 158"/>
                <a:gd name="T19" fmla="*/ 97 h 166"/>
                <a:gd name="T20" fmla="*/ 130 w 158"/>
                <a:gd name="T21" fmla="*/ 85 h 166"/>
                <a:gd name="T22" fmla="*/ 151 w 158"/>
                <a:gd name="T23" fmla="*/ 83 h 166"/>
                <a:gd name="T24" fmla="*/ 152 w 158"/>
                <a:gd name="T25" fmla="*/ 104 h 166"/>
                <a:gd name="T26" fmla="*/ 78 w 158"/>
                <a:gd name="T27" fmla="*/ 127 h 166"/>
                <a:gd name="T28" fmla="*/ 41 w 158"/>
                <a:gd name="T29" fmla="*/ 162 h 166"/>
                <a:gd name="T30" fmla="*/ 31 w 158"/>
                <a:gd name="T31" fmla="*/ 166 h 166"/>
                <a:gd name="T32" fmla="*/ 59 w 158"/>
                <a:gd name="T33" fmla="*/ 33 h 166"/>
                <a:gd name="T34" fmla="*/ 45 w 158"/>
                <a:gd name="T35" fmla="*/ 37 h 166"/>
                <a:gd name="T36" fmla="*/ 31 w 158"/>
                <a:gd name="T37" fmla="*/ 55 h 166"/>
                <a:gd name="T38" fmla="*/ 51 w 158"/>
                <a:gd name="T39" fmla="*/ 88 h 166"/>
                <a:gd name="T40" fmla="*/ 67 w 158"/>
                <a:gd name="T41" fmla="*/ 95 h 166"/>
                <a:gd name="T42" fmla="*/ 82 w 158"/>
                <a:gd name="T43" fmla="*/ 68 h 166"/>
                <a:gd name="T44" fmla="*/ 71 w 158"/>
                <a:gd name="T45" fmla="*/ 37 h 166"/>
                <a:gd name="T46" fmla="*/ 59 w 158"/>
                <a:gd name="T47"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66">
                  <a:moveTo>
                    <a:pt x="31" y="166"/>
                  </a:moveTo>
                  <a:cubicBezTo>
                    <a:pt x="27" y="166"/>
                    <a:pt x="23" y="165"/>
                    <a:pt x="20" y="161"/>
                  </a:cubicBezTo>
                  <a:cubicBezTo>
                    <a:pt x="15" y="155"/>
                    <a:pt x="15" y="146"/>
                    <a:pt x="21" y="140"/>
                  </a:cubicBezTo>
                  <a:cubicBezTo>
                    <a:pt x="29" y="133"/>
                    <a:pt x="37" y="126"/>
                    <a:pt x="45" y="118"/>
                  </a:cubicBezTo>
                  <a:cubicBezTo>
                    <a:pt x="42" y="117"/>
                    <a:pt x="38" y="115"/>
                    <a:pt x="35" y="113"/>
                  </a:cubicBezTo>
                  <a:cubicBezTo>
                    <a:pt x="14" y="99"/>
                    <a:pt x="0" y="76"/>
                    <a:pt x="2" y="53"/>
                  </a:cubicBezTo>
                  <a:cubicBezTo>
                    <a:pt x="3" y="34"/>
                    <a:pt x="13" y="19"/>
                    <a:pt x="31" y="10"/>
                  </a:cubicBezTo>
                  <a:cubicBezTo>
                    <a:pt x="51" y="0"/>
                    <a:pt x="72" y="1"/>
                    <a:pt x="88" y="13"/>
                  </a:cubicBezTo>
                  <a:cubicBezTo>
                    <a:pt x="106" y="26"/>
                    <a:pt x="115" y="50"/>
                    <a:pt x="111" y="73"/>
                  </a:cubicBezTo>
                  <a:cubicBezTo>
                    <a:pt x="110" y="82"/>
                    <a:pt x="107" y="90"/>
                    <a:pt x="102" y="97"/>
                  </a:cubicBezTo>
                  <a:cubicBezTo>
                    <a:pt x="114" y="95"/>
                    <a:pt x="124" y="91"/>
                    <a:pt x="130" y="85"/>
                  </a:cubicBezTo>
                  <a:cubicBezTo>
                    <a:pt x="135" y="79"/>
                    <a:pt x="145" y="78"/>
                    <a:pt x="151" y="83"/>
                  </a:cubicBezTo>
                  <a:cubicBezTo>
                    <a:pt x="157" y="89"/>
                    <a:pt x="158" y="98"/>
                    <a:pt x="152" y="104"/>
                  </a:cubicBezTo>
                  <a:cubicBezTo>
                    <a:pt x="136" y="123"/>
                    <a:pt x="106" y="129"/>
                    <a:pt x="78" y="127"/>
                  </a:cubicBezTo>
                  <a:cubicBezTo>
                    <a:pt x="66" y="140"/>
                    <a:pt x="54" y="151"/>
                    <a:pt x="41" y="162"/>
                  </a:cubicBezTo>
                  <a:cubicBezTo>
                    <a:pt x="38" y="165"/>
                    <a:pt x="35" y="166"/>
                    <a:pt x="31" y="166"/>
                  </a:cubicBezTo>
                  <a:close/>
                  <a:moveTo>
                    <a:pt x="59" y="33"/>
                  </a:moveTo>
                  <a:cubicBezTo>
                    <a:pt x="54" y="33"/>
                    <a:pt x="50" y="34"/>
                    <a:pt x="45" y="37"/>
                  </a:cubicBezTo>
                  <a:cubicBezTo>
                    <a:pt x="36" y="41"/>
                    <a:pt x="32" y="47"/>
                    <a:pt x="31" y="55"/>
                  </a:cubicBezTo>
                  <a:cubicBezTo>
                    <a:pt x="31" y="66"/>
                    <a:pt x="39" y="80"/>
                    <a:pt x="51" y="88"/>
                  </a:cubicBezTo>
                  <a:cubicBezTo>
                    <a:pt x="56" y="91"/>
                    <a:pt x="61" y="93"/>
                    <a:pt x="67" y="95"/>
                  </a:cubicBezTo>
                  <a:cubicBezTo>
                    <a:pt x="75" y="86"/>
                    <a:pt x="80" y="78"/>
                    <a:pt x="82" y="68"/>
                  </a:cubicBezTo>
                  <a:cubicBezTo>
                    <a:pt x="84" y="56"/>
                    <a:pt x="79" y="43"/>
                    <a:pt x="71" y="37"/>
                  </a:cubicBezTo>
                  <a:cubicBezTo>
                    <a:pt x="67" y="34"/>
                    <a:pt x="63" y="33"/>
                    <a:pt x="59" y="33"/>
                  </a:cubicBezTo>
                  <a:close/>
                </a:path>
              </a:pathLst>
            </a:custGeom>
            <a:gradFill flip="none" rotWithShape="1">
              <a:gsLst>
                <a:gs pos="0">
                  <a:srgbClr val="FF6D74"/>
                </a:gs>
                <a:gs pos="100000">
                  <a:srgbClr val="FF9A9E"/>
                </a:gs>
              </a:gsLst>
              <a:lin ang="15600000" scaled="0"/>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4" name="Freeform 129"/>
            <p:cNvSpPr>
              <a:spLocks/>
            </p:cNvSpPr>
            <p:nvPr/>
          </p:nvSpPr>
          <p:spPr bwMode="auto">
            <a:xfrm>
              <a:off x="6511925" y="3306763"/>
              <a:ext cx="4225925" cy="2811463"/>
            </a:xfrm>
            <a:custGeom>
              <a:avLst/>
              <a:gdLst>
                <a:gd name="T0" fmla="*/ 741 w 1110"/>
                <a:gd name="T1" fmla="*/ 738 h 738"/>
                <a:gd name="T2" fmla="*/ 369 w 1110"/>
                <a:gd name="T3" fmla="*/ 738 h 738"/>
                <a:gd name="T4" fmla="*/ 0 w 1110"/>
                <a:gd name="T5" fmla="*/ 369 h 738"/>
                <a:gd name="T6" fmla="*/ 0 w 1110"/>
                <a:gd name="T7" fmla="*/ 369 h 738"/>
                <a:gd name="T8" fmla="*/ 369 w 1110"/>
                <a:gd name="T9" fmla="*/ 0 h 738"/>
                <a:gd name="T10" fmla="*/ 741 w 1110"/>
                <a:gd name="T11" fmla="*/ 0 h 738"/>
                <a:gd name="T12" fmla="*/ 1110 w 1110"/>
                <a:gd name="T13" fmla="*/ 369 h 738"/>
                <a:gd name="T14" fmla="*/ 1110 w 1110"/>
                <a:gd name="T15" fmla="*/ 369 h 738"/>
                <a:gd name="T16" fmla="*/ 741 w 1110"/>
                <a:gd name="T17"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0" h="738">
                  <a:moveTo>
                    <a:pt x="741" y="738"/>
                  </a:moveTo>
                  <a:cubicBezTo>
                    <a:pt x="369" y="738"/>
                    <a:pt x="369" y="738"/>
                    <a:pt x="369" y="738"/>
                  </a:cubicBezTo>
                  <a:cubicBezTo>
                    <a:pt x="166" y="738"/>
                    <a:pt x="0" y="572"/>
                    <a:pt x="0" y="369"/>
                  </a:cubicBezTo>
                  <a:cubicBezTo>
                    <a:pt x="0" y="369"/>
                    <a:pt x="0" y="369"/>
                    <a:pt x="0" y="369"/>
                  </a:cubicBezTo>
                  <a:cubicBezTo>
                    <a:pt x="0" y="166"/>
                    <a:pt x="166" y="0"/>
                    <a:pt x="369" y="0"/>
                  </a:cubicBezTo>
                  <a:cubicBezTo>
                    <a:pt x="741" y="0"/>
                    <a:pt x="741" y="0"/>
                    <a:pt x="741" y="0"/>
                  </a:cubicBezTo>
                  <a:cubicBezTo>
                    <a:pt x="944" y="0"/>
                    <a:pt x="1110" y="166"/>
                    <a:pt x="1110" y="369"/>
                  </a:cubicBezTo>
                  <a:cubicBezTo>
                    <a:pt x="1110" y="369"/>
                    <a:pt x="1110" y="369"/>
                    <a:pt x="1110" y="369"/>
                  </a:cubicBezTo>
                  <a:cubicBezTo>
                    <a:pt x="1110" y="572"/>
                    <a:pt x="944" y="738"/>
                    <a:pt x="741" y="738"/>
                  </a:cubicBezTo>
                  <a:close/>
                </a:path>
              </a:pathLst>
            </a:custGeom>
            <a:solidFill>
              <a:srgbClr val="FF9A9E"/>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99" name="Group 198"/>
            <p:cNvGrpSpPr/>
            <p:nvPr/>
          </p:nvGrpSpPr>
          <p:grpSpPr>
            <a:xfrm>
              <a:off x="6964363" y="3886200"/>
              <a:ext cx="381000" cy="411163"/>
              <a:chOff x="6964363" y="3886200"/>
              <a:chExt cx="381000" cy="411163"/>
            </a:xfrm>
          </p:grpSpPr>
          <p:sp>
            <p:nvSpPr>
              <p:cNvPr id="139" name="Oval 134"/>
              <p:cNvSpPr>
                <a:spLocks noChangeArrowheads="1"/>
              </p:cNvSpPr>
              <p:nvPr/>
            </p:nvSpPr>
            <p:spPr bwMode="auto">
              <a:xfrm>
                <a:off x="6964363" y="3886200"/>
                <a:ext cx="361950" cy="365125"/>
              </a:xfrm>
              <a:prstGeom prst="ellipse">
                <a:avLst/>
              </a:prstGeom>
              <a:solidFill>
                <a:srgbClr val="FCB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 name="Oval 135"/>
              <p:cNvSpPr>
                <a:spLocks noChangeArrowheads="1"/>
              </p:cNvSpPr>
              <p:nvPr/>
            </p:nvSpPr>
            <p:spPr bwMode="auto">
              <a:xfrm>
                <a:off x="6983413" y="3930650"/>
                <a:ext cx="361950" cy="366713"/>
              </a:xfrm>
              <a:prstGeom prst="ellipse">
                <a:avLst/>
              </a:prstGeom>
              <a:solidFill>
                <a:srgbClr val="ED8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 name="Oval 136"/>
              <p:cNvSpPr>
                <a:spLocks noChangeArrowheads="1"/>
              </p:cNvSpPr>
              <p:nvPr/>
            </p:nvSpPr>
            <p:spPr bwMode="auto">
              <a:xfrm>
                <a:off x="6994525" y="3946525"/>
                <a:ext cx="277812" cy="28257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 name="Oval 137"/>
              <p:cNvSpPr>
                <a:spLocks noChangeArrowheads="1"/>
              </p:cNvSpPr>
              <p:nvPr/>
            </p:nvSpPr>
            <p:spPr bwMode="auto">
              <a:xfrm>
                <a:off x="7051675" y="3973513"/>
                <a:ext cx="95250"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98" name="Group 197"/>
            <p:cNvGrpSpPr/>
            <p:nvPr/>
          </p:nvGrpSpPr>
          <p:grpSpPr>
            <a:xfrm>
              <a:off x="7086600" y="3032125"/>
              <a:ext cx="1031875" cy="811213"/>
              <a:chOff x="7086600" y="3032125"/>
              <a:chExt cx="1031875" cy="811213"/>
            </a:xfrm>
          </p:grpSpPr>
          <p:sp>
            <p:nvSpPr>
              <p:cNvPr id="143" name="Freeform 138"/>
              <p:cNvSpPr>
                <a:spLocks/>
              </p:cNvSpPr>
              <p:nvPr/>
            </p:nvSpPr>
            <p:spPr bwMode="auto">
              <a:xfrm>
                <a:off x="7086600" y="3032125"/>
                <a:ext cx="1031875" cy="811213"/>
              </a:xfrm>
              <a:custGeom>
                <a:avLst/>
                <a:gdLst>
                  <a:gd name="T0" fmla="*/ 271 w 271"/>
                  <a:gd name="T1" fmla="*/ 119 h 213"/>
                  <a:gd name="T2" fmla="*/ 197 w 271"/>
                  <a:gd name="T3" fmla="*/ 185 h 213"/>
                  <a:gd name="T4" fmla="*/ 112 w 271"/>
                  <a:gd name="T5" fmla="*/ 213 h 213"/>
                  <a:gd name="T6" fmla="*/ 9 w 271"/>
                  <a:gd name="T7" fmla="*/ 34 h 213"/>
                  <a:gd name="T8" fmla="*/ 28 w 271"/>
                  <a:gd name="T9" fmla="*/ 0 h 213"/>
                  <a:gd name="T10" fmla="*/ 271 w 271"/>
                  <a:gd name="T11" fmla="*/ 119 h 213"/>
                </a:gdLst>
                <a:ahLst/>
                <a:cxnLst>
                  <a:cxn ang="0">
                    <a:pos x="T0" y="T1"/>
                  </a:cxn>
                  <a:cxn ang="0">
                    <a:pos x="T2" y="T3"/>
                  </a:cxn>
                  <a:cxn ang="0">
                    <a:pos x="T4" y="T5"/>
                  </a:cxn>
                  <a:cxn ang="0">
                    <a:pos x="T6" y="T7"/>
                  </a:cxn>
                  <a:cxn ang="0">
                    <a:pos x="T8" y="T9"/>
                  </a:cxn>
                  <a:cxn ang="0">
                    <a:pos x="T10" y="T11"/>
                  </a:cxn>
                </a:cxnLst>
                <a:rect l="0" t="0" r="r" b="b"/>
                <a:pathLst>
                  <a:path w="271" h="213">
                    <a:moveTo>
                      <a:pt x="271" y="119"/>
                    </a:moveTo>
                    <a:cubicBezTo>
                      <a:pt x="253" y="145"/>
                      <a:pt x="228" y="168"/>
                      <a:pt x="197" y="185"/>
                    </a:cubicBezTo>
                    <a:cubicBezTo>
                      <a:pt x="170" y="201"/>
                      <a:pt x="140" y="210"/>
                      <a:pt x="112" y="213"/>
                    </a:cubicBezTo>
                    <a:cubicBezTo>
                      <a:pt x="9" y="34"/>
                      <a:pt x="9" y="34"/>
                      <a:pt x="9" y="34"/>
                    </a:cubicBezTo>
                    <a:cubicBezTo>
                      <a:pt x="0" y="19"/>
                      <a:pt x="11" y="0"/>
                      <a:pt x="28" y="0"/>
                    </a:cubicBezTo>
                    <a:cubicBezTo>
                      <a:pt x="105" y="1"/>
                      <a:pt x="239" y="95"/>
                      <a:pt x="271" y="119"/>
                    </a:cubicBezTo>
                    <a:close/>
                  </a:path>
                </a:pathLst>
              </a:custGeom>
              <a:solidFill>
                <a:srgbClr val="FF9A9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4" name="Freeform 139"/>
              <p:cNvSpPr>
                <a:spLocks/>
              </p:cNvSpPr>
              <p:nvPr/>
            </p:nvSpPr>
            <p:spPr bwMode="auto">
              <a:xfrm>
                <a:off x="7108825" y="3124200"/>
                <a:ext cx="1009650" cy="719138"/>
              </a:xfrm>
              <a:custGeom>
                <a:avLst/>
                <a:gdLst>
                  <a:gd name="T0" fmla="*/ 198 w 265"/>
                  <a:gd name="T1" fmla="*/ 145 h 189"/>
                  <a:gd name="T2" fmla="*/ 115 w 265"/>
                  <a:gd name="T3" fmla="*/ 164 h 189"/>
                  <a:gd name="T4" fmla="*/ 0 w 265"/>
                  <a:gd name="T5" fmla="*/ 0 h 189"/>
                  <a:gd name="T6" fmla="*/ 3 w 265"/>
                  <a:gd name="T7" fmla="*/ 10 h 189"/>
                  <a:gd name="T8" fmla="*/ 106 w 265"/>
                  <a:gd name="T9" fmla="*/ 189 h 189"/>
                  <a:gd name="T10" fmla="*/ 191 w 265"/>
                  <a:gd name="T11" fmla="*/ 161 h 189"/>
                  <a:gd name="T12" fmla="*/ 265 w 265"/>
                  <a:gd name="T13" fmla="*/ 95 h 189"/>
                  <a:gd name="T14" fmla="*/ 261 w 265"/>
                  <a:gd name="T15" fmla="*/ 92 h 189"/>
                  <a:gd name="T16" fmla="*/ 198 w 265"/>
                  <a:gd name="T17"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89">
                    <a:moveTo>
                      <a:pt x="198" y="145"/>
                    </a:moveTo>
                    <a:cubicBezTo>
                      <a:pt x="170" y="160"/>
                      <a:pt x="144" y="161"/>
                      <a:pt x="115" y="164"/>
                    </a:cubicBezTo>
                    <a:cubicBezTo>
                      <a:pt x="0" y="0"/>
                      <a:pt x="0" y="0"/>
                      <a:pt x="0" y="0"/>
                    </a:cubicBezTo>
                    <a:cubicBezTo>
                      <a:pt x="0" y="4"/>
                      <a:pt x="1" y="7"/>
                      <a:pt x="3" y="10"/>
                    </a:cubicBezTo>
                    <a:cubicBezTo>
                      <a:pt x="106" y="189"/>
                      <a:pt x="106" y="189"/>
                      <a:pt x="106" y="189"/>
                    </a:cubicBezTo>
                    <a:cubicBezTo>
                      <a:pt x="134" y="186"/>
                      <a:pt x="164" y="177"/>
                      <a:pt x="191" y="161"/>
                    </a:cubicBezTo>
                    <a:cubicBezTo>
                      <a:pt x="222" y="144"/>
                      <a:pt x="247" y="121"/>
                      <a:pt x="265" y="95"/>
                    </a:cubicBezTo>
                    <a:cubicBezTo>
                      <a:pt x="264" y="94"/>
                      <a:pt x="263" y="93"/>
                      <a:pt x="261" y="92"/>
                    </a:cubicBezTo>
                    <a:cubicBezTo>
                      <a:pt x="245" y="112"/>
                      <a:pt x="224" y="130"/>
                      <a:pt x="198" y="145"/>
                    </a:cubicBezTo>
                    <a:close/>
                  </a:path>
                </a:pathLst>
              </a:custGeom>
              <a:solidFill>
                <a:srgbClr val="FF8B91"/>
              </a:solidFill>
              <a:ln>
                <a:noFill/>
              </a:ln>
            </p:spPr>
            <p:txBody>
              <a:bodyPr vert="horz" wrap="square" lIns="68580" tIns="34290" rIns="68580" bIns="34290" numCol="1" anchor="t" anchorCtr="0" compatLnSpc="1">
                <a:prstTxWarp prst="textNoShape">
                  <a:avLst/>
                </a:prstTxWarp>
              </a:bodyPr>
              <a:lstStyle/>
              <a:p>
                <a:endParaRPr lang="ru-RU" sz="1050"/>
              </a:p>
            </p:txBody>
          </p:sp>
        </p:grpSp>
      </p:grpSp>
      <p:sp>
        <p:nvSpPr>
          <p:cNvPr id="135" name="Freeform 130"/>
          <p:cNvSpPr>
            <a:spLocks/>
          </p:cNvSpPr>
          <p:nvPr/>
        </p:nvSpPr>
        <p:spPr bwMode="auto">
          <a:xfrm>
            <a:off x="1351475" y="2139081"/>
            <a:ext cx="573881" cy="2108597"/>
          </a:xfrm>
          <a:custGeom>
            <a:avLst/>
            <a:gdLst>
              <a:gd name="T0" fmla="*/ 60 w 201"/>
              <a:gd name="T1" fmla="*/ 0 h 738"/>
              <a:gd name="T2" fmla="*/ 0 w 201"/>
              <a:gd name="T3" fmla="*/ 4 h 738"/>
              <a:gd name="T4" fmla="*/ 0 w 201"/>
              <a:gd name="T5" fmla="*/ 734 h 738"/>
              <a:gd name="T6" fmla="*/ 60 w 201"/>
              <a:gd name="T7" fmla="*/ 738 h 738"/>
              <a:gd name="T8" fmla="*/ 201 w 201"/>
              <a:gd name="T9" fmla="*/ 738 h 738"/>
              <a:gd name="T10" fmla="*/ 201 w 201"/>
              <a:gd name="T11" fmla="*/ 0 h 738"/>
              <a:gd name="T12" fmla="*/ 60 w 201"/>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201" h="738">
                <a:moveTo>
                  <a:pt x="60" y="0"/>
                </a:moveTo>
                <a:cubicBezTo>
                  <a:pt x="40" y="0"/>
                  <a:pt x="20" y="1"/>
                  <a:pt x="0" y="4"/>
                </a:cubicBezTo>
                <a:cubicBezTo>
                  <a:pt x="0" y="734"/>
                  <a:pt x="0" y="734"/>
                  <a:pt x="0" y="734"/>
                </a:cubicBezTo>
                <a:cubicBezTo>
                  <a:pt x="20" y="737"/>
                  <a:pt x="40" y="738"/>
                  <a:pt x="60" y="738"/>
                </a:cubicBezTo>
                <a:cubicBezTo>
                  <a:pt x="201" y="738"/>
                  <a:pt x="201" y="738"/>
                  <a:pt x="201" y="738"/>
                </a:cubicBezTo>
                <a:cubicBezTo>
                  <a:pt x="201" y="0"/>
                  <a:pt x="201" y="0"/>
                  <a:pt x="201" y="0"/>
                </a:cubicBezTo>
                <a:lnTo>
                  <a:pt x="60" y="0"/>
                </a:lnTo>
                <a:close/>
              </a:path>
            </a:pathLst>
          </a:custGeom>
          <a:gradFill flip="none" rotWithShape="1">
            <a:gsLst>
              <a:gs pos="0">
                <a:schemeClr val="accent6">
                  <a:shade val="30000"/>
                  <a:satMod val="115000"/>
                  <a:lumMod val="96000"/>
                  <a:lumOff val="4000"/>
                </a:schemeClr>
              </a:gs>
              <a:gs pos="16000">
                <a:schemeClr val="accent6">
                  <a:shade val="67500"/>
                  <a:satMod val="115000"/>
                </a:schemeClr>
              </a:gs>
              <a:gs pos="100000">
                <a:schemeClr val="accent6">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6" name="Rectangle 131"/>
          <p:cNvSpPr>
            <a:spLocks noChangeArrowheads="1"/>
          </p:cNvSpPr>
          <p:nvPr/>
        </p:nvSpPr>
        <p:spPr bwMode="auto">
          <a:xfrm>
            <a:off x="1925356" y="2139081"/>
            <a:ext cx="570309" cy="2108597"/>
          </a:xfrm>
          <a:prstGeom prst="rect">
            <a:avLst/>
          </a:prstGeom>
          <a:gradFill flip="none" rotWithShape="1">
            <a:gsLst>
              <a:gs pos="0">
                <a:schemeClr val="accent3">
                  <a:shade val="30000"/>
                  <a:satMod val="115000"/>
                  <a:lumMod val="97000"/>
                  <a:lumOff val="3000"/>
                </a:schemeClr>
              </a:gs>
              <a:gs pos="18000">
                <a:schemeClr val="accent3">
                  <a:shade val="67500"/>
                  <a:satMod val="115000"/>
                </a:schemeClr>
              </a:gs>
              <a:gs pos="100000">
                <a:schemeClr val="accent3">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7" name="Freeform 132"/>
          <p:cNvSpPr>
            <a:spLocks/>
          </p:cNvSpPr>
          <p:nvPr/>
        </p:nvSpPr>
        <p:spPr bwMode="auto">
          <a:xfrm>
            <a:off x="3067165" y="2255762"/>
            <a:ext cx="571500" cy="1875235"/>
          </a:xfrm>
          <a:custGeom>
            <a:avLst/>
            <a:gdLst>
              <a:gd name="T0" fmla="*/ 0 w 200"/>
              <a:gd name="T1" fmla="*/ 0 h 656"/>
              <a:gd name="T2" fmla="*/ 0 w 200"/>
              <a:gd name="T3" fmla="*/ 656 h 656"/>
              <a:gd name="T4" fmla="*/ 200 w 200"/>
              <a:gd name="T5" fmla="*/ 328 h 656"/>
              <a:gd name="T6" fmla="*/ 200 w 200"/>
              <a:gd name="T7" fmla="*/ 328 h 656"/>
              <a:gd name="T8" fmla="*/ 0 w 200"/>
              <a:gd name="T9" fmla="*/ 0 h 656"/>
            </a:gdLst>
            <a:ahLst/>
            <a:cxnLst>
              <a:cxn ang="0">
                <a:pos x="T0" y="T1"/>
              </a:cxn>
              <a:cxn ang="0">
                <a:pos x="T2" y="T3"/>
              </a:cxn>
              <a:cxn ang="0">
                <a:pos x="T4" y="T5"/>
              </a:cxn>
              <a:cxn ang="0">
                <a:pos x="T6" y="T7"/>
              </a:cxn>
              <a:cxn ang="0">
                <a:pos x="T8" y="T9"/>
              </a:cxn>
            </a:cxnLst>
            <a:rect l="0" t="0" r="r" b="b"/>
            <a:pathLst>
              <a:path w="200" h="656">
                <a:moveTo>
                  <a:pt x="0" y="0"/>
                </a:moveTo>
                <a:cubicBezTo>
                  <a:pt x="0" y="656"/>
                  <a:pt x="0" y="656"/>
                  <a:pt x="0" y="656"/>
                </a:cubicBezTo>
                <a:cubicBezTo>
                  <a:pt x="119" y="595"/>
                  <a:pt x="200" y="470"/>
                  <a:pt x="200" y="328"/>
                </a:cubicBezTo>
                <a:cubicBezTo>
                  <a:pt x="200" y="328"/>
                  <a:pt x="200" y="328"/>
                  <a:pt x="200" y="328"/>
                </a:cubicBezTo>
                <a:cubicBezTo>
                  <a:pt x="200" y="186"/>
                  <a:pt x="119" y="62"/>
                  <a:pt x="0" y="0"/>
                </a:cubicBezTo>
                <a:close/>
              </a:path>
            </a:pathLst>
          </a:custGeom>
          <a:gradFill flip="none" rotWithShape="1">
            <a:gsLst>
              <a:gs pos="0">
                <a:schemeClr val="accent5">
                  <a:shade val="30000"/>
                  <a:satMod val="115000"/>
                </a:schemeClr>
              </a:gs>
              <a:gs pos="18000">
                <a:schemeClr val="accent5">
                  <a:shade val="67500"/>
                  <a:satMod val="115000"/>
                </a:schemeClr>
              </a:gs>
              <a:gs pos="100000">
                <a:schemeClr val="accent5">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8" name="Freeform 133"/>
          <p:cNvSpPr>
            <a:spLocks/>
          </p:cNvSpPr>
          <p:nvPr/>
        </p:nvSpPr>
        <p:spPr bwMode="auto">
          <a:xfrm>
            <a:off x="2495665" y="2139081"/>
            <a:ext cx="571500" cy="2108597"/>
          </a:xfrm>
          <a:custGeom>
            <a:avLst/>
            <a:gdLst>
              <a:gd name="T0" fmla="*/ 31 w 200"/>
              <a:gd name="T1" fmla="*/ 0 h 738"/>
              <a:gd name="T2" fmla="*/ 0 w 200"/>
              <a:gd name="T3" fmla="*/ 0 h 738"/>
              <a:gd name="T4" fmla="*/ 0 w 200"/>
              <a:gd name="T5" fmla="*/ 738 h 738"/>
              <a:gd name="T6" fmla="*/ 31 w 200"/>
              <a:gd name="T7" fmla="*/ 738 h 738"/>
              <a:gd name="T8" fmla="*/ 200 w 200"/>
              <a:gd name="T9" fmla="*/ 697 h 738"/>
              <a:gd name="T10" fmla="*/ 200 w 200"/>
              <a:gd name="T11" fmla="*/ 41 h 738"/>
              <a:gd name="T12" fmla="*/ 31 w 200"/>
              <a:gd name="T13" fmla="*/ 0 h 738"/>
            </a:gdLst>
            <a:ahLst/>
            <a:cxnLst>
              <a:cxn ang="0">
                <a:pos x="T0" y="T1"/>
              </a:cxn>
              <a:cxn ang="0">
                <a:pos x="T2" y="T3"/>
              </a:cxn>
              <a:cxn ang="0">
                <a:pos x="T4" y="T5"/>
              </a:cxn>
              <a:cxn ang="0">
                <a:pos x="T6" y="T7"/>
              </a:cxn>
              <a:cxn ang="0">
                <a:pos x="T8" y="T9"/>
              </a:cxn>
              <a:cxn ang="0">
                <a:pos x="T10" y="T11"/>
              </a:cxn>
              <a:cxn ang="0">
                <a:pos x="T12" y="T13"/>
              </a:cxn>
            </a:cxnLst>
            <a:rect l="0" t="0" r="r" b="b"/>
            <a:pathLst>
              <a:path w="200" h="738">
                <a:moveTo>
                  <a:pt x="31" y="0"/>
                </a:moveTo>
                <a:cubicBezTo>
                  <a:pt x="0" y="0"/>
                  <a:pt x="0" y="0"/>
                  <a:pt x="0" y="0"/>
                </a:cubicBezTo>
                <a:cubicBezTo>
                  <a:pt x="0" y="738"/>
                  <a:pt x="0" y="738"/>
                  <a:pt x="0" y="738"/>
                </a:cubicBezTo>
                <a:cubicBezTo>
                  <a:pt x="31" y="738"/>
                  <a:pt x="31" y="738"/>
                  <a:pt x="31" y="738"/>
                </a:cubicBezTo>
                <a:cubicBezTo>
                  <a:pt x="92" y="738"/>
                  <a:pt x="149" y="724"/>
                  <a:pt x="200" y="697"/>
                </a:cubicBezTo>
                <a:cubicBezTo>
                  <a:pt x="200" y="41"/>
                  <a:pt x="200" y="41"/>
                  <a:pt x="200" y="41"/>
                </a:cubicBezTo>
                <a:cubicBezTo>
                  <a:pt x="149" y="15"/>
                  <a:pt x="92" y="0"/>
                  <a:pt x="31" y="0"/>
                </a:cubicBezTo>
                <a:close/>
              </a:path>
            </a:pathLst>
          </a:custGeom>
          <a:gradFill flip="none" rotWithShape="1">
            <a:gsLst>
              <a:gs pos="0">
                <a:schemeClr val="accent4">
                  <a:shade val="30000"/>
                  <a:satMod val="115000"/>
                  <a:lumMod val="94000"/>
                  <a:lumOff val="6000"/>
                </a:schemeClr>
              </a:gs>
              <a:gs pos="17000">
                <a:schemeClr val="accent4">
                  <a:shade val="67500"/>
                  <a:satMod val="115000"/>
                </a:schemeClr>
              </a:gs>
              <a:gs pos="100000">
                <a:schemeClr val="accent4">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97" name="Group 196"/>
          <p:cNvGrpSpPr/>
          <p:nvPr/>
        </p:nvGrpSpPr>
        <p:grpSpPr>
          <a:xfrm>
            <a:off x="1836059" y="2302196"/>
            <a:ext cx="731044" cy="76200"/>
            <a:chOff x="8334375" y="3524250"/>
            <a:chExt cx="974725" cy="101600"/>
          </a:xfrm>
        </p:grpSpPr>
        <p:sp>
          <p:nvSpPr>
            <p:cNvPr id="145" name="Freeform 140"/>
            <p:cNvSpPr>
              <a:spLocks/>
            </p:cNvSpPr>
            <p:nvPr/>
          </p:nvSpPr>
          <p:spPr bwMode="auto">
            <a:xfrm>
              <a:off x="8334375" y="3524250"/>
              <a:ext cx="974725" cy="101600"/>
            </a:xfrm>
            <a:custGeom>
              <a:avLst/>
              <a:gdLst>
                <a:gd name="T0" fmla="*/ 242 w 256"/>
                <a:gd name="T1" fmla="*/ 27 h 27"/>
                <a:gd name="T2" fmla="*/ 14 w 256"/>
                <a:gd name="T3" fmla="*/ 27 h 27"/>
                <a:gd name="T4" fmla="*/ 0 w 256"/>
                <a:gd name="T5" fmla="*/ 14 h 27"/>
                <a:gd name="T6" fmla="*/ 0 w 256"/>
                <a:gd name="T7" fmla="*/ 14 h 27"/>
                <a:gd name="T8" fmla="*/ 14 w 256"/>
                <a:gd name="T9" fmla="*/ 0 h 27"/>
                <a:gd name="T10" fmla="*/ 242 w 256"/>
                <a:gd name="T11" fmla="*/ 0 h 27"/>
                <a:gd name="T12" fmla="*/ 256 w 256"/>
                <a:gd name="T13" fmla="*/ 14 h 27"/>
                <a:gd name="T14" fmla="*/ 256 w 256"/>
                <a:gd name="T15" fmla="*/ 14 h 27"/>
                <a:gd name="T16" fmla="*/ 242 w 25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7">
                  <a:moveTo>
                    <a:pt x="242" y="27"/>
                  </a:moveTo>
                  <a:cubicBezTo>
                    <a:pt x="14" y="27"/>
                    <a:pt x="14" y="27"/>
                    <a:pt x="14" y="27"/>
                  </a:cubicBezTo>
                  <a:cubicBezTo>
                    <a:pt x="6" y="27"/>
                    <a:pt x="0" y="21"/>
                    <a:pt x="0" y="14"/>
                  </a:cubicBezTo>
                  <a:cubicBezTo>
                    <a:pt x="0" y="14"/>
                    <a:pt x="0" y="14"/>
                    <a:pt x="0" y="14"/>
                  </a:cubicBezTo>
                  <a:cubicBezTo>
                    <a:pt x="0" y="6"/>
                    <a:pt x="6" y="0"/>
                    <a:pt x="14" y="0"/>
                  </a:cubicBezTo>
                  <a:cubicBezTo>
                    <a:pt x="242" y="0"/>
                    <a:pt x="242" y="0"/>
                    <a:pt x="242" y="0"/>
                  </a:cubicBezTo>
                  <a:cubicBezTo>
                    <a:pt x="249" y="0"/>
                    <a:pt x="256" y="6"/>
                    <a:pt x="256" y="14"/>
                  </a:cubicBezTo>
                  <a:cubicBezTo>
                    <a:pt x="256" y="14"/>
                    <a:pt x="256" y="14"/>
                    <a:pt x="256" y="14"/>
                  </a:cubicBezTo>
                  <a:cubicBezTo>
                    <a:pt x="256" y="21"/>
                    <a:pt x="249" y="27"/>
                    <a:pt x="242" y="2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 name="Freeform 141"/>
            <p:cNvSpPr>
              <a:spLocks/>
            </p:cNvSpPr>
            <p:nvPr/>
          </p:nvSpPr>
          <p:spPr bwMode="auto">
            <a:xfrm>
              <a:off x="8334375" y="3524250"/>
              <a:ext cx="974725" cy="63500"/>
            </a:xfrm>
            <a:custGeom>
              <a:avLst/>
              <a:gdLst>
                <a:gd name="T0" fmla="*/ 14 w 256"/>
                <a:gd name="T1" fmla="*/ 7 h 17"/>
                <a:gd name="T2" fmla="*/ 242 w 256"/>
                <a:gd name="T3" fmla="*/ 7 h 17"/>
                <a:gd name="T4" fmla="*/ 255 w 256"/>
                <a:gd name="T5" fmla="*/ 17 h 17"/>
                <a:gd name="T6" fmla="*/ 256 w 256"/>
                <a:gd name="T7" fmla="*/ 14 h 17"/>
                <a:gd name="T8" fmla="*/ 242 w 256"/>
                <a:gd name="T9" fmla="*/ 0 h 17"/>
                <a:gd name="T10" fmla="*/ 14 w 256"/>
                <a:gd name="T11" fmla="*/ 0 h 17"/>
                <a:gd name="T12" fmla="*/ 0 w 256"/>
                <a:gd name="T13" fmla="*/ 14 h 17"/>
                <a:gd name="T14" fmla="*/ 1 w 256"/>
                <a:gd name="T15" fmla="*/ 17 h 17"/>
                <a:gd name="T16" fmla="*/ 14 w 256"/>
                <a:gd name="T1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7">
                  <a:moveTo>
                    <a:pt x="14" y="7"/>
                  </a:moveTo>
                  <a:cubicBezTo>
                    <a:pt x="242" y="7"/>
                    <a:pt x="242" y="7"/>
                    <a:pt x="242" y="7"/>
                  </a:cubicBezTo>
                  <a:cubicBezTo>
                    <a:pt x="248" y="7"/>
                    <a:pt x="254" y="11"/>
                    <a:pt x="255" y="17"/>
                  </a:cubicBezTo>
                  <a:cubicBezTo>
                    <a:pt x="255" y="16"/>
                    <a:pt x="256" y="15"/>
                    <a:pt x="256" y="14"/>
                  </a:cubicBezTo>
                  <a:cubicBezTo>
                    <a:pt x="256" y="6"/>
                    <a:pt x="249" y="0"/>
                    <a:pt x="242" y="0"/>
                  </a:cubicBezTo>
                  <a:cubicBezTo>
                    <a:pt x="14" y="0"/>
                    <a:pt x="14" y="0"/>
                    <a:pt x="14" y="0"/>
                  </a:cubicBezTo>
                  <a:cubicBezTo>
                    <a:pt x="6" y="0"/>
                    <a:pt x="0" y="6"/>
                    <a:pt x="0" y="14"/>
                  </a:cubicBezTo>
                  <a:cubicBezTo>
                    <a:pt x="0" y="15"/>
                    <a:pt x="0" y="16"/>
                    <a:pt x="1" y="17"/>
                  </a:cubicBezTo>
                  <a:cubicBezTo>
                    <a:pt x="2" y="11"/>
                    <a:pt x="7" y="7"/>
                    <a:pt x="14" y="7"/>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01" name="Group 200"/>
          <p:cNvGrpSpPr/>
          <p:nvPr/>
        </p:nvGrpSpPr>
        <p:grpSpPr>
          <a:xfrm>
            <a:off x="1936072" y="144784"/>
            <a:ext cx="2116931" cy="1794272"/>
            <a:chOff x="8467725" y="647700"/>
            <a:chExt cx="2822575" cy="2392363"/>
          </a:xfrm>
        </p:grpSpPr>
        <p:sp>
          <p:nvSpPr>
            <p:cNvPr id="151" name="Freeform 146"/>
            <p:cNvSpPr>
              <a:spLocks/>
            </p:cNvSpPr>
            <p:nvPr/>
          </p:nvSpPr>
          <p:spPr bwMode="auto">
            <a:xfrm>
              <a:off x="8521700" y="2357438"/>
              <a:ext cx="681037" cy="682625"/>
            </a:xfrm>
            <a:custGeom>
              <a:avLst/>
              <a:gdLst>
                <a:gd name="T0" fmla="*/ 1 w 179"/>
                <a:gd name="T1" fmla="*/ 90 h 179"/>
                <a:gd name="T2" fmla="*/ 91 w 179"/>
                <a:gd name="T3" fmla="*/ 178 h 179"/>
                <a:gd name="T4" fmla="*/ 179 w 179"/>
                <a:gd name="T5" fmla="*/ 89 h 179"/>
                <a:gd name="T6" fmla="*/ 89 w 179"/>
                <a:gd name="T7" fmla="*/ 1 h 179"/>
                <a:gd name="T8" fmla="*/ 1 w 179"/>
                <a:gd name="T9" fmla="*/ 90 h 179"/>
              </a:gdLst>
              <a:ahLst/>
              <a:cxnLst>
                <a:cxn ang="0">
                  <a:pos x="T0" y="T1"/>
                </a:cxn>
                <a:cxn ang="0">
                  <a:pos x="T2" y="T3"/>
                </a:cxn>
                <a:cxn ang="0">
                  <a:pos x="T4" y="T5"/>
                </a:cxn>
                <a:cxn ang="0">
                  <a:pos x="T6" y="T7"/>
                </a:cxn>
                <a:cxn ang="0">
                  <a:pos x="T8" y="T9"/>
                </a:cxn>
              </a:cxnLst>
              <a:rect l="0" t="0" r="r" b="b"/>
              <a:pathLst>
                <a:path w="179" h="179">
                  <a:moveTo>
                    <a:pt x="1" y="90"/>
                  </a:moveTo>
                  <a:cubicBezTo>
                    <a:pt x="1" y="139"/>
                    <a:pt x="42" y="179"/>
                    <a:pt x="91" y="178"/>
                  </a:cubicBezTo>
                  <a:cubicBezTo>
                    <a:pt x="140" y="178"/>
                    <a:pt x="179" y="138"/>
                    <a:pt x="179" y="89"/>
                  </a:cubicBezTo>
                  <a:cubicBezTo>
                    <a:pt x="178" y="40"/>
                    <a:pt x="138" y="0"/>
                    <a:pt x="89" y="1"/>
                  </a:cubicBezTo>
                  <a:cubicBezTo>
                    <a:pt x="40" y="1"/>
                    <a:pt x="0" y="41"/>
                    <a:pt x="1" y="90"/>
                  </a:cubicBezTo>
                </a:path>
              </a:pathLst>
            </a:custGeom>
            <a:solidFill>
              <a:srgbClr val="AF5E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2" name="Freeform 147"/>
            <p:cNvSpPr>
              <a:spLocks/>
            </p:cNvSpPr>
            <p:nvPr/>
          </p:nvSpPr>
          <p:spPr bwMode="auto">
            <a:xfrm>
              <a:off x="8510588" y="2346325"/>
              <a:ext cx="684212" cy="685800"/>
            </a:xfrm>
            <a:custGeom>
              <a:avLst/>
              <a:gdLst>
                <a:gd name="T0" fmla="*/ 0 w 180"/>
                <a:gd name="T1" fmla="*/ 91 h 180"/>
                <a:gd name="T2" fmla="*/ 91 w 180"/>
                <a:gd name="T3" fmla="*/ 179 h 180"/>
                <a:gd name="T4" fmla="*/ 180 w 180"/>
                <a:gd name="T5" fmla="*/ 89 h 180"/>
                <a:gd name="T6" fmla="*/ 89 w 180"/>
                <a:gd name="T7" fmla="*/ 0 h 180"/>
                <a:gd name="T8" fmla="*/ 0 w 180"/>
                <a:gd name="T9" fmla="*/ 91 h 180"/>
              </a:gdLst>
              <a:ahLst/>
              <a:cxnLst>
                <a:cxn ang="0">
                  <a:pos x="T0" y="T1"/>
                </a:cxn>
                <a:cxn ang="0">
                  <a:pos x="T2" y="T3"/>
                </a:cxn>
                <a:cxn ang="0">
                  <a:pos x="T4" y="T5"/>
                </a:cxn>
                <a:cxn ang="0">
                  <a:pos x="T6" y="T7"/>
                </a:cxn>
                <a:cxn ang="0">
                  <a:pos x="T8" y="T9"/>
                </a:cxn>
              </a:cxnLst>
              <a:rect l="0" t="0" r="r" b="b"/>
              <a:pathLst>
                <a:path w="180" h="180">
                  <a:moveTo>
                    <a:pt x="0" y="91"/>
                  </a:moveTo>
                  <a:cubicBezTo>
                    <a:pt x="1" y="140"/>
                    <a:pt x="41" y="180"/>
                    <a:pt x="91" y="179"/>
                  </a:cubicBezTo>
                  <a:cubicBezTo>
                    <a:pt x="140" y="179"/>
                    <a:pt x="180" y="138"/>
                    <a:pt x="180" y="89"/>
                  </a:cubicBezTo>
                  <a:cubicBezTo>
                    <a:pt x="179" y="39"/>
                    <a:pt x="138" y="0"/>
                    <a:pt x="89" y="0"/>
                  </a:cubicBezTo>
                  <a:cubicBezTo>
                    <a:pt x="40" y="1"/>
                    <a:pt x="0" y="41"/>
                    <a:pt x="0" y="91"/>
                  </a:cubicBezTo>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3" name="Freeform 148"/>
            <p:cNvSpPr>
              <a:spLocks/>
            </p:cNvSpPr>
            <p:nvPr/>
          </p:nvSpPr>
          <p:spPr bwMode="auto">
            <a:xfrm>
              <a:off x="8562975" y="2395538"/>
              <a:ext cx="579437" cy="582613"/>
            </a:xfrm>
            <a:custGeom>
              <a:avLst/>
              <a:gdLst>
                <a:gd name="T0" fmla="*/ 77 w 152"/>
                <a:gd name="T1" fmla="*/ 153 h 153"/>
                <a:gd name="T2" fmla="*/ 152 w 152"/>
                <a:gd name="T3" fmla="*/ 76 h 153"/>
                <a:gd name="T4" fmla="*/ 75 w 152"/>
                <a:gd name="T5" fmla="*/ 1 h 153"/>
                <a:gd name="T6" fmla="*/ 0 w 152"/>
                <a:gd name="T7" fmla="*/ 77 h 153"/>
                <a:gd name="T8" fmla="*/ 77 w 152"/>
                <a:gd name="T9" fmla="*/ 153 h 153"/>
              </a:gdLst>
              <a:ahLst/>
              <a:cxnLst>
                <a:cxn ang="0">
                  <a:pos x="T0" y="T1"/>
                </a:cxn>
                <a:cxn ang="0">
                  <a:pos x="T2" y="T3"/>
                </a:cxn>
                <a:cxn ang="0">
                  <a:pos x="T4" y="T5"/>
                </a:cxn>
                <a:cxn ang="0">
                  <a:pos x="T6" y="T7"/>
                </a:cxn>
                <a:cxn ang="0">
                  <a:pos x="T8" y="T9"/>
                </a:cxn>
              </a:cxnLst>
              <a:rect l="0" t="0" r="r" b="b"/>
              <a:pathLst>
                <a:path w="152" h="153">
                  <a:moveTo>
                    <a:pt x="77" y="153"/>
                  </a:moveTo>
                  <a:cubicBezTo>
                    <a:pt x="119" y="152"/>
                    <a:pt x="152" y="118"/>
                    <a:pt x="152" y="76"/>
                  </a:cubicBezTo>
                  <a:cubicBezTo>
                    <a:pt x="151" y="34"/>
                    <a:pt x="117" y="0"/>
                    <a:pt x="75" y="1"/>
                  </a:cubicBezTo>
                  <a:cubicBezTo>
                    <a:pt x="33" y="1"/>
                    <a:pt x="0" y="36"/>
                    <a:pt x="0" y="77"/>
                  </a:cubicBezTo>
                  <a:cubicBezTo>
                    <a:pt x="0" y="119"/>
                    <a:pt x="35" y="153"/>
                    <a:pt x="77" y="153"/>
                  </a:cubicBezTo>
                </a:path>
              </a:pathLst>
            </a:custGeom>
            <a:solidFill>
              <a:srgbClr val="AF5E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4" name="Freeform 149"/>
            <p:cNvSpPr>
              <a:spLocks/>
            </p:cNvSpPr>
            <p:nvPr/>
          </p:nvSpPr>
          <p:spPr bwMode="auto">
            <a:xfrm>
              <a:off x="8597900" y="2433638"/>
              <a:ext cx="544512" cy="544513"/>
            </a:xfrm>
            <a:custGeom>
              <a:avLst/>
              <a:gdLst>
                <a:gd name="T0" fmla="*/ 72 w 143"/>
                <a:gd name="T1" fmla="*/ 143 h 143"/>
                <a:gd name="T2" fmla="*/ 143 w 143"/>
                <a:gd name="T3" fmla="*/ 71 h 143"/>
                <a:gd name="T4" fmla="*/ 71 w 143"/>
                <a:gd name="T5" fmla="*/ 0 h 143"/>
                <a:gd name="T6" fmla="*/ 0 w 143"/>
                <a:gd name="T7" fmla="*/ 72 h 143"/>
                <a:gd name="T8" fmla="*/ 72 w 143"/>
                <a:gd name="T9" fmla="*/ 143 h 143"/>
              </a:gdLst>
              <a:ahLst/>
              <a:cxnLst>
                <a:cxn ang="0">
                  <a:pos x="T0" y="T1"/>
                </a:cxn>
                <a:cxn ang="0">
                  <a:pos x="T2" y="T3"/>
                </a:cxn>
                <a:cxn ang="0">
                  <a:pos x="T4" y="T5"/>
                </a:cxn>
                <a:cxn ang="0">
                  <a:pos x="T6" y="T7"/>
                </a:cxn>
                <a:cxn ang="0">
                  <a:pos x="T8" y="T9"/>
                </a:cxn>
              </a:cxnLst>
              <a:rect l="0" t="0" r="r" b="b"/>
              <a:pathLst>
                <a:path w="143" h="143">
                  <a:moveTo>
                    <a:pt x="72" y="143"/>
                  </a:moveTo>
                  <a:cubicBezTo>
                    <a:pt x="112" y="142"/>
                    <a:pt x="143" y="110"/>
                    <a:pt x="143" y="71"/>
                  </a:cubicBezTo>
                  <a:cubicBezTo>
                    <a:pt x="143" y="31"/>
                    <a:pt x="110" y="0"/>
                    <a:pt x="71" y="0"/>
                  </a:cubicBezTo>
                  <a:cubicBezTo>
                    <a:pt x="32" y="0"/>
                    <a:pt x="0" y="33"/>
                    <a:pt x="0" y="72"/>
                  </a:cubicBezTo>
                  <a:cubicBezTo>
                    <a:pt x="1" y="111"/>
                    <a:pt x="33" y="143"/>
                    <a:pt x="72" y="143"/>
                  </a:cubicBezTo>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5" name="Rectangle 150"/>
            <p:cNvSpPr>
              <a:spLocks noChangeArrowheads="1"/>
            </p:cNvSpPr>
            <p:nvPr/>
          </p:nvSpPr>
          <p:spPr bwMode="auto">
            <a:xfrm>
              <a:off x="8959850" y="2711450"/>
              <a:ext cx="1587" cy="1588"/>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6" name="Rectangle 151"/>
            <p:cNvSpPr>
              <a:spLocks noChangeArrowheads="1"/>
            </p:cNvSpPr>
            <p:nvPr/>
          </p:nvSpPr>
          <p:spPr bwMode="auto">
            <a:xfrm>
              <a:off x="8959850" y="2711450"/>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7" name="Freeform 152"/>
            <p:cNvSpPr>
              <a:spLocks/>
            </p:cNvSpPr>
            <p:nvPr/>
          </p:nvSpPr>
          <p:spPr bwMode="auto">
            <a:xfrm>
              <a:off x="8709025" y="2487613"/>
              <a:ext cx="273050" cy="400050"/>
            </a:xfrm>
            <a:custGeom>
              <a:avLst/>
              <a:gdLst>
                <a:gd name="T0" fmla="*/ 46 w 72"/>
                <a:gd name="T1" fmla="*/ 0 h 105"/>
                <a:gd name="T2" fmla="*/ 40 w 72"/>
                <a:gd name="T3" fmla="*/ 5 h 105"/>
                <a:gd name="T4" fmla="*/ 39 w 72"/>
                <a:gd name="T5" fmla="*/ 10 h 105"/>
                <a:gd name="T6" fmla="*/ 39 w 72"/>
                <a:gd name="T7" fmla="*/ 10 h 105"/>
                <a:gd name="T8" fmla="*/ 23 w 72"/>
                <a:gd name="T9" fmla="*/ 14 h 105"/>
                <a:gd name="T10" fmla="*/ 12 w 72"/>
                <a:gd name="T11" fmla="*/ 37 h 105"/>
                <a:gd name="T12" fmla="*/ 29 w 72"/>
                <a:gd name="T13" fmla="*/ 56 h 105"/>
                <a:gd name="T14" fmla="*/ 31 w 72"/>
                <a:gd name="T15" fmla="*/ 57 h 105"/>
                <a:gd name="T16" fmla="*/ 42 w 72"/>
                <a:gd name="T17" fmla="*/ 62 h 105"/>
                <a:gd name="T18" fmla="*/ 44 w 72"/>
                <a:gd name="T19" fmla="*/ 62 h 105"/>
                <a:gd name="T20" fmla="*/ 52 w 72"/>
                <a:gd name="T21" fmla="*/ 76 h 105"/>
                <a:gd name="T22" fmla="*/ 39 w 72"/>
                <a:gd name="T23" fmla="*/ 83 h 105"/>
                <a:gd name="T24" fmla="*/ 39 w 72"/>
                <a:gd name="T25" fmla="*/ 83 h 105"/>
                <a:gd name="T26" fmla="*/ 38 w 72"/>
                <a:gd name="T27" fmla="*/ 83 h 105"/>
                <a:gd name="T28" fmla="*/ 27 w 72"/>
                <a:gd name="T29" fmla="*/ 81 h 105"/>
                <a:gd name="T30" fmla="*/ 16 w 72"/>
                <a:gd name="T31" fmla="*/ 67 h 105"/>
                <a:gd name="T32" fmla="*/ 9 w 72"/>
                <a:gd name="T33" fmla="*/ 61 h 105"/>
                <a:gd name="T34" fmla="*/ 2 w 72"/>
                <a:gd name="T35" fmla="*/ 70 h 105"/>
                <a:gd name="T36" fmla="*/ 25 w 72"/>
                <a:gd name="T37" fmla="*/ 93 h 105"/>
                <a:gd name="T38" fmla="*/ 24 w 72"/>
                <a:gd name="T39" fmla="*/ 98 h 105"/>
                <a:gd name="T40" fmla="*/ 29 w 72"/>
                <a:gd name="T41" fmla="*/ 105 h 105"/>
                <a:gd name="T42" fmla="*/ 30 w 72"/>
                <a:gd name="T43" fmla="*/ 105 h 105"/>
                <a:gd name="T44" fmla="*/ 36 w 72"/>
                <a:gd name="T45" fmla="*/ 100 h 105"/>
                <a:gd name="T46" fmla="*/ 37 w 72"/>
                <a:gd name="T47" fmla="*/ 95 h 105"/>
                <a:gd name="T48" fmla="*/ 40 w 72"/>
                <a:gd name="T49" fmla="*/ 95 h 105"/>
                <a:gd name="T50" fmla="*/ 43 w 72"/>
                <a:gd name="T51" fmla="*/ 95 h 105"/>
                <a:gd name="T52" fmla="*/ 64 w 72"/>
                <a:gd name="T53" fmla="*/ 85 h 105"/>
                <a:gd name="T54" fmla="*/ 66 w 72"/>
                <a:gd name="T55" fmla="*/ 60 h 105"/>
                <a:gd name="T56" fmla="*/ 66 w 72"/>
                <a:gd name="T57" fmla="*/ 60 h 105"/>
                <a:gd name="T58" fmla="*/ 66 w 72"/>
                <a:gd name="T59" fmla="*/ 60 h 105"/>
                <a:gd name="T60" fmla="*/ 66 w 72"/>
                <a:gd name="T61" fmla="*/ 59 h 105"/>
                <a:gd name="T62" fmla="*/ 66 w 72"/>
                <a:gd name="T63" fmla="*/ 59 h 105"/>
                <a:gd name="T64" fmla="*/ 51 w 72"/>
                <a:gd name="T65" fmla="*/ 48 h 105"/>
                <a:gd name="T66" fmla="*/ 45 w 72"/>
                <a:gd name="T67" fmla="*/ 45 h 105"/>
                <a:gd name="T68" fmla="*/ 38 w 72"/>
                <a:gd name="T69" fmla="*/ 42 h 105"/>
                <a:gd name="T70" fmla="*/ 34 w 72"/>
                <a:gd name="T71" fmla="*/ 40 h 105"/>
                <a:gd name="T72" fmla="*/ 28 w 72"/>
                <a:gd name="T73" fmla="*/ 34 h 105"/>
                <a:gd name="T74" fmla="*/ 34 w 72"/>
                <a:gd name="T75" fmla="*/ 23 h 105"/>
                <a:gd name="T76" fmla="*/ 37 w 72"/>
                <a:gd name="T77" fmla="*/ 22 h 105"/>
                <a:gd name="T78" fmla="*/ 40 w 72"/>
                <a:gd name="T79" fmla="*/ 22 h 105"/>
                <a:gd name="T80" fmla="*/ 49 w 72"/>
                <a:gd name="T81" fmla="*/ 24 h 105"/>
                <a:gd name="T82" fmla="*/ 57 w 72"/>
                <a:gd name="T83" fmla="*/ 33 h 105"/>
                <a:gd name="T84" fmla="*/ 57 w 72"/>
                <a:gd name="T85" fmla="*/ 34 h 105"/>
                <a:gd name="T86" fmla="*/ 57 w 72"/>
                <a:gd name="T87" fmla="*/ 34 h 105"/>
                <a:gd name="T88" fmla="*/ 65 w 72"/>
                <a:gd name="T89" fmla="*/ 39 h 105"/>
                <a:gd name="T90" fmla="*/ 72 w 72"/>
                <a:gd name="T91" fmla="*/ 33 h 105"/>
                <a:gd name="T92" fmla="*/ 72 w 72"/>
                <a:gd name="T93" fmla="*/ 32 h 105"/>
                <a:gd name="T94" fmla="*/ 71 w 72"/>
                <a:gd name="T95" fmla="*/ 28 h 105"/>
                <a:gd name="T96" fmla="*/ 51 w 72"/>
                <a:gd name="T97" fmla="*/ 12 h 105"/>
                <a:gd name="T98" fmla="*/ 52 w 72"/>
                <a:gd name="T99" fmla="*/ 7 h 105"/>
                <a:gd name="T100" fmla="*/ 47 w 72"/>
                <a:gd name="T101" fmla="*/ 0 h 105"/>
                <a:gd name="T102" fmla="*/ 46 w 72"/>
                <a:gd name="T10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05">
                  <a:moveTo>
                    <a:pt x="46" y="0"/>
                  </a:moveTo>
                  <a:cubicBezTo>
                    <a:pt x="43" y="0"/>
                    <a:pt x="41" y="2"/>
                    <a:pt x="40" y="5"/>
                  </a:cubicBezTo>
                  <a:cubicBezTo>
                    <a:pt x="39" y="10"/>
                    <a:pt x="39" y="10"/>
                    <a:pt x="39" y="10"/>
                  </a:cubicBezTo>
                  <a:cubicBezTo>
                    <a:pt x="39" y="10"/>
                    <a:pt x="39" y="10"/>
                    <a:pt x="39" y="10"/>
                  </a:cubicBezTo>
                  <a:cubicBezTo>
                    <a:pt x="33" y="10"/>
                    <a:pt x="28" y="11"/>
                    <a:pt x="23" y="14"/>
                  </a:cubicBezTo>
                  <a:cubicBezTo>
                    <a:pt x="15" y="19"/>
                    <a:pt x="11" y="28"/>
                    <a:pt x="12" y="37"/>
                  </a:cubicBezTo>
                  <a:cubicBezTo>
                    <a:pt x="13" y="47"/>
                    <a:pt x="20" y="52"/>
                    <a:pt x="29" y="56"/>
                  </a:cubicBezTo>
                  <a:cubicBezTo>
                    <a:pt x="31" y="57"/>
                    <a:pt x="31" y="57"/>
                    <a:pt x="31" y="57"/>
                  </a:cubicBezTo>
                  <a:cubicBezTo>
                    <a:pt x="42" y="62"/>
                    <a:pt x="42" y="62"/>
                    <a:pt x="42" y="62"/>
                  </a:cubicBezTo>
                  <a:cubicBezTo>
                    <a:pt x="44" y="62"/>
                    <a:pt x="44" y="62"/>
                    <a:pt x="44" y="62"/>
                  </a:cubicBezTo>
                  <a:cubicBezTo>
                    <a:pt x="49" y="65"/>
                    <a:pt x="54" y="69"/>
                    <a:pt x="52" y="76"/>
                  </a:cubicBezTo>
                  <a:cubicBezTo>
                    <a:pt x="50" y="82"/>
                    <a:pt x="44" y="83"/>
                    <a:pt x="39" y="83"/>
                  </a:cubicBezTo>
                  <a:cubicBezTo>
                    <a:pt x="39" y="83"/>
                    <a:pt x="39" y="83"/>
                    <a:pt x="39" y="83"/>
                  </a:cubicBezTo>
                  <a:cubicBezTo>
                    <a:pt x="38" y="83"/>
                    <a:pt x="38" y="83"/>
                    <a:pt x="38" y="83"/>
                  </a:cubicBezTo>
                  <a:cubicBezTo>
                    <a:pt x="34" y="83"/>
                    <a:pt x="31" y="82"/>
                    <a:pt x="27" y="81"/>
                  </a:cubicBezTo>
                  <a:cubicBezTo>
                    <a:pt x="21" y="79"/>
                    <a:pt x="17" y="74"/>
                    <a:pt x="16" y="67"/>
                  </a:cubicBezTo>
                  <a:cubicBezTo>
                    <a:pt x="16" y="63"/>
                    <a:pt x="13" y="61"/>
                    <a:pt x="9" y="61"/>
                  </a:cubicBezTo>
                  <a:cubicBezTo>
                    <a:pt x="5" y="61"/>
                    <a:pt x="0" y="64"/>
                    <a:pt x="2" y="70"/>
                  </a:cubicBezTo>
                  <a:cubicBezTo>
                    <a:pt x="4" y="82"/>
                    <a:pt x="14" y="90"/>
                    <a:pt x="25" y="93"/>
                  </a:cubicBezTo>
                  <a:cubicBezTo>
                    <a:pt x="24" y="98"/>
                    <a:pt x="24" y="98"/>
                    <a:pt x="24" y="98"/>
                  </a:cubicBezTo>
                  <a:cubicBezTo>
                    <a:pt x="24" y="102"/>
                    <a:pt x="26" y="105"/>
                    <a:pt x="29" y="105"/>
                  </a:cubicBezTo>
                  <a:cubicBezTo>
                    <a:pt x="29" y="105"/>
                    <a:pt x="30" y="105"/>
                    <a:pt x="30" y="105"/>
                  </a:cubicBezTo>
                  <a:cubicBezTo>
                    <a:pt x="33" y="105"/>
                    <a:pt x="35" y="103"/>
                    <a:pt x="36" y="100"/>
                  </a:cubicBezTo>
                  <a:cubicBezTo>
                    <a:pt x="37" y="95"/>
                    <a:pt x="37" y="95"/>
                    <a:pt x="37" y="95"/>
                  </a:cubicBezTo>
                  <a:cubicBezTo>
                    <a:pt x="38" y="95"/>
                    <a:pt x="39" y="95"/>
                    <a:pt x="40" y="95"/>
                  </a:cubicBezTo>
                  <a:cubicBezTo>
                    <a:pt x="41" y="95"/>
                    <a:pt x="42" y="95"/>
                    <a:pt x="43" y="95"/>
                  </a:cubicBezTo>
                  <a:cubicBezTo>
                    <a:pt x="51" y="95"/>
                    <a:pt x="60" y="91"/>
                    <a:pt x="64" y="85"/>
                  </a:cubicBezTo>
                  <a:cubicBezTo>
                    <a:pt x="69" y="78"/>
                    <a:pt x="70" y="68"/>
                    <a:pt x="66" y="60"/>
                  </a:cubicBezTo>
                  <a:cubicBezTo>
                    <a:pt x="66" y="60"/>
                    <a:pt x="66" y="60"/>
                    <a:pt x="66" y="60"/>
                  </a:cubicBezTo>
                  <a:cubicBezTo>
                    <a:pt x="66" y="60"/>
                    <a:pt x="66" y="60"/>
                    <a:pt x="66" y="60"/>
                  </a:cubicBezTo>
                  <a:cubicBezTo>
                    <a:pt x="66" y="59"/>
                    <a:pt x="66" y="59"/>
                    <a:pt x="66" y="59"/>
                  </a:cubicBezTo>
                  <a:cubicBezTo>
                    <a:pt x="66" y="59"/>
                    <a:pt x="66" y="59"/>
                    <a:pt x="66" y="59"/>
                  </a:cubicBezTo>
                  <a:cubicBezTo>
                    <a:pt x="64" y="55"/>
                    <a:pt x="59" y="51"/>
                    <a:pt x="51" y="48"/>
                  </a:cubicBezTo>
                  <a:cubicBezTo>
                    <a:pt x="45" y="45"/>
                    <a:pt x="45" y="45"/>
                    <a:pt x="45" y="45"/>
                  </a:cubicBezTo>
                  <a:cubicBezTo>
                    <a:pt x="38" y="42"/>
                    <a:pt x="38" y="42"/>
                    <a:pt x="38" y="42"/>
                  </a:cubicBezTo>
                  <a:cubicBezTo>
                    <a:pt x="37" y="41"/>
                    <a:pt x="35" y="41"/>
                    <a:pt x="34" y="40"/>
                  </a:cubicBezTo>
                  <a:cubicBezTo>
                    <a:pt x="32" y="39"/>
                    <a:pt x="29" y="36"/>
                    <a:pt x="28" y="34"/>
                  </a:cubicBezTo>
                  <a:cubicBezTo>
                    <a:pt x="27" y="29"/>
                    <a:pt x="30" y="25"/>
                    <a:pt x="34" y="23"/>
                  </a:cubicBezTo>
                  <a:cubicBezTo>
                    <a:pt x="35" y="22"/>
                    <a:pt x="36" y="22"/>
                    <a:pt x="37" y="22"/>
                  </a:cubicBezTo>
                  <a:cubicBezTo>
                    <a:pt x="38" y="22"/>
                    <a:pt x="39" y="22"/>
                    <a:pt x="40" y="22"/>
                  </a:cubicBezTo>
                  <a:cubicBezTo>
                    <a:pt x="43" y="22"/>
                    <a:pt x="46" y="22"/>
                    <a:pt x="49" y="24"/>
                  </a:cubicBezTo>
                  <a:cubicBezTo>
                    <a:pt x="53" y="25"/>
                    <a:pt x="56" y="28"/>
                    <a:pt x="57" y="33"/>
                  </a:cubicBezTo>
                  <a:cubicBezTo>
                    <a:pt x="57" y="33"/>
                    <a:pt x="57" y="33"/>
                    <a:pt x="57" y="34"/>
                  </a:cubicBezTo>
                  <a:cubicBezTo>
                    <a:pt x="57" y="34"/>
                    <a:pt x="57" y="34"/>
                    <a:pt x="57" y="34"/>
                  </a:cubicBezTo>
                  <a:cubicBezTo>
                    <a:pt x="59" y="37"/>
                    <a:pt x="62" y="39"/>
                    <a:pt x="65" y="39"/>
                  </a:cubicBezTo>
                  <a:cubicBezTo>
                    <a:pt x="68" y="39"/>
                    <a:pt x="71" y="37"/>
                    <a:pt x="72" y="33"/>
                  </a:cubicBezTo>
                  <a:cubicBezTo>
                    <a:pt x="72" y="32"/>
                    <a:pt x="72" y="32"/>
                    <a:pt x="72" y="32"/>
                  </a:cubicBezTo>
                  <a:cubicBezTo>
                    <a:pt x="72" y="31"/>
                    <a:pt x="71" y="29"/>
                    <a:pt x="71" y="28"/>
                  </a:cubicBezTo>
                  <a:cubicBezTo>
                    <a:pt x="68" y="19"/>
                    <a:pt x="59" y="14"/>
                    <a:pt x="51" y="12"/>
                  </a:cubicBezTo>
                  <a:cubicBezTo>
                    <a:pt x="52" y="7"/>
                    <a:pt x="52" y="7"/>
                    <a:pt x="52" y="7"/>
                  </a:cubicBezTo>
                  <a:cubicBezTo>
                    <a:pt x="52" y="4"/>
                    <a:pt x="50" y="1"/>
                    <a:pt x="47" y="0"/>
                  </a:cubicBezTo>
                  <a:cubicBezTo>
                    <a:pt x="47" y="0"/>
                    <a:pt x="46" y="0"/>
                    <a:pt x="46" y="0"/>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8" name="Freeform 153"/>
            <p:cNvSpPr>
              <a:spLocks noEditPoints="1"/>
            </p:cNvSpPr>
            <p:nvPr/>
          </p:nvSpPr>
          <p:spPr bwMode="auto">
            <a:xfrm>
              <a:off x="8510588" y="2346325"/>
              <a:ext cx="346075" cy="354013"/>
            </a:xfrm>
            <a:custGeom>
              <a:avLst/>
              <a:gdLst>
                <a:gd name="T0" fmla="*/ 0 w 91"/>
                <a:gd name="T1" fmla="*/ 93 h 93"/>
                <a:gd name="T2" fmla="*/ 0 w 91"/>
                <a:gd name="T3" fmla="*/ 93 h 93"/>
                <a:gd name="T4" fmla="*/ 0 w 91"/>
                <a:gd name="T5" fmla="*/ 93 h 93"/>
                <a:gd name="T6" fmla="*/ 0 w 91"/>
                <a:gd name="T7" fmla="*/ 93 h 93"/>
                <a:gd name="T8" fmla="*/ 0 w 91"/>
                <a:gd name="T9" fmla="*/ 93 h 93"/>
                <a:gd name="T10" fmla="*/ 0 w 91"/>
                <a:gd name="T11" fmla="*/ 93 h 93"/>
                <a:gd name="T12" fmla="*/ 0 w 91"/>
                <a:gd name="T13" fmla="*/ 93 h 93"/>
                <a:gd name="T14" fmla="*/ 0 w 91"/>
                <a:gd name="T15" fmla="*/ 93 h 93"/>
                <a:gd name="T16" fmla="*/ 0 w 91"/>
                <a:gd name="T17" fmla="*/ 93 h 93"/>
                <a:gd name="T18" fmla="*/ 0 w 91"/>
                <a:gd name="T19" fmla="*/ 92 h 93"/>
                <a:gd name="T20" fmla="*/ 0 w 91"/>
                <a:gd name="T21" fmla="*/ 92 h 93"/>
                <a:gd name="T22" fmla="*/ 0 w 91"/>
                <a:gd name="T23" fmla="*/ 92 h 93"/>
                <a:gd name="T24" fmla="*/ 0 w 91"/>
                <a:gd name="T25" fmla="*/ 92 h 93"/>
                <a:gd name="T26" fmla="*/ 0 w 91"/>
                <a:gd name="T27" fmla="*/ 92 h 93"/>
                <a:gd name="T28" fmla="*/ 0 w 91"/>
                <a:gd name="T29" fmla="*/ 92 h 93"/>
                <a:gd name="T30" fmla="*/ 0 w 91"/>
                <a:gd name="T31" fmla="*/ 92 h 93"/>
                <a:gd name="T32" fmla="*/ 0 w 91"/>
                <a:gd name="T33" fmla="*/ 92 h 93"/>
                <a:gd name="T34" fmla="*/ 0 w 91"/>
                <a:gd name="T35" fmla="*/ 92 h 93"/>
                <a:gd name="T36" fmla="*/ 0 w 91"/>
                <a:gd name="T37" fmla="*/ 92 h 93"/>
                <a:gd name="T38" fmla="*/ 0 w 91"/>
                <a:gd name="T39" fmla="*/ 92 h 93"/>
                <a:gd name="T40" fmla="*/ 0 w 91"/>
                <a:gd name="T41" fmla="*/ 92 h 93"/>
                <a:gd name="T42" fmla="*/ 0 w 91"/>
                <a:gd name="T43" fmla="*/ 92 h 93"/>
                <a:gd name="T44" fmla="*/ 0 w 91"/>
                <a:gd name="T45" fmla="*/ 92 h 93"/>
                <a:gd name="T46" fmla="*/ 0 w 91"/>
                <a:gd name="T47" fmla="*/ 92 h 93"/>
                <a:gd name="T48" fmla="*/ 0 w 91"/>
                <a:gd name="T49" fmla="*/ 91 h 93"/>
                <a:gd name="T50" fmla="*/ 0 w 91"/>
                <a:gd name="T51" fmla="*/ 91 h 93"/>
                <a:gd name="T52" fmla="*/ 0 w 91"/>
                <a:gd name="T53" fmla="*/ 91 h 93"/>
                <a:gd name="T54" fmla="*/ 0 w 91"/>
                <a:gd name="T55" fmla="*/ 91 h 93"/>
                <a:gd name="T56" fmla="*/ 0 w 91"/>
                <a:gd name="T57" fmla="*/ 91 h 93"/>
                <a:gd name="T58" fmla="*/ 0 w 91"/>
                <a:gd name="T59" fmla="*/ 91 h 93"/>
                <a:gd name="T60" fmla="*/ 0 w 91"/>
                <a:gd name="T61" fmla="*/ 91 h 93"/>
                <a:gd name="T62" fmla="*/ 0 w 91"/>
                <a:gd name="T63" fmla="*/ 91 h 93"/>
                <a:gd name="T64" fmla="*/ 0 w 91"/>
                <a:gd name="T65" fmla="*/ 91 h 93"/>
                <a:gd name="T66" fmla="*/ 0 w 91"/>
                <a:gd name="T67" fmla="*/ 91 h 93"/>
                <a:gd name="T68" fmla="*/ 0 w 91"/>
                <a:gd name="T69" fmla="*/ 91 h 93"/>
                <a:gd name="T70" fmla="*/ 0 w 91"/>
                <a:gd name="T71" fmla="*/ 91 h 93"/>
                <a:gd name="T72" fmla="*/ 91 w 91"/>
                <a:gd name="T73" fmla="*/ 0 h 93"/>
                <a:gd name="T74" fmla="*/ 91 w 91"/>
                <a:gd name="T75" fmla="*/ 0 h 93"/>
                <a:gd name="T76" fmla="*/ 91 w 91"/>
                <a:gd name="T77" fmla="*/ 0 h 93"/>
                <a:gd name="T78" fmla="*/ 91 w 91"/>
                <a:gd name="T79" fmla="*/ 0 h 93"/>
                <a:gd name="T80" fmla="*/ 91 w 91"/>
                <a:gd name="T81" fmla="*/ 0 h 93"/>
                <a:gd name="T82" fmla="*/ 91 w 91"/>
                <a:gd name="T83" fmla="*/ 0 h 93"/>
                <a:gd name="T84" fmla="*/ 91 w 91"/>
                <a:gd name="T85" fmla="*/ 0 h 93"/>
                <a:gd name="T86" fmla="*/ 91 w 91"/>
                <a:gd name="T87" fmla="*/ 0 h 93"/>
                <a:gd name="T88" fmla="*/ 91 w 91"/>
                <a:gd name="T89" fmla="*/ 0 h 93"/>
                <a:gd name="T90" fmla="*/ 90 w 91"/>
                <a:gd name="T91" fmla="*/ 0 h 93"/>
                <a:gd name="T92" fmla="*/ 90 w 91"/>
                <a:gd name="T93" fmla="*/ 0 h 93"/>
                <a:gd name="T94" fmla="*/ 90 w 91"/>
                <a:gd name="T95" fmla="*/ 0 h 93"/>
                <a:gd name="T96" fmla="*/ 90 w 91"/>
                <a:gd name="T97" fmla="*/ 0 h 93"/>
                <a:gd name="T98" fmla="*/ 90 w 91"/>
                <a:gd name="T99" fmla="*/ 0 h 93"/>
                <a:gd name="T100" fmla="*/ 90 w 91"/>
                <a:gd name="T101" fmla="*/ 0 h 93"/>
                <a:gd name="T102" fmla="*/ 90 w 91"/>
                <a:gd name="T103" fmla="*/ 0 h 93"/>
                <a:gd name="T104" fmla="*/ 89 w 91"/>
                <a:gd name="T105" fmla="*/ 0 h 93"/>
                <a:gd name="T106" fmla="*/ 84 w 91"/>
                <a:gd name="T107" fmla="*/ 0 h 93"/>
                <a:gd name="T108" fmla="*/ 84 w 91"/>
                <a:gd name="T109" fmla="*/ 0 h 93"/>
                <a:gd name="T110" fmla="*/ 89 w 91"/>
                <a:gd name="T111" fmla="*/ 0 h 93"/>
                <a:gd name="T112" fmla="*/ 90 w 91"/>
                <a:gd name="T113" fmla="*/ 0 h 93"/>
                <a:gd name="T114" fmla="*/ 90 w 91"/>
                <a:gd name="T115" fmla="*/ 0 h 93"/>
                <a:gd name="T116" fmla="*/ 90 w 91"/>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3">
                  <a:moveTo>
                    <a:pt x="0" y="93"/>
                  </a:moveTo>
                  <a:cubicBezTo>
                    <a:pt x="0" y="93"/>
                    <a:pt x="0" y="93"/>
                    <a:pt x="0" y="93"/>
                  </a:cubicBezTo>
                  <a:cubicBezTo>
                    <a:pt x="0" y="93"/>
                    <a:pt x="0" y="93"/>
                    <a:pt x="0" y="93"/>
                  </a:cubicBezTo>
                  <a:moveTo>
                    <a:pt x="0" y="93"/>
                  </a:moveTo>
                  <a:cubicBezTo>
                    <a:pt x="0" y="93"/>
                    <a:pt x="0" y="93"/>
                    <a:pt x="0" y="93"/>
                  </a:cubicBezTo>
                  <a:cubicBezTo>
                    <a:pt x="0" y="93"/>
                    <a:pt x="0" y="93"/>
                    <a:pt x="0" y="93"/>
                  </a:cubicBezTo>
                  <a:moveTo>
                    <a:pt x="0" y="93"/>
                  </a:moveTo>
                  <a:cubicBezTo>
                    <a:pt x="0" y="93"/>
                    <a:pt x="0" y="93"/>
                    <a:pt x="0" y="93"/>
                  </a:cubicBezTo>
                  <a:cubicBezTo>
                    <a:pt x="0" y="93"/>
                    <a:pt x="0" y="93"/>
                    <a:pt x="0" y="93"/>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91" y="0"/>
                  </a:moveTo>
                  <a:cubicBezTo>
                    <a:pt x="91" y="0"/>
                    <a:pt x="91" y="0"/>
                    <a:pt x="91" y="0"/>
                  </a:cubicBezTo>
                  <a:cubicBezTo>
                    <a:pt x="91" y="0"/>
                    <a:pt x="91" y="0"/>
                    <a:pt x="91" y="0"/>
                  </a:cubicBezTo>
                  <a:moveTo>
                    <a:pt x="91" y="0"/>
                  </a:moveTo>
                  <a:cubicBezTo>
                    <a:pt x="91" y="0"/>
                    <a:pt x="91" y="0"/>
                    <a:pt x="91" y="0"/>
                  </a:cubicBezTo>
                  <a:cubicBezTo>
                    <a:pt x="91" y="0"/>
                    <a:pt x="91" y="0"/>
                    <a:pt x="91" y="0"/>
                  </a:cubicBezTo>
                  <a:moveTo>
                    <a:pt x="91" y="0"/>
                  </a:moveTo>
                  <a:cubicBezTo>
                    <a:pt x="91" y="0"/>
                    <a:pt x="91" y="0"/>
                    <a:pt x="91" y="0"/>
                  </a:cubicBezTo>
                  <a:cubicBezTo>
                    <a:pt x="91" y="0"/>
                    <a:pt x="91" y="0"/>
                    <a:pt x="91" y="0"/>
                  </a:cubicBezTo>
                  <a:moveTo>
                    <a:pt x="90" y="0"/>
                  </a:moveTo>
                  <a:cubicBezTo>
                    <a:pt x="90" y="0"/>
                    <a:pt x="90" y="0"/>
                    <a:pt x="90" y="0"/>
                  </a:cubicBezTo>
                  <a:cubicBezTo>
                    <a:pt x="90" y="0"/>
                    <a:pt x="90" y="0"/>
                    <a:pt x="90" y="0"/>
                  </a:cubicBezTo>
                  <a:moveTo>
                    <a:pt x="90" y="0"/>
                  </a:moveTo>
                  <a:cubicBezTo>
                    <a:pt x="90" y="0"/>
                    <a:pt x="90" y="0"/>
                    <a:pt x="90" y="0"/>
                  </a:cubicBezTo>
                  <a:cubicBezTo>
                    <a:pt x="90" y="0"/>
                    <a:pt x="90" y="0"/>
                    <a:pt x="90" y="0"/>
                  </a:cubicBezTo>
                  <a:moveTo>
                    <a:pt x="90" y="0"/>
                  </a:moveTo>
                  <a:cubicBezTo>
                    <a:pt x="90" y="0"/>
                    <a:pt x="89" y="0"/>
                    <a:pt x="89" y="0"/>
                  </a:cubicBezTo>
                  <a:cubicBezTo>
                    <a:pt x="87" y="0"/>
                    <a:pt x="86" y="0"/>
                    <a:pt x="84" y="0"/>
                  </a:cubicBezTo>
                  <a:cubicBezTo>
                    <a:pt x="84" y="0"/>
                    <a:pt x="84" y="0"/>
                    <a:pt x="84" y="0"/>
                  </a:cubicBezTo>
                  <a:cubicBezTo>
                    <a:pt x="86" y="0"/>
                    <a:pt x="87" y="0"/>
                    <a:pt x="89" y="0"/>
                  </a:cubicBezTo>
                  <a:cubicBezTo>
                    <a:pt x="89" y="0"/>
                    <a:pt x="90" y="0"/>
                    <a:pt x="90" y="0"/>
                  </a:cubicBezTo>
                  <a:cubicBezTo>
                    <a:pt x="90" y="0"/>
                    <a:pt x="90" y="0"/>
                    <a:pt x="90" y="0"/>
                  </a:cubicBezTo>
                  <a:cubicBezTo>
                    <a:pt x="90" y="0"/>
                    <a:pt x="90" y="0"/>
                    <a:pt x="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9" name="Freeform 154"/>
            <p:cNvSpPr>
              <a:spLocks/>
            </p:cNvSpPr>
            <p:nvPr/>
          </p:nvSpPr>
          <p:spPr bwMode="auto">
            <a:xfrm>
              <a:off x="8510588" y="2346325"/>
              <a:ext cx="533400" cy="631825"/>
            </a:xfrm>
            <a:custGeom>
              <a:avLst/>
              <a:gdLst>
                <a:gd name="T0" fmla="*/ 90 w 140"/>
                <a:gd name="T1" fmla="*/ 0 h 166"/>
                <a:gd name="T2" fmla="*/ 89 w 140"/>
                <a:gd name="T3" fmla="*/ 0 h 166"/>
                <a:gd name="T4" fmla="*/ 84 w 140"/>
                <a:gd name="T5" fmla="*/ 0 h 166"/>
                <a:gd name="T6" fmla="*/ 84 w 140"/>
                <a:gd name="T7" fmla="*/ 0 h 166"/>
                <a:gd name="T8" fmla="*/ 69 w 140"/>
                <a:gd name="T9" fmla="*/ 3 h 166"/>
                <a:gd name="T10" fmla="*/ 69 w 140"/>
                <a:gd name="T11" fmla="*/ 3 h 166"/>
                <a:gd name="T12" fmla="*/ 69 w 140"/>
                <a:gd name="T13" fmla="*/ 3 h 166"/>
                <a:gd name="T14" fmla="*/ 69 w 140"/>
                <a:gd name="T15" fmla="*/ 3 h 166"/>
                <a:gd name="T16" fmla="*/ 3 w 140"/>
                <a:gd name="T17" fmla="*/ 69 h 166"/>
                <a:gd name="T18" fmla="*/ 3 w 140"/>
                <a:gd name="T19" fmla="*/ 69 h 166"/>
                <a:gd name="T20" fmla="*/ 0 w 140"/>
                <a:gd name="T21" fmla="*/ 90 h 166"/>
                <a:gd name="T22" fmla="*/ 0 w 140"/>
                <a:gd name="T23" fmla="*/ 91 h 166"/>
                <a:gd name="T24" fmla="*/ 0 w 140"/>
                <a:gd name="T25" fmla="*/ 91 h 166"/>
                <a:gd name="T26" fmla="*/ 0 w 140"/>
                <a:gd name="T27" fmla="*/ 91 h 166"/>
                <a:gd name="T28" fmla="*/ 0 w 140"/>
                <a:gd name="T29" fmla="*/ 91 h 166"/>
                <a:gd name="T30" fmla="*/ 0 w 140"/>
                <a:gd name="T31" fmla="*/ 91 h 166"/>
                <a:gd name="T32" fmla="*/ 0 w 140"/>
                <a:gd name="T33" fmla="*/ 91 h 166"/>
                <a:gd name="T34" fmla="*/ 0 w 140"/>
                <a:gd name="T35" fmla="*/ 91 h 166"/>
                <a:gd name="T36" fmla="*/ 0 w 140"/>
                <a:gd name="T37" fmla="*/ 91 h 166"/>
                <a:gd name="T38" fmla="*/ 0 w 140"/>
                <a:gd name="T39" fmla="*/ 91 h 166"/>
                <a:gd name="T40" fmla="*/ 0 w 140"/>
                <a:gd name="T41" fmla="*/ 92 h 166"/>
                <a:gd name="T42" fmla="*/ 0 w 140"/>
                <a:gd name="T43" fmla="*/ 92 h 166"/>
                <a:gd name="T44" fmla="*/ 0 w 140"/>
                <a:gd name="T45" fmla="*/ 92 h 166"/>
                <a:gd name="T46" fmla="*/ 0 w 140"/>
                <a:gd name="T47" fmla="*/ 92 h 166"/>
                <a:gd name="T48" fmla="*/ 0 w 140"/>
                <a:gd name="T49" fmla="*/ 92 h 166"/>
                <a:gd name="T50" fmla="*/ 0 w 140"/>
                <a:gd name="T51" fmla="*/ 92 h 166"/>
                <a:gd name="T52" fmla="*/ 0 w 140"/>
                <a:gd name="T53" fmla="*/ 92 h 166"/>
                <a:gd name="T54" fmla="*/ 0 w 140"/>
                <a:gd name="T55" fmla="*/ 92 h 166"/>
                <a:gd name="T56" fmla="*/ 0 w 140"/>
                <a:gd name="T57" fmla="*/ 92 h 166"/>
                <a:gd name="T58" fmla="*/ 0 w 140"/>
                <a:gd name="T59" fmla="*/ 92 h 166"/>
                <a:gd name="T60" fmla="*/ 0 w 140"/>
                <a:gd name="T61" fmla="*/ 93 h 166"/>
                <a:gd name="T62" fmla="*/ 0 w 140"/>
                <a:gd name="T63" fmla="*/ 93 h 166"/>
                <a:gd name="T64" fmla="*/ 0 w 140"/>
                <a:gd name="T65" fmla="*/ 93 h 166"/>
                <a:gd name="T66" fmla="*/ 0 w 140"/>
                <a:gd name="T67" fmla="*/ 93 h 166"/>
                <a:gd name="T68" fmla="*/ 0 w 140"/>
                <a:gd name="T69" fmla="*/ 93 h 166"/>
                <a:gd name="T70" fmla="*/ 0 w 140"/>
                <a:gd name="T71" fmla="*/ 93 h 166"/>
                <a:gd name="T72" fmla="*/ 43 w 140"/>
                <a:gd name="T73" fmla="*/ 166 h 166"/>
                <a:gd name="T74" fmla="*/ 4 w 140"/>
                <a:gd name="T75" fmla="*/ 93 h 166"/>
                <a:gd name="T76" fmla="*/ 93 w 140"/>
                <a:gd name="T77" fmla="*/ 3 h 166"/>
                <a:gd name="T78" fmla="*/ 94 w 140"/>
                <a:gd name="T79" fmla="*/ 3 h 166"/>
                <a:gd name="T80" fmla="*/ 140 w 140"/>
                <a:gd name="T81" fmla="*/ 16 h 166"/>
                <a:gd name="T82" fmla="*/ 91 w 140"/>
                <a:gd name="T83" fmla="*/ 0 h 166"/>
                <a:gd name="T84" fmla="*/ 91 w 140"/>
                <a:gd name="T85" fmla="*/ 0 h 166"/>
                <a:gd name="T86" fmla="*/ 91 w 140"/>
                <a:gd name="T87" fmla="*/ 0 h 166"/>
                <a:gd name="T88" fmla="*/ 91 w 140"/>
                <a:gd name="T89" fmla="*/ 0 h 166"/>
                <a:gd name="T90" fmla="*/ 91 w 140"/>
                <a:gd name="T91" fmla="*/ 0 h 166"/>
                <a:gd name="T92" fmla="*/ 91 w 140"/>
                <a:gd name="T93" fmla="*/ 0 h 166"/>
                <a:gd name="T94" fmla="*/ 90 w 140"/>
                <a:gd name="T95" fmla="*/ 0 h 166"/>
                <a:gd name="T96" fmla="*/ 90 w 140"/>
                <a:gd name="T97" fmla="*/ 0 h 166"/>
                <a:gd name="T98" fmla="*/ 90 w 140"/>
                <a:gd name="T99" fmla="*/ 0 h 166"/>
                <a:gd name="T100" fmla="*/ 90 w 140"/>
                <a:gd name="T101" fmla="*/ 0 h 166"/>
                <a:gd name="T102" fmla="*/ 90 w 140"/>
                <a:gd name="T103" fmla="*/ 0 h 166"/>
                <a:gd name="T104" fmla="*/ 90 w 140"/>
                <a:gd name="T10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66">
                  <a:moveTo>
                    <a:pt x="90" y="0"/>
                  </a:moveTo>
                  <a:cubicBezTo>
                    <a:pt x="90" y="0"/>
                    <a:pt x="89" y="0"/>
                    <a:pt x="89" y="0"/>
                  </a:cubicBezTo>
                  <a:cubicBezTo>
                    <a:pt x="87" y="0"/>
                    <a:pt x="86" y="0"/>
                    <a:pt x="84" y="0"/>
                  </a:cubicBezTo>
                  <a:cubicBezTo>
                    <a:pt x="84" y="0"/>
                    <a:pt x="84" y="0"/>
                    <a:pt x="84" y="0"/>
                  </a:cubicBezTo>
                  <a:cubicBezTo>
                    <a:pt x="79" y="1"/>
                    <a:pt x="74" y="1"/>
                    <a:pt x="69" y="3"/>
                  </a:cubicBezTo>
                  <a:cubicBezTo>
                    <a:pt x="69" y="3"/>
                    <a:pt x="69" y="3"/>
                    <a:pt x="69" y="3"/>
                  </a:cubicBezTo>
                  <a:cubicBezTo>
                    <a:pt x="69" y="3"/>
                    <a:pt x="69" y="3"/>
                    <a:pt x="69" y="3"/>
                  </a:cubicBezTo>
                  <a:cubicBezTo>
                    <a:pt x="69" y="3"/>
                    <a:pt x="69" y="3"/>
                    <a:pt x="69" y="3"/>
                  </a:cubicBezTo>
                  <a:cubicBezTo>
                    <a:pt x="36" y="10"/>
                    <a:pt x="11" y="36"/>
                    <a:pt x="3" y="69"/>
                  </a:cubicBezTo>
                  <a:cubicBezTo>
                    <a:pt x="3" y="69"/>
                    <a:pt x="3" y="69"/>
                    <a:pt x="3" y="69"/>
                  </a:cubicBezTo>
                  <a:cubicBezTo>
                    <a:pt x="1" y="76"/>
                    <a:pt x="0" y="83"/>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2" y="124"/>
                    <a:pt x="18" y="151"/>
                    <a:pt x="43" y="166"/>
                  </a:cubicBezTo>
                  <a:cubicBezTo>
                    <a:pt x="20" y="150"/>
                    <a:pt x="4" y="123"/>
                    <a:pt x="4" y="93"/>
                  </a:cubicBezTo>
                  <a:cubicBezTo>
                    <a:pt x="4" y="44"/>
                    <a:pt x="43" y="3"/>
                    <a:pt x="93" y="3"/>
                  </a:cubicBezTo>
                  <a:cubicBezTo>
                    <a:pt x="93" y="3"/>
                    <a:pt x="93" y="3"/>
                    <a:pt x="94" y="3"/>
                  </a:cubicBezTo>
                  <a:cubicBezTo>
                    <a:pt x="111" y="3"/>
                    <a:pt x="127" y="7"/>
                    <a:pt x="140" y="16"/>
                  </a:cubicBezTo>
                  <a:cubicBezTo>
                    <a:pt x="126" y="6"/>
                    <a:pt x="109"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0" name="Freeform 155"/>
            <p:cNvSpPr>
              <a:spLocks/>
            </p:cNvSpPr>
            <p:nvPr/>
          </p:nvSpPr>
          <p:spPr bwMode="auto">
            <a:xfrm>
              <a:off x="8772525" y="1916113"/>
              <a:ext cx="239712" cy="441325"/>
            </a:xfrm>
            <a:custGeom>
              <a:avLst/>
              <a:gdLst>
                <a:gd name="T0" fmla="*/ 15 w 63"/>
                <a:gd name="T1" fmla="*/ 113 h 116"/>
                <a:gd name="T2" fmla="*/ 32 w 63"/>
                <a:gd name="T3" fmla="*/ 31 h 116"/>
                <a:gd name="T4" fmla="*/ 63 w 63"/>
                <a:gd name="T5" fmla="*/ 0 h 116"/>
                <a:gd name="T6" fmla="*/ 17 w 63"/>
                <a:gd name="T7" fmla="*/ 41 h 116"/>
                <a:gd name="T8" fmla="*/ 0 w 63"/>
                <a:gd name="T9" fmla="*/ 116 h 116"/>
                <a:gd name="T10" fmla="*/ 15 w 63"/>
                <a:gd name="T11" fmla="*/ 113 h 116"/>
              </a:gdLst>
              <a:ahLst/>
              <a:cxnLst>
                <a:cxn ang="0">
                  <a:pos x="T0" y="T1"/>
                </a:cxn>
                <a:cxn ang="0">
                  <a:pos x="T2" y="T3"/>
                </a:cxn>
                <a:cxn ang="0">
                  <a:pos x="T4" y="T5"/>
                </a:cxn>
                <a:cxn ang="0">
                  <a:pos x="T6" y="T7"/>
                </a:cxn>
                <a:cxn ang="0">
                  <a:pos x="T8" y="T9"/>
                </a:cxn>
                <a:cxn ang="0">
                  <a:pos x="T10" y="T11"/>
                </a:cxn>
              </a:cxnLst>
              <a:rect l="0" t="0" r="r" b="b"/>
              <a:pathLst>
                <a:path w="63" h="116">
                  <a:moveTo>
                    <a:pt x="15" y="113"/>
                  </a:moveTo>
                  <a:cubicBezTo>
                    <a:pt x="18" y="76"/>
                    <a:pt x="24" y="47"/>
                    <a:pt x="32" y="31"/>
                  </a:cubicBezTo>
                  <a:cubicBezTo>
                    <a:pt x="43" y="19"/>
                    <a:pt x="53" y="8"/>
                    <a:pt x="63" y="0"/>
                  </a:cubicBezTo>
                  <a:cubicBezTo>
                    <a:pt x="47" y="7"/>
                    <a:pt x="34" y="23"/>
                    <a:pt x="17" y="41"/>
                  </a:cubicBezTo>
                  <a:cubicBezTo>
                    <a:pt x="10" y="56"/>
                    <a:pt x="3" y="82"/>
                    <a:pt x="0" y="116"/>
                  </a:cubicBezTo>
                  <a:cubicBezTo>
                    <a:pt x="5" y="114"/>
                    <a:pt x="10" y="114"/>
                    <a:pt x="15" y="113"/>
                  </a:cubicBezTo>
                </a:path>
              </a:pathLst>
            </a:custGeom>
            <a:solidFill>
              <a:srgbClr val="C4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1" name="Freeform 156"/>
            <p:cNvSpPr>
              <a:spLocks/>
            </p:cNvSpPr>
            <p:nvPr/>
          </p:nvSpPr>
          <p:spPr bwMode="auto">
            <a:xfrm>
              <a:off x="8829675" y="2114550"/>
              <a:ext cx="38100" cy="231775"/>
            </a:xfrm>
            <a:custGeom>
              <a:avLst/>
              <a:gdLst>
                <a:gd name="T0" fmla="*/ 4 w 10"/>
                <a:gd name="T1" fmla="*/ 61 h 61"/>
                <a:gd name="T2" fmla="*/ 4 w 10"/>
                <a:gd name="T3" fmla="*/ 58 h 61"/>
                <a:gd name="T4" fmla="*/ 10 w 10"/>
                <a:gd name="T5" fmla="*/ 0 h 61"/>
                <a:gd name="T6" fmla="*/ 0 w 10"/>
                <a:gd name="T7" fmla="*/ 61 h 61"/>
                <a:gd name="T8" fmla="*/ 4 w 10"/>
                <a:gd name="T9" fmla="*/ 61 h 61"/>
              </a:gdLst>
              <a:ahLst/>
              <a:cxnLst>
                <a:cxn ang="0">
                  <a:pos x="T0" y="T1"/>
                </a:cxn>
                <a:cxn ang="0">
                  <a:pos x="T2" y="T3"/>
                </a:cxn>
                <a:cxn ang="0">
                  <a:pos x="T4" y="T5"/>
                </a:cxn>
                <a:cxn ang="0">
                  <a:pos x="T6" y="T7"/>
                </a:cxn>
                <a:cxn ang="0">
                  <a:pos x="T8" y="T9"/>
                </a:cxn>
              </a:cxnLst>
              <a:rect l="0" t="0" r="r" b="b"/>
              <a:pathLst>
                <a:path w="10" h="61">
                  <a:moveTo>
                    <a:pt x="4" y="61"/>
                  </a:moveTo>
                  <a:cubicBezTo>
                    <a:pt x="4" y="60"/>
                    <a:pt x="4" y="59"/>
                    <a:pt x="4" y="58"/>
                  </a:cubicBezTo>
                  <a:cubicBezTo>
                    <a:pt x="4" y="36"/>
                    <a:pt x="7" y="16"/>
                    <a:pt x="10" y="0"/>
                  </a:cubicBezTo>
                  <a:cubicBezTo>
                    <a:pt x="5" y="16"/>
                    <a:pt x="2" y="37"/>
                    <a:pt x="0" y="61"/>
                  </a:cubicBezTo>
                  <a:cubicBezTo>
                    <a:pt x="1" y="61"/>
                    <a:pt x="3" y="61"/>
                    <a:pt x="4" y="61"/>
                  </a:cubicBezTo>
                  <a:close/>
                </a:path>
              </a:pathLst>
            </a:custGeom>
            <a:solidFill>
              <a:srgbClr val="B59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2" name="Freeform 157"/>
            <p:cNvSpPr>
              <a:spLocks/>
            </p:cNvSpPr>
            <p:nvPr/>
          </p:nvSpPr>
          <p:spPr bwMode="auto">
            <a:xfrm>
              <a:off x="8829675" y="2052638"/>
              <a:ext cx="57150" cy="293688"/>
            </a:xfrm>
            <a:custGeom>
              <a:avLst/>
              <a:gdLst>
                <a:gd name="T0" fmla="*/ 0 w 15"/>
                <a:gd name="T1" fmla="*/ 77 h 77"/>
                <a:gd name="T2" fmla="*/ 5 w 15"/>
                <a:gd name="T3" fmla="*/ 77 h 77"/>
                <a:gd name="T4" fmla="*/ 11 w 15"/>
                <a:gd name="T5" fmla="*/ 77 h 77"/>
                <a:gd name="T6" fmla="*/ 9 w 15"/>
                <a:gd name="T7" fmla="*/ 61 h 77"/>
                <a:gd name="T8" fmla="*/ 15 w 15"/>
                <a:gd name="T9" fmla="*/ 0 h 77"/>
                <a:gd name="T10" fmla="*/ 0 w 15"/>
                <a:gd name="T11" fmla="*/ 77 h 77"/>
              </a:gdLst>
              <a:ahLst/>
              <a:cxnLst>
                <a:cxn ang="0">
                  <a:pos x="T0" y="T1"/>
                </a:cxn>
                <a:cxn ang="0">
                  <a:pos x="T2" y="T3"/>
                </a:cxn>
                <a:cxn ang="0">
                  <a:pos x="T4" y="T5"/>
                </a:cxn>
                <a:cxn ang="0">
                  <a:pos x="T6" y="T7"/>
                </a:cxn>
                <a:cxn ang="0">
                  <a:pos x="T8" y="T9"/>
                </a:cxn>
                <a:cxn ang="0">
                  <a:pos x="T10" y="T11"/>
                </a:cxn>
              </a:cxnLst>
              <a:rect l="0" t="0" r="r" b="b"/>
              <a:pathLst>
                <a:path w="15" h="77">
                  <a:moveTo>
                    <a:pt x="0" y="77"/>
                  </a:moveTo>
                  <a:cubicBezTo>
                    <a:pt x="2" y="77"/>
                    <a:pt x="3" y="77"/>
                    <a:pt x="5" y="77"/>
                  </a:cubicBezTo>
                  <a:cubicBezTo>
                    <a:pt x="7" y="77"/>
                    <a:pt x="9" y="77"/>
                    <a:pt x="11" y="77"/>
                  </a:cubicBezTo>
                  <a:cubicBezTo>
                    <a:pt x="9" y="72"/>
                    <a:pt x="8" y="66"/>
                    <a:pt x="9" y="61"/>
                  </a:cubicBezTo>
                  <a:cubicBezTo>
                    <a:pt x="9" y="38"/>
                    <a:pt x="12" y="17"/>
                    <a:pt x="15" y="0"/>
                  </a:cubicBezTo>
                  <a:cubicBezTo>
                    <a:pt x="8" y="17"/>
                    <a:pt x="2" y="44"/>
                    <a:pt x="0" y="77"/>
                  </a:cubicBezTo>
                  <a:close/>
                </a:path>
              </a:pathLst>
            </a:custGeom>
            <a:solidFill>
              <a:srgbClr val="947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3" name="Freeform 158"/>
            <p:cNvSpPr>
              <a:spLocks/>
            </p:cNvSpPr>
            <p:nvPr/>
          </p:nvSpPr>
          <p:spPr bwMode="auto">
            <a:xfrm>
              <a:off x="8467725" y="1168400"/>
              <a:ext cx="2074862" cy="1787525"/>
            </a:xfrm>
            <a:custGeom>
              <a:avLst/>
              <a:gdLst>
                <a:gd name="T0" fmla="*/ 477 w 545"/>
                <a:gd name="T1" fmla="*/ 0 h 469"/>
                <a:gd name="T2" fmla="*/ 232 w 545"/>
                <a:gd name="T3" fmla="*/ 42 h 469"/>
                <a:gd name="T4" fmla="*/ 230 w 545"/>
                <a:gd name="T5" fmla="*/ 42 h 469"/>
                <a:gd name="T6" fmla="*/ 220 w 545"/>
                <a:gd name="T7" fmla="*/ 43 h 469"/>
                <a:gd name="T8" fmla="*/ 123 w 545"/>
                <a:gd name="T9" fmla="*/ 57 h 469"/>
                <a:gd name="T10" fmla="*/ 11 w 545"/>
                <a:gd name="T11" fmla="*/ 214 h 469"/>
                <a:gd name="T12" fmla="*/ 5 w 545"/>
                <a:gd name="T13" fmla="*/ 340 h 469"/>
                <a:gd name="T14" fmla="*/ 14 w 545"/>
                <a:gd name="T15" fmla="*/ 378 h 469"/>
                <a:gd name="T16" fmla="*/ 80 w 545"/>
                <a:gd name="T17" fmla="*/ 312 h 469"/>
                <a:gd name="T18" fmla="*/ 97 w 545"/>
                <a:gd name="T19" fmla="*/ 237 h 469"/>
                <a:gd name="T20" fmla="*/ 197 w 545"/>
                <a:gd name="T21" fmla="*/ 200 h 469"/>
                <a:gd name="T22" fmla="*/ 216 w 545"/>
                <a:gd name="T23" fmla="*/ 211 h 469"/>
                <a:gd name="T24" fmla="*/ 220 w 545"/>
                <a:gd name="T25" fmla="*/ 267 h 469"/>
                <a:gd name="T26" fmla="*/ 166 w 545"/>
                <a:gd name="T27" fmla="*/ 348 h 469"/>
                <a:gd name="T28" fmla="*/ 169 w 545"/>
                <a:gd name="T29" fmla="*/ 461 h 469"/>
                <a:gd name="T30" fmla="*/ 217 w 545"/>
                <a:gd name="T31" fmla="*/ 397 h 469"/>
                <a:gd name="T32" fmla="*/ 273 w 545"/>
                <a:gd name="T33" fmla="*/ 344 h 469"/>
                <a:gd name="T34" fmla="*/ 337 w 545"/>
                <a:gd name="T35" fmla="*/ 298 h 469"/>
                <a:gd name="T36" fmla="*/ 398 w 545"/>
                <a:gd name="T37" fmla="*/ 268 h 469"/>
                <a:gd name="T38" fmla="*/ 426 w 545"/>
                <a:gd name="T39" fmla="*/ 249 h 469"/>
                <a:gd name="T40" fmla="*/ 545 w 545"/>
                <a:gd name="T41" fmla="*/ 176 h 469"/>
                <a:gd name="T42" fmla="*/ 477 w 545"/>
                <a:gd name="T4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5" h="469">
                  <a:moveTo>
                    <a:pt x="477" y="0"/>
                  </a:moveTo>
                  <a:cubicBezTo>
                    <a:pt x="447" y="5"/>
                    <a:pt x="250" y="39"/>
                    <a:pt x="232" y="42"/>
                  </a:cubicBezTo>
                  <a:cubicBezTo>
                    <a:pt x="231" y="42"/>
                    <a:pt x="230" y="42"/>
                    <a:pt x="230" y="42"/>
                  </a:cubicBezTo>
                  <a:cubicBezTo>
                    <a:pt x="228" y="42"/>
                    <a:pt x="224" y="42"/>
                    <a:pt x="220" y="43"/>
                  </a:cubicBezTo>
                  <a:cubicBezTo>
                    <a:pt x="195" y="44"/>
                    <a:pt x="137" y="47"/>
                    <a:pt x="123" y="57"/>
                  </a:cubicBezTo>
                  <a:cubicBezTo>
                    <a:pt x="106" y="69"/>
                    <a:pt x="33" y="171"/>
                    <a:pt x="11" y="214"/>
                  </a:cubicBezTo>
                  <a:cubicBezTo>
                    <a:pt x="0" y="235"/>
                    <a:pt x="0" y="290"/>
                    <a:pt x="5" y="340"/>
                  </a:cubicBezTo>
                  <a:cubicBezTo>
                    <a:pt x="7" y="353"/>
                    <a:pt x="10" y="366"/>
                    <a:pt x="14" y="378"/>
                  </a:cubicBezTo>
                  <a:cubicBezTo>
                    <a:pt x="22" y="345"/>
                    <a:pt x="47" y="319"/>
                    <a:pt x="80" y="312"/>
                  </a:cubicBezTo>
                  <a:cubicBezTo>
                    <a:pt x="83" y="278"/>
                    <a:pt x="90" y="252"/>
                    <a:pt x="97" y="237"/>
                  </a:cubicBezTo>
                  <a:cubicBezTo>
                    <a:pt x="129" y="201"/>
                    <a:pt x="150" y="177"/>
                    <a:pt x="197" y="200"/>
                  </a:cubicBezTo>
                  <a:cubicBezTo>
                    <a:pt x="203" y="203"/>
                    <a:pt x="209" y="207"/>
                    <a:pt x="216" y="211"/>
                  </a:cubicBezTo>
                  <a:cubicBezTo>
                    <a:pt x="230" y="228"/>
                    <a:pt x="230" y="249"/>
                    <a:pt x="220" y="267"/>
                  </a:cubicBezTo>
                  <a:cubicBezTo>
                    <a:pt x="210" y="286"/>
                    <a:pt x="179" y="332"/>
                    <a:pt x="166" y="348"/>
                  </a:cubicBezTo>
                  <a:cubicBezTo>
                    <a:pt x="126" y="398"/>
                    <a:pt x="150" y="452"/>
                    <a:pt x="169" y="461"/>
                  </a:cubicBezTo>
                  <a:cubicBezTo>
                    <a:pt x="185" y="469"/>
                    <a:pt x="190" y="428"/>
                    <a:pt x="217" y="397"/>
                  </a:cubicBezTo>
                  <a:cubicBezTo>
                    <a:pt x="230" y="383"/>
                    <a:pt x="260" y="358"/>
                    <a:pt x="273" y="344"/>
                  </a:cubicBezTo>
                  <a:cubicBezTo>
                    <a:pt x="290" y="325"/>
                    <a:pt x="314" y="310"/>
                    <a:pt x="337" y="298"/>
                  </a:cubicBezTo>
                  <a:cubicBezTo>
                    <a:pt x="357" y="288"/>
                    <a:pt x="378" y="279"/>
                    <a:pt x="398" y="268"/>
                  </a:cubicBezTo>
                  <a:cubicBezTo>
                    <a:pt x="408" y="262"/>
                    <a:pt x="418" y="256"/>
                    <a:pt x="426" y="249"/>
                  </a:cubicBezTo>
                  <a:cubicBezTo>
                    <a:pt x="458" y="223"/>
                    <a:pt x="525" y="187"/>
                    <a:pt x="545" y="176"/>
                  </a:cubicBezTo>
                  <a:cubicBezTo>
                    <a:pt x="477" y="0"/>
                    <a:pt x="477" y="0"/>
                    <a:pt x="477" y="0"/>
                  </a:cubicBezTo>
                </a:path>
              </a:pathLst>
            </a:custGeom>
            <a:solidFill>
              <a:srgbClr val="FCD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4" name="Freeform 159"/>
            <p:cNvSpPr>
              <a:spLocks noEditPoints="1"/>
            </p:cNvSpPr>
            <p:nvPr/>
          </p:nvSpPr>
          <p:spPr bwMode="auto">
            <a:xfrm>
              <a:off x="8886825" y="1897063"/>
              <a:ext cx="419100" cy="522288"/>
            </a:xfrm>
            <a:custGeom>
              <a:avLst/>
              <a:gdLst>
                <a:gd name="T0" fmla="*/ 95 w 110"/>
                <a:gd name="T1" fmla="*/ 101 h 137"/>
                <a:gd name="T2" fmla="*/ 71 w 110"/>
                <a:gd name="T3" fmla="*/ 137 h 137"/>
                <a:gd name="T4" fmla="*/ 71 w 110"/>
                <a:gd name="T5" fmla="*/ 137 h 137"/>
                <a:gd name="T6" fmla="*/ 95 w 110"/>
                <a:gd name="T7" fmla="*/ 101 h 137"/>
                <a:gd name="T8" fmla="*/ 95 w 110"/>
                <a:gd name="T9" fmla="*/ 100 h 137"/>
                <a:gd name="T10" fmla="*/ 95 w 110"/>
                <a:gd name="T11" fmla="*/ 100 h 137"/>
                <a:gd name="T12" fmla="*/ 95 w 110"/>
                <a:gd name="T13" fmla="*/ 100 h 137"/>
                <a:gd name="T14" fmla="*/ 110 w 110"/>
                <a:gd name="T15" fmla="*/ 76 h 137"/>
                <a:gd name="T16" fmla="*/ 110 w 110"/>
                <a:gd name="T17" fmla="*/ 76 h 137"/>
                <a:gd name="T18" fmla="*/ 110 w 110"/>
                <a:gd name="T19" fmla="*/ 76 h 137"/>
                <a:gd name="T20" fmla="*/ 0 w 110"/>
                <a:gd name="T21" fmla="*/ 31 h 137"/>
                <a:gd name="T22" fmla="*/ 0 w 110"/>
                <a:gd name="T23" fmla="*/ 31 h 137"/>
                <a:gd name="T24" fmla="*/ 0 w 110"/>
                <a:gd name="T25" fmla="*/ 31 h 137"/>
                <a:gd name="T26" fmla="*/ 1 w 110"/>
                <a:gd name="T27" fmla="*/ 31 h 137"/>
                <a:gd name="T28" fmla="*/ 1 w 110"/>
                <a:gd name="T29" fmla="*/ 31 h 137"/>
                <a:gd name="T30" fmla="*/ 1 w 110"/>
                <a:gd name="T31" fmla="*/ 31 h 137"/>
                <a:gd name="T32" fmla="*/ 54 w 110"/>
                <a:gd name="T33" fmla="*/ 0 h 137"/>
                <a:gd name="T34" fmla="*/ 1 w 110"/>
                <a:gd name="T35" fmla="*/ 31 h 137"/>
                <a:gd name="T36" fmla="*/ 54 w 110"/>
                <a:gd name="T37" fmla="*/ 0 h 137"/>
                <a:gd name="T38" fmla="*/ 87 w 110"/>
                <a:gd name="T39" fmla="*/ 9 h 137"/>
                <a:gd name="T40" fmla="*/ 54 w 110"/>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37">
                  <a:moveTo>
                    <a:pt x="95" y="101"/>
                  </a:moveTo>
                  <a:cubicBezTo>
                    <a:pt x="88" y="112"/>
                    <a:pt x="79" y="125"/>
                    <a:pt x="71" y="137"/>
                  </a:cubicBezTo>
                  <a:cubicBezTo>
                    <a:pt x="71" y="137"/>
                    <a:pt x="71" y="137"/>
                    <a:pt x="71" y="137"/>
                  </a:cubicBezTo>
                  <a:cubicBezTo>
                    <a:pt x="79" y="125"/>
                    <a:pt x="88" y="112"/>
                    <a:pt x="95" y="101"/>
                  </a:cubicBezTo>
                  <a:moveTo>
                    <a:pt x="95" y="100"/>
                  </a:moveTo>
                  <a:cubicBezTo>
                    <a:pt x="95" y="100"/>
                    <a:pt x="95" y="100"/>
                    <a:pt x="95" y="100"/>
                  </a:cubicBezTo>
                  <a:cubicBezTo>
                    <a:pt x="95" y="100"/>
                    <a:pt x="95" y="100"/>
                    <a:pt x="95" y="100"/>
                  </a:cubicBezTo>
                  <a:moveTo>
                    <a:pt x="110" y="76"/>
                  </a:moveTo>
                  <a:cubicBezTo>
                    <a:pt x="110" y="76"/>
                    <a:pt x="110" y="76"/>
                    <a:pt x="110" y="76"/>
                  </a:cubicBezTo>
                  <a:cubicBezTo>
                    <a:pt x="110" y="76"/>
                    <a:pt x="110" y="76"/>
                    <a:pt x="110" y="76"/>
                  </a:cubicBezTo>
                  <a:moveTo>
                    <a:pt x="0" y="31"/>
                  </a:moveTo>
                  <a:cubicBezTo>
                    <a:pt x="0" y="31"/>
                    <a:pt x="0" y="31"/>
                    <a:pt x="0" y="31"/>
                  </a:cubicBezTo>
                  <a:cubicBezTo>
                    <a:pt x="0" y="31"/>
                    <a:pt x="0" y="31"/>
                    <a:pt x="0" y="31"/>
                  </a:cubicBezTo>
                  <a:moveTo>
                    <a:pt x="1" y="31"/>
                  </a:moveTo>
                  <a:cubicBezTo>
                    <a:pt x="1" y="31"/>
                    <a:pt x="1" y="31"/>
                    <a:pt x="1" y="31"/>
                  </a:cubicBezTo>
                  <a:cubicBezTo>
                    <a:pt x="1" y="31"/>
                    <a:pt x="1" y="31"/>
                    <a:pt x="1" y="31"/>
                  </a:cubicBezTo>
                  <a:moveTo>
                    <a:pt x="54" y="0"/>
                  </a:moveTo>
                  <a:cubicBezTo>
                    <a:pt x="33" y="0"/>
                    <a:pt x="18" y="13"/>
                    <a:pt x="1" y="31"/>
                  </a:cubicBezTo>
                  <a:cubicBezTo>
                    <a:pt x="18" y="13"/>
                    <a:pt x="33" y="0"/>
                    <a:pt x="54" y="0"/>
                  </a:cubicBezTo>
                  <a:cubicBezTo>
                    <a:pt x="63" y="0"/>
                    <a:pt x="74" y="3"/>
                    <a:pt x="87" y="9"/>
                  </a:cubicBezTo>
                  <a:cubicBezTo>
                    <a:pt x="74" y="3"/>
                    <a:pt x="63" y="0"/>
                    <a:pt x="54" y="0"/>
                  </a:cubicBezTo>
                </a:path>
              </a:pathLst>
            </a:custGeom>
            <a:solidFill>
              <a:srgbClr val="C4A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 name="Freeform 160"/>
            <p:cNvSpPr>
              <a:spLocks/>
            </p:cNvSpPr>
            <p:nvPr/>
          </p:nvSpPr>
          <p:spPr bwMode="auto">
            <a:xfrm>
              <a:off x="8856663" y="1858963"/>
              <a:ext cx="517525" cy="560388"/>
            </a:xfrm>
            <a:custGeom>
              <a:avLst/>
              <a:gdLst>
                <a:gd name="T0" fmla="*/ 69 w 136"/>
                <a:gd name="T1" fmla="*/ 0 h 147"/>
                <a:gd name="T2" fmla="*/ 2 w 136"/>
                <a:gd name="T3" fmla="*/ 46 h 147"/>
                <a:gd name="T4" fmla="*/ 0 w 136"/>
                <a:gd name="T5" fmla="*/ 50 h 147"/>
                <a:gd name="T6" fmla="*/ 8 w 136"/>
                <a:gd name="T7" fmla="*/ 41 h 147"/>
                <a:gd name="T8" fmla="*/ 8 w 136"/>
                <a:gd name="T9" fmla="*/ 41 h 147"/>
                <a:gd name="T10" fmla="*/ 9 w 136"/>
                <a:gd name="T11" fmla="*/ 41 h 147"/>
                <a:gd name="T12" fmla="*/ 9 w 136"/>
                <a:gd name="T13" fmla="*/ 41 h 147"/>
                <a:gd name="T14" fmla="*/ 9 w 136"/>
                <a:gd name="T15" fmla="*/ 41 h 147"/>
                <a:gd name="T16" fmla="*/ 62 w 136"/>
                <a:gd name="T17" fmla="*/ 10 h 147"/>
                <a:gd name="T18" fmla="*/ 95 w 136"/>
                <a:gd name="T19" fmla="*/ 19 h 147"/>
                <a:gd name="T20" fmla="*/ 95 w 136"/>
                <a:gd name="T21" fmla="*/ 19 h 147"/>
                <a:gd name="T22" fmla="*/ 114 w 136"/>
                <a:gd name="T23" fmla="*/ 30 h 147"/>
                <a:gd name="T24" fmla="*/ 125 w 136"/>
                <a:gd name="T25" fmla="*/ 60 h 147"/>
                <a:gd name="T26" fmla="*/ 118 w 136"/>
                <a:gd name="T27" fmla="*/ 86 h 147"/>
                <a:gd name="T28" fmla="*/ 118 w 136"/>
                <a:gd name="T29" fmla="*/ 86 h 147"/>
                <a:gd name="T30" fmla="*/ 118 w 136"/>
                <a:gd name="T31" fmla="*/ 86 h 147"/>
                <a:gd name="T32" fmla="*/ 118 w 136"/>
                <a:gd name="T33" fmla="*/ 86 h 147"/>
                <a:gd name="T34" fmla="*/ 103 w 136"/>
                <a:gd name="T35" fmla="*/ 110 h 147"/>
                <a:gd name="T36" fmla="*/ 103 w 136"/>
                <a:gd name="T37" fmla="*/ 110 h 147"/>
                <a:gd name="T38" fmla="*/ 103 w 136"/>
                <a:gd name="T39" fmla="*/ 111 h 147"/>
                <a:gd name="T40" fmla="*/ 79 w 136"/>
                <a:gd name="T41" fmla="*/ 147 h 147"/>
                <a:gd name="T42" fmla="*/ 125 w 136"/>
                <a:gd name="T43" fmla="*/ 76 h 147"/>
                <a:gd name="T44" fmla="*/ 121 w 136"/>
                <a:gd name="T45" fmla="*/ 20 h 147"/>
                <a:gd name="T46" fmla="*/ 102 w 136"/>
                <a:gd name="T47" fmla="*/ 9 h 147"/>
                <a:gd name="T48" fmla="*/ 69 w 136"/>
                <a:gd name="T4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47">
                  <a:moveTo>
                    <a:pt x="69" y="0"/>
                  </a:moveTo>
                  <a:cubicBezTo>
                    <a:pt x="43" y="0"/>
                    <a:pt x="26" y="20"/>
                    <a:pt x="2" y="46"/>
                  </a:cubicBezTo>
                  <a:cubicBezTo>
                    <a:pt x="2" y="47"/>
                    <a:pt x="1" y="48"/>
                    <a:pt x="0" y="50"/>
                  </a:cubicBezTo>
                  <a:cubicBezTo>
                    <a:pt x="3" y="47"/>
                    <a:pt x="6" y="44"/>
                    <a:pt x="8" y="41"/>
                  </a:cubicBezTo>
                  <a:cubicBezTo>
                    <a:pt x="8" y="41"/>
                    <a:pt x="8" y="41"/>
                    <a:pt x="8" y="41"/>
                  </a:cubicBezTo>
                  <a:cubicBezTo>
                    <a:pt x="9" y="41"/>
                    <a:pt x="9" y="41"/>
                    <a:pt x="9" y="41"/>
                  </a:cubicBezTo>
                  <a:cubicBezTo>
                    <a:pt x="9" y="41"/>
                    <a:pt x="9" y="41"/>
                    <a:pt x="9" y="41"/>
                  </a:cubicBezTo>
                  <a:cubicBezTo>
                    <a:pt x="9" y="41"/>
                    <a:pt x="9" y="41"/>
                    <a:pt x="9" y="41"/>
                  </a:cubicBezTo>
                  <a:cubicBezTo>
                    <a:pt x="26" y="23"/>
                    <a:pt x="41" y="10"/>
                    <a:pt x="62" y="10"/>
                  </a:cubicBezTo>
                  <a:cubicBezTo>
                    <a:pt x="71" y="10"/>
                    <a:pt x="82" y="13"/>
                    <a:pt x="95" y="19"/>
                  </a:cubicBezTo>
                  <a:cubicBezTo>
                    <a:pt x="95" y="19"/>
                    <a:pt x="95" y="19"/>
                    <a:pt x="95" y="19"/>
                  </a:cubicBezTo>
                  <a:cubicBezTo>
                    <a:pt x="101" y="22"/>
                    <a:pt x="107" y="26"/>
                    <a:pt x="114" y="30"/>
                  </a:cubicBezTo>
                  <a:cubicBezTo>
                    <a:pt x="122" y="39"/>
                    <a:pt x="125" y="49"/>
                    <a:pt x="125" y="60"/>
                  </a:cubicBezTo>
                  <a:cubicBezTo>
                    <a:pt x="125" y="68"/>
                    <a:pt x="123" y="78"/>
                    <a:pt x="118" y="86"/>
                  </a:cubicBezTo>
                  <a:cubicBezTo>
                    <a:pt x="118" y="86"/>
                    <a:pt x="118" y="86"/>
                    <a:pt x="118" y="86"/>
                  </a:cubicBezTo>
                  <a:cubicBezTo>
                    <a:pt x="118" y="86"/>
                    <a:pt x="118" y="86"/>
                    <a:pt x="118" y="86"/>
                  </a:cubicBezTo>
                  <a:cubicBezTo>
                    <a:pt x="118" y="86"/>
                    <a:pt x="118" y="86"/>
                    <a:pt x="118" y="86"/>
                  </a:cubicBezTo>
                  <a:cubicBezTo>
                    <a:pt x="115" y="92"/>
                    <a:pt x="110" y="101"/>
                    <a:pt x="103" y="110"/>
                  </a:cubicBezTo>
                  <a:cubicBezTo>
                    <a:pt x="103" y="110"/>
                    <a:pt x="103" y="110"/>
                    <a:pt x="103" y="110"/>
                  </a:cubicBezTo>
                  <a:cubicBezTo>
                    <a:pt x="103" y="110"/>
                    <a:pt x="103" y="110"/>
                    <a:pt x="103" y="111"/>
                  </a:cubicBezTo>
                  <a:cubicBezTo>
                    <a:pt x="96" y="122"/>
                    <a:pt x="87" y="135"/>
                    <a:pt x="79" y="147"/>
                  </a:cubicBezTo>
                  <a:cubicBezTo>
                    <a:pt x="94" y="126"/>
                    <a:pt x="117" y="92"/>
                    <a:pt x="125" y="76"/>
                  </a:cubicBezTo>
                  <a:cubicBezTo>
                    <a:pt x="135" y="58"/>
                    <a:pt x="136" y="37"/>
                    <a:pt x="121" y="20"/>
                  </a:cubicBezTo>
                  <a:cubicBezTo>
                    <a:pt x="114" y="16"/>
                    <a:pt x="108" y="12"/>
                    <a:pt x="102" y="9"/>
                  </a:cubicBezTo>
                  <a:cubicBezTo>
                    <a:pt x="89" y="3"/>
                    <a:pt x="79" y="0"/>
                    <a:pt x="69" y="0"/>
                  </a:cubicBezTo>
                </a:path>
              </a:pathLst>
            </a:custGeom>
            <a:solidFill>
              <a:srgbClr val="C28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 name="Freeform 161"/>
            <p:cNvSpPr>
              <a:spLocks/>
            </p:cNvSpPr>
            <p:nvPr/>
          </p:nvSpPr>
          <p:spPr bwMode="auto">
            <a:xfrm>
              <a:off x="9134475" y="2654300"/>
              <a:ext cx="187325" cy="255588"/>
            </a:xfrm>
            <a:custGeom>
              <a:avLst/>
              <a:gdLst>
                <a:gd name="T0" fmla="*/ 42 w 49"/>
                <a:gd name="T1" fmla="*/ 7 h 67"/>
                <a:gd name="T2" fmla="*/ 49 w 49"/>
                <a:gd name="T3" fmla="*/ 0 h 67"/>
                <a:gd name="T4" fmla="*/ 14 w 49"/>
                <a:gd name="T5" fmla="*/ 16 h 67"/>
                <a:gd name="T6" fmla="*/ 6 w 49"/>
                <a:gd name="T7" fmla="*/ 67 h 67"/>
                <a:gd name="T8" fmla="*/ 42 w 49"/>
                <a:gd name="T9" fmla="*/ 7 h 67"/>
              </a:gdLst>
              <a:ahLst/>
              <a:cxnLst>
                <a:cxn ang="0">
                  <a:pos x="T0" y="T1"/>
                </a:cxn>
                <a:cxn ang="0">
                  <a:pos x="T2" y="T3"/>
                </a:cxn>
                <a:cxn ang="0">
                  <a:pos x="T4" y="T5"/>
                </a:cxn>
                <a:cxn ang="0">
                  <a:pos x="T6" y="T7"/>
                </a:cxn>
                <a:cxn ang="0">
                  <a:pos x="T8" y="T9"/>
                </a:cxn>
              </a:cxnLst>
              <a:rect l="0" t="0" r="r" b="b"/>
              <a:pathLst>
                <a:path w="49" h="67">
                  <a:moveTo>
                    <a:pt x="42" y="7"/>
                  </a:moveTo>
                  <a:cubicBezTo>
                    <a:pt x="44" y="5"/>
                    <a:pt x="46" y="3"/>
                    <a:pt x="49" y="0"/>
                  </a:cubicBezTo>
                  <a:cubicBezTo>
                    <a:pt x="35" y="1"/>
                    <a:pt x="23" y="6"/>
                    <a:pt x="14" y="16"/>
                  </a:cubicBezTo>
                  <a:cubicBezTo>
                    <a:pt x="2" y="30"/>
                    <a:pt x="0" y="49"/>
                    <a:pt x="6" y="67"/>
                  </a:cubicBezTo>
                  <a:cubicBezTo>
                    <a:pt x="14" y="56"/>
                    <a:pt x="23" y="29"/>
                    <a:pt x="42" y="7"/>
                  </a:cubicBezTo>
                  <a:close/>
                </a:path>
              </a:pathLst>
            </a:custGeom>
            <a:solidFill>
              <a:srgbClr val="F7E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 name="Freeform 162"/>
            <p:cNvSpPr>
              <a:spLocks/>
            </p:cNvSpPr>
            <p:nvPr/>
          </p:nvSpPr>
          <p:spPr bwMode="auto">
            <a:xfrm>
              <a:off x="9221788" y="1470025"/>
              <a:ext cx="1320800" cy="1219200"/>
            </a:xfrm>
            <a:custGeom>
              <a:avLst/>
              <a:gdLst>
                <a:gd name="T0" fmla="*/ 334 w 347"/>
                <a:gd name="T1" fmla="*/ 65 h 320"/>
                <a:gd name="T2" fmla="*/ 286 w 347"/>
                <a:gd name="T3" fmla="*/ 89 h 320"/>
                <a:gd name="T4" fmla="*/ 240 w 347"/>
                <a:gd name="T5" fmla="*/ 85 h 320"/>
                <a:gd name="T6" fmla="*/ 202 w 347"/>
                <a:gd name="T7" fmla="*/ 64 h 320"/>
                <a:gd name="T8" fmla="*/ 193 w 347"/>
                <a:gd name="T9" fmla="*/ 47 h 320"/>
                <a:gd name="T10" fmla="*/ 188 w 347"/>
                <a:gd name="T11" fmla="*/ 35 h 320"/>
                <a:gd name="T12" fmla="*/ 180 w 347"/>
                <a:gd name="T13" fmla="*/ 21 h 320"/>
                <a:gd name="T14" fmla="*/ 146 w 347"/>
                <a:gd name="T15" fmla="*/ 0 h 320"/>
                <a:gd name="T16" fmla="*/ 180 w 347"/>
                <a:gd name="T17" fmla="*/ 31 h 320"/>
                <a:gd name="T18" fmla="*/ 184 w 347"/>
                <a:gd name="T19" fmla="*/ 49 h 320"/>
                <a:gd name="T20" fmla="*/ 188 w 347"/>
                <a:gd name="T21" fmla="*/ 88 h 320"/>
                <a:gd name="T22" fmla="*/ 182 w 347"/>
                <a:gd name="T23" fmla="*/ 126 h 320"/>
                <a:gd name="T24" fmla="*/ 116 w 347"/>
                <a:gd name="T25" fmla="*/ 180 h 320"/>
                <a:gd name="T26" fmla="*/ 55 w 347"/>
                <a:gd name="T27" fmla="*/ 232 h 320"/>
                <a:gd name="T28" fmla="*/ 0 w 347"/>
                <a:gd name="T29" fmla="*/ 320 h 320"/>
                <a:gd name="T30" fmla="*/ 26 w 347"/>
                <a:gd name="T31" fmla="*/ 311 h 320"/>
                <a:gd name="T32" fmla="*/ 75 w 347"/>
                <a:gd name="T33" fmla="*/ 265 h 320"/>
                <a:gd name="T34" fmla="*/ 139 w 347"/>
                <a:gd name="T35" fmla="*/ 219 h 320"/>
                <a:gd name="T36" fmla="*/ 200 w 347"/>
                <a:gd name="T37" fmla="*/ 189 h 320"/>
                <a:gd name="T38" fmla="*/ 228 w 347"/>
                <a:gd name="T39" fmla="*/ 170 h 320"/>
                <a:gd name="T40" fmla="*/ 347 w 347"/>
                <a:gd name="T41" fmla="*/ 97 h 320"/>
                <a:gd name="T42" fmla="*/ 334 w 347"/>
                <a:gd name="T43" fmla="*/ 6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7" h="320">
                  <a:moveTo>
                    <a:pt x="334" y="65"/>
                  </a:moveTo>
                  <a:cubicBezTo>
                    <a:pt x="322" y="73"/>
                    <a:pt x="299" y="90"/>
                    <a:pt x="286" y="89"/>
                  </a:cubicBezTo>
                  <a:cubicBezTo>
                    <a:pt x="271" y="89"/>
                    <a:pt x="255" y="88"/>
                    <a:pt x="240" y="85"/>
                  </a:cubicBezTo>
                  <a:cubicBezTo>
                    <a:pt x="226" y="83"/>
                    <a:pt x="211" y="77"/>
                    <a:pt x="202" y="64"/>
                  </a:cubicBezTo>
                  <a:cubicBezTo>
                    <a:pt x="198" y="59"/>
                    <a:pt x="195" y="53"/>
                    <a:pt x="193" y="47"/>
                  </a:cubicBezTo>
                  <a:cubicBezTo>
                    <a:pt x="191" y="43"/>
                    <a:pt x="190" y="39"/>
                    <a:pt x="188" y="35"/>
                  </a:cubicBezTo>
                  <a:cubicBezTo>
                    <a:pt x="186" y="30"/>
                    <a:pt x="183" y="25"/>
                    <a:pt x="180" y="21"/>
                  </a:cubicBezTo>
                  <a:cubicBezTo>
                    <a:pt x="168" y="8"/>
                    <a:pt x="160" y="2"/>
                    <a:pt x="146" y="0"/>
                  </a:cubicBezTo>
                  <a:cubicBezTo>
                    <a:pt x="150" y="1"/>
                    <a:pt x="173" y="15"/>
                    <a:pt x="180" y="31"/>
                  </a:cubicBezTo>
                  <a:cubicBezTo>
                    <a:pt x="181" y="35"/>
                    <a:pt x="184" y="45"/>
                    <a:pt x="184" y="49"/>
                  </a:cubicBezTo>
                  <a:cubicBezTo>
                    <a:pt x="187" y="64"/>
                    <a:pt x="187" y="73"/>
                    <a:pt x="188" y="88"/>
                  </a:cubicBezTo>
                  <a:cubicBezTo>
                    <a:pt x="188" y="100"/>
                    <a:pt x="187" y="114"/>
                    <a:pt x="182" y="126"/>
                  </a:cubicBezTo>
                  <a:cubicBezTo>
                    <a:pt x="167" y="158"/>
                    <a:pt x="146" y="160"/>
                    <a:pt x="116" y="180"/>
                  </a:cubicBezTo>
                  <a:cubicBezTo>
                    <a:pt x="94" y="196"/>
                    <a:pt x="74" y="211"/>
                    <a:pt x="55" y="232"/>
                  </a:cubicBezTo>
                  <a:cubicBezTo>
                    <a:pt x="19" y="271"/>
                    <a:pt x="10" y="268"/>
                    <a:pt x="0" y="320"/>
                  </a:cubicBezTo>
                  <a:cubicBezTo>
                    <a:pt x="8" y="315"/>
                    <a:pt x="16" y="312"/>
                    <a:pt x="26" y="311"/>
                  </a:cubicBezTo>
                  <a:cubicBezTo>
                    <a:pt x="40" y="297"/>
                    <a:pt x="64" y="277"/>
                    <a:pt x="75" y="265"/>
                  </a:cubicBezTo>
                  <a:cubicBezTo>
                    <a:pt x="92" y="246"/>
                    <a:pt x="116" y="231"/>
                    <a:pt x="139" y="219"/>
                  </a:cubicBezTo>
                  <a:cubicBezTo>
                    <a:pt x="159" y="209"/>
                    <a:pt x="180" y="200"/>
                    <a:pt x="200" y="189"/>
                  </a:cubicBezTo>
                  <a:cubicBezTo>
                    <a:pt x="210" y="183"/>
                    <a:pt x="220" y="177"/>
                    <a:pt x="228" y="170"/>
                  </a:cubicBezTo>
                  <a:cubicBezTo>
                    <a:pt x="260" y="144"/>
                    <a:pt x="327" y="108"/>
                    <a:pt x="347" y="97"/>
                  </a:cubicBezTo>
                  <a:lnTo>
                    <a:pt x="334" y="65"/>
                  </a:lnTo>
                  <a:close/>
                </a:path>
              </a:pathLst>
            </a:custGeom>
            <a:solidFill>
              <a:srgbClr val="FCC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 name="Freeform 163"/>
            <p:cNvSpPr>
              <a:spLocks/>
            </p:cNvSpPr>
            <p:nvPr/>
          </p:nvSpPr>
          <p:spPr bwMode="auto">
            <a:xfrm>
              <a:off x="8837613" y="2052638"/>
              <a:ext cx="15875" cy="15875"/>
            </a:xfrm>
            <a:custGeom>
              <a:avLst/>
              <a:gdLst>
                <a:gd name="T0" fmla="*/ 4 w 4"/>
                <a:gd name="T1" fmla="*/ 0 h 4"/>
                <a:gd name="T2" fmla="*/ 0 w 4"/>
                <a:gd name="T3" fmla="*/ 4 h 4"/>
                <a:gd name="T4" fmla="*/ 0 w 4"/>
                <a:gd name="T5" fmla="*/ 4 h 4"/>
                <a:gd name="T6" fmla="*/ 1 w 4"/>
                <a:gd name="T7" fmla="*/ 3 h 4"/>
                <a:gd name="T8" fmla="*/ 4 w 4"/>
                <a:gd name="T9" fmla="*/ 1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3" y="2"/>
                    <a:pt x="1" y="3"/>
                    <a:pt x="0" y="4"/>
                  </a:cubicBezTo>
                  <a:cubicBezTo>
                    <a:pt x="0" y="4"/>
                    <a:pt x="0" y="4"/>
                    <a:pt x="0" y="4"/>
                  </a:cubicBezTo>
                  <a:cubicBezTo>
                    <a:pt x="1" y="4"/>
                    <a:pt x="1" y="4"/>
                    <a:pt x="1" y="3"/>
                  </a:cubicBezTo>
                  <a:cubicBezTo>
                    <a:pt x="2" y="2"/>
                    <a:pt x="3" y="2"/>
                    <a:pt x="4" y="1"/>
                  </a:cubicBezTo>
                  <a:cubicBezTo>
                    <a:pt x="4" y="1"/>
                    <a:pt x="4" y="1"/>
                    <a:pt x="4" y="0"/>
                  </a:cubicBezTo>
                  <a:cubicBezTo>
                    <a:pt x="4" y="0"/>
                    <a:pt x="4" y="0"/>
                    <a:pt x="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 name="Freeform 164"/>
            <p:cNvSpPr>
              <a:spLocks noEditPoints="1"/>
            </p:cNvSpPr>
            <p:nvPr/>
          </p:nvSpPr>
          <p:spPr bwMode="auto">
            <a:xfrm>
              <a:off x="8837613" y="2052638"/>
              <a:ext cx="15875" cy="15875"/>
            </a:xfrm>
            <a:custGeom>
              <a:avLst/>
              <a:gdLst>
                <a:gd name="T0" fmla="*/ 1 w 4"/>
                <a:gd name="T1" fmla="*/ 3 h 4"/>
                <a:gd name="T2" fmla="*/ 0 w 4"/>
                <a:gd name="T3" fmla="*/ 4 h 4"/>
                <a:gd name="T4" fmla="*/ 0 w 4"/>
                <a:gd name="T5" fmla="*/ 4 h 4"/>
                <a:gd name="T6" fmla="*/ 1 w 4"/>
                <a:gd name="T7" fmla="*/ 3 h 4"/>
                <a:gd name="T8" fmla="*/ 4 w 4"/>
                <a:gd name="T9" fmla="*/ 0 h 4"/>
                <a:gd name="T10" fmla="*/ 4 w 4"/>
                <a:gd name="T11" fmla="*/ 1 h 4"/>
                <a:gd name="T12" fmla="*/ 4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1" y="4"/>
                    <a:pt x="1" y="4"/>
                    <a:pt x="0" y="4"/>
                  </a:cubicBezTo>
                  <a:cubicBezTo>
                    <a:pt x="0" y="4"/>
                    <a:pt x="0" y="4"/>
                    <a:pt x="0" y="4"/>
                  </a:cubicBezTo>
                  <a:cubicBezTo>
                    <a:pt x="1" y="4"/>
                    <a:pt x="1" y="4"/>
                    <a:pt x="1" y="3"/>
                  </a:cubicBezTo>
                  <a:moveTo>
                    <a:pt x="4" y="0"/>
                  </a:moveTo>
                  <a:cubicBezTo>
                    <a:pt x="4" y="1"/>
                    <a:pt x="4" y="1"/>
                    <a:pt x="4" y="1"/>
                  </a:cubicBezTo>
                  <a:cubicBezTo>
                    <a:pt x="4" y="1"/>
                    <a:pt x="4" y="1"/>
                    <a:pt x="4" y="0"/>
                  </a:cubicBezTo>
                  <a:cubicBezTo>
                    <a:pt x="4" y="0"/>
                    <a:pt x="4" y="0"/>
                    <a:pt x="4" y="0"/>
                  </a:cubicBezTo>
                </a:path>
              </a:pathLst>
            </a:custGeom>
            <a:solidFill>
              <a:srgbClr val="B19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 name="Freeform 165"/>
            <p:cNvSpPr>
              <a:spLocks/>
            </p:cNvSpPr>
            <p:nvPr/>
          </p:nvSpPr>
          <p:spPr bwMode="auto">
            <a:xfrm>
              <a:off x="8701088" y="2033588"/>
              <a:ext cx="152400" cy="34925"/>
            </a:xfrm>
            <a:custGeom>
              <a:avLst/>
              <a:gdLst>
                <a:gd name="T0" fmla="*/ 14 w 40"/>
                <a:gd name="T1" fmla="*/ 0 h 9"/>
                <a:gd name="T2" fmla="*/ 0 w 40"/>
                <a:gd name="T3" fmla="*/ 2 h 9"/>
                <a:gd name="T4" fmla="*/ 1 w 40"/>
                <a:gd name="T5" fmla="*/ 2 h 9"/>
                <a:gd name="T6" fmla="*/ 36 w 40"/>
                <a:gd name="T7" fmla="*/ 9 h 9"/>
                <a:gd name="T8" fmla="*/ 40 w 40"/>
                <a:gd name="T9" fmla="*/ 5 h 9"/>
                <a:gd name="T10" fmla="*/ 14 w 40"/>
                <a:gd name="T11" fmla="*/ 0 h 9"/>
              </a:gdLst>
              <a:ahLst/>
              <a:cxnLst>
                <a:cxn ang="0">
                  <a:pos x="T0" y="T1"/>
                </a:cxn>
                <a:cxn ang="0">
                  <a:pos x="T2" y="T3"/>
                </a:cxn>
                <a:cxn ang="0">
                  <a:pos x="T4" y="T5"/>
                </a:cxn>
                <a:cxn ang="0">
                  <a:pos x="T6" y="T7"/>
                </a:cxn>
                <a:cxn ang="0">
                  <a:pos x="T8" y="T9"/>
                </a:cxn>
                <a:cxn ang="0">
                  <a:pos x="T10" y="T11"/>
                </a:cxn>
              </a:cxnLst>
              <a:rect l="0" t="0" r="r" b="b"/>
              <a:pathLst>
                <a:path w="40" h="9">
                  <a:moveTo>
                    <a:pt x="14" y="0"/>
                  </a:moveTo>
                  <a:cubicBezTo>
                    <a:pt x="9" y="0"/>
                    <a:pt x="5" y="0"/>
                    <a:pt x="0" y="2"/>
                  </a:cubicBezTo>
                  <a:cubicBezTo>
                    <a:pt x="0" y="2"/>
                    <a:pt x="0" y="2"/>
                    <a:pt x="1" y="2"/>
                  </a:cubicBezTo>
                  <a:cubicBezTo>
                    <a:pt x="6" y="2"/>
                    <a:pt x="22" y="4"/>
                    <a:pt x="36" y="9"/>
                  </a:cubicBezTo>
                  <a:cubicBezTo>
                    <a:pt x="37" y="8"/>
                    <a:pt x="39" y="7"/>
                    <a:pt x="40" y="5"/>
                  </a:cubicBezTo>
                  <a:cubicBezTo>
                    <a:pt x="30" y="2"/>
                    <a:pt x="22" y="0"/>
                    <a:pt x="14" y="0"/>
                  </a:cubicBezTo>
                </a:path>
              </a:pathLst>
            </a:custGeom>
            <a:solidFill>
              <a:srgbClr val="E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 name="Freeform 166"/>
            <p:cNvSpPr>
              <a:spLocks/>
            </p:cNvSpPr>
            <p:nvPr/>
          </p:nvSpPr>
          <p:spPr bwMode="auto">
            <a:xfrm>
              <a:off x="10215563" y="966788"/>
              <a:ext cx="582612" cy="1052513"/>
            </a:xfrm>
            <a:custGeom>
              <a:avLst/>
              <a:gdLst>
                <a:gd name="T0" fmla="*/ 283 w 367"/>
                <a:gd name="T1" fmla="*/ 394 h 663"/>
                <a:gd name="T2" fmla="*/ 135 w 367"/>
                <a:gd name="T3" fmla="*/ 0 h 663"/>
                <a:gd name="T4" fmla="*/ 0 w 367"/>
                <a:gd name="T5" fmla="*/ 53 h 663"/>
                <a:gd name="T6" fmla="*/ 24 w 367"/>
                <a:gd name="T7" fmla="*/ 113 h 663"/>
                <a:gd name="T8" fmla="*/ 151 w 367"/>
                <a:gd name="T9" fmla="*/ 444 h 663"/>
                <a:gd name="T10" fmla="*/ 199 w 367"/>
                <a:gd name="T11" fmla="*/ 569 h 663"/>
                <a:gd name="T12" fmla="*/ 235 w 367"/>
                <a:gd name="T13" fmla="*/ 663 h 663"/>
                <a:gd name="T14" fmla="*/ 367 w 367"/>
                <a:gd name="T15" fmla="*/ 612 h 663"/>
                <a:gd name="T16" fmla="*/ 283 w 367"/>
                <a:gd name="T17" fmla="*/ 39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663">
                  <a:moveTo>
                    <a:pt x="283" y="394"/>
                  </a:moveTo>
                  <a:lnTo>
                    <a:pt x="135" y="0"/>
                  </a:lnTo>
                  <a:lnTo>
                    <a:pt x="0" y="53"/>
                  </a:lnTo>
                  <a:lnTo>
                    <a:pt x="24" y="113"/>
                  </a:lnTo>
                  <a:lnTo>
                    <a:pt x="151" y="444"/>
                  </a:lnTo>
                  <a:lnTo>
                    <a:pt x="199" y="569"/>
                  </a:lnTo>
                  <a:lnTo>
                    <a:pt x="235" y="663"/>
                  </a:lnTo>
                  <a:lnTo>
                    <a:pt x="367" y="612"/>
                  </a:lnTo>
                  <a:lnTo>
                    <a:pt x="283" y="3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 name="Freeform 167"/>
            <p:cNvSpPr>
              <a:spLocks/>
            </p:cNvSpPr>
            <p:nvPr/>
          </p:nvSpPr>
          <p:spPr bwMode="auto">
            <a:xfrm>
              <a:off x="10215563" y="966788"/>
              <a:ext cx="582612" cy="1052513"/>
            </a:xfrm>
            <a:custGeom>
              <a:avLst/>
              <a:gdLst>
                <a:gd name="T0" fmla="*/ 283 w 367"/>
                <a:gd name="T1" fmla="*/ 394 h 663"/>
                <a:gd name="T2" fmla="*/ 135 w 367"/>
                <a:gd name="T3" fmla="*/ 0 h 663"/>
                <a:gd name="T4" fmla="*/ 0 w 367"/>
                <a:gd name="T5" fmla="*/ 53 h 663"/>
                <a:gd name="T6" fmla="*/ 24 w 367"/>
                <a:gd name="T7" fmla="*/ 113 h 663"/>
                <a:gd name="T8" fmla="*/ 151 w 367"/>
                <a:gd name="T9" fmla="*/ 444 h 663"/>
                <a:gd name="T10" fmla="*/ 199 w 367"/>
                <a:gd name="T11" fmla="*/ 569 h 663"/>
                <a:gd name="T12" fmla="*/ 235 w 367"/>
                <a:gd name="T13" fmla="*/ 663 h 663"/>
                <a:gd name="T14" fmla="*/ 367 w 367"/>
                <a:gd name="T15" fmla="*/ 612 h 663"/>
                <a:gd name="T16" fmla="*/ 283 w 367"/>
                <a:gd name="T17" fmla="*/ 39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663">
                  <a:moveTo>
                    <a:pt x="283" y="394"/>
                  </a:moveTo>
                  <a:lnTo>
                    <a:pt x="135" y="0"/>
                  </a:lnTo>
                  <a:lnTo>
                    <a:pt x="0" y="53"/>
                  </a:lnTo>
                  <a:lnTo>
                    <a:pt x="24" y="113"/>
                  </a:lnTo>
                  <a:lnTo>
                    <a:pt x="151" y="444"/>
                  </a:lnTo>
                  <a:lnTo>
                    <a:pt x="199" y="569"/>
                  </a:lnTo>
                  <a:lnTo>
                    <a:pt x="235" y="663"/>
                  </a:lnTo>
                  <a:lnTo>
                    <a:pt x="367" y="612"/>
                  </a:lnTo>
                  <a:lnTo>
                    <a:pt x="283"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 name="Freeform 168"/>
            <p:cNvSpPr>
              <a:spLocks/>
            </p:cNvSpPr>
            <p:nvPr/>
          </p:nvSpPr>
          <p:spPr bwMode="auto">
            <a:xfrm>
              <a:off x="10528300" y="1592263"/>
              <a:ext cx="269875" cy="427038"/>
            </a:xfrm>
            <a:custGeom>
              <a:avLst/>
              <a:gdLst>
                <a:gd name="T0" fmla="*/ 0 w 170"/>
                <a:gd name="T1" fmla="*/ 57 h 269"/>
                <a:gd name="T2" fmla="*/ 38 w 170"/>
                <a:gd name="T3" fmla="*/ 269 h 269"/>
                <a:gd name="T4" fmla="*/ 170 w 170"/>
                <a:gd name="T5" fmla="*/ 218 h 269"/>
                <a:gd name="T6" fmla="*/ 86 w 170"/>
                <a:gd name="T7" fmla="*/ 0 h 269"/>
                <a:gd name="T8" fmla="*/ 0 w 170"/>
                <a:gd name="T9" fmla="*/ 57 h 269"/>
              </a:gdLst>
              <a:ahLst/>
              <a:cxnLst>
                <a:cxn ang="0">
                  <a:pos x="T0" y="T1"/>
                </a:cxn>
                <a:cxn ang="0">
                  <a:pos x="T2" y="T3"/>
                </a:cxn>
                <a:cxn ang="0">
                  <a:pos x="T4" y="T5"/>
                </a:cxn>
                <a:cxn ang="0">
                  <a:pos x="T6" y="T7"/>
                </a:cxn>
                <a:cxn ang="0">
                  <a:pos x="T8" y="T9"/>
                </a:cxn>
              </a:cxnLst>
              <a:rect l="0" t="0" r="r" b="b"/>
              <a:pathLst>
                <a:path w="170" h="269">
                  <a:moveTo>
                    <a:pt x="0" y="57"/>
                  </a:moveTo>
                  <a:lnTo>
                    <a:pt x="38" y="269"/>
                  </a:lnTo>
                  <a:lnTo>
                    <a:pt x="170" y="218"/>
                  </a:lnTo>
                  <a:lnTo>
                    <a:pt x="86" y="0"/>
                  </a:lnTo>
                  <a:lnTo>
                    <a:pt x="0" y="57"/>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 name="Oval 169"/>
            <p:cNvSpPr>
              <a:spLocks noChangeArrowheads="1"/>
            </p:cNvSpPr>
            <p:nvPr/>
          </p:nvSpPr>
          <p:spPr bwMode="auto">
            <a:xfrm>
              <a:off x="10623550" y="1804988"/>
              <a:ext cx="103187" cy="103188"/>
            </a:xfrm>
            <a:prstGeom prst="ellipse">
              <a:avLst/>
            </a:pr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 name="Oval 170"/>
            <p:cNvSpPr>
              <a:spLocks noChangeArrowheads="1"/>
            </p:cNvSpPr>
            <p:nvPr/>
          </p:nvSpPr>
          <p:spPr bwMode="auto">
            <a:xfrm>
              <a:off x="10615613" y="1801813"/>
              <a:ext cx="103187"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 name="Oval 171"/>
            <p:cNvSpPr>
              <a:spLocks noChangeArrowheads="1"/>
            </p:cNvSpPr>
            <p:nvPr/>
          </p:nvSpPr>
          <p:spPr bwMode="auto">
            <a:xfrm>
              <a:off x="10661650" y="1820863"/>
              <a:ext cx="11112" cy="14288"/>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 name="Oval 172"/>
            <p:cNvSpPr>
              <a:spLocks noChangeArrowheads="1"/>
            </p:cNvSpPr>
            <p:nvPr/>
          </p:nvSpPr>
          <p:spPr bwMode="auto">
            <a:xfrm>
              <a:off x="10634663" y="1847850"/>
              <a:ext cx="15875" cy="11113"/>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 name="Oval 173"/>
            <p:cNvSpPr>
              <a:spLocks noChangeArrowheads="1"/>
            </p:cNvSpPr>
            <p:nvPr/>
          </p:nvSpPr>
          <p:spPr bwMode="auto">
            <a:xfrm>
              <a:off x="10661650" y="1870075"/>
              <a:ext cx="11112" cy="15875"/>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 name="Oval 174"/>
            <p:cNvSpPr>
              <a:spLocks noChangeArrowheads="1"/>
            </p:cNvSpPr>
            <p:nvPr/>
          </p:nvSpPr>
          <p:spPr bwMode="auto">
            <a:xfrm>
              <a:off x="10683875" y="1847850"/>
              <a:ext cx="15875" cy="11113"/>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 name="Freeform 175"/>
            <p:cNvSpPr>
              <a:spLocks/>
            </p:cNvSpPr>
            <p:nvPr/>
          </p:nvSpPr>
          <p:spPr bwMode="auto">
            <a:xfrm>
              <a:off x="10425113" y="647700"/>
              <a:ext cx="865187" cy="1363663"/>
            </a:xfrm>
            <a:custGeom>
              <a:avLst/>
              <a:gdLst>
                <a:gd name="T0" fmla="*/ 545 w 545"/>
                <a:gd name="T1" fmla="*/ 0 h 859"/>
                <a:gd name="T2" fmla="*/ 0 w 545"/>
                <a:gd name="T3" fmla="*/ 192 h 859"/>
                <a:gd name="T4" fmla="*/ 3 w 545"/>
                <a:gd name="T5" fmla="*/ 201 h 859"/>
                <a:gd name="T6" fmla="*/ 151 w 545"/>
                <a:gd name="T7" fmla="*/ 595 h 859"/>
                <a:gd name="T8" fmla="*/ 235 w 545"/>
                <a:gd name="T9" fmla="*/ 813 h 859"/>
                <a:gd name="T10" fmla="*/ 254 w 545"/>
                <a:gd name="T11" fmla="*/ 859 h 859"/>
                <a:gd name="T12" fmla="*/ 545 w 545"/>
                <a:gd name="T13" fmla="*/ 763 h 859"/>
                <a:gd name="T14" fmla="*/ 545 w 545"/>
                <a:gd name="T15" fmla="*/ 0 h 8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5" h="859">
                  <a:moveTo>
                    <a:pt x="545" y="0"/>
                  </a:moveTo>
                  <a:lnTo>
                    <a:pt x="0" y="192"/>
                  </a:lnTo>
                  <a:lnTo>
                    <a:pt x="3" y="201"/>
                  </a:lnTo>
                  <a:lnTo>
                    <a:pt x="151" y="595"/>
                  </a:lnTo>
                  <a:lnTo>
                    <a:pt x="235" y="813"/>
                  </a:lnTo>
                  <a:lnTo>
                    <a:pt x="254" y="859"/>
                  </a:lnTo>
                  <a:lnTo>
                    <a:pt x="545" y="763"/>
                  </a:lnTo>
                  <a:lnTo>
                    <a:pt x="54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 name="Freeform 176"/>
            <p:cNvSpPr>
              <a:spLocks/>
            </p:cNvSpPr>
            <p:nvPr/>
          </p:nvSpPr>
          <p:spPr bwMode="auto">
            <a:xfrm>
              <a:off x="10783888" y="1393825"/>
              <a:ext cx="506412" cy="617538"/>
            </a:xfrm>
            <a:custGeom>
              <a:avLst/>
              <a:gdLst>
                <a:gd name="T0" fmla="*/ 319 w 319"/>
                <a:gd name="T1" fmla="*/ 0 h 389"/>
                <a:gd name="T2" fmla="*/ 0 w 319"/>
                <a:gd name="T3" fmla="*/ 130 h 389"/>
                <a:gd name="T4" fmla="*/ 28 w 319"/>
                <a:gd name="T5" fmla="*/ 389 h 389"/>
                <a:gd name="T6" fmla="*/ 319 w 319"/>
                <a:gd name="T7" fmla="*/ 293 h 389"/>
                <a:gd name="T8" fmla="*/ 319 w 319"/>
                <a:gd name="T9" fmla="*/ 0 h 389"/>
              </a:gdLst>
              <a:ahLst/>
              <a:cxnLst>
                <a:cxn ang="0">
                  <a:pos x="T0" y="T1"/>
                </a:cxn>
                <a:cxn ang="0">
                  <a:pos x="T2" y="T3"/>
                </a:cxn>
                <a:cxn ang="0">
                  <a:pos x="T4" y="T5"/>
                </a:cxn>
                <a:cxn ang="0">
                  <a:pos x="T6" y="T7"/>
                </a:cxn>
                <a:cxn ang="0">
                  <a:pos x="T8" y="T9"/>
                </a:cxn>
              </a:cxnLst>
              <a:rect l="0" t="0" r="r" b="b"/>
              <a:pathLst>
                <a:path w="319" h="389">
                  <a:moveTo>
                    <a:pt x="319" y="0"/>
                  </a:moveTo>
                  <a:lnTo>
                    <a:pt x="0" y="130"/>
                  </a:lnTo>
                  <a:lnTo>
                    <a:pt x="28" y="389"/>
                  </a:lnTo>
                  <a:lnTo>
                    <a:pt x="319" y="293"/>
                  </a:lnTo>
                  <a:lnTo>
                    <a:pt x="319"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 name="Oval 177"/>
            <p:cNvSpPr>
              <a:spLocks noChangeArrowheads="1"/>
            </p:cNvSpPr>
            <p:nvPr/>
          </p:nvSpPr>
          <p:spPr bwMode="auto">
            <a:xfrm>
              <a:off x="10920413" y="1698625"/>
              <a:ext cx="106362" cy="1063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 name="Oval 178"/>
            <p:cNvSpPr>
              <a:spLocks noChangeArrowheads="1"/>
            </p:cNvSpPr>
            <p:nvPr/>
          </p:nvSpPr>
          <p:spPr bwMode="auto">
            <a:xfrm>
              <a:off x="10912475" y="1695450"/>
              <a:ext cx="106362" cy="1063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 name="Oval 179"/>
            <p:cNvSpPr>
              <a:spLocks noChangeArrowheads="1"/>
            </p:cNvSpPr>
            <p:nvPr/>
          </p:nvSpPr>
          <p:spPr bwMode="auto">
            <a:xfrm>
              <a:off x="10961688" y="1717675"/>
              <a:ext cx="11112" cy="11113"/>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 name="Oval 180"/>
            <p:cNvSpPr>
              <a:spLocks noChangeArrowheads="1"/>
            </p:cNvSpPr>
            <p:nvPr/>
          </p:nvSpPr>
          <p:spPr bwMode="auto">
            <a:xfrm>
              <a:off x="10936288" y="1739900"/>
              <a:ext cx="11112" cy="15875"/>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 name="Oval 181"/>
            <p:cNvSpPr>
              <a:spLocks noChangeArrowheads="1"/>
            </p:cNvSpPr>
            <p:nvPr/>
          </p:nvSpPr>
          <p:spPr bwMode="auto">
            <a:xfrm>
              <a:off x="10961688" y="1766888"/>
              <a:ext cx="11112" cy="11113"/>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 name="Oval 182"/>
            <p:cNvSpPr>
              <a:spLocks noChangeArrowheads="1"/>
            </p:cNvSpPr>
            <p:nvPr/>
          </p:nvSpPr>
          <p:spPr bwMode="auto">
            <a:xfrm>
              <a:off x="10985500" y="1739900"/>
              <a:ext cx="11112" cy="15875"/>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 name="Freeform 183"/>
            <p:cNvSpPr>
              <a:spLocks noEditPoints="1"/>
            </p:cNvSpPr>
            <p:nvPr/>
          </p:nvSpPr>
          <p:spPr bwMode="auto">
            <a:xfrm>
              <a:off x="9194800" y="1244600"/>
              <a:ext cx="658812" cy="95250"/>
            </a:xfrm>
            <a:custGeom>
              <a:avLst/>
              <a:gdLst>
                <a:gd name="T0" fmla="*/ 36 w 173"/>
                <a:gd name="T1" fmla="*/ 22 h 25"/>
                <a:gd name="T2" fmla="*/ 29 w 173"/>
                <a:gd name="T3" fmla="*/ 23 h 25"/>
                <a:gd name="T4" fmla="*/ 0 w 173"/>
                <a:gd name="T5" fmla="*/ 25 h 25"/>
                <a:gd name="T6" fmla="*/ 29 w 173"/>
                <a:gd name="T7" fmla="*/ 23 h 25"/>
                <a:gd name="T8" fmla="*/ 36 w 173"/>
                <a:gd name="T9" fmla="*/ 22 h 25"/>
                <a:gd name="T10" fmla="*/ 173 w 173"/>
                <a:gd name="T11" fmla="*/ 0 h 25"/>
                <a:gd name="T12" fmla="*/ 41 w 173"/>
                <a:gd name="T13" fmla="*/ 22 h 25"/>
                <a:gd name="T14" fmla="*/ 40 w 173"/>
                <a:gd name="T15" fmla="*/ 22 h 25"/>
                <a:gd name="T16" fmla="*/ 41 w 173"/>
                <a:gd name="T17" fmla="*/ 22 h 25"/>
                <a:gd name="T18" fmla="*/ 173 w 173"/>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5">
                  <a:moveTo>
                    <a:pt x="36" y="22"/>
                  </a:moveTo>
                  <a:cubicBezTo>
                    <a:pt x="35" y="22"/>
                    <a:pt x="32" y="23"/>
                    <a:pt x="29" y="23"/>
                  </a:cubicBezTo>
                  <a:cubicBezTo>
                    <a:pt x="22" y="23"/>
                    <a:pt x="11" y="24"/>
                    <a:pt x="0" y="25"/>
                  </a:cubicBezTo>
                  <a:cubicBezTo>
                    <a:pt x="11" y="24"/>
                    <a:pt x="22" y="23"/>
                    <a:pt x="29" y="23"/>
                  </a:cubicBezTo>
                  <a:cubicBezTo>
                    <a:pt x="32" y="23"/>
                    <a:pt x="35" y="22"/>
                    <a:pt x="36" y="22"/>
                  </a:cubicBezTo>
                  <a:moveTo>
                    <a:pt x="173" y="0"/>
                  </a:moveTo>
                  <a:cubicBezTo>
                    <a:pt x="113" y="10"/>
                    <a:pt x="50" y="20"/>
                    <a:pt x="41" y="22"/>
                  </a:cubicBezTo>
                  <a:cubicBezTo>
                    <a:pt x="40" y="22"/>
                    <a:pt x="40" y="22"/>
                    <a:pt x="40" y="22"/>
                  </a:cubicBezTo>
                  <a:cubicBezTo>
                    <a:pt x="40" y="22"/>
                    <a:pt x="40" y="22"/>
                    <a:pt x="41" y="22"/>
                  </a:cubicBezTo>
                  <a:cubicBezTo>
                    <a:pt x="50" y="20"/>
                    <a:pt x="113" y="10"/>
                    <a:pt x="17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 name="Freeform 184"/>
            <p:cNvSpPr>
              <a:spLocks/>
            </p:cNvSpPr>
            <p:nvPr/>
          </p:nvSpPr>
          <p:spPr bwMode="auto">
            <a:xfrm>
              <a:off x="8483600" y="1173163"/>
              <a:ext cx="1819275" cy="909638"/>
            </a:xfrm>
            <a:custGeom>
              <a:avLst/>
              <a:gdLst>
                <a:gd name="T0" fmla="*/ 468 w 478"/>
                <a:gd name="T1" fmla="*/ 0 h 239"/>
                <a:gd name="T2" fmla="*/ 360 w 478"/>
                <a:gd name="T3" fmla="*/ 19 h 239"/>
                <a:gd name="T4" fmla="*/ 228 w 478"/>
                <a:gd name="T5" fmla="*/ 41 h 239"/>
                <a:gd name="T6" fmla="*/ 227 w 478"/>
                <a:gd name="T7" fmla="*/ 41 h 239"/>
                <a:gd name="T8" fmla="*/ 226 w 478"/>
                <a:gd name="T9" fmla="*/ 41 h 239"/>
                <a:gd name="T10" fmla="*/ 223 w 478"/>
                <a:gd name="T11" fmla="*/ 41 h 239"/>
                <a:gd name="T12" fmla="*/ 216 w 478"/>
                <a:gd name="T13" fmla="*/ 42 h 239"/>
                <a:gd name="T14" fmla="*/ 187 w 478"/>
                <a:gd name="T15" fmla="*/ 44 h 239"/>
                <a:gd name="T16" fmla="*/ 119 w 478"/>
                <a:gd name="T17" fmla="*/ 56 h 239"/>
                <a:gd name="T18" fmla="*/ 7 w 478"/>
                <a:gd name="T19" fmla="*/ 213 h 239"/>
                <a:gd name="T20" fmla="*/ 0 w 478"/>
                <a:gd name="T21" fmla="*/ 239 h 239"/>
                <a:gd name="T22" fmla="*/ 144 w 478"/>
                <a:gd name="T23" fmla="*/ 79 h 239"/>
                <a:gd name="T24" fmla="*/ 145 w 478"/>
                <a:gd name="T25" fmla="*/ 78 h 239"/>
                <a:gd name="T26" fmla="*/ 161 w 478"/>
                <a:gd name="T27" fmla="*/ 74 h 239"/>
                <a:gd name="T28" fmla="*/ 161 w 478"/>
                <a:gd name="T29" fmla="*/ 74 h 239"/>
                <a:gd name="T30" fmla="*/ 240 w 478"/>
                <a:gd name="T31" fmla="*/ 65 h 239"/>
                <a:gd name="T32" fmla="*/ 249 w 478"/>
                <a:gd name="T33" fmla="*/ 65 h 239"/>
                <a:gd name="T34" fmla="*/ 251 w 478"/>
                <a:gd name="T35" fmla="*/ 65 h 239"/>
                <a:gd name="T36" fmla="*/ 478 w 478"/>
                <a:gd name="T37" fmla="*/ 26 h 239"/>
                <a:gd name="T38" fmla="*/ 468 w 478"/>
                <a:gd name="T3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39">
                  <a:moveTo>
                    <a:pt x="468" y="0"/>
                  </a:moveTo>
                  <a:cubicBezTo>
                    <a:pt x="449" y="3"/>
                    <a:pt x="405" y="11"/>
                    <a:pt x="360" y="19"/>
                  </a:cubicBezTo>
                  <a:cubicBezTo>
                    <a:pt x="300" y="29"/>
                    <a:pt x="237" y="39"/>
                    <a:pt x="228" y="41"/>
                  </a:cubicBezTo>
                  <a:cubicBezTo>
                    <a:pt x="227" y="41"/>
                    <a:pt x="227" y="41"/>
                    <a:pt x="227" y="41"/>
                  </a:cubicBezTo>
                  <a:cubicBezTo>
                    <a:pt x="226" y="41"/>
                    <a:pt x="226" y="41"/>
                    <a:pt x="226" y="41"/>
                  </a:cubicBezTo>
                  <a:cubicBezTo>
                    <a:pt x="225" y="41"/>
                    <a:pt x="224" y="41"/>
                    <a:pt x="223" y="41"/>
                  </a:cubicBezTo>
                  <a:cubicBezTo>
                    <a:pt x="222" y="41"/>
                    <a:pt x="219" y="42"/>
                    <a:pt x="216" y="42"/>
                  </a:cubicBezTo>
                  <a:cubicBezTo>
                    <a:pt x="209" y="42"/>
                    <a:pt x="198" y="43"/>
                    <a:pt x="187" y="44"/>
                  </a:cubicBezTo>
                  <a:cubicBezTo>
                    <a:pt x="161" y="46"/>
                    <a:pt x="129" y="49"/>
                    <a:pt x="119" y="56"/>
                  </a:cubicBezTo>
                  <a:cubicBezTo>
                    <a:pt x="102" y="68"/>
                    <a:pt x="29" y="170"/>
                    <a:pt x="7" y="213"/>
                  </a:cubicBezTo>
                  <a:cubicBezTo>
                    <a:pt x="4" y="219"/>
                    <a:pt x="2" y="228"/>
                    <a:pt x="0" y="239"/>
                  </a:cubicBezTo>
                  <a:cubicBezTo>
                    <a:pt x="40" y="177"/>
                    <a:pt x="107" y="99"/>
                    <a:pt x="144" y="79"/>
                  </a:cubicBezTo>
                  <a:cubicBezTo>
                    <a:pt x="145" y="78"/>
                    <a:pt x="145" y="78"/>
                    <a:pt x="145" y="78"/>
                  </a:cubicBezTo>
                  <a:cubicBezTo>
                    <a:pt x="149" y="76"/>
                    <a:pt x="154" y="75"/>
                    <a:pt x="161" y="74"/>
                  </a:cubicBezTo>
                  <a:cubicBezTo>
                    <a:pt x="161" y="74"/>
                    <a:pt x="161" y="74"/>
                    <a:pt x="161" y="74"/>
                  </a:cubicBezTo>
                  <a:cubicBezTo>
                    <a:pt x="184" y="69"/>
                    <a:pt x="221" y="66"/>
                    <a:pt x="240" y="65"/>
                  </a:cubicBezTo>
                  <a:cubicBezTo>
                    <a:pt x="244" y="65"/>
                    <a:pt x="247" y="65"/>
                    <a:pt x="249" y="65"/>
                  </a:cubicBezTo>
                  <a:cubicBezTo>
                    <a:pt x="250" y="65"/>
                    <a:pt x="251" y="65"/>
                    <a:pt x="251" y="65"/>
                  </a:cubicBezTo>
                  <a:cubicBezTo>
                    <a:pt x="267" y="62"/>
                    <a:pt x="419" y="36"/>
                    <a:pt x="478" y="26"/>
                  </a:cubicBezTo>
                  <a:cubicBezTo>
                    <a:pt x="468" y="0"/>
                    <a:pt x="468" y="0"/>
                    <a:pt x="468" y="0"/>
                  </a:cubicBezTo>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 name="Freeform 185"/>
            <p:cNvSpPr>
              <a:spLocks/>
            </p:cNvSpPr>
            <p:nvPr/>
          </p:nvSpPr>
          <p:spPr bwMode="auto">
            <a:xfrm>
              <a:off x="10264775" y="1168400"/>
              <a:ext cx="57150" cy="103188"/>
            </a:xfrm>
            <a:custGeom>
              <a:avLst/>
              <a:gdLst>
                <a:gd name="T0" fmla="*/ 5 w 15"/>
                <a:gd name="T1" fmla="*/ 0 h 27"/>
                <a:gd name="T2" fmla="*/ 0 w 15"/>
                <a:gd name="T3" fmla="*/ 1 h 27"/>
                <a:gd name="T4" fmla="*/ 10 w 15"/>
                <a:gd name="T5" fmla="*/ 27 h 27"/>
                <a:gd name="T6" fmla="*/ 15 w 15"/>
                <a:gd name="T7" fmla="*/ 26 h 27"/>
                <a:gd name="T8" fmla="*/ 5 w 15"/>
                <a:gd name="T9" fmla="*/ 0 h 27"/>
              </a:gdLst>
              <a:ahLst/>
              <a:cxnLst>
                <a:cxn ang="0">
                  <a:pos x="T0" y="T1"/>
                </a:cxn>
                <a:cxn ang="0">
                  <a:pos x="T2" y="T3"/>
                </a:cxn>
                <a:cxn ang="0">
                  <a:pos x="T4" y="T5"/>
                </a:cxn>
                <a:cxn ang="0">
                  <a:pos x="T6" y="T7"/>
                </a:cxn>
                <a:cxn ang="0">
                  <a:pos x="T8" y="T9"/>
                </a:cxn>
              </a:cxnLst>
              <a:rect l="0" t="0" r="r" b="b"/>
              <a:pathLst>
                <a:path w="15" h="27">
                  <a:moveTo>
                    <a:pt x="5" y="0"/>
                  </a:moveTo>
                  <a:cubicBezTo>
                    <a:pt x="4" y="0"/>
                    <a:pt x="2" y="1"/>
                    <a:pt x="0" y="1"/>
                  </a:cubicBezTo>
                  <a:cubicBezTo>
                    <a:pt x="10" y="27"/>
                    <a:pt x="10" y="27"/>
                    <a:pt x="10" y="27"/>
                  </a:cubicBezTo>
                  <a:cubicBezTo>
                    <a:pt x="12" y="27"/>
                    <a:pt x="14" y="27"/>
                    <a:pt x="15" y="26"/>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6" name="CaixaDeTexto 5">
            <a:extLst>
              <a:ext uri="{FF2B5EF4-FFF2-40B4-BE49-F238E27FC236}">
                <a16:creationId xmlns:a16="http://schemas.microsoft.com/office/drawing/2014/main" id="{D94D20EC-0338-F9A8-8DF7-3DFCDD3287C3}"/>
              </a:ext>
            </a:extLst>
          </p:cNvPr>
          <p:cNvSpPr txBox="1"/>
          <p:nvPr/>
        </p:nvSpPr>
        <p:spPr>
          <a:xfrm>
            <a:off x="4210165" y="255878"/>
            <a:ext cx="4833701" cy="1015663"/>
          </a:xfrm>
          <a:prstGeom prst="rect">
            <a:avLst/>
          </a:prstGeom>
          <a:noFill/>
        </p:spPr>
        <p:txBody>
          <a:bodyPr wrap="square">
            <a:spAutoFit/>
          </a:bodyPr>
          <a:lstStyle/>
          <a:p>
            <a:pPr algn="r"/>
            <a:r>
              <a:rPr lang="pt-BR" sz="1200" dirty="0">
                <a:latin typeface="Arial" panose="020B0604020202020204" pitchFamily="34" charset="0"/>
              </a:rPr>
              <a:t>§ 3º O órgão ou entidade </a:t>
            </a:r>
            <a:r>
              <a:rPr lang="pt-BR" sz="1200" b="1" dirty="0">
                <a:solidFill>
                  <a:srgbClr val="FF0000"/>
                </a:solidFill>
                <a:latin typeface="Arial" panose="020B0604020202020204" pitchFamily="34" charset="0"/>
              </a:rPr>
              <a:t>DEVERÁ </a:t>
            </a:r>
            <a:r>
              <a:rPr lang="pt-BR" sz="1200" b="1" dirty="0">
                <a:latin typeface="Arial" panose="020B0604020202020204" pitchFamily="34" charset="0"/>
              </a:rPr>
              <a:t>disponibilizar, </a:t>
            </a:r>
            <a:r>
              <a:rPr lang="pt-BR" sz="1200" b="1" dirty="0">
                <a:solidFill>
                  <a:srgbClr val="00B0F0"/>
                </a:solidFill>
                <a:latin typeface="Arial" panose="020B0604020202020204" pitchFamily="34" charset="0"/>
              </a:rPr>
              <a:t>MENSALMENTE</a:t>
            </a:r>
            <a:r>
              <a:rPr lang="pt-BR" sz="1200" dirty="0">
                <a:latin typeface="Arial" panose="020B0604020202020204" pitchFamily="34" charset="0"/>
              </a:rPr>
              <a:t>, em </a:t>
            </a:r>
            <a:r>
              <a:rPr lang="pt-BR" sz="1200" b="1" dirty="0">
                <a:solidFill>
                  <a:srgbClr val="00B0F0"/>
                </a:solidFill>
                <a:latin typeface="Arial" panose="020B0604020202020204" pitchFamily="34" charset="0"/>
              </a:rPr>
              <a:t>SEÇÃO ESPECÍFICA DE ACESSO À INFORMAÇÃO EM SEU SÍTIO NA INTERNET</a:t>
            </a:r>
            <a:r>
              <a:rPr lang="pt-BR" sz="1200" dirty="0">
                <a:latin typeface="Arial" panose="020B0604020202020204" pitchFamily="34" charset="0"/>
              </a:rPr>
              <a:t>, a </a:t>
            </a:r>
            <a:r>
              <a:rPr lang="pt-BR" sz="1050" b="1" dirty="0">
                <a:solidFill>
                  <a:srgbClr val="7030A0"/>
                </a:solidFill>
                <a:latin typeface="Arial" panose="020B0604020202020204" pitchFamily="34" charset="0"/>
              </a:rPr>
              <a:t>ORDEM CRONOLÓGICA DE SEUS PAGAMENTOS</a:t>
            </a:r>
            <a:r>
              <a:rPr lang="pt-BR" sz="1200" dirty="0">
                <a:latin typeface="Arial" panose="020B0604020202020204" pitchFamily="34" charset="0"/>
              </a:rPr>
              <a:t>, bem como as </a:t>
            </a:r>
            <a:r>
              <a:rPr lang="pt-BR" sz="1200" b="1" dirty="0">
                <a:latin typeface="Arial" panose="020B0604020202020204" pitchFamily="34" charset="0"/>
              </a:rPr>
              <a:t>justificativas que fundamentarem a eventual alteração dessa ordem</a:t>
            </a:r>
            <a:r>
              <a:rPr lang="pt-BR" sz="1200" dirty="0">
                <a:latin typeface="Arial" panose="020B0604020202020204" pitchFamily="34" charset="0"/>
              </a:rPr>
              <a:t>.</a:t>
            </a:r>
            <a:endParaRPr lang="pt-BR" sz="1200" dirty="0">
              <a:latin typeface="Times New Roman" panose="02020603050405020304" pitchFamily="18" charset="0"/>
            </a:endParaRPr>
          </a:p>
        </p:txBody>
      </p:sp>
      <p:sp>
        <p:nvSpPr>
          <p:cNvPr id="10" name="CaixaDeTexto 9">
            <a:extLst>
              <a:ext uri="{FF2B5EF4-FFF2-40B4-BE49-F238E27FC236}">
                <a16:creationId xmlns:a16="http://schemas.microsoft.com/office/drawing/2014/main" id="{53AEF4AA-EA63-1E5A-F66A-F9CDE61C6E81}"/>
              </a:ext>
            </a:extLst>
          </p:cNvPr>
          <p:cNvSpPr txBox="1"/>
          <p:nvPr/>
        </p:nvSpPr>
        <p:spPr>
          <a:xfrm>
            <a:off x="3887506" y="1696363"/>
            <a:ext cx="5156360" cy="900246"/>
          </a:xfrm>
          <a:prstGeom prst="rect">
            <a:avLst/>
          </a:prstGeom>
          <a:noFill/>
        </p:spPr>
        <p:txBody>
          <a:bodyPr wrap="square">
            <a:spAutoFit/>
          </a:bodyPr>
          <a:lstStyle/>
          <a:p>
            <a:pPr algn="r"/>
            <a:r>
              <a:rPr lang="pt-BR" sz="1050" dirty="0">
                <a:latin typeface="Arial" panose="020B0604020202020204" pitchFamily="34" charset="0"/>
              </a:rPr>
              <a:t>Art. 144.</a:t>
            </a:r>
            <a:r>
              <a:rPr lang="pt-BR" sz="1050" b="1" dirty="0">
                <a:latin typeface="Arial" panose="020B0604020202020204" pitchFamily="34" charset="0"/>
              </a:rPr>
              <a:t> </a:t>
            </a:r>
            <a:r>
              <a:rPr lang="pt-BR" sz="1050" dirty="0">
                <a:latin typeface="Arial" panose="020B0604020202020204" pitchFamily="34" charset="0"/>
              </a:rPr>
              <a:t>Na contratação de </a:t>
            </a:r>
            <a:r>
              <a:rPr lang="pt-BR" sz="1050" b="1" dirty="0">
                <a:latin typeface="Arial" panose="020B0604020202020204" pitchFamily="34" charset="0"/>
              </a:rPr>
              <a:t>OBRAS, FORNECIMENTOS E SERVIÇOS, INCLUSIVE DE ENGENHARIA</a:t>
            </a:r>
            <a:r>
              <a:rPr lang="pt-BR" sz="1050" dirty="0">
                <a:latin typeface="Arial" panose="020B0604020202020204" pitchFamily="34" charset="0"/>
              </a:rPr>
              <a:t>, poderá ser estabelecida </a:t>
            </a:r>
            <a:r>
              <a:rPr lang="pt-BR" sz="1050" b="1" dirty="0">
                <a:latin typeface="Arial" panose="020B0604020202020204" pitchFamily="34" charset="0"/>
              </a:rPr>
              <a:t>REMUNERAÇÃO VARIÁVEL </a:t>
            </a:r>
            <a:r>
              <a:rPr lang="pt-BR" sz="1050" dirty="0">
                <a:latin typeface="Arial" panose="020B0604020202020204" pitchFamily="34" charset="0"/>
              </a:rPr>
              <a:t>vinculada ao desempenho do contratado, com base em metas, padrões de qualidade, critérios de sustentabilidade ambiental e prazos de entrega definidos no edital de licitação e no contrato.</a:t>
            </a:r>
            <a:endParaRPr lang="pt-BR" sz="1050" dirty="0"/>
          </a:p>
        </p:txBody>
      </p:sp>
      <p:sp>
        <p:nvSpPr>
          <p:cNvPr id="13" name="CaixaDeTexto 12">
            <a:extLst>
              <a:ext uri="{FF2B5EF4-FFF2-40B4-BE49-F238E27FC236}">
                <a16:creationId xmlns:a16="http://schemas.microsoft.com/office/drawing/2014/main" id="{5AE37139-FFA2-32DF-E320-C05107167079}"/>
              </a:ext>
            </a:extLst>
          </p:cNvPr>
          <p:cNvSpPr txBox="1"/>
          <p:nvPr/>
        </p:nvSpPr>
        <p:spPr>
          <a:xfrm>
            <a:off x="3611270" y="3193378"/>
            <a:ext cx="5433776" cy="577081"/>
          </a:xfrm>
          <a:prstGeom prst="rect">
            <a:avLst/>
          </a:prstGeom>
          <a:noFill/>
        </p:spPr>
        <p:txBody>
          <a:bodyPr wrap="square">
            <a:spAutoFit/>
          </a:bodyPr>
          <a:lstStyle/>
          <a:p>
            <a:pPr algn="r"/>
            <a:r>
              <a:rPr lang="pt-BR" sz="1050" dirty="0">
                <a:latin typeface="Arial" panose="020B0604020202020204" pitchFamily="34" charset="0"/>
              </a:rPr>
              <a:t>Art. 145.</a:t>
            </a:r>
            <a:r>
              <a:rPr lang="pt-BR" sz="1050" b="1" dirty="0">
                <a:latin typeface="Arial" panose="020B0604020202020204" pitchFamily="34" charset="0"/>
              </a:rPr>
              <a:t> </a:t>
            </a:r>
            <a:r>
              <a:rPr lang="pt-BR" sz="1050" b="1" dirty="0">
                <a:solidFill>
                  <a:srgbClr val="00B0F0"/>
                </a:solidFill>
                <a:latin typeface="Arial" panose="020B0604020202020204" pitchFamily="34" charset="0"/>
              </a:rPr>
              <a:t>NÃO SERÁ PERMITIDO PAGAMENTO ANTECIPADO</a:t>
            </a:r>
            <a:r>
              <a:rPr lang="pt-BR" sz="1050" dirty="0">
                <a:latin typeface="Arial" panose="020B0604020202020204" pitchFamily="34" charset="0"/>
              </a:rPr>
              <a:t>, parcial ou total, relativo a parcelas contratuais vinculadas ao fornecimento de bens, à execução de obras ou à prestação de serviços.</a:t>
            </a:r>
            <a:endParaRPr lang="pt-BR" sz="1050" dirty="0"/>
          </a:p>
        </p:txBody>
      </p:sp>
    </p:spTree>
    <p:extLst>
      <p:ext uri="{BB962C8B-B14F-4D97-AF65-F5344CB8AC3E}">
        <p14:creationId xmlns:p14="http://schemas.microsoft.com/office/powerpoint/2010/main" val="32755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7D51B0AC-E7CB-AB4F-AB99-8EE090C118CF}"/>
              </a:ext>
            </a:extLst>
          </p:cNvPr>
          <p:cNvGrpSpPr/>
          <p:nvPr/>
        </p:nvGrpSpPr>
        <p:grpSpPr>
          <a:xfrm>
            <a:off x="243445" y="1486648"/>
            <a:ext cx="4200121" cy="3575973"/>
            <a:chOff x="1631188" y="3358934"/>
            <a:chExt cx="11200322" cy="9535928"/>
          </a:xfrm>
        </p:grpSpPr>
        <p:sp>
          <p:nvSpPr>
            <p:cNvPr id="14" name="Freeform 381">
              <a:extLst>
                <a:ext uri="{FF2B5EF4-FFF2-40B4-BE49-F238E27FC236}">
                  <a16:creationId xmlns:a16="http://schemas.microsoft.com/office/drawing/2014/main" id="{20895088-A5E3-5542-996F-10EB216A5773}"/>
                </a:ext>
              </a:extLst>
            </p:cNvPr>
            <p:cNvSpPr>
              <a:spLocks noChangeArrowheads="1"/>
            </p:cNvSpPr>
            <p:nvPr/>
          </p:nvSpPr>
          <p:spPr bwMode="auto">
            <a:xfrm>
              <a:off x="11546139" y="8357606"/>
              <a:ext cx="181269" cy="142819"/>
            </a:xfrm>
            <a:custGeom>
              <a:avLst/>
              <a:gdLst>
                <a:gd name="T0" fmla="*/ 143 w 144"/>
                <a:gd name="T1" fmla="*/ 57 h 114"/>
                <a:gd name="T2" fmla="*/ 143 w 144"/>
                <a:gd name="T3" fmla="*/ 57 h 114"/>
                <a:gd name="T4" fmla="*/ 72 w 144"/>
                <a:gd name="T5" fmla="*/ 113 h 114"/>
                <a:gd name="T6" fmla="*/ 72 w 144"/>
                <a:gd name="T7" fmla="*/ 113 h 114"/>
                <a:gd name="T8" fmla="*/ 0 w 144"/>
                <a:gd name="T9" fmla="*/ 57 h 114"/>
                <a:gd name="T10" fmla="*/ 0 w 144"/>
                <a:gd name="T11" fmla="*/ 57 h 114"/>
                <a:gd name="T12" fmla="*/ 72 w 144"/>
                <a:gd name="T13" fmla="*/ 0 h 114"/>
                <a:gd name="T14" fmla="*/ 72 w 144"/>
                <a:gd name="T15" fmla="*/ 0 h 114"/>
                <a:gd name="T16" fmla="*/ 143 w 144"/>
                <a:gd name="T17"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14">
                  <a:moveTo>
                    <a:pt x="143" y="57"/>
                  </a:moveTo>
                  <a:lnTo>
                    <a:pt x="143" y="57"/>
                  </a:lnTo>
                  <a:cubicBezTo>
                    <a:pt x="143" y="88"/>
                    <a:pt x="111" y="113"/>
                    <a:pt x="72" y="113"/>
                  </a:cubicBezTo>
                  <a:lnTo>
                    <a:pt x="72" y="113"/>
                  </a:lnTo>
                  <a:cubicBezTo>
                    <a:pt x="32" y="113"/>
                    <a:pt x="0" y="88"/>
                    <a:pt x="0" y="57"/>
                  </a:cubicBezTo>
                  <a:lnTo>
                    <a:pt x="0" y="57"/>
                  </a:lnTo>
                  <a:cubicBezTo>
                    <a:pt x="0" y="25"/>
                    <a:pt x="32" y="0"/>
                    <a:pt x="72" y="0"/>
                  </a:cubicBezTo>
                  <a:lnTo>
                    <a:pt x="72" y="0"/>
                  </a:lnTo>
                  <a:cubicBezTo>
                    <a:pt x="111" y="0"/>
                    <a:pt x="143" y="25"/>
                    <a:pt x="143" y="5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5" name="Freeform 382">
              <a:extLst>
                <a:ext uri="{FF2B5EF4-FFF2-40B4-BE49-F238E27FC236}">
                  <a16:creationId xmlns:a16="http://schemas.microsoft.com/office/drawing/2014/main" id="{0B507192-8EEE-2B48-B51C-B0499BEE7BE5}"/>
                </a:ext>
              </a:extLst>
            </p:cNvPr>
            <p:cNvSpPr>
              <a:spLocks noChangeArrowheads="1"/>
            </p:cNvSpPr>
            <p:nvPr/>
          </p:nvSpPr>
          <p:spPr bwMode="auto">
            <a:xfrm>
              <a:off x="6624368" y="3358934"/>
              <a:ext cx="571276" cy="576768"/>
            </a:xfrm>
            <a:custGeom>
              <a:avLst/>
              <a:gdLst>
                <a:gd name="T0" fmla="*/ 229 w 458"/>
                <a:gd name="T1" fmla="*/ 315 h 465"/>
                <a:gd name="T2" fmla="*/ 229 w 458"/>
                <a:gd name="T3" fmla="*/ 315 h 465"/>
                <a:gd name="T4" fmla="*/ 147 w 458"/>
                <a:gd name="T5" fmla="*/ 232 h 465"/>
                <a:gd name="T6" fmla="*/ 147 w 458"/>
                <a:gd name="T7" fmla="*/ 232 h 465"/>
                <a:gd name="T8" fmla="*/ 229 w 458"/>
                <a:gd name="T9" fmla="*/ 150 h 465"/>
                <a:gd name="T10" fmla="*/ 229 w 458"/>
                <a:gd name="T11" fmla="*/ 150 h 465"/>
                <a:gd name="T12" fmla="*/ 311 w 458"/>
                <a:gd name="T13" fmla="*/ 232 h 465"/>
                <a:gd name="T14" fmla="*/ 311 w 458"/>
                <a:gd name="T15" fmla="*/ 232 h 465"/>
                <a:gd name="T16" fmla="*/ 229 w 458"/>
                <a:gd name="T17" fmla="*/ 315 h 465"/>
                <a:gd name="T18" fmla="*/ 457 w 458"/>
                <a:gd name="T19" fmla="*/ 278 h 465"/>
                <a:gd name="T20" fmla="*/ 457 w 458"/>
                <a:gd name="T21" fmla="*/ 186 h 465"/>
                <a:gd name="T22" fmla="*/ 410 w 458"/>
                <a:gd name="T23" fmla="*/ 186 h 465"/>
                <a:gd name="T24" fmla="*/ 410 w 458"/>
                <a:gd name="T25" fmla="*/ 186 h 465"/>
                <a:gd name="T26" fmla="*/ 389 w 458"/>
                <a:gd name="T27" fmla="*/ 135 h 465"/>
                <a:gd name="T28" fmla="*/ 422 w 458"/>
                <a:gd name="T29" fmla="*/ 100 h 465"/>
                <a:gd name="T30" fmla="*/ 358 w 458"/>
                <a:gd name="T31" fmla="*/ 35 h 465"/>
                <a:gd name="T32" fmla="*/ 325 w 458"/>
                <a:gd name="T33" fmla="*/ 70 h 465"/>
                <a:gd name="T34" fmla="*/ 325 w 458"/>
                <a:gd name="T35" fmla="*/ 70 h 465"/>
                <a:gd name="T36" fmla="*/ 275 w 458"/>
                <a:gd name="T37" fmla="*/ 49 h 465"/>
                <a:gd name="T38" fmla="*/ 275 w 458"/>
                <a:gd name="T39" fmla="*/ 0 h 465"/>
                <a:gd name="T40" fmla="*/ 183 w 458"/>
                <a:gd name="T41" fmla="*/ 0 h 465"/>
                <a:gd name="T42" fmla="*/ 183 w 458"/>
                <a:gd name="T43" fmla="*/ 49 h 465"/>
                <a:gd name="T44" fmla="*/ 183 w 458"/>
                <a:gd name="T45" fmla="*/ 49 h 465"/>
                <a:gd name="T46" fmla="*/ 133 w 458"/>
                <a:gd name="T47" fmla="*/ 70 h 465"/>
                <a:gd name="T48" fmla="*/ 99 w 458"/>
                <a:gd name="T49" fmla="*/ 35 h 465"/>
                <a:gd name="T50" fmla="*/ 35 w 458"/>
                <a:gd name="T51" fmla="*/ 100 h 465"/>
                <a:gd name="T52" fmla="*/ 69 w 458"/>
                <a:gd name="T53" fmla="*/ 135 h 465"/>
                <a:gd name="T54" fmla="*/ 69 w 458"/>
                <a:gd name="T55" fmla="*/ 135 h 465"/>
                <a:gd name="T56" fmla="*/ 47 w 458"/>
                <a:gd name="T57" fmla="*/ 186 h 465"/>
                <a:gd name="T58" fmla="*/ 0 w 458"/>
                <a:gd name="T59" fmla="*/ 186 h 465"/>
                <a:gd name="T60" fmla="*/ 0 w 458"/>
                <a:gd name="T61" fmla="*/ 278 h 465"/>
                <a:gd name="T62" fmla="*/ 47 w 458"/>
                <a:gd name="T63" fmla="*/ 278 h 465"/>
                <a:gd name="T64" fmla="*/ 47 w 458"/>
                <a:gd name="T65" fmla="*/ 278 h 465"/>
                <a:gd name="T66" fmla="*/ 69 w 458"/>
                <a:gd name="T67" fmla="*/ 330 h 465"/>
                <a:gd name="T68" fmla="*/ 35 w 458"/>
                <a:gd name="T69" fmla="*/ 364 h 465"/>
                <a:gd name="T70" fmla="*/ 99 w 458"/>
                <a:gd name="T71" fmla="*/ 429 h 465"/>
                <a:gd name="T72" fmla="*/ 133 w 458"/>
                <a:gd name="T73" fmla="*/ 395 h 465"/>
                <a:gd name="T74" fmla="*/ 133 w 458"/>
                <a:gd name="T75" fmla="*/ 395 h 465"/>
                <a:gd name="T76" fmla="*/ 183 w 458"/>
                <a:gd name="T77" fmla="*/ 415 h 465"/>
                <a:gd name="T78" fmla="*/ 183 w 458"/>
                <a:gd name="T79" fmla="*/ 464 h 465"/>
                <a:gd name="T80" fmla="*/ 275 w 458"/>
                <a:gd name="T81" fmla="*/ 464 h 465"/>
                <a:gd name="T82" fmla="*/ 275 w 458"/>
                <a:gd name="T83" fmla="*/ 415 h 465"/>
                <a:gd name="T84" fmla="*/ 275 w 458"/>
                <a:gd name="T85" fmla="*/ 415 h 465"/>
                <a:gd name="T86" fmla="*/ 325 w 458"/>
                <a:gd name="T87" fmla="*/ 395 h 465"/>
                <a:gd name="T88" fmla="*/ 358 w 458"/>
                <a:gd name="T89" fmla="*/ 429 h 465"/>
                <a:gd name="T90" fmla="*/ 422 w 458"/>
                <a:gd name="T91" fmla="*/ 364 h 465"/>
                <a:gd name="T92" fmla="*/ 389 w 458"/>
                <a:gd name="T93" fmla="*/ 330 h 465"/>
                <a:gd name="T94" fmla="*/ 389 w 458"/>
                <a:gd name="T95" fmla="*/ 330 h 465"/>
                <a:gd name="T96" fmla="*/ 410 w 458"/>
                <a:gd name="T97" fmla="*/ 278 h 465"/>
                <a:gd name="T98" fmla="*/ 457 w 458"/>
                <a:gd name="T99" fmla="*/ 27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465">
                  <a:moveTo>
                    <a:pt x="229" y="315"/>
                  </a:moveTo>
                  <a:lnTo>
                    <a:pt x="229" y="315"/>
                  </a:lnTo>
                  <a:cubicBezTo>
                    <a:pt x="183" y="315"/>
                    <a:pt x="147" y="277"/>
                    <a:pt x="147" y="232"/>
                  </a:cubicBezTo>
                  <a:lnTo>
                    <a:pt x="147" y="232"/>
                  </a:lnTo>
                  <a:cubicBezTo>
                    <a:pt x="147" y="187"/>
                    <a:pt x="183" y="150"/>
                    <a:pt x="229" y="150"/>
                  </a:cubicBezTo>
                  <a:lnTo>
                    <a:pt x="229" y="150"/>
                  </a:lnTo>
                  <a:cubicBezTo>
                    <a:pt x="275" y="150"/>
                    <a:pt x="311" y="187"/>
                    <a:pt x="311" y="232"/>
                  </a:cubicBezTo>
                  <a:lnTo>
                    <a:pt x="311" y="232"/>
                  </a:lnTo>
                  <a:cubicBezTo>
                    <a:pt x="311" y="277"/>
                    <a:pt x="275" y="315"/>
                    <a:pt x="229" y="315"/>
                  </a:cubicBezTo>
                  <a:close/>
                  <a:moveTo>
                    <a:pt x="457" y="278"/>
                  </a:moveTo>
                  <a:lnTo>
                    <a:pt x="457" y="186"/>
                  </a:lnTo>
                  <a:lnTo>
                    <a:pt x="410" y="186"/>
                  </a:lnTo>
                  <a:lnTo>
                    <a:pt x="410" y="186"/>
                  </a:lnTo>
                  <a:cubicBezTo>
                    <a:pt x="406" y="168"/>
                    <a:pt x="399" y="150"/>
                    <a:pt x="389" y="135"/>
                  </a:cubicBezTo>
                  <a:lnTo>
                    <a:pt x="422" y="100"/>
                  </a:lnTo>
                  <a:lnTo>
                    <a:pt x="358" y="35"/>
                  </a:lnTo>
                  <a:lnTo>
                    <a:pt x="325" y="70"/>
                  </a:lnTo>
                  <a:lnTo>
                    <a:pt x="325" y="70"/>
                  </a:lnTo>
                  <a:cubicBezTo>
                    <a:pt x="309" y="61"/>
                    <a:pt x="292" y="53"/>
                    <a:pt x="275" y="49"/>
                  </a:cubicBezTo>
                  <a:lnTo>
                    <a:pt x="275" y="0"/>
                  </a:lnTo>
                  <a:lnTo>
                    <a:pt x="183" y="0"/>
                  </a:lnTo>
                  <a:lnTo>
                    <a:pt x="183" y="49"/>
                  </a:lnTo>
                  <a:lnTo>
                    <a:pt x="183" y="49"/>
                  </a:lnTo>
                  <a:cubicBezTo>
                    <a:pt x="166" y="53"/>
                    <a:pt x="149" y="61"/>
                    <a:pt x="133" y="70"/>
                  </a:cubicBezTo>
                  <a:lnTo>
                    <a:pt x="99" y="35"/>
                  </a:lnTo>
                  <a:lnTo>
                    <a:pt x="35" y="100"/>
                  </a:lnTo>
                  <a:lnTo>
                    <a:pt x="69" y="135"/>
                  </a:lnTo>
                  <a:lnTo>
                    <a:pt x="69" y="135"/>
                  </a:lnTo>
                  <a:cubicBezTo>
                    <a:pt x="59" y="150"/>
                    <a:pt x="52" y="168"/>
                    <a:pt x="47" y="186"/>
                  </a:cubicBezTo>
                  <a:lnTo>
                    <a:pt x="0" y="186"/>
                  </a:lnTo>
                  <a:lnTo>
                    <a:pt x="0" y="278"/>
                  </a:lnTo>
                  <a:lnTo>
                    <a:pt x="47" y="278"/>
                  </a:lnTo>
                  <a:lnTo>
                    <a:pt x="47" y="278"/>
                  </a:lnTo>
                  <a:cubicBezTo>
                    <a:pt x="52" y="297"/>
                    <a:pt x="59" y="314"/>
                    <a:pt x="69" y="330"/>
                  </a:cubicBezTo>
                  <a:lnTo>
                    <a:pt x="35" y="364"/>
                  </a:lnTo>
                  <a:lnTo>
                    <a:pt x="99" y="429"/>
                  </a:lnTo>
                  <a:lnTo>
                    <a:pt x="133" y="395"/>
                  </a:lnTo>
                  <a:lnTo>
                    <a:pt x="133" y="395"/>
                  </a:lnTo>
                  <a:cubicBezTo>
                    <a:pt x="149" y="404"/>
                    <a:pt x="166" y="410"/>
                    <a:pt x="183" y="415"/>
                  </a:cubicBezTo>
                  <a:lnTo>
                    <a:pt x="183" y="464"/>
                  </a:lnTo>
                  <a:lnTo>
                    <a:pt x="275" y="464"/>
                  </a:lnTo>
                  <a:lnTo>
                    <a:pt x="275" y="415"/>
                  </a:lnTo>
                  <a:lnTo>
                    <a:pt x="275" y="415"/>
                  </a:lnTo>
                  <a:cubicBezTo>
                    <a:pt x="292" y="410"/>
                    <a:pt x="309" y="404"/>
                    <a:pt x="325" y="395"/>
                  </a:cubicBezTo>
                  <a:lnTo>
                    <a:pt x="358" y="429"/>
                  </a:lnTo>
                  <a:lnTo>
                    <a:pt x="422" y="364"/>
                  </a:lnTo>
                  <a:lnTo>
                    <a:pt x="389" y="330"/>
                  </a:lnTo>
                  <a:lnTo>
                    <a:pt x="389" y="330"/>
                  </a:lnTo>
                  <a:cubicBezTo>
                    <a:pt x="399" y="314"/>
                    <a:pt x="406" y="297"/>
                    <a:pt x="410" y="278"/>
                  </a:cubicBezTo>
                  <a:lnTo>
                    <a:pt x="457" y="278"/>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6" name="Freeform 383">
              <a:extLst>
                <a:ext uri="{FF2B5EF4-FFF2-40B4-BE49-F238E27FC236}">
                  <a16:creationId xmlns:a16="http://schemas.microsoft.com/office/drawing/2014/main" id="{9F8813DF-8685-5C4E-B47B-0E484783E7C2}"/>
                </a:ext>
              </a:extLst>
            </p:cNvPr>
            <p:cNvSpPr>
              <a:spLocks noChangeArrowheads="1"/>
            </p:cNvSpPr>
            <p:nvPr/>
          </p:nvSpPr>
          <p:spPr bwMode="auto">
            <a:xfrm>
              <a:off x="5910273" y="3694007"/>
              <a:ext cx="329582" cy="335077"/>
            </a:xfrm>
            <a:custGeom>
              <a:avLst/>
              <a:gdLst>
                <a:gd name="T0" fmla="*/ 132 w 265"/>
                <a:gd name="T1" fmla="*/ 182 h 270"/>
                <a:gd name="T2" fmla="*/ 132 w 265"/>
                <a:gd name="T3" fmla="*/ 182 h 270"/>
                <a:gd name="T4" fmla="*/ 84 w 265"/>
                <a:gd name="T5" fmla="*/ 135 h 270"/>
                <a:gd name="T6" fmla="*/ 84 w 265"/>
                <a:gd name="T7" fmla="*/ 135 h 270"/>
                <a:gd name="T8" fmla="*/ 132 w 265"/>
                <a:gd name="T9" fmla="*/ 87 h 270"/>
                <a:gd name="T10" fmla="*/ 132 w 265"/>
                <a:gd name="T11" fmla="*/ 87 h 270"/>
                <a:gd name="T12" fmla="*/ 179 w 265"/>
                <a:gd name="T13" fmla="*/ 135 h 270"/>
                <a:gd name="T14" fmla="*/ 179 w 265"/>
                <a:gd name="T15" fmla="*/ 135 h 270"/>
                <a:gd name="T16" fmla="*/ 132 w 265"/>
                <a:gd name="T17" fmla="*/ 182 h 270"/>
                <a:gd name="T18" fmla="*/ 264 w 265"/>
                <a:gd name="T19" fmla="*/ 161 h 270"/>
                <a:gd name="T20" fmla="*/ 264 w 265"/>
                <a:gd name="T21" fmla="*/ 108 h 270"/>
                <a:gd name="T22" fmla="*/ 237 w 265"/>
                <a:gd name="T23" fmla="*/ 108 h 270"/>
                <a:gd name="T24" fmla="*/ 237 w 265"/>
                <a:gd name="T25" fmla="*/ 108 h 270"/>
                <a:gd name="T26" fmla="*/ 224 w 265"/>
                <a:gd name="T27" fmla="*/ 78 h 270"/>
                <a:gd name="T28" fmla="*/ 243 w 265"/>
                <a:gd name="T29" fmla="*/ 58 h 270"/>
                <a:gd name="T30" fmla="*/ 207 w 265"/>
                <a:gd name="T31" fmla="*/ 21 h 270"/>
                <a:gd name="T32" fmla="*/ 187 w 265"/>
                <a:gd name="T33" fmla="*/ 40 h 270"/>
                <a:gd name="T34" fmla="*/ 187 w 265"/>
                <a:gd name="T35" fmla="*/ 40 h 270"/>
                <a:gd name="T36" fmla="*/ 158 w 265"/>
                <a:gd name="T37" fmla="*/ 29 h 270"/>
                <a:gd name="T38" fmla="*/ 158 w 265"/>
                <a:gd name="T39" fmla="*/ 0 h 270"/>
                <a:gd name="T40" fmla="*/ 106 w 265"/>
                <a:gd name="T41" fmla="*/ 0 h 270"/>
                <a:gd name="T42" fmla="*/ 106 w 265"/>
                <a:gd name="T43" fmla="*/ 29 h 270"/>
                <a:gd name="T44" fmla="*/ 106 w 265"/>
                <a:gd name="T45" fmla="*/ 29 h 270"/>
                <a:gd name="T46" fmla="*/ 76 w 265"/>
                <a:gd name="T47" fmla="*/ 40 h 270"/>
                <a:gd name="T48" fmla="*/ 57 w 265"/>
                <a:gd name="T49" fmla="*/ 21 h 270"/>
                <a:gd name="T50" fmla="*/ 20 w 265"/>
                <a:gd name="T51" fmla="*/ 58 h 270"/>
                <a:gd name="T52" fmla="*/ 39 w 265"/>
                <a:gd name="T53" fmla="*/ 78 h 270"/>
                <a:gd name="T54" fmla="*/ 39 w 265"/>
                <a:gd name="T55" fmla="*/ 78 h 270"/>
                <a:gd name="T56" fmla="*/ 27 w 265"/>
                <a:gd name="T57" fmla="*/ 108 h 270"/>
                <a:gd name="T58" fmla="*/ 0 w 265"/>
                <a:gd name="T59" fmla="*/ 108 h 270"/>
                <a:gd name="T60" fmla="*/ 0 w 265"/>
                <a:gd name="T61" fmla="*/ 161 h 270"/>
                <a:gd name="T62" fmla="*/ 27 w 265"/>
                <a:gd name="T63" fmla="*/ 161 h 270"/>
                <a:gd name="T64" fmla="*/ 27 w 265"/>
                <a:gd name="T65" fmla="*/ 161 h 270"/>
                <a:gd name="T66" fmla="*/ 39 w 265"/>
                <a:gd name="T67" fmla="*/ 191 h 270"/>
                <a:gd name="T68" fmla="*/ 20 w 265"/>
                <a:gd name="T69" fmla="*/ 210 h 270"/>
                <a:gd name="T70" fmla="*/ 57 w 265"/>
                <a:gd name="T71" fmla="*/ 248 h 270"/>
                <a:gd name="T72" fmla="*/ 76 w 265"/>
                <a:gd name="T73" fmla="*/ 228 h 270"/>
                <a:gd name="T74" fmla="*/ 76 w 265"/>
                <a:gd name="T75" fmla="*/ 228 h 270"/>
                <a:gd name="T76" fmla="*/ 106 w 265"/>
                <a:gd name="T77" fmla="*/ 240 h 270"/>
                <a:gd name="T78" fmla="*/ 106 w 265"/>
                <a:gd name="T79" fmla="*/ 269 h 270"/>
                <a:gd name="T80" fmla="*/ 158 w 265"/>
                <a:gd name="T81" fmla="*/ 269 h 270"/>
                <a:gd name="T82" fmla="*/ 158 w 265"/>
                <a:gd name="T83" fmla="*/ 240 h 270"/>
                <a:gd name="T84" fmla="*/ 158 w 265"/>
                <a:gd name="T85" fmla="*/ 240 h 270"/>
                <a:gd name="T86" fmla="*/ 187 w 265"/>
                <a:gd name="T87" fmla="*/ 228 h 270"/>
                <a:gd name="T88" fmla="*/ 207 w 265"/>
                <a:gd name="T89" fmla="*/ 248 h 270"/>
                <a:gd name="T90" fmla="*/ 243 w 265"/>
                <a:gd name="T91" fmla="*/ 210 h 270"/>
                <a:gd name="T92" fmla="*/ 224 w 265"/>
                <a:gd name="T93" fmla="*/ 191 h 270"/>
                <a:gd name="T94" fmla="*/ 224 w 265"/>
                <a:gd name="T95" fmla="*/ 191 h 270"/>
                <a:gd name="T96" fmla="*/ 237 w 265"/>
                <a:gd name="T97" fmla="*/ 161 h 270"/>
                <a:gd name="T98" fmla="*/ 264 w 265"/>
                <a:gd name="T99" fmla="*/ 16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 h="270">
                  <a:moveTo>
                    <a:pt x="132" y="182"/>
                  </a:moveTo>
                  <a:lnTo>
                    <a:pt x="132" y="182"/>
                  </a:lnTo>
                  <a:cubicBezTo>
                    <a:pt x="106" y="182"/>
                    <a:pt x="84" y="161"/>
                    <a:pt x="84" y="135"/>
                  </a:cubicBezTo>
                  <a:lnTo>
                    <a:pt x="84" y="135"/>
                  </a:lnTo>
                  <a:cubicBezTo>
                    <a:pt x="84" y="108"/>
                    <a:pt x="106" y="87"/>
                    <a:pt x="132" y="87"/>
                  </a:cubicBezTo>
                  <a:lnTo>
                    <a:pt x="132" y="87"/>
                  </a:lnTo>
                  <a:cubicBezTo>
                    <a:pt x="158" y="87"/>
                    <a:pt x="179" y="108"/>
                    <a:pt x="179" y="135"/>
                  </a:cubicBezTo>
                  <a:lnTo>
                    <a:pt x="179" y="135"/>
                  </a:lnTo>
                  <a:cubicBezTo>
                    <a:pt x="179" y="161"/>
                    <a:pt x="158" y="182"/>
                    <a:pt x="132" y="182"/>
                  </a:cubicBezTo>
                  <a:close/>
                  <a:moveTo>
                    <a:pt x="264" y="161"/>
                  </a:moveTo>
                  <a:lnTo>
                    <a:pt x="264" y="108"/>
                  </a:lnTo>
                  <a:lnTo>
                    <a:pt x="237" y="108"/>
                  </a:lnTo>
                  <a:lnTo>
                    <a:pt x="237" y="108"/>
                  </a:lnTo>
                  <a:cubicBezTo>
                    <a:pt x="234" y="97"/>
                    <a:pt x="229" y="87"/>
                    <a:pt x="224" y="78"/>
                  </a:cubicBezTo>
                  <a:lnTo>
                    <a:pt x="243" y="58"/>
                  </a:lnTo>
                  <a:lnTo>
                    <a:pt x="207" y="21"/>
                  </a:lnTo>
                  <a:lnTo>
                    <a:pt x="187" y="40"/>
                  </a:lnTo>
                  <a:lnTo>
                    <a:pt x="187" y="40"/>
                  </a:lnTo>
                  <a:cubicBezTo>
                    <a:pt x="178" y="35"/>
                    <a:pt x="168" y="31"/>
                    <a:pt x="158" y="29"/>
                  </a:cubicBezTo>
                  <a:lnTo>
                    <a:pt x="158" y="0"/>
                  </a:lnTo>
                  <a:lnTo>
                    <a:pt x="106" y="0"/>
                  </a:lnTo>
                  <a:lnTo>
                    <a:pt x="106" y="29"/>
                  </a:lnTo>
                  <a:lnTo>
                    <a:pt x="106" y="29"/>
                  </a:lnTo>
                  <a:cubicBezTo>
                    <a:pt x="95" y="31"/>
                    <a:pt x="86" y="35"/>
                    <a:pt x="76" y="40"/>
                  </a:cubicBezTo>
                  <a:lnTo>
                    <a:pt x="57" y="21"/>
                  </a:lnTo>
                  <a:lnTo>
                    <a:pt x="20" y="58"/>
                  </a:lnTo>
                  <a:lnTo>
                    <a:pt x="39" y="78"/>
                  </a:lnTo>
                  <a:lnTo>
                    <a:pt x="39" y="78"/>
                  </a:lnTo>
                  <a:cubicBezTo>
                    <a:pt x="34" y="87"/>
                    <a:pt x="30" y="97"/>
                    <a:pt x="27" y="108"/>
                  </a:cubicBezTo>
                  <a:lnTo>
                    <a:pt x="0" y="108"/>
                  </a:lnTo>
                  <a:lnTo>
                    <a:pt x="0" y="161"/>
                  </a:lnTo>
                  <a:lnTo>
                    <a:pt x="27" y="161"/>
                  </a:lnTo>
                  <a:lnTo>
                    <a:pt x="27" y="161"/>
                  </a:lnTo>
                  <a:cubicBezTo>
                    <a:pt x="30" y="172"/>
                    <a:pt x="34" y="182"/>
                    <a:pt x="39" y="191"/>
                  </a:cubicBezTo>
                  <a:lnTo>
                    <a:pt x="20" y="210"/>
                  </a:lnTo>
                  <a:lnTo>
                    <a:pt x="57" y="248"/>
                  </a:lnTo>
                  <a:lnTo>
                    <a:pt x="76" y="228"/>
                  </a:lnTo>
                  <a:lnTo>
                    <a:pt x="76" y="228"/>
                  </a:lnTo>
                  <a:cubicBezTo>
                    <a:pt x="86" y="234"/>
                    <a:pt x="95" y="237"/>
                    <a:pt x="106" y="240"/>
                  </a:cubicBezTo>
                  <a:lnTo>
                    <a:pt x="106" y="269"/>
                  </a:lnTo>
                  <a:lnTo>
                    <a:pt x="158" y="269"/>
                  </a:lnTo>
                  <a:lnTo>
                    <a:pt x="158" y="240"/>
                  </a:lnTo>
                  <a:lnTo>
                    <a:pt x="158" y="240"/>
                  </a:lnTo>
                  <a:cubicBezTo>
                    <a:pt x="168" y="237"/>
                    <a:pt x="178" y="234"/>
                    <a:pt x="187" y="228"/>
                  </a:cubicBezTo>
                  <a:lnTo>
                    <a:pt x="207" y="248"/>
                  </a:lnTo>
                  <a:lnTo>
                    <a:pt x="243" y="210"/>
                  </a:lnTo>
                  <a:lnTo>
                    <a:pt x="224" y="191"/>
                  </a:lnTo>
                  <a:lnTo>
                    <a:pt x="224" y="191"/>
                  </a:lnTo>
                  <a:cubicBezTo>
                    <a:pt x="229" y="182"/>
                    <a:pt x="234" y="172"/>
                    <a:pt x="237" y="161"/>
                  </a:cubicBezTo>
                  <a:lnTo>
                    <a:pt x="264" y="161"/>
                  </a:lnTo>
                  <a:close/>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7" name="Freeform 384">
              <a:extLst>
                <a:ext uri="{FF2B5EF4-FFF2-40B4-BE49-F238E27FC236}">
                  <a16:creationId xmlns:a16="http://schemas.microsoft.com/office/drawing/2014/main" id="{ED291934-EF38-4A4F-B037-D09B016AD40E}"/>
                </a:ext>
              </a:extLst>
            </p:cNvPr>
            <p:cNvSpPr>
              <a:spLocks noChangeArrowheads="1"/>
            </p:cNvSpPr>
            <p:nvPr/>
          </p:nvSpPr>
          <p:spPr bwMode="auto">
            <a:xfrm>
              <a:off x="10002591" y="3935703"/>
              <a:ext cx="2164260" cy="763535"/>
            </a:xfrm>
            <a:custGeom>
              <a:avLst/>
              <a:gdLst>
                <a:gd name="T0" fmla="*/ 1383 w 1739"/>
                <a:gd name="T1" fmla="*/ 480 h 613"/>
                <a:gd name="T2" fmla="*/ 1383 w 1739"/>
                <a:gd name="T3" fmla="*/ 480 h 613"/>
                <a:gd name="T4" fmla="*/ 1364 w 1739"/>
                <a:gd name="T5" fmla="*/ 480 h 613"/>
                <a:gd name="T6" fmla="*/ 1364 w 1739"/>
                <a:gd name="T7" fmla="*/ 480 h 613"/>
                <a:gd name="T8" fmla="*/ 1364 w 1739"/>
                <a:gd name="T9" fmla="*/ 460 h 613"/>
                <a:gd name="T10" fmla="*/ 1364 w 1739"/>
                <a:gd name="T11" fmla="*/ 460 h 613"/>
                <a:gd name="T12" fmla="*/ 856 w 1739"/>
                <a:gd name="T13" fmla="*/ 0 h 613"/>
                <a:gd name="T14" fmla="*/ 856 w 1739"/>
                <a:gd name="T15" fmla="*/ 0 h 613"/>
                <a:gd name="T16" fmla="*/ 395 w 1739"/>
                <a:gd name="T17" fmla="*/ 268 h 613"/>
                <a:gd name="T18" fmla="*/ 395 w 1739"/>
                <a:gd name="T19" fmla="*/ 268 h 613"/>
                <a:gd name="T20" fmla="*/ 246 w 1739"/>
                <a:gd name="T21" fmla="*/ 192 h 613"/>
                <a:gd name="T22" fmla="*/ 246 w 1739"/>
                <a:gd name="T23" fmla="*/ 192 h 613"/>
                <a:gd name="T24" fmla="*/ 0 w 1739"/>
                <a:gd name="T25" fmla="*/ 562 h 613"/>
                <a:gd name="T26" fmla="*/ 0 w 1739"/>
                <a:gd name="T27" fmla="*/ 562 h 613"/>
                <a:gd name="T28" fmla="*/ 1 w 1739"/>
                <a:gd name="T29" fmla="*/ 612 h 613"/>
                <a:gd name="T30" fmla="*/ 377 w 1739"/>
                <a:gd name="T31" fmla="*/ 612 h 613"/>
                <a:gd name="T32" fmla="*/ 489 w 1739"/>
                <a:gd name="T33" fmla="*/ 612 h 613"/>
                <a:gd name="T34" fmla="*/ 1026 w 1739"/>
                <a:gd name="T35" fmla="*/ 612 h 613"/>
                <a:gd name="T36" fmla="*/ 1335 w 1739"/>
                <a:gd name="T37" fmla="*/ 612 h 613"/>
                <a:gd name="T38" fmla="*/ 1738 w 1739"/>
                <a:gd name="T39" fmla="*/ 612 h 613"/>
                <a:gd name="T40" fmla="*/ 1738 w 1739"/>
                <a:gd name="T41" fmla="*/ 612 h 613"/>
                <a:gd name="T42" fmla="*/ 1383 w 1739"/>
                <a:gd name="T43" fmla="*/ 48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9" h="613">
                  <a:moveTo>
                    <a:pt x="1383" y="480"/>
                  </a:moveTo>
                  <a:lnTo>
                    <a:pt x="1383" y="480"/>
                  </a:lnTo>
                  <a:cubicBezTo>
                    <a:pt x="1376" y="480"/>
                    <a:pt x="1370" y="480"/>
                    <a:pt x="1364" y="480"/>
                  </a:cubicBezTo>
                  <a:lnTo>
                    <a:pt x="1364" y="480"/>
                  </a:lnTo>
                  <a:cubicBezTo>
                    <a:pt x="1364" y="474"/>
                    <a:pt x="1364" y="467"/>
                    <a:pt x="1364" y="460"/>
                  </a:cubicBezTo>
                  <a:lnTo>
                    <a:pt x="1364" y="460"/>
                  </a:lnTo>
                  <a:cubicBezTo>
                    <a:pt x="1364" y="206"/>
                    <a:pt x="1137" y="0"/>
                    <a:pt x="856" y="0"/>
                  </a:cubicBezTo>
                  <a:lnTo>
                    <a:pt x="856" y="0"/>
                  </a:lnTo>
                  <a:cubicBezTo>
                    <a:pt x="652" y="0"/>
                    <a:pt x="476" y="110"/>
                    <a:pt x="395" y="268"/>
                  </a:cubicBezTo>
                  <a:lnTo>
                    <a:pt x="395" y="268"/>
                  </a:lnTo>
                  <a:cubicBezTo>
                    <a:pt x="354" y="220"/>
                    <a:pt x="302" y="192"/>
                    <a:pt x="246" y="192"/>
                  </a:cubicBezTo>
                  <a:lnTo>
                    <a:pt x="246" y="192"/>
                  </a:lnTo>
                  <a:cubicBezTo>
                    <a:pt x="110" y="192"/>
                    <a:pt x="0" y="357"/>
                    <a:pt x="0" y="562"/>
                  </a:cubicBezTo>
                  <a:lnTo>
                    <a:pt x="0" y="562"/>
                  </a:lnTo>
                  <a:cubicBezTo>
                    <a:pt x="0" y="579"/>
                    <a:pt x="0" y="596"/>
                    <a:pt x="1" y="612"/>
                  </a:cubicBezTo>
                  <a:lnTo>
                    <a:pt x="377" y="612"/>
                  </a:lnTo>
                  <a:lnTo>
                    <a:pt x="489" y="612"/>
                  </a:lnTo>
                  <a:lnTo>
                    <a:pt x="1026" y="612"/>
                  </a:lnTo>
                  <a:lnTo>
                    <a:pt x="1335" y="612"/>
                  </a:lnTo>
                  <a:lnTo>
                    <a:pt x="1738" y="612"/>
                  </a:lnTo>
                  <a:lnTo>
                    <a:pt x="1738" y="612"/>
                  </a:lnTo>
                  <a:cubicBezTo>
                    <a:pt x="1647" y="530"/>
                    <a:pt x="1521" y="480"/>
                    <a:pt x="1383" y="480"/>
                  </a:cubicBezTo>
                </a:path>
              </a:pathLst>
            </a:custGeom>
            <a:solidFill>
              <a:srgbClr val="65CD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8" name="Freeform 385">
              <a:extLst>
                <a:ext uri="{FF2B5EF4-FFF2-40B4-BE49-F238E27FC236}">
                  <a16:creationId xmlns:a16="http://schemas.microsoft.com/office/drawing/2014/main" id="{17A47D67-01C9-464B-A022-4CC267BA75D3}"/>
                </a:ext>
              </a:extLst>
            </p:cNvPr>
            <p:cNvSpPr>
              <a:spLocks noChangeArrowheads="1"/>
            </p:cNvSpPr>
            <p:nvPr/>
          </p:nvSpPr>
          <p:spPr bwMode="auto">
            <a:xfrm>
              <a:off x="1631188" y="7539140"/>
              <a:ext cx="2422434" cy="895368"/>
            </a:xfrm>
            <a:custGeom>
              <a:avLst/>
              <a:gdLst>
                <a:gd name="T0" fmla="*/ 1944 w 1945"/>
                <a:gd name="T1" fmla="*/ 564 h 717"/>
                <a:gd name="T2" fmla="*/ 1944 w 1945"/>
                <a:gd name="T3" fmla="*/ 564 h 717"/>
                <a:gd name="T4" fmla="*/ 1553 w 1945"/>
                <a:gd name="T5" fmla="*/ 172 h 717"/>
                <a:gd name="T6" fmla="*/ 1553 w 1945"/>
                <a:gd name="T7" fmla="*/ 172 h 717"/>
                <a:gd name="T8" fmla="*/ 1418 w 1945"/>
                <a:gd name="T9" fmla="*/ 197 h 717"/>
                <a:gd name="T10" fmla="*/ 1418 w 1945"/>
                <a:gd name="T11" fmla="*/ 197 h 717"/>
                <a:gd name="T12" fmla="*/ 944 w 1945"/>
                <a:gd name="T13" fmla="*/ 0 h 717"/>
                <a:gd name="T14" fmla="*/ 944 w 1945"/>
                <a:gd name="T15" fmla="*/ 0 h 717"/>
                <a:gd name="T16" fmla="*/ 291 w 1945"/>
                <a:gd name="T17" fmla="*/ 519 h 717"/>
                <a:gd name="T18" fmla="*/ 291 w 1945"/>
                <a:gd name="T19" fmla="*/ 519 h 717"/>
                <a:gd name="T20" fmla="*/ 0 w 1945"/>
                <a:gd name="T21" fmla="*/ 716 h 717"/>
                <a:gd name="T22" fmla="*/ 1914 w 1945"/>
                <a:gd name="T23" fmla="*/ 716 h 717"/>
                <a:gd name="T24" fmla="*/ 1914 w 1945"/>
                <a:gd name="T25" fmla="*/ 716 h 717"/>
                <a:gd name="T26" fmla="*/ 1944 w 1945"/>
                <a:gd name="T27" fmla="*/ 564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5" h="717">
                  <a:moveTo>
                    <a:pt x="1944" y="564"/>
                  </a:moveTo>
                  <a:lnTo>
                    <a:pt x="1944" y="564"/>
                  </a:lnTo>
                  <a:cubicBezTo>
                    <a:pt x="1944" y="348"/>
                    <a:pt x="1769" y="172"/>
                    <a:pt x="1553" y="172"/>
                  </a:cubicBezTo>
                  <a:lnTo>
                    <a:pt x="1553" y="172"/>
                  </a:lnTo>
                  <a:cubicBezTo>
                    <a:pt x="1505" y="172"/>
                    <a:pt x="1460" y="181"/>
                    <a:pt x="1418" y="197"/>
                  </a:cubicBezTo>
                  <a:lnTo>
                    <a:pt x="1418" y="197"/>
                  </a:lnTo>
                  <a:cubicBezTo>
                    <a:pt x="1296" y="75"/>
                    <a:pt x="1129" y="0"/>
                    <a:pt x="944" y="0"/>
                  </a:cubicBezTo>
                  <a:lnTo>
                    <a:pt x="944" y="0"/>
                  </a:lnTo>
                  <a:cubicBezTo>
                    <a:pt x="626" y="0"/>
                    <a:pt x="359" y="222"/>
                    <a:pt x="291" y="519"/>
                  </a:cubicBezTo>
                  <a:lnTo>
                    <a:pt x="291" y="519"/>
                  </a:lnTo>
                  <a:cubicBezTo>
                    <a:pt x="177" y="558"/>
                    <a:pt x="77" y="626"/>
                    <a:pt x="0" y="716"/>
                  </a:cubicBezTo>
                  <a:lnTo>
                    <a:pt x="1914" y="716"/>
                  </a:lnTo>
                  <a:lnTo>
                    <a:pt x="1914" y="716"/>
                  </a:lnTo>
                  <a:cubicBezTo>
                    <a:pt x="1933" y="669"/>
                    <a:pt x="1944" y="618"/>
                    <a:pt x="1944" y="564"/>
                  </a:cubicBezTo>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9" name="Freeform 386">
              <a:extLst>
                <a:ext uri="{FF2B5EF4-FFF2-40B4-BE49-F238E27FC236}">
                  <a16:creationId xmlns:a16="http://schemas.microsoft.com/office/drawing/2014/main" id="{AA665FA0-06B3-9943-B5A4-7A3A93F6558C}"/>
                </a:ext>
              </a:extLst>
            </p:cNvPr>
            <p:cNvSpPr>
              <a:spLocks noChangeArrowheads="1"/>
            </p:cNvSpPr>
            <p:nvPr/>
          </p:nvSpPr>
          <p:spPr bwMode="auto">
            <a:xfrm>
              <a:off x="11260500" y="7379843"/>
              <a:ext cx="758041" cy="862407"/>
            </a:xfrm>
            <a:custGeom>
              <a:avLst/>
              <a:gdLst>
                <a:gd name="T0" fmla="*/ 283 w 607"/>
                <a:gd name="T1" fmla="*/ 13 h 691"/>
                <a:gd name="T2" fmla="*/ 283 w 607"/>
                <a:gd name="T3" fmla="*/ 13 h 691"/>
                <a:gd name="T4" fmla="*/ 4 w 607"/>
                <a:gd name="T5" fmla="*/ 299 h 691"/>
                <a:gd name="T6" fmla="*/ 4 w 607"/>
                <a:gd name="T7" fmla="*/ 299 h 691"/>
                <a:gd name="T8" fmla="*/ 99 w 607"/>
                <a:gd name="T9" fmla="*/ 532 h 691"/>
                <a:gd name="T10" fmla="*/ 99 w 607"/>
                <a:gd name="T11" fmla="*/ 532 h 691"/>
                <a:gd name="T12" fmla="*/ 165 w 607"/>
                <a:gd name="T13" fmla="*/ 686 h 691"/>
                <a:gd name="T14" fmla="*/ 165 w 607"/>
                <a:gd name="T15" fmla="*/ 690 h 691"/>
                <a:gd name="T16" fmla="*/ 444 w 607"/>
                <a:gd name="T17" fmla="*/ 690 h 691"/>
                <a:gd name="T18" fmla="*/ 444 w 607"/>
                <a:gd name="T19" fmla="*/ 687 h 691"/>
                <a:gd name="T20" fmla="*/ 444 w 607"/>
                <a:gd name="T21" fmla="*/ 687 h 691"/>
                <a:gd name="T22" fmla="*/ 510 w 607"/>
                <a:gd name="T23" fmla="*/ 532 h 691"/>
                <a:gd name="T24" fmla="*/ 510 w 607"/>
                <a:gd name="T25" fmla="*/ 532 h 691"/>
                <a:gd name="T26" fmla="*/ 606 w 607"/>
                <a:gd name="T27" fmla="*/ 313 h 691"/>
                <a:gd name="T28" fmla="*/ 606 w 607"/>
                <a:gd name="T29" fmla="*/ 313 h 691"/>
                <a:gd name="T30" fmla="*/ 283 w 607"/>
                <a:gd name="T31" fmla="*/ 13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691">
                  <a:moveTo>
                    <a:pt x="283" y="13"/>
                  </a:moveTo>
                  <a:lnTo>
                    <a:pt x="283" y="13"/>
                  </a:lnTo>
                  <a:cubicBezTo>
                    <a:pt x="132" y="23"/>
                    <a:pt x="11" y="147"/>
                    <a:pt x="4" y="299"/>
                  </a:cubicBezTo>
                  <a:lnTo>
                    <a:pt x="4" y="299"/>
                  </a:lnTo>
                  <a:cubicBezTo>
                    <a:pt x="0" y="392"/>
                    <a:pt x="38" y="475"/>
                    <a:pt x="99" y="532"/>
                  </a:cubicBezTo>
                  <a:lnTo>
                    <a:pt x="99" y="532"/>
                  </a:lnTo>
                  <a:cubicBezTo>
                    <a:pt x="142" y="572"/>
                    <a:pt x="165" y="628"/>
                    <a:pt x="165" y="686"/>
                  </a:cubicBezTo>
                  <a:lnTo>
                    <a:pt x="165" y="690"/>
                  </a:lnTo>
                  <a:lnTo>
                    <a:pt x="444" y="690"/>
                  </a:lnTo>
                  <a:lnTo>
                    <a:pt x="444" y="687"/>
                  </a:lnTo>
                  <a:lnTo>
                    <a:pt x="444" y="687"/>
                  </a:lnTo>
                  <a:cubicBezTo>
                    <a:pt x="444" y="629"/>
                    <a:pt x="468" y="573"/>
                    <a:pt x="510" y="532"/>
                  </a:cubicBezTo>
                  <a:lnTo>
                    <a:pt x="510" y="532"/>
                  </a:lnTo>
                  <a:cubicBezTo>
                    <a:pt x="568" y="478"/>
                    <a:pt x="606" y="400"/>
                    <a:pt x="606" y="313"/>
                  </a:cubicBezTo>
                  <a:lnTo>
                    <a:pt x="606" y="313"/>
                  </a:lnTo>
                  <a:cubicBezTo>
                    <a:pt x="606" y="140"/>
                    <a:pt x="459" y="0"/>
                    <a:pt x="283" y="13"/>
                  </a:cubicBez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0" name="Freeform 387">
              <a:extLst>
                <a:ext uri="{FF2B5EF4-FFF2-40B4-BE49-F238E27FC236}">
                  <a16:creationId xmlns:a16="http://schemas.microsoft.com/office/drawing/2014/main" id="{AF5BFD6D-D134-054B-85A8-1FB074DEE90A}"/>
                </a:ext>
              </a:extLst>
            </p:cNvPr>
            <p:cNvSpPr>
              <a:spLocks noChangeArrowheads="1"/>
            </p:cNvSpPr>
            <p:nvPr/>
          </p:nvSpPr>
          <p:spPr bwMode="auto">
            <a:xfrm>
              <a:off x="11463740" y="8335634"/>
              <a:ext cx="346064" cy="93380"/>
            </a:xfrm>
            <a:custGeom>
              <a:avLst/>
              <a:gdLst>
                <a:gd name="T0" fmla="*/ 76 w 280"/>
                <a:gd name="T1" fmla="*/ 76 h 77"/>
                <a:gd name="T2" fmla="*/ 203 w 280"/>
                <a:gd name="T3" fmla="*/ 76 h 77"/>
                <a:gd name="T4" fmla="*/ 203 w 280"/>
                <a:gd name="T5" fmla="*/ 76 h 77"/>
                <a:gd name="T6" fmla="*/ 279 w 280"/>
                <a:gd name="T7" fmla="*/ 0 h 77"/>
                <a:gd name="T8" fmla="*/ 0 w 280"/>
                <a:gd name="T9" fmla="*/ 0 h 77"/>
                <a:gd name="T10" fmla="*/ 0 w 280"/>
                <a:gd name="T11" fmla="*/ 0 h 77"/>
                <a:gd name="T12" fmla="*/ 76 w 280"/>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280" h="77">
                  <a:moveTo>
                    <a:pt x="76" y="76"/>
                  </a:moveTo>
                  <a:lnTo>
                    <a:pt x="203" y="76"/>
                  </a:lnTo>
                  <a:lnTo>
                    <a:pt x="203" y="76"/>
                  </a:lnTo>
                  <a:cubicBezTo>
                    <a:pt x="246" y="76"/>
                    <a:pt x="279" y="42"/>
                    <a:pt x="279" y="0"/>
                  </a:cubicBezTo>
                  <a:lnTo>
                    <a:pt x="0" y="0"/>
                  </a:lnTo>
                  <a:lnTo>
                    <a:pt x="0" y="0"/>
                  </a:lnTo>
                  <a:cubicBezTo>
                    <a:pt x="0" y="42"/>
                    <a:pt x="34" y="76"/>
                    <a:pt x="76" y="76"/>
                  </a:cubicBez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1" name="Freeform 388">
              <a:extLst>
                <a:ext uri="{FF2B5EF4-FFF2-40B4-BE49-F238E27FC236}">
                  <a16:creationId xmlns:a16="http://schemas.microsoft.com/office/drawing/2014/main" id="{9FF99850-6F34-DB43-A637-CACE61FAB8CA}"/>
                </a:ext>
              </a:extLst>
            </p:cNvPr>
            <p:cNvSpPr>
              <a:spLocks noChangeArrowheads="1"/>
            </p:cNvSpPr>
            <p:nvPr/>
          </p:nvSpPr>
          <p:spPr bwMode="auto">
            <a:xfrm>
              <a:off x="11463740" y="8242249"/>
              <a:ext cx="346064" cy="93383"/>
            </a:xfrm>
            <a:custGeom>
              <a:avLst/>
              <a:gdLst>
                <a:gd name="T0" fmla="*/ 0 w 280"/>
                <a:gd name="T1" fmla="*/ 75 h 76"/>
                <a:gd name="T2" fmla="*/ 279 w 280"/>
                <a:gd name="T3" fmla="*/ 75 h 76"/>
                <a:gd name="T4" fmla="*/ 279 w 280"/>
                <a:gd name="T5" fmla="*/ 0 h 76"/>
                <a:gd name="T6" fmla="*/ 0 w 280"/>
                <a:gd name="T7" fmla="*/ 0 h 76"/>
                <a:gd name="T8" fmla="*/ 0 w 280"/>
                <a:gd name="T9" fmla="*/ 75 h 76"/>
              </a:gdLst>
              <a:ahLst/>
              <a:cxnLst>
                <a:cxn ang="0">
                  <a:pos x="T0" y="T1"/>
                </a:cxn>
                <a:cxn ang="0">
                  <a:pos x="T2" y="T3"/>
                </a:cxn>
                <a:cxn ang="0">
                  <a:pos x="T4" y="T5"/>
                </a:cxn>
                <a:cxn ang="0">
                  <a:pos x="T6" y="T7"/>
                </a:cxn>
                <a:cxn ang="0">
                  <a:pos x="T8" y="T9"/>
                </a:cxn>
              </a:cxnLst>
              <a:rect l="0" t="0" r="r" b="b"/>
              <a:pathLst>
                <a:path w="280" h="76">
                  <a:moveTo>
                    <a:pt x="0" y="75"/>
                  </a:moveTo>
                  <a:lnTo>
                    <a:pt x="279" y="75"/>
                  </a:lnTo>
                  <a:lnTo>
                    <a:pt x="279" y="0"/>
                  </a:lnTo>
                  <a:lnTo>
                    <a:pt x="0" y="0"/>
                  </a:lnTo>
                  <a:lnTo>
                    <a:pt x="0" y="75"/>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2" name="Freeform 389">
              <a:extLst>
                <a:ext uri="{FF2B5EF4-FFF2-40B4-BE49-F238E27FC236}">
                  <a16:creationId xmlns:a16="http://schemas.microsoft.com/office/drawing/2014/main" id="{0461B2BB-B0FC-B34E-ADF1-487D720628AD}"/>
                </a:ext>
              </a:extLst>
            </p:cNvPr>
            <p:cNvSpPr>
              <a:spLocks noChangeArrowheads="1"/>
            </p:cNvSpPr>
            <p:nvPr/>
          </p:nvSpPr>
          <p:spPr bwMode="auto">
            <a:xfrm>
              <a:off x="11496699" y="7720411"/>
              <a:ext cx="296624" cy="521838"/>
            </a:xfrm>
            <a:custGeom>
              <a:avLst/>
              <a:gdLst>
                <a:gd name="T0" fmla="*/ 147 w 237"/>
                <a:gd name="T1" fmla="*/ 420 h 421"/>
                <a:gd name="T2" fmla="*/ 125 w 237"/>
                <a:gd name="T3" fmla="*/ 415 h 421"/>
                <a:gd name="T4" fmla="*/ 205 w 237"/>
                <a:gd name="T5" fmla="*/ 42 h 421"/>
                <a:gd name="T6" fmla="*/ 121 w 237"/>
                <a:gd name="T7" fmla="*/ 111 h 421"/>
                <a:gd name="T8" fmla="*/ 121 w 237"/>
                <a:gd name="T9" fmla="*/ 111 h 421"/>
                <a:gd name="T10" fmla="*/ 106 w 237"/>
                <a:gd name="T11" fmla="*/ 110 h 421"/>
                <a:gd name="T12" fmla="*/ 30 w 237"/>
                <a:gd name="T13" fmla="*/ 43 h 421"/>
                <a:gd name="T14" fmla="*/ 101 w 237"/>
                <a:gd name="T15" fmla="*/ 416 h 421"/>
                <a:gd name="T16" fmla="*/ 78 w 237"/>
                <a:gd name="T17" fmla="*/ 420 h 421"/>
                <a:gd name="T18" fmla="*/ 1 w 237"/>
                <a:gd name="T19" fmla="*/ 14 h 421"/>
                <a:gd name="T20" fmla="*/ 1 w 237"/>
                <a:gd name="T21" fmla="*/ 14 h 421"/>
                <a:gd name="T22" fmla="*/ 6 w 237"/>
                <a:gd name="T23" fmla="*/ 2 h 421"/>
                <a:gd name="T24" fmla="*/ 6 w 237"/>
                <a:gd name="T25" fmla="*/ 2 h 421"/>
                <a:gd name="T26" fmla="*/ 20 w 237"/>
                <a:gd name="T27" fmla="*/ 3 h 421"/>
                <a:gd name="T28" fmla="*/ 114 w 237"/>
                <a:gd name="T29" fmla="*/ 87 h 421"/>
                <a:gd name="T30" fmla="*/ 216 w 237"/>
                <a:gd name="T31" fmla="*/ 3 h 421"/>
                <a:gd name="T32" fmla="*/ 216 w 237"/>
                <a:gd name="T33" fmla="*/ 3 h 421"/>
                <a:gd name="T34" fmla="*/ 229 w 237"/>
                <a:gd name="T35" fmla="*/ 3 h 421"/>
                <a:gd name="T36" fmla="*/ 229 w 237"/>
                <a:gd name="T37" fmla="*/ 3 h 421"/>
                <a:gd name="T38" fmla="*/ 235 w 237"/>
                <a:gd name="T39" fmla="*/ 15 h 421"/>
                <a:gd name="T40" fmla="*/ 147 w 237"/>
                <a:gd name="T41"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421">
                  <a:moveTo>
                    <a:pt x="147" y="420"/>
                  </a:moveTo>
                  <a:lnTo>
                    <a:pt x="125" y="415"/>
                  </a:lnTo>
                  <a:lnTo>
                    <a:pt x="205" y="42"/>
                  </a:lnTo>
                  <a:lnTo>
                    <a:pt x="121" y="111"/>
                  </a:lnTo>
                  <a:lnTo>
                    <a:pt x="121" y="111"/>
                  </a:lnTo>
                  <a:cubicBezTo>
                    <a:pt x="116" y="114"/>
                    <a:pt x="110" y="114"/>
                    <a:pt x="106" y="110"/>
                  </a:cubicBezTo>
                  <a:lnTo>
                    <a:pt x="30" y="43"/>
                  </a:lnTo>
                  <a:lnTo>
                    <a:pt x="101" y="416"/>
                  </a:lnTo>
                  <a:lnTo>
                    <a:pt x="78" y="420"/>
                  </a:lnTo>
                  <a:lnTo>
                    <a:pt x="1" y="14"/>
                  </a:lnTo>
                  <a:lnTo>
                    <a:pt x="1" y="14"/>
                  </a:lnTo>
                  <a:cubicBezTo>
                    <a:pt x="0" y="10"/>
                    <a:pt x="2" y="5"/>
                    <a:pt x="6" y="2"/>
                  </a:cubicBezTo>
                  <a:lnTo>
                    <a:pt x="6" y="2"/>
                  </a:lnTo>
                  <a:cubicBezTo>
                    <a:pt x="10" y="0"/>
                    <a:pt x="16" y="0"/>
                    <a:pt x="20" y="3"/>
                  </a:cubicBezTo>
                  <a:lnTo>
                    <a:pt x="114" y="87"/>
                  </a:lnTo>
                  <a:lnTo>
                    <a:pt x="216" y="3"/>
                  </a:lnTo>
                  <a:lnTo>
                    <a:pt x="216" y="3"/>
                  </a:lnTo>
                  <a:cubicBezTo>
                    <a:pt x="220" y="0"/>
                    <a:pt x="225" y="0"/>
                    <a:pt x="229" y="3"/>
                  </a:cubicBezTo>
                  <a:lnTo>
                    <a:pt x="229" y="3"/>
                  </a:lnTo>
                  <a:cubicBezTo>
                    <a:pt x="234" y="5"/>
                    <a:pt x="236" y="10"/>
                    <a:pt x="235" y="15"/>
                  </a:cubicBezTo>
                  <a:lnTo>
                    <a:pt x="147" y="42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3" name="Freeform 390">
              <a:extLst>
                <a:ext uri="{FF2B5EF4-FFF2-40B4-BE49-F238E27FC236}">
                  <a16:creationId xmlns:a16="http://schemas.microsoft.com/office/drawing/2014/main" id="{7A774AF7-DE56-B848-87C7-56D368DE626A}"/>
                </a:ext>
              </a:extLst>
            </p:cNvPr>
            <p:cNvSpPr>
              <a:spLocks noChangeArrowheads="1"/>
            </p:cNvSpPr>
            <p:nvPr/>
          </p:nvSpPr>
          <p:spPr bwMode="auto">
            <a:xfrm>
              <a:off x="2455146" y="4276272"/>
              <a:ext cx="10376364" cy="5657836"/>
            </a:xfrm>
            <a:custGeom>
              <a:avLst/>
              <a:gdLst>
                <a:gd name="T0" fmla="*/ 3061 w 8330"/>
                <a:gd name="T1" fmla="*/ 24 h 4542"/>
                <a:gd name="T2" fmla="*/ 3409 w 8330"/>
                <a:gd name="T3" fmla="*/ 7 h 4542"/>
                <a:gd name="T4" fmla="*/ 3407 w 8330"/>
                <a:gd name="T5" fmla="*/ 54 h 4542"/>
                <a:gd name="T6" fmla="*/ 2349 w 8330"/>
                <a:gd name="T7" fmla="*/ 46 h 4542"/>
                <a:gd name="T8" fmla="*/ 2698 w 8330"/>
                <a:gd name="T9" fmla="*/ 36 h 4542"/>
                <a:gd name="T10" fmla="*/ 2329 w 8330"/>
                <a:gd name="T11" fmla="*/ 72 h 4542"/>
                <a:gd name="T12" fmla="*/ 3793 w 8330"/>
                <a:gd name="T13" fmla="*/ 58 h 4542"/>
                <a:gd name="T14" fmla="*/ 4141 w 8330"/>
                <a:gd name="T15" fmla="*/ 77 h 4542"/>
                <a:gd name="T16" fmla="*/ 4134 w 8330"/>
                <a:gd name="T17" fmla="*/ 123 h 4542"/>
                <a:gd name="T18" fmla="*/ 4666 w 8330"/>
                <a:gd name="T19" fmla="*/ 220 h 4542"/>
                <a:gd name="T20" fmla="*/ 4518 w 8330"/>
                <a:gd name="T21" fmla="*/ 166 h 4542"/>
                <a:gd name="T22" fmla="*/ 4676 w 8330"/>
                <a:gd name="T23" fmla="*/ 175 h 4542"/>
                <a:gd name="T24" fmla="*/ 5552 w 8330"/>
                <a:gd name="T25" fmla="*/ 470 h 4542"/>
                <a:gd name="T26" fmla="*/ 5229 w 8330"/>
                <a:gd name="T27" fmla="*/ 342 h 4542"/>
                <a:gd name="T28" fmla="*/ 5582 w 8330"/>
                <a:gd name="T29" fmla="*/ 457 h 4542"/>
                <a:gd name="T30" fmla="*/ 881 w 8330"/>
                <a:gd name="T31" fmla="*/ 508 h 4542"/>
                <a:gd name="T32" fmla="*/ 1185 w 8330"/>
                <a:gd name="T33" fmla="*/ 335 h 4542"/>
                <a:gd name="T34" fmla="*/ 1202 w 8330"/>
                <a:gd name="T35" fmla="*/ 377 h 4542"/>
                <a:gd name="T36" fmla="*/ 6229 w 8330"/>
                <a:gd name="T37" fmla="*/ 747 h 4542"/>
                <a:gd name="T38" fmla="*/ 5921 w 8330"/>
                <a:gd name="T39" fmla="*/ 585 h 4542"/>
                <a:gd name="T40" fmla="*/ 6260 w 8330"/>
                <a:gd name="T41" fmla="*/ 736 h 4542"/>
                <a:gd name="T42" fmla="*/ 315 w 8330"/>
                <a:gd name="T43" fmla="*/ 968 h 4542"/>
                <a:gd name="T44" fmla="*/ 547 w 8330"/>
                <a:gd name="T45" fmla="*/ 706 h 4542"/>
                <a:gd name="T46" fmla="*/ 577 w 8330"/>
                <a:gd name="T47" fmla="*/ 742 h 4542"/>
                <a:gd name="T48" fmla="*/ 6869 w 8330"/>
                <a:gd name="T49" fmla="*/ 1099 h 4542"/>
                <a:gd name="T50" fmla="*/ 6582 w 8330"/>
                <a:gd name="T51" fmla="*/ 902 h 4542"/>
                <a:gd name="T52" fmla="*/ 6901 w 8330"/>
                <a:gd name="T53" fmla="*/ 1092 h 4542"/>
                <a:gd name="T54" fmla="*/ 7452 w 8330"/>
                <a:gd name="T55" fmla="*/ 1535 h 4542"/>
                <a:gd name="T56" fmla="*/ 7199 w 8330"/>
                <a:gd name="T57" fmla="*/ 1299 h 4542"/>
                <a:gd name="T58" fmla="*/ 7485 w 8330"/>
                <a:gd name="T59" fmla="*/ 1533 h 4542"/>
                <a:gd name="T60" fmla="*/ 22 w 8330"/>
                <a:gd name="T61" fmla="*/ 1628 h 4542"/>
                <a:gd name="T62" fmla="*/ 17 w 8330"/>
                <a:gd name="T63" fmla="*/ 1521 h 4542"/>
                <a:gd name="T64" fmla="*/ 124 w 8330"/>
                <a:gd name="T65" fmla="*/ 1274 h 4542"/>
                <a:gd name="T66" fmla="*/ 48 w 8330"/>
                <a:gd name="T67" fmla="*/ 1609 h 4542"/>
                <a:gd name="T68" fmla="*/ 7741 w 8330"/>
                <a:gd name="T69" fmla="*/ 1821 h 4542"/>
                <a:gd name="T70" fmla="*/ 7775 w 8330"/>
                <a:gd name="T71" fmla="*/ 1791 h 4542"/>
                <a:gd name="T72" fmla="*/ 7973 w 8330"/>
                <a:gd name="T73" fmla="*/ 2078 h 4542"/>
                <a:gd name="T74" fmla="*/ 6 w 8330"/>
                <a:gd name="T75" fmla="*/ 2016 h 4542"/>
                <a:gd name="T76" fmla="*/ 51 w 8330"/>
                <a:gd name="T77" fmla="*/ 2009 h 4542"/>
                <a:gd name="T78" fmla="*/ 124 w 8330"/>
                <a:gd name="T79" fmla="*/ 2345 h 4542"/>
                <a:gd name="T80" fmla="*/ 8247 w 8330"/>
                <a:gd name="T81" fmla="*/ 2723 h 4542"/>
                <a:gd name="T82" fmla="*/ 8185 w 8330"/>
                <a:gd name="T83" fmla="*/ 2403 h 4542"/>
                <a:gd name="T84" fmla="*/ 8275 w 8330"/>
                <a:gd name="T85" fmla="*/ 2740 h 4542"/>
                <a:gd name="T86" fmla="*/ 8139 w 8330"/>
                <a:gd name="T87" fmla="*/ 3620 h 4542"/>
                <a:gd name="T88" fmla="*/ 8282 w 8330"/>
                <a:gd name="T89" fmla="*/ 3122 h 4542"/>
                <a:gd name="T90" fmla="*/ 8302 w 8330"/>
                <a:gd name="T91" fmla="*/ 3311 h 4542"/>
                <a:gd name="T92" fmla="*/ 8247 w 8330"/>
                <a:gd name="T93" fmla="*/ 2723 h 4542"/>
                <a:gd name="T94" fmla="*/ 7662 w 8330"/>
                <a:gd name="T95" fmla="*/ 4154 h 4542"/>
                <a:gd name="T96" fmla="*/ 7935 w 8330"/>
                <a:gd name="T97" fmla="*/ 3943 h 4542"/>
                <a:gd name="T98" fmla="*/ 7657 w 8330"/>
                <a:gd name="T99" fmla="*/ 4186 h 4542"/>
                <a:gd name="T100" fmla="*/ 7021 w 8330"/>
                <a:gd name="T101" fmla="*/ 4493 h 4542"/>
                <a:gd name="T102" fmla="*/ 7347 w 8330"/>
                <a:gd name="T103" fmla="*/ 4374 h 4542"/>
                <a:gd name="T104" fmla="*/ 7007 w 8330"/>
                <a:gd name="T105" fmla="*/ 4522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0" h="4542">
                  <a:moveTo>
                    <a:pt x="3407" y="54"/>
                  </a:moveTo>
                  <a:lnTo>
                    <a:pt x="3407" y="54"/>
                  </a:lnTo>
                  <a:cubicBezTo>
                    <a:pt x="3299" y="49"/>
                    <a:pt x="3190" y="46"/>
                    <a:pt x="3083" y="46"/>
                  </a:cubicBezTo>
                  <a:lnTo>
                    <a:pt x="3083" y="46"/>
                  </a:lnTo>
                  <a:cubicBezTo>
                    <a:pt x="3071" y="46"/>
                    <a:pt x="3061" y="36"/>
                    <a:pt x="3061" y="24"/>
                  </a:cubicBezTo>
                  <a:lnTo>
                    <a:pt x="3061" y="24"/>
                  </a:lnTo>
                  <a:lnTo>
                    <a:pt x="3061" y="24"/>
                  </a:lnTo>
                  <a:cubicBezTo>
                    <a:pt x="3060" y="11"/>
                    <a:pt x="3071" y="0"/>
                    <a:pt x="3083" y="0"/>
                  </a:cubicBezTo>
                  <a:lnTo>
                    <a:pt x="3083" y="0"/>
                  </a:lnTo>
                  <a:cubicBezTo>
                    <a:pt x="3191" y="0"/>
                    <a:pt x="3300" y="2"/>
                    <a:pt x="3409" y="7"/>
                  </a:cubicBezTo>
                  <a:lnTo>
                    <a:pt x="3409" y="7"/>
                  </a:lnTo>
                  <a:cubicBezTo>
                    <a:pt x="3422" y="8"/>
                    <a:pt x="3431" y="19"/>
                    <a:pt x="3431" y="31"/>
                  </a:cubicBezTo>
                  <a:lnTo>
                    <a:pt x="3431" y="31"/>
                  </a:lnTo>
                  <a:lnTo>
                    <a:pt x="3431" y="31"/>
                  </a:lnTo>
                  <a:cubicBezTo>
                    <a:pt x="3430" y="44"/>
                    <a:pt x="3419" y="54"/>
                    <a:pt x="3407" y="54"/>
                  </a:cubicBezTo>
                  <a:close/>
                  <a:moveTo>
                    <a:pt x="2329" y="72"/>
                  </a:moveTo>
                  <a:lnTo>
                    <a:pt x="2329" y="72"/>
                  </a:lnTo>
                  <a:lnTo>
                    <a:pt x="2329" y="72"/>
                  </a:lnTo>
                  <a:cubicBezTo>
                    <a:pt x="2328" y="59"/>
                    <a:pt x="2336" y="47"/>
                    <a:pt x="2349" y="46"/>
                  </a:cubicBezTo>
                  <a:lnTo>
                    <a:pt x="2349" y="46"/>
                  </a:lnTo>
                  <a:cubicBezTo>
                    <a:pt x="2455" y="33"/>
                    <a:pt x="2564" y="22"/>
                    <a:pt x="2673" y="14"/>
                  </a:cubicBezTo>
                  <a:lnTo>
                    <a:pt x="2673" y="14"/>
                  </a:lnTo>
                  <a:cubicBezTo>
                    <a:pt x="2686" y="14"/>
                    <a:pt x="2697" y="24"/>
                    <a:pt x="2698" y="36"/>
                  </a:cubicBezTo>
                  <a:lnTo>
                    <a:pt x="2698" y="36"/>
                  </a:lnTo>
                  <a:lnTo>
                    <a:pt x="2698" y="36"/>
                  </a:lnTo>
                  <a:cubicBezTo>
                    <a:pt x="2699" y="49"/>
                    <a:pt x="2689" y="60"/>
                    <a:pt x="2676" y="61"/>
                  </a:cubicBezTo>
                  <a:lnTo>
                    <a:pt x="2676" y="61"/>
                  </a:lnTo>
                  <a:cubicBezTo>
                    <a:pt x="2568" y="68"/>
                    <a:pt x="2460" y="78"/>
                    <a:pt x="2355" y="92"/>
                  </a:cubicBezTo>
                  <a:lnTo>
                    <a:pt x="2355" y="92"/>
                  </a:lnTo>
                  <a:cubicBezTo>
                    <a:pt x="2342" y="93"/>
                    <a:pt x="2331" y="85"/>
                    <a:pt x="2329" y="72"/>
                  </a:cubicBezTo>
                  <a:close/>
                  <a:moveTo>
                    <a:pt x="4134" y="123"/>
                  </a:moveTo>
                  <a:lnTo>
                    <a:pt x="4134" y="123"/>
                  </a:lnTo>
                  <a:cubicBezTo>
                    <a:pt x="4027" y="107"/>
                    <a:pt x="3920" y="94"/>
                    <a:pt x="3813" y="83"/>
                  </a:cubicBezTo>
                  <a:lnTo>
                    <a:pt x="3813" y="83"/>
                  </a:lnTo>
                  <a:cubicBezTo>
                    <a:pt x="3801" y="82"/>
                    <a:pt x="3792" y="71"/>
                    <a:pt x="3793" y="58"/>
                  </a:cubicBezTo>
                  <a:lnTo>
                    <a:pt x="3793" y="58"/>
                  </a:lnTo>
                  <a:lnTo>
                    <a:pt x="3793" y="58"/>
                  </a:lnTo>
                  <a:cubicBezTo>
                    <a:pt x="3794" y="45"/>
                    <a:pt x="3805" y="36"/>
                    <a:pt x="3818" y="37"/>
                  </a:cubicBezTo>
                  <a:lnTo>
                    <a:pt x="3818" y="37"/>
                  </a:lnTo>
                  <a:cubicBezTo>
                    <a:pt x="3925" y="48"/>
                    <a:pt x="4033" y="61"/>
                    <a:pt x="4141" y="77"/>
                  </a:cubicBezTo>
                  <a:lnTo>
                    <a:pt x="4141" y="77"/>
                  </a:lnTo>
                  <a:cubicBezTo>
                    <a:pt x="4154" y="79"/>
                    <a:pt x="4162" y="91"/>
                    <a:pt x="4160" y="104"/>
                  </a:cubicBezTo>
                  <a:lnTo>
                    <a:pt x="4160" y="104"/>
                  </a:lnTo>
                  <a:lnTo>
                    <a:pt x="4160" y="104"/>
                  </a:lnTo>
                  <a:cubicBezTo>
                    <a:pt x="4159" y="117"/>
                    <a:pt x="4147" y="125"/>
                    <a:pt x="4134" y="123"/>
                  </a:cubicBezTo>
                  <a:close/>
                  <a:moveTo>
                    <a:pt x="4880" y="246"/>
                  </a:moveTo>
                  <a:lnTo>
                    <a:pt x="4880" y="246"/>
                  </a:lnTo>
                  <a:cubicBezTo>
                    <a:pt x="4877" y="259"/>
                    <a:pt x="4864" y="266"/>
                    <a:pt x="4851" y="263"/>
                  </a:cubicBezTo>
                  <a:lnTo>
                    <a:pt x="4851" y="263"/>
                  </a:lnTo>
                  <a:cubicBezTo>
                    <a:pt x="4790" y="248"/>
                    <a:pt x="4728" y="234"/>
                    <a:pt x="4666" y="220"/>
                  </a:cubicBezTo>
                  <a:lnTo>
                    <a:pt x="4666" y="220"/>
                  </a:lnTo>
                  <a:cubicBezTo>
                    <a:pt x="4623" y="211"/>
                    <a:pt x="4579" y="201"/>
                    <a:pt x="4536" y="193"/>
                  </a:cubicBezTo>
                  <a:lnTo>
                    <a:pt x="4536" y="193"/>
                  </a:lnTo>
                  <a:cubicBezTo>
                    <a:pt x="4523" y="191"/>
                    <a:pt x="4515" y="178"/>
                    <a:pt x="4518" y="166"/>
                  </a:cubicBezTo>
                  <a:lnTo>
                    <a:pt x="4518" y="166"/>
                  </a:lnTo>
                  <a:lnTo>
                    <a:pt x="4518" y="166"/>
                  </a:lnTo>
                  <a:cubicBezTo>
                    <a:pt x="4520" y="153"/>
                    <a:pt x="4532" y="145"/>
                    <a:pt x="4545" y="148"/>
                  </a:cubicBezTo>
                  <a:lnTo>
                    <a:pt x="4545" y="148"/>
                  </a:lnTo>
                  <a:cubicBezTo>
                    <a:pt x="4588" y="156"/>
                    <a:pt x="4632" y="165"/>
                    <a:pt x="4676" y="175"/>
                  </a:cubicBezTo>
                  <a:lnTo>
                    <a:pt x="4676" y="175"/>
                  </a:lnTo>
                  <a:cubicBezTo>
                    <a:pt x="4738" y="188"/>
                    <a:pt x="4801" y="203"/>
                    <a:pt x="4862" y="218"/>
                  </a:cubicBezTo>
                  <a:lnTo>
                    <a:pt x="4862" y="218"/>
                  </a:lnTo>
                  <a:cubicBezTo>
                    <a:pt x="4875" y="221"/>
                    <a:pt x="4883" y="234"/>
                    <a:pt x="4880" y="246"/>
                  </a:cubicBezTo>
                  <a:close/>
                  <a:moveTo>
                    <a:pt x="5552" y="470"/>
                  </a:moveTo>
                  <a:lnTo>
                    <a:pt x="5552" y="470"/>
                  </a:lnTo>
                  <a:cubicBezTo>
                    <a:pt x="5452" y="435"/>
                    <a:pt x="5349" y="401"/>
                    <a:pt x="5245" y="370"/>
                  </a:cubicBezTo>
                  <a:lnTo>
                    <a:pt x="5245" y="370"/>
                  </a:lnTo>
                  <a:cubicBezTo>
                    <a:pt x="5233" y="366"/>
                    <a:pt x="5226" y="354"/>
                    <a:pt x="5229" y="342"/>
                  </a:cubicBezTo>
                  <a:lnTo>
                    <a:pt x="5229" y="342"/>
                  </a:lnTo>
                  <a:lnTo>
                    <a:pt x="5229" y="342"/>
                  </a:lnTo>
                  <a:cubicBezTo>
                    <a:pt x="5233" y="329"/>
                    <a:pt x="5246" y="323"/>
                    <a:pt x="5259" y="326"/>
                  </a:cubicBezTo>
                  <a:lnTo>
                    <a:pt x="5259" y="326"/>
                  </a:lnTo>
                  <a:cubicBezTo>
                    <a:pt x="5363" y="358"/>
                    <a:pt x="5467" y="391"/>
                    <a:pt x="5568" y="427"/>
                  </a:cubicBezTo>
                  <a:lnTo>
                    <a:pt x="5568" y="427"/>
                  </a:lnTo>
                  <a:cubicBezTo>
                    <a:pt x="5580" y="431"/>
                    <a:pt x="5586" y="444"/>
                    <a:pt x="5582" y="457"/>
                  </a:cubicBezTo>
                  <a:lnTo>
                    <a:pt x="5582" y="457"/>
                  </a:lnTo>
                  <a:lnTo>
                    <a:pt x="5582" y="457"/>
                  </a:lnTo>
                  <a:cubicBezTo>
                    <a:pt x="5578" y="468"/>
                    <a:pt x="5565" y="475"/>
                    <a:pt x="5552" y="470"/>
                  </a:cubicBezTo>
                  <a:close/>
                  <a:moveTo>
                    <a:pt x="881" y="508"/>
                  </a:moveTo>
                  <a:lnTo>
                    <a:pt x="881" y="508"/>
                  </a:lnTo>
                  <a:lnTo>
                    <a:pt x="881" y="508"/>
                  </a:lnTo>
                  <a:cubicBezTo>
                    <a:pt x="875" y="497"/>
                    <a:pt x="879" y="483"/>
                    <a:pt x="890" y="476"/>
                  </a:cubicBezTo>
                  <a:lnTo>
                    <a:pt x="890" y="476"/>
                  </a:lnTo>
                  <a:cubicBezTo>
                    <a:pt x="982" y="425"/>
                    <a:pt x="1081" y="378"/>
                    <a:pt x="1185" y="335"/>
                  </a:cubicBezTo>
                  <a:lnTo>
                    <a:pt x="1185" y="335"/>
                  </a:lnTo>
                  <a:cubicBezTo>
                    <a:pt x="1197" y="330"/>
                    <a:pt x="1210" y="336"/>
                    <a:pt x="1215" y="348"/>
                  </a:cubicBezTo>
                  <a:lnTo>
                    <a:pt x="1215" y="348"/>
                  </a:lnTo>
                  <a:lnTo>
                    <a:pt x="1215" y="348"/>
                  </a:lnTo>
                  <a:cubicBezTo>
                    <a:pt x="1220" y="359"/>
                    <a:pt x="1214" y="373"/>
                    <a:pt x="1202" y="377"/>
                  </a:cubicBezTo>
                  <a:lnTo>
                    <a:pt x="1202" y="377"/>
                  </a:lnTo>
                  <a:cubicBezTo>
                    <a:pt x="1100" y="420"/>
                    <a:pt x="1003" y="467"/>
                    <a:pt x="912" y="517"/>
                  </a:cubicBezTo>
                  <a:lnTo>
                    <a:pt x="912" y="517"/>
                  </a:lnTo>
                  <a:cubicBezTo>
                    <a:pt x="901" y="523"/>
                    <a:pt x="887" y="519"/>
                    <a:pt x="881" y="508"/>
                  </a:cubicBezTo>
                  <a:close/>
                  <a:moveTo>
                    <a:pt x="6229" y="747"/>
                  </a:moveTo>
                  <a:lnTo>
                    <a:pt x="6229" y="747"/>
                  </a:lnTo>
                  <a:cubicBezTo>
                    <a:pt x="6133" y="702"/>
                    <a:pt x="6034" y="658"/>
                    <a:pt x="5934" y="616"/>
                  </a:cubicBezTo>
                  <a:lnTo>
                    <a:pt x="5934" y="616"/>
                  </a:lnTo>
                  <a:cubicBezTo>
                    <a:pt x="5922" y="611"/>
                    <a:pt x="5916" y="597"/>
                    <a:pt x="5921" y="585"/>
                  </a:cubicBezTo>
                  <a:lnTo>
                    <a:pt x="5921" y="585"/>
                  </a:lnTo>
                  <a:lnTo>
                    <a:pt x="5921" y="585"/>
                  </a:lnTo>
                  <a:cubicBezTo>
                    <a:pt x="5926" y="574"/>
                    <a:pt x="5940" y="568"/>
                    <a:pt x="5952" y="573"/>
                  </a:cubicBezTo>
                  <a:lnTo>
                    <a:pt x="5952" y="573"/>
                  </a:lnTo>
                  <a:cubicBezTo>
                    <a:pt x="6052" y="615"/>
                    <a:pt x="6152" y="659"/>
                    <a:pt x="6249" y="705"/>
                  </a:cubicBezTo>
                  <a:lnTo>
                    <a:pt x="6249" y="705"/>
                  </a:lnTo>
                  <a:cubicBezTo>
                    <a:pt x="6261" y="711"/>
                    <a:pt x="6265" y="724"/>
                    <a:pt x="6260" y="736"/>
                  </a:cubicBezTo>
                  <a:lnTo>
                    <a:pt x="6260" y="736"/>
                  </a:lnTo>
                  <a:lnTo>
                    <a:pt x="6260" y="736"/>
                  </a:lnTo>
                  <a:cubicBezTo>
                    <a:pt x="6255" y="748"/>
                    <a:pt x="6240" y="752"/>
                    <a:pt x="6229" y="747"/>
                  </a:cubicBezTo>
                  <a:close/>
                  <a:moveTo>
                    <a:pt x="315" y="968"/>
                  </a:moveTo>
                  <a:lnTo>
                    <a:pt x="315" y="968"/>
                  </a:lnTo>
                  <a:lnTo>
                    <a:pt x="315" y="968"/>
                  </a:lnTo>
                  <a:cubicBezTo>
                    <a:pt x="306" y="960"/>
                    <a:pt x="304" y="945"/>
                    <a:pt x="313" y="935"/>
                  </a:cubicBezTo>
                  <a:lnTo>
                    <a:pt x="313" y="935"/>
                  </a:lnTo>
                  <a:cubicBezTo>
                    <a:pt x="380" y="854"/>
                    <a:pt x="459" y="778"/>
                    <a:pt x="547" y="706"/>
                  </a:cubicBezTo>
                  <a:lnTo>
                    <a:pt x="547" y="706"/>
                  </a:lnTo>
                  <a:cubicBezTo>
                    <a:pt x="557" y="697"/>
                    <a:pt x="572" y="699"/>
                    <a:pt x="580" y="710"/>
                  </a:cubicBezTo>
                  <a:lnTo>
                    <a:pt x="580" y="710"/>
                  </a:lnTo>
                  <a:lnTo>
                    <a:pt x="580" y="710"/>
                  </a:lnTo>
                  <a:cubicBezTo>
                    <a:pt x="588" y="720"/>
                    <a:pt x="586" y="733"/>
                    <a:pt x="577" y="742"/>
                  </a:cubicBezTo>
                  <a:lnTo>
                    <a:pt x="577" y="742"/>
                  </a:lnTo>
                  <a:cubicBezTo>
                    <a:pt x="491" y="812"/>
                    <a:pt x="414" y="887"/>
                    <a:pt x="348" y="965"/>
                  </a:cubicBezTo>
                  <a:lnTo>
                    <a:pt x="348" y="965"/>
                  </a:lnTo>
                  <a:cubicBezTo>
                    <a:pt x="340" y="974"/>
                    <a:pt x="325" y="976"/>
                    <a:pt x="315" y="968"/>
                  </a:cubicBezTo>
                  <a:close/>
                  <a:moveTo>
                    <a:pt x="6869" y="1099"/>
                  </a:moveTo>
                  <a:lnTo>
                    <a:pt x="6869" y="1099"/>
                  </a:lnTo>
                  <a:cubicBezTo>
                    <a:pt x="6780" y="1042"/>
                    <a:pt x="6687" y="987"/>
                    <a:pt x="6591" y="934"/>
                  </a:cubicBezTo>
                  <a:lnTo>
                    <a:pt x="6591" y="934"/>
                  </a:lnTo>
                  <a:cubicBezTo>
                    <a:pt x="6580" y="927"/>
                    <a:pt x="6576" y="913"/>
                    <a:pt x="6582" y="902"/>
                  </a:cubicBezTo>
                  <a:lnTo>
                    <a:pt x="6582" y="902"/>
                  </a:lnTo>
                  <a:lnTo>
                    <a:pt x="6582" y="902"/>
                  </a:lnTo>
                  <a:cubicBezTo>
                    <a:pt x="6589" y="891"/>
                    <a:pt x="6603" y="887"/>
                    <a:pt x="6614" y="893"/>
                  </a:cubicBezTo>
                  <a:lnTo>
                    <a:pt x="6614" y="893"/>
                  </a:lnTo>
                  <a:cubicBezTo>
                    <a:pt x="6710" y="946"/>
                    <a:pt x="6804" y="1003"/>
                    <a:pt x="6894" y="1060"/>
                  </a:cubicBezTo>
                  <a:lnTo>
                    <a:pt x="6894" y="1060"/>
                  </a:lnTo>
                  <a:cubicBezTo>
                    <a:pt x="6905" y="1066"/>
                    <a:pt x="6908" y="1081"/>
                    <a:pt x="6901" y="1092"/>
                  </a:cubicBezTo>
                  <a:lnTo>
                    <a:pt x="6901" y="1092"/>
                  </a:lnTo>
                  <a:lnTo>
                    <a:pt x="6901" y="1092"/>
                  </a:lnTo>
                  <a:cubicBezTo>
                    <a:pt x="6894" y="1102"/>
                    <a:pt x="6879" y="1105"/>
                    <a:pt x="6869" y="1099"/>
                  </a:cubicBezTo>
                  <a:close/>
                  <a:moveTo>
                    <a:pt x="7452" y="1535"/>
                  </a:moveTo>
                  <a:lnTo>
                    <a:pt x="7452" y="1535"/>
                  </a:lnTo>
                  <a:cubicBezTo>
                    <a:pt x="7375" y="1466"/>
                    <a:pt x="7291" y="1398"/>
                    <a:pt x="7204" y="1331"/>
                  </a:cubicBezTo>
                  <a:lnTo>
                    <a:pt x="7204" y="1331"/>
                  </a:lnTo>
                  <a:cubicBezTo>
                    <a:pt x="7193" y="1323"/>
                    <a:pt x="7191" y="1309"/>
                    <a:pt x="7199" y="1299"/>
                  </a:cubicBezTo>
                  <a:lnTo>
                    <a:pt x="7199" y="1299"/>
                  </a:lnTo>
                  <a:lnTo>
                    <a:pt x="7199" y="1299"/>
                  </a:lnTo>
                  <a:cubicBezTo>
                    <a:pt x="7207" y="1288"/>
                    <a:pt x="7221" y="1286"/>
                    <a:pt x="7232" y="1294"/>
                  </a:cubicBezTo>
                  <a:lnTo>
                    <a:pt x="7232" y="1294"/>
                  </a:lnTo>
                  <a:cubicBezTo>
                    <a:pt x="7320" y="1361"/>
                    <a:pt x="7404" y="1431"/>
                    <a:pt x="7484" y="1501"/>
                  </a:cubicBezTo>
                  <a:lnTo>
                    <a:pt x="7484" y="1501"/>
                  </a:lnTo>
                  <a:cubicBezTo>
                    <a:pt x="7493" y="1509"/>
                    <a:pt x="7494" y="1524"/>
                    <a:pt x="7485" y="1533"/>
                  </a:cubicBezTo>
                  <a:lnTo>
                    <a:pt x="7485" y="1533"/>
                  </a:lnTo>
                  <a:lnTo>
                    <a:pt x="7485" y="1533"/>
                  </a:lnTo>
                  <a:cubicBezTo>
                    <a:pt x="7477" y="1543"/>
                    <a:pt x="7462" y="1544"/>
                    <a:pt x="7452" y="1535"/>
                  </a:cubicBezTo>
                  <a:close/>
                  <a:moveTo>
                    <a:pt x="22" y="1628"/>
                  </a:moveTo>
                  <a:lnTo>
                    <a:pt x="22" y="1628"/>
                  </a:lnTo>
                  <a:lnTo>
                    <a:pt x="22" y="1628"/>
                  </a:lnTo>
                  <a:cubicBezTo>
                    <a:pt x="9" y="1626"/>
                    <a:pt x="0" y="1615"/>
                    <a:pt x="2" y="1602"/>
                  </a:cubicBezTo>
                  <a:lnTo>
                    <a:pt x="2" y="1602"/>
                  </a:lnTo>
                  <a:cubicBezTo>
                    <a:pt x="6" y="1574"/>
                    <a:pt x="11" y="1548"/>
                    <a:pt x="17" y="1521"/>
                  </a:cubicBezTo>
                  <a:lnTo>
                    <a:pt x="17" y="1521"/>
                  </a:lnTo>
                  <a:cubicBezTo>
                    <a:pt x="35" y="1440"/>
                    <a:pt x="60" y="1362"/>
                    <a:pt x="93" y="1286"/>
                  </a:cubicBezTo>
                  <a:lnTo>
                    <a:pt x="93" y="1286"/>
                  </a:lnTo>
                  <a:cubicBezTo>
                    <a:pt x="98" y="1274"/>
                    <a:pt x="112" y="1268"/>
                    <a:pt x="124" y="1274"/>
                  </a:cubicBezTo>
                  <a:lnTo>
                    <a:pt x="124" y="1274"/>
                  </a:lnTo>
                  <a:lnTo>
                    <a:pt x="124" y="1274"/>
                  </a:lnTo>
                  <a:cubicBezTo>
                    <a:pt x="135" y="1279"/>
                    <a:pt x="140" y="1292"/>
                    <a:pt x="135" y="1304"/>
                  </a:cubicBezTo>
                  <a:lnTo>
                    <a:pt x="135" y="1304"/>
                  </a:lnTo>
                  <a:cubicBezTo>
                    <a:pt x="104" y="1377"/>
                    <a:pt x="79" y="1453"/>
                    <a:pt x="62" y="1530"/>
                  </a:cubicBezTo>
                  <a:lnTo>
                    <a:pt x="62" y="1530"/>
                  </a:lnTo>
                  <a:cubicBezTo>
                    <a:pt x="57" y="1556"/>
                    <a:pt x="52" y="1582"/>
                    <a:pt x="48" y="1609"/>
                  </a:cubicBezTo>
                  <a:lnTo>
                    <a:pt x="48" y="1609"/>
                  </a:lnTo>
                  <a:cubicBezTo>
                    <a:pt x="46" y="1621"/>
                    <a:pt x="34" y="1630"/>
                    <a:pt x="22" y="1628"/>
                  </a:cubicBezTo>
                  <a:close/>
                  <a:moveTo>
                    <a:pt x="7940" y="2073"/>
                  </a:moveTo>
                  <a:lnTo>
                    <a:pt x="7940" y="2073"/>
                  </a:lnTo>
                  <a:cubicBezTo>
                    <a:pt x="7881" y="1988"/>
                    <a:pt x="7814" y="1904"/>
                    <a:pt x="7741" y="1821"/>
                  </a:cubicBezTo>
                  <a:lnTo>
                    <a:pt x="7741" y="1821"/>
                  </a:lnTo>
                  <a:cubicBezTo>
                    <a:pt x="7733" y="1812"/>
                    <a:pt x="7733" y="1797"/>
                    <a:pt x="7742" y="1789"/>
                  </a:cubicBezTo>
                  <a:lnTo>
                    <a:pt x="7742" y="1789"/>
                  </a:lnTo>
                  <a:lnTo>
                    <a:pt x="7742" y="1789"/>
                  </a:lnTo>
                  <a:cubicBezTo>
                    <a:pt x="7752" y="1780"/>
                    <a:pt x="7767" y="1781"/>
                    <a:pt x="7775" y="1791"/>
                  </a:cubicBezTo>
                  <a:lnTo>
                    <a:pt x="7775" y="1791"/>
                  </a:lnTo>
                  <a:cubicBezTo>
                    <a:pt x="7850" y="1875"/>
                    <a:pt x="7918" y="1960"/>
                    <a:pt x="7978" y="2047"/>
                  </a:cubicBezTo>
                  <a:lnTo>
                    <a:pt x="7978" y="2047"/>
                  </a:lnTo>
                  <a:cubicBezTo>
                    <a:pt x="7985" y="2057"/>
                    <a:pt x="7983" y="2072"/>
                    <a:pt x="7973" y="2078"/>
                  </a:cubicBezTo>
                  <a:lnTo>
                    <a:pt x="7973" y="2078"/>
                  </a:lnTo>
                  <a:lnTo>
                    <a:pt x="7973" y="2078"/>
                  </a:lnTo>
                  <a:cubicBezTo>
                    <a:pt x="7962" y="2085"/>
                    <a:pt x="7948" y="2082"/>
                    <a:pt x="7940" y="2073"/>
                  </a:cubicBezTo>
                  <a:lnTo>
                    <a:pt x="93" y="2332"/>
                  </a:lnTo>
                  <a:lnTo>
                    <a:pt x="93" y="2332"/>
                  </a:lnTo>
                  <a:cubicBezTo>
                    <a:pt x="52" y="2226"/>
                    <a:pt x="23" y="2120"/>
                    <a:pt x="6" y="2016"/>
                  </a:cubicBezTo>
                  <a:lnTo>
                    <a:pt x="6" y="2016"/>
                  </a:lnTo>
                  <a:cubicBezTo>
                    <a:pt x="4" y="2003"/>
                    <a:pt x="13" y="1991"/>
                    <a:pt x="25" y="1990"/>
                  </a:cubicBezTo>
                  <a:lnTo>
                    <a:pt x="26" y="1990"/>
                  </a:lnTo>
                  <a:lnTo>
                    <a:pt x="26" y="1990"/>
                  </a:lnTo>
                  <a:cubicBezTo>
                    <a:pt x="38" y="1988"/>
                    <a:pt x="50" y="1996"/>
                    <a:pt x="51" y="2009"/>
                  </a:cubicBezTo>
                  <a:lnTo>
                    <a:pt x="51" y="2009"/>
                  </a:lnTo>
                  <a:cubicBezTo>
                    <a:pt x="68" y="2109"/>
                    <a:pt x="97" y="2212"/>
                    <a:pt x="136" y="2315"/>
                  </a:cubicBezTo>
                  <a:lnTo>
                    <a:pt x="136" y="2315"/>
                  </a:lnTo>
                  <a:cubicBezTo>
                    <a:pt x="141" y="2326"/>
                    <a:pt x="135" y="2340"/>
                    <a:pt x="124" y="2345"/>
                  </a:cubicBezTo>
                  <a:lnTo>
                    <a:pt x="124" y="2345"/>
                  </a:lnTo>
                  <a:lnTo>
                    <a:pt x="124" y="2345"/>
                  </a:lnTo>
                  <a:cubicBezTo>
                    <a:pt x="111" y="2350"/>
                    <a:pt x="98" y="2343"/>
                    <a:pt x="93" y="2332"/>
                  </a:cubicBezTo>
                  <a:lnTo>
                    <a:pt x="7940" y="2073"/>
                  </a:lnTo>
                  <a:close/>
                  <a:moveTo>
                    <a:pt x="8247" y="2723"/>
                  </a:moveTo>
                  <a:lnTo>
                    <a:pt x="8247" y="2723"/>
                  </a:lnTo>
                  <a:cubicBezTo>
                    <a:pt x="8223" y="2623"/>
                    <a:pt x="8189" y="2523"/>
                    <a:pt x="8143" y="2422"/>
                  </a:cubicBezTo>
                  <a:lnTo>
                    <a:pt x="8143" y="2422"/>
                  </a:lnTo>
                  <a:cubicBezTo>
                    <a:pt x="8138" y="2410"/>
                    <a:pt x="8143" y="2397"/>
                    <a:pt x="8154" y="2391"/>
                  </a:cubicBezTo>
                  <a:lnTo>
                    <a:pt x="8154" y="2391"/>
                  </a:lnTo>
                  <a:cubicBezTo>
                    <a:pt x="8166" y="2386"/>
                    <a:pt x="8179" y="2391"/>
                    <a:pt x="8185" y="2403"/>
                  </a:cubicBezTo>
                  <a:lnTo>
                    <a:pt x="8185" y="2403"/>
                  </a:lnTo>
                  <a:cubicBezTo>
                    <a:pt x="8232" y="2506"/>
                    <a:pt x="8268" y="2610"/>
                    <a:pt x="8293" y="2713"/>
                  </a:cubicBezTo>
                  <a:lnTo>
                    <a:pt x="8293" y="2713"/>
                  </a:lnTo>
                  <a:cubicBezTo>
                    <a:pt x="8295" y="2725"/>
                    <a:pt x="8287" y="2738"/>
                    <a:pt x="8275" y="2740"/>
                  </a:cubicBezTo>
                  <a:lnTo>
                    <a:pt x="8275" y="2740"/>
                  </a:lnTo>
                  <a:cubicBezTo>
                    <a:pt x="8262" y="2743"/>
                    <a:pt x="8250" y="2736"/>
                    <a:pt x="8247" y="2723"/>
                  </a:cubicBezTo>
                  <a:lnTo>
                    <a:pt x="8148" y="3651"/>
                  </a:lnTo>
                  <a:lnTo>
                    <a:pt x="8148" y="3651"/>
                  </a:lnTo>
                  <a:lnTo>
                    <a:pt x="8148" y="3651"/>
                  </a:lnTo>
                  <a:cubicBezTo>
                    <a:pt x="8137" y="3645"/>
                    <a:pt x="8133" y="3631"/>
                    <a:pt x="8139" y="3620"/>
                  </a:cubicBezTo>
                  <a:lnTo>
                    <a:pt x="8139" y="3620"/>
                  </a:lnTo>
                  <a:cubicBezTo>
                    <a:pt x="8193" y="3519"/>
                    <a:pt x="8232" y="3412"/>
                    <a:pt x="8256" y="3302"/>
                  </a:cubicBezTo>
                  <a:lnTo>
                    <a:pt x="8256" y="3302"/>
                  </a:lnTo>
                  <a:cubicBezTo>
                    <a:pt x="8269" y="3243"/>
                    <a:pt x="8278" y="3182"/>
                    <a:pt x="8282" y="3122"/>
                  </a:cubicBezTo>
                  <a:lnTo>
                    <a:pt x="8282" y="3122"/>
                  </a:lnTo>
                  <a:cubicBezTo>
                    <a:pt x="8283" y="3110"/>
                    <a:pt x="8294" y="3100"/>
                    <a:pt x="8306" y="3100"/>
                  </a:cubicBezTo>
                  <a:lnTo>
                    <a:pt x="8306" y="3100"/>
                  </a:lnTo>
                  <a:cubicBezTo>
                    <a:pt x="8319" y="3101"/>
                    <a:pt x="8329" y="3112"/>
                    <a:pt x="8328" y="3125"/>
                  </a:cubicBezTo>
                  <a:lnTo>
                    <a:pt x="8328" y="3125"/>
                  </a:lnTo>
                  <a:cubicBezTo>
                    <a:pt x="8324" y="3188"/>
                    <a:pt x="8315" y="3250"/>
                    <a:pt x="8302" y="3311"/>
                  </a:cubicBezTo>
                  <a:lnTo>
                    <a:pt x="8302" y="3311"/>
                  </a:lnTo>
                  <a:cubicBezTo>
                    <a:pt x="8277" y="3426"/>
                    <a:pt x="8236" y="3537"/>
                    <a:pt x="8180" y="3642"/>
                  </a:cubicBezTo>
                  <a:lnTo>
                    <a:pt x="8180" y="3642"/>
                  </a:lnTo>
                  <a:cubicBezTo>
                    <a:pt x="8174" y="3653"/>
                    <a:pt x="8160" y="3657"/>
                    <a:pt x="8148" y="3651"/>
                  </a:cubicBezTo>
                  <a:lnTo>
                    <a:pt x="8247" y="2723"/>
                  </a:lnTo>
                  <a:close/>
                  <a:moveTo>
                    <a:pt x="7657" y="4186"/>
                  </a:moveTo>
                  <a:lnTo>
                    <a:pt x="7657" y="4186"/>
                  </a:lnTo>
                  <a:lnTo>
                    <a:pt x="7657" y="4186"/>
                  </a:lnTo>
                  <a:cubicBezTo>
                    <a:pt x="7650" y="4175"/>
                    <a:pt x="7651" y="4161"/>
                    <a:pt x="7662" y="4154"/>
                  </a:cubicBezTo>
                  <a:lnTo>
                    <a:pt x="7662" y="4154"/>
                  </a:lnTo>
                  <a:cubicBezTo>
                    <a:pt x="7751" y="4088"/>
                    <a:pt x="7831" y="4018"/>
                    <a:pt x="7902" y="3944"/>
                  </a:cubicBezTo>
                  <a:lnTo>
                    <a:pt x="7902" y="3944"/>
                  </a:lnTo>
                  <a:cubicBezTo>
                    <a:pt x="7911" y="3935"/>
                    <a:pt x="7926" y="3934"/>
                    <a:pt x="7935" y="3943"/>
                  </a:cubicBezTo>
                  <a:lnTo>
                    <a:pt x="7935" y="3943"/>
                  </a:lnTo>
                  <a:lnTo>
                    <a:pt x="7935" y="3943"/>
                  </a:lnTo>
                  <a:cubicBezTo>
                    <a:pt x="7944" y="3952"/>
                    <a:pt x="7944" y="3966"/>
                    <a:pt x="7935" y="3976"/>
                  </a:cubicBezTo>
                  <a:lnTo>
                    <a:pt x="7935" y="3976"/>
                  </a:lnTo>
                  <a:cubicBezTo>
                    <a:pt x="7863" y="4052"/>
                    <a:pt x="7780" y="4123"/>
                    <a:pt x="7689" y="4191"/>
                  </a:cubicBezTo>
                  <a:lnTo>
                    <a:pt x="7689" y="4191"/>
                  </a:lnTo>
                  <a:cubicBezTo>
                    <a:pt x="7679" y="4199"/>
                    <a:pt x="7664" y="4196"/>
                    <a:pt x="7657" y="4186"/>
                  </a:cubicBezTo>
                  <a:lnTo>
                    <a:pt x="7007" y="4522"/>
                  </a:lnTo>
                  <a:lnTo>
                    <a:pt x="7007" y="4522"/>
                  </a:lnTo>
                  <a:lnTo>
                    <a:pt x="7007" y="4522"/>
                  </a:lnTo>
                  <a:cubicBezTo>
                    <a:pt x="7003" y="4511"/>
                    <a:pt x="7009" y="4497"/>
                    <a:pt x="7021" y="4493"/>
                  </a:cubicBezTo>
                  <a:lnTo>
                    <a:pt x="7021" y="4493"/>
                  </a:lnTo>
                  <a:cubicBezTo>
                    <a:pt x="7125" y="4454"/>
                    <a:pt x="7223" y="4410"/>
                    <a:pt x="7315" y="4364"/>
                  </a:cubicBezTo>
                  <a:lnTo>
                    <a:pt x="7315" y="4364"/>
                  </a:lnTo>
                  <a:cubicBezTo>
                    <a:pt x="7327" y="4358"/>
                    <a:pt x="7341" y="4363"/>
                    <a:pt x="7347" y="4374"/>
                  </a:cubicBezTo>
                  <a:lnTo>
                    <a:pt x="7347" y="4374"/>
                  </a:lnTo>
                  <a:lnTo>
                    <a:pt x="7347" y="4374"/>
                  </a:lnTo>
                  <a:cubicBezTo>
                    <a:pt x="7353" y="4385"/>
                    <a:pt x="7348" y="4399"/>
                    <a:pt x="7337" y="4405"/>
                  </a:cubicBezTo>
                  <a:lnTo>
                    <a:pt x="7337" y="4405"/>
                  </a:lnTo>
                  <a:cubicBezTo>
                    <a:pt x="7243" y="4453"/>
                    <a:pt x="7142" y="4496"/>
                    <a:pt x="7037" y="4536"/>
                  </a:cubicBezTo>
                  <a:lnTo>
                    <a:pt x="7037" y="4536"/>
                  </a:lnTo>
                  <a:cubicBezTo>
                    <a:pt x="7026" y="4541"/>
                    <a:pt x="7012" y="4535"/>
                    <a:pt x="7007" y="4522"/>
                  </a:cubicBezTo>
                  <a:lnTo>
                    <a:pt x="7657" y="4186"/>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4" name="Freeform 391">
              <a:extLst>
                <a:ext uri="{FF2B5EF4-FFF2-40B4-BE49-F238E27FC236}">
                  <a16:creationId xmlns:a16="http://schemas.microsoft.com/office/drawing/2014/main" id="{8E237071-BA0C-C54D-8BCF-F56ED42A3E9F}"/>
                </a:ext>
              </a:extLst>
            </p:cNvPr>
            <p:cNvSpPr>
              <a:spLocks noChangeArrowheads="1"/>
            </p:cNvSpPr>
            <p:nvPr/>
          </p:nvSpPr>
          <p:spPr bwMode="auto">
            <a:xfrm>
              <a:off x="5333501" y="10780036"/>
              <a:ext cx="3696820" cy="1713830"/>
            </a:xfrm>
            <a:custGeom>
              <a:avLst/>
              <a:gdLst>
                <a:gd name="T0" fmla="*/ 2307 w 2968"/>
                <a:gd name="T1" fmla="*/ 1121 h 1377"/>
                <a:gd name="T2" fmla="*/ 2307 w 2968"/>
                <a:gd name="T3" fmla="*/ 0 h 1377"/>
                <a:gd name="T4" fmla="*/ 660 w 2968"/>
                <a:gd name="T5" fmla="*/ 0 h 1377"/>
                <a:gd name="T6" fmla="*/ 660 w 2968"/>
                <a:gd name="T7" fmla="*/ 1121 h 1377"/>
                <a:gd name="T8" fmla="*/ 0 w 2968"/>
                <a:gd name="T9" fmla="*/ 1376 h 1377"/>
                <a:gd name="T10" fmla="*/ 660 w 2968"/>
                <a:gd name="T11" fmla="*/ 1376 h 1377"/>
                <a:gd name="T12" fmla="*/ 2307 w 2968"/>
                <a:gd name="T13" fmla="*/ 1376 h 1377"/>
                <a:gd name="T14" fmla="*/ 2967 w 2968"/>
                <a:gd name="T15" fmla="*/ 1376 h 1377"/>
                <a:gd name="T16" fmla="*/ 2307 w 2968"/>
                <a:gd name="T17" fmla="*/ 112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8" h="1377">
                  <a:moveTo>
                    <a:pt x="2307" y="1121"/>
                  </a:moveTo>
                  <a:lnTo>
                    <a:pt x="2307" y="0"/>
                  </a:lnTo>
                  <a:lnTo>
                    <a:pt x="660" y="0"/>
                  </a:lnTo>
                  <a:lnTo>
                    <a:pt x="660" y="1121"/>
                  </a:lnTo>
                  <a:lnTo>
                    <a:pt x="0" y="1376"/>
                  </a:lnTo>
                  <a:lnTo>
                    <a:pt x="660" y="1376"/>
                  </a:lnTo>
                  <a:lnTo>
                    <a:pt x="2307" y="1376"/>
                  </a:lnTo>
                  <a:lnTo>
                    <a:pt x="2967" y="1376"/>
                  </a:lnTo>
                  <a:lnTo>
                    <a:pt x="2307" y="112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5" name="Freeform 392">
              <a:extLst>
                <a:ext uri="{FF2B5EF4-FFF2-40B4-BE49-F238E27FC236}">
                  <a16:creationId xmlns:a16="http://schemas.microsoft.com/office/drawing/2014/main" id="{D3A9369D-D348-C340-908A-DDBE0CE3B1CB}"/>
                </a:ext>
              </a:extLst>
            </p:cNvPr>
            <p:cNvSpPr>
              <a:spLocks noChangeArrowheads="1"/>
            </p:cNvSpPr>
            <p:nvPr/>
          </p:nvSpPr>
          <p:spPr bwMode="auto">
            <a:xfrm>
              <a:off x="3213185" y="5786859"/>
              <a:ext cx="7629842" cy="5201912"/>
            </a:xfrm>
            <a:custGeom>
              <a:avLst/>
              <a:gdLst>
                <a:gd name="T0" fmla="*/ 6125 w 6126"/>
                <a:gd name="T1" fmla="*/ 4173 h 4174"/>
                <a:gd name="T2" fmla="*/ 0 w 6126"/>
                <a:gd name="T3" fmla="*/ 4173 h 4174"/>
                <a:gd name="T4" fmla="*/ 0 w 6126"/>
                <a:gd name="T5" fmla="*/ 0 h 4174"/>
                <a:gd name="T6" fmla="*/ 6125 w 6126"/>
                <a:gd name="T7" fmla="*/ 0 h 4174"/>
                <a:gd name="T8" fmla="*/ 6125 w 6126"/>
                <a:gd name="T9" fmla="*/ 4173 h 4174"/>
              </a:gdLst>
              <a:ahLst/>
              <a:cxnLst>
                <a:cxn ang="0">
                  <a:pos x="T0" y="T1"/>
                </a:cxn>
                <a:cxn ang="0">
                  <a:pos x="T2" y="T3"/>
                </a:cxn>
                <a:cxn ang="0">
                  <a:pos x="T4" y="T5"/>
                </a:cxn>
                <a:cxn ang="0">
                  <a:pos x="T6" y="T7"/>
                </a:cxn>
                <a:cxn ang="0">
                  <a:pos x="T8" y="T9"/>
                </a:cxn>
              </a:cxnLst>
              <a:rect l="0" t="0" r="r" b="b"/>
              <a:pathLst>
                <a:path w="6126" h="4174">
                  <a:moveTo>
                    <a:pt x="6125" y="4173"/>
                  </a:moveTo>
                  <a:lnTo>
                    <a:pt x="0" y="4173"/>
                  </a:lnTo>
                  <a:lnTo>
                    <a:pt x="0" y="0"/>
                  </a:lnTo>
                  <a:lnTo>
                    <a:pt x="6125" y="0"/>
                  </a:lnTo>
                  <a:lnTo>
                    <a:pt x="6125" y="4173"/>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6" name="Freeform 393">
              <a:extLst>
                <a:ext uri="{FF2B5EF4-FFF2-40B4-BE49-F238E27FC236}">
                  <a16:creationId xmlns:a16="http://schemas.microsoft.com/office/drawing/2014/main" id="{63680404-F61A-984F-8B88-31E567770408}"/>
                </a:ext>
              </a:extLst>
            </p:cNvPr>
            <p:cNvSpPr>
              <a:spLocks noChangeArrowheads="1"/>
            </p:cNvSpPr>
            <p:nvPr/>
          </p:nvSpPr>
          <p:spPr bwMode="auto">
            <a:xfrm>
              <a:off x="3443895" y="6001089"/>
              <a:ext cx="7173917" cy="4778950"/>
            </a:xfrm>
            <a:custGeom>
              <a:avLst/>
              <a:gdLst>
                <a:gd name="T0" fmla="*/ 5757 w 5758"/>
                <a:gd name="T1" fmla="*/ 3836 h 3837"/>
                <a:gd name="T2" fmla="*/ 0 w 5758"/>
                <a:gd name="T3" fmla="*/ 3836 h 3837"/>
                <a:gd name="T4" fmla="*/ 0 w 5758"/>
                <a:gd name="T5" fmla="*/ 0 h 3837"/>
                <a:gd name="T6" fmla="*/ 5757 w 5758"/>
                <a:gd name="T7" fmla="*/ 0 h 3837"/>
                <a:gd name="T8" fmla="*/ 5757 w 5758"/>
                <a:gd name="T9" fmla="*/ 3836 h 3837"/>
              </a:gdLst>
              <a:ahLst/>
              <a:cxnLst>
                <a:cxn ang="0">
                  <a:pos x="T0" y="T1"/>
                </a:cxn>
                <a:cxn ang="0">
                  <a:pos x="T2" y="T3"/>
                </a:cxn>
                <a:cxn ang="0">
                  <a:pos x="T4" y="T5"/>
                </a:cxn>
                <a:cxn ang="0">
                  <a:pos x="T6" y="T7"/>
                </a:cxn>
                <a:cxn ang="0">
                  <a:pos x="T8" y="T9"/>
                </a:cxn>
              </a:cxnLst>
              <a:rect l="0" t="0" r="r" b="b"/>
              <a:pathLst>
                <a:path w="5758" h="3837">
                  <a:moveTo>
                    <a:pt x="5757" y="3836"/>
                  </a:moveTo>
                  <a:lnTo>
                    <a:pt x="0" y="3836"/>
                  </a:lnTo>
                  <a:lnTo>
                    <a:pt x="0" y="0"/>
                  </a:lnTo>
                  <a:lnTo>
                    <a:pt x="5757" y="0"/>
                  </a:lnTo>
                  <a:lnTo>
                    <a:pt x="5757" y="3836"/>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7" name="Freeform 394">
              <a:extLst>
                <a:ext uri="{FF2B5EF4-FFF2-40B4-BE49-F238E27FC236}">
                  <a16:creationId xmlns:a16="http://schemas.microsoft.com/office/drawing/2014/main" id="{DB2B14AD-3DF3-C746-983C-CEDCDB3873F9}"/>
                </a:ext>
              </a:extLst>
            </p:cNvPr>
            <p:cNvSpPr>
              <a:spLocks noChangeArrowheads="1"/>
            </p:cNvSpPr>
            <p:nvPr/>
          </p:nvSpPr>
          <p:spPr bwMode="auto">
            <a:xfrm>
              <a:off x="5674070" y="6001089"/>
              <a:ext cx="4943740" cy="4778950"/>
            </a:xfrm>
            <a:custGeom>
              <a:avLst/>
              <a:gdLst>
                <a:gd name="T0" fmla="*/ 3966 w 3967"/>
                <a:gd name="T1" fmla="*/ 3836 h 3837"/>
                <a:gd name="T2" fmla="*/ 0 w 3967"/>
                <a:gd name="T3" fmla="*/ 3836 h 3837"/>
                <a:gd name="T4" fmla="*/ 1700 w 3967"/>
                <a:gd name="T5" fmla="*/ 0 h 3837"/>
                <a:gd name="T6" fmla="*/ 3966 w 3967"/>
                <a:gd name="T7" fmla="*/ 0 h 3837"/>
                <a:gd name="T8" fmla="*/ 3966 w 3967"/>
                <a:gd name="T9" fmla="*/ 3836 h 3837"/>
              </a:gdLst>
              <a:ahLst/>
              <a:cxnLst>
                <a:cxn ang="0">
                  <a:pos x="T0" y="T1"/>
                </a:cxn>
                <a:cxn ang="0">
                  <a:pos x="T2" y="T3"/>
                </a:cxn>
                <a:cxn ang="0">
                  <a:pos x="T4" y="T5"/>
                </a:cxn>
                <a:cxn ang="0">
                  <a:pos x="T6" y="T7"/>
                </a:cxn>
                <a:cxn ang="0">
                  <a:pos x="T8" y="T9"/>
                </a:cxn>
              </a:cxnLst>
              <a:rect l="0" t="0" r="r" b="b"/>
              <a:pathLst>
                <a:path w="3967" h="3837">
                  <a:moveTo>
                    <a:pt x="3966" y="3836"/>
                  </a:moveTo>
                  <a:lnTo>
                    <a:pt x="0" y="3836"/>
                  </a:lnTo>
                  <a:lnTo>
                    <a:pt x="1700" y="0"/>
                  </a:lnTo>
                  <a:lnTo>
                    <a:pt x="3966" y="0"/>
                  </a:lnTo>
                  <a:lnTo>
                    <a:pt x="3966" y="3836"/>
                  </a:ln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8" name="Freeform 395">
              <a:extLst>
                <a:ext uri="{FF2B5EF4-FFF2-40B4-BE49-F238E27FC236}">
                  <a16:creationId xmlns:a16="http://schemas.microsoft.com/office/drawing/2014/main" id="{363AFA21-F2D1-084B-8BF5-57A31E99F31D}"/>
                </a:ext>
              </a:extLst>
            </p:cNvPr>
            <p:cNvSpPr>
              <a:spLocks noChangeArrowheads="1"/>
            </p:cNvSpPr>
            <p:nvPr/>
          </p:nvSpPr>
          <p:spPr bwMode="auto">
            <a:xfrm>
              <a:off x="8612852" y="5407837"/>
              <a:ext cx="1219456" cy="379022"/>
            </a:xfrm>
            <a:custGeom>
              <a:avLst/>
              <a:gdLst>
                <a:gd name="T0" fmla="*/ 0 w 979"/>
                <a:gd name="T1" fmla="*/ 304 h 305"/>
                <a:gd name="T2" fmla="*/ 951 w 979"/>
                <a:gd name="T3" fmla="*/ 304 h 305"/>
                <a:gd name="T4" fmla="*/ 951 w 979"/>
                <a:gd name="T5" fmla="*/ 304 h 305"/>
                <a:gd name="T6" fmla="*/ 438 w 979"/>
                <a:gd name="T7" fmla="*/ 0 h 305"/>
                <a:gd name="T8" fmla="*/ 0 w 979"/>
                <a:gd name="T9" fmla="*/ 0 h 305"/>
                <a:gd name="T10" fmla="*/ 0 w 979"/>
                <a:gd name="T11" fmla="*/ 304 h 305"/>
              </a:gdLst>
              <a:ahLst/>
              <a:cxnLst>
                <a:cxn ang="0">
                  <a:pos x="T0" y="T1"/>
                </a:cxn>
                <a:cxn ang="0">
                  <a:pos x="T2" y="T3"/>
                </a:cxn>
                <a:cxn ang="0">
                  <a:pos x="T4" y="T5"/>
                </a:cxn>
                <a:cxn ang="0">
                  <a:pos x="T6" y="T7"/>
                </a:cxn>
                <a:cxn ang="0">
                  <a:pos x="T8" y="T9"/>
                </a:cxn>
                <a:cxn ang="0">
                  <a:pos x="T10" y="T11"/>
                </a:cxn>
              </a:cxnLst>
              <a:rect l="0" t="0" r="r" b="b"/>
              <a:pathLst>
                <a:path w="979" h="305">
                  <a:moveTo>
                    <a:pt x="0" y="304"/>
                  </a:moveTo>
                  <a:lnTo>
                    <a:pt x="951" y="304"/>
                  </a:lnTo>
                  <a:lnTo>
                    <a:pt x="951" y="304"/>
                  </a:lnTo>
                  <a:cubicBezTo>
                    <a:pt x="951" y="304"/>
                    <a:pt x="978" y="0"/>
                    <a:pt x="438" y="0"/>
                  </a:cubicBezTo>
                  <a:lnTo>
                    <a:pt x="0" y="0"/>
                  </a:lnTo>
                  <a:lnTo>
                    <a:pt x="0" y="30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9" name="Freeform 396">
              <a:extLst>
                <a:ext uri="{FF2B5EF4-FFF2-40B4-BE49-F238E27FC236}">
                  <a16:creationId xmlns:a16="http://schemas.microsoft.com/office/drawing/2014/main" id="{95BE3622-39B1-1B4B-ADB4-6B97CD6482F1}"/>
                </a:ext>
              </a:extLst>
            </p:cNvPr>
            <p:cNvSpPr>
              <a:spLocks noChangeArrowheads="1"/>
            </p:cNvSpPr>
            <p:nvPr/>
          </p:nvSpPr>
          <p:spPr bwMode="auto">
            <a:xfrm>
              <a:off x="5756467" y="5407839"/>
              <a:ext cx="3427661" cy="2960754"/>
            </a:xfrm>
            <a:custGeom>
              <a:avLst/>
              <a:gdLst>
                <a:gd name="T0" fmla="*/ 2751 w 2752"/>
                <a:gd name="T1" fmla="*/ 0 h 2375"/>
                <a:gd name="T2" fmla="*/ 504 w 2752"/>
                <a:gd name="T3" fmla="*/ 0 h 2375"/>
                <a:gd name="T4" fmla="*/ 504 w 2752"/>
                <a:gd name="T5" fmla="*/ 0 h 2375"/>
                <a:gd name="T6" fmla="*/ 315 w 2752"/>
                <a:gd name="T7" fmla="*/ 2374 h 2375"/>
                <a:gd name="T8" fmla="*/ 2126 w 2752"/>
                <a:gd name="T9" fmla="*/ 2374 h 2375"/>
                <a:gd name="T10" fmla="*/ 2126 w 2752"/>
                <a:gd name="T11" fmla="*/ 2374 h 2375"/>
                <a:gd name="T12" fmla="*/ 2362 w 2752"/>
                <a:gd name="T13" fmla="*/ 2119 h 2375"/>
                <a:gd name="T14" fmla="*/ 2362 w 2752"/>
                <a:gd name="T15" fmla="*/ 2119 h 2375"/>
                <a:gd name="T16" fmla="*/ 2751 w 2752"/>
                <a:gd name="T17" fmla="*/ 0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375">
                  <a:moveTo>
                    <a:pt x="2751" y="0"/>
                  </a:moveTo>
                  <a:lnTo>
                    <a:pt x="504" y="0"/>
                  </a:lnTo>
                  <a:lnTo>
                    <a:pt x="504" y="0"/>
                  </a:lnTo>
                  <a:cubicBezTo>
                    <a:pt x="504" y="0"/>
                    <a:pt x="0" y="147"/>
                    <a:pt x="315" y="2374"/>
                  </a:cubicBezTo>
                  <a:lnTo>
                    <a:pt x="2126" y="2374"/>
                  </a:lnTo>
                  <a:lnTo>
                    <a:pt x="2126" y="2374"/>
                  </a:lnTo>
                  <a:cubicBezTo>
                    <a:pt x="2263" y="2374"/>
                    <a:pt x="2373" y="2257"/>
                    <a:pt x="2362" y="2119"/>
                  </a:cubicBezTo>
                  <a:lnTo>
                    <a:pt x="2362" y="2119"/>
                  </a:lnTo>
                  <a:cubicBezTo>
                    <a:pt x="2314" y="1506"/>
                    <a:pt x="2249" y="0"/>
                    <a:pt x="2751" y="0"/>
                  </a:cubicBez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0" name="Freeform 397">
              <a:extLst>
                <a:ext uri="{FF2B5EF4-FFF2-40B4-BE49-F238E27FC236}">
                  <a16:creationId xmlns:a16="http://schemas.microsoft.com/office/drawing/2014/main" id="{CA158043-4E1E-154D-BDFC-78CCE791BBDF}"/>
                </a:ext>
              </a:extLst>
            </p:cNvPr>
            <p:cNvSpPr>
              <a:spLocks noChangeArrowheads="1"/>
            </p:cNvSpPr>
            <p:nvPr/>
          </p:nvSpPr>
          <p:spPr bwMode="auto">
            <a:xfrm>
              <a:off x="5734497" y="8011542"/>
              <a:ext cx="2647648" cy="351554"/>
            </a:xfrm>
            <a:custGeom>
              <a:avLst/>
              <a:gdLst>
                <a:gd name="T0" fmla="*/ 2123 w 2124"/>
                <a:gd name="T1" fmla="*/ 281 h 282"/>
                <a:gd name="T2" fmla="*/ 2123 w 2124"/>
                <a:gd name="T3" fmla="*/ 281 h 282"/>
                <a:gd name="T4" fmla="*/ 1955 w 2124"/>
                <a:gd name="T5" fmla="*/ 0 h 282"/>
                <a:gd name="T6" fmla="*/ 0 w 2124"/>
                <a:gd name="T7" fmla="*/ 0 h 282"/>
                <a:gd name="T8" fmla="*/ 0 w 2124"/>
                <a:gd name="T9" fmla="*/ 0 h 282"/>
                <a:gd name="T10" fmla="*/ 210 w 2124"/>
                <a:gd name="T11" fmla="*/ 281 h 282"/>
                <a:gd name="T12" fmla="*/ 2123 w 2124"/>
                <a:gd name="T13" fmla="*/ 281 h 282"/>
              </a:gdLst>
              <a:ahLst/>
              <a:cxnLst>
                <a:cxn ang="0">
                  <a:pos x="T0" y="T1"/>
                </a:cxn>
                <a:cxn ang="0">
                  <a:pos x="T2" y="T3"/>
                </a:cxn>
                <a:cxn ang="0">
                  <a:pos x="T4" y="T5"/>
                </a:cxn>
                <a:cxn ang="0">
                  <a:pos x="T6" y="T7"/>
                </a:cxn>
                <a:cxn ang="0">
                  <a:pos x="T8" y="T9"/>
                </a:cxn>
                <a:cxn ang="0">
                  <a:pos x="T10" y="T11"/>
                </a:cxn>
                <a:cxn ang="0">
                  <a:pos x="T12" y="T13"/>
                </a:cxn>
              </a:cxnLst>
              <a:rect l="0" t="0" r="r" b="b"/>
              <a:pathLst>
                <a:path w="2124" h="282">
                  <a:moveTo>
                    <a:pt x="2123" y="281"/>
                  </a:moveTo>
                  <a:lnTo>
                    <a:pt x="2123" y="281"/>
                  </a:lnTo>
                  <a:cubicBezTo>
                    <a:pt x="2123" y="281"/>
                    <a:pt x="1955" y="193"/>
                    <a:pt x="1955" y="0"/>
                  </a:cubicBezTo>
                  <a:lnTo>
                    <a:pt x="0" y="0"/>
                  </a:lnTo>
                  <a:lnTo>
                    <a:pt x="0" y="0"/>
                  </a:lnTo>
                  <a:cubicBezTo>
                    <a:pt x="0" y="0"/>
                    <a:pt x="19" y="281"/>
                    <a:pt x="210" y="281"/>
                  </a:cubicBezTo>
                  <a:lnTo>
                    <a:pt x="2123" y="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1" name="Freeform 30">
              <a:extLst>
                <a:ext uri="{FF2B5EF4-FFF2-40B4-BE49-F238E27FC236}">
                  <a16:creationId xmlns:a16="http://schemas.microsoft.com/office/drawing/2014/main" id="{DE474FC1-9DA1-CB46-8C4C-B854D2897C0D}"/>
                </a:ext>
              </a:extLst>
            </p:cNvPr>
            <p:cNvSpPr>
              <a:spLocks noChangeArrowheads="1"/>
            </p:cNvSpPr>
            <p:nvPr/>
          </p:nvSpPr>
          <p:spPr bwMode="auto">
            <a:xfrm>
              <a:off x="6206897" y="5693475"/>
              <a:ext cx="2300339" cy="2003680"/>
            </a:xfrm>
            <a:custGeom>
              <a:avLst/>
              <a:gdLst>
                <a:gd name="connsiteX0" fmla="*/ 28645 w 2300339"/>
                <a:gd name="connsiteY0" fmla="*/ 1944540 h 2003680"/>
                <a:gd name="connsiteX1" fmla="*/ 2271694 w 2300339"/>
                <a:gd name="connsiteY1" fmla="*/ 1944540 h 2003680"/>
                <a:gd name="connsiteX2" fmla="*/ 2300339 w 2300339"/>
                <a:gd name="connsiteY2" fmla="*/ 1974110 h 2003680"/>
                <a:gd name="connsiteX3" fmla="*/ 2271694 w 2300339"/>
                <a:gd name="connsiteY3" fmla="*/ 2003680 h 2003680"/>
                <a:gd name="connsiteX4" fmla="*/ 28645 w 2300339"/>
                <a:gd name="connsiteY4" fmla="*/ 2003680 h 2003680"/>
                <a:gd name="connsiteX5" fmla="*/ 0 w 2300339"/>
                <a:gd name="connsiteY5" fmla="*/ 1974110 h 2003680"/>
                <a:gd name="connsiteX6" fmla="*/ 28645 w 2300339"/>
                <a:gd name="connsiteY6" fmla="*/ 1944540 h 2003680"/>
                <a:gd name="connsiteX7" fmla="*/ 28645 w 2300339"/>
                <a:gd name="connsiteY7" fmla="*/ 1697352 h 2003680"/>
                <a:gd name="connsiteX8" fmla="*/ 2271694 w 2300339"/>
                <a:gd name="connsiteY8" fmla="*/ 1697352 h 2003680"/>
                <a:gd name="connsiteX9" fmla="*/ 2300339 w 2300339"/>
                <a:gd name="connsiteY9" fmla="*/ 1726920 h 2003680"/>
                <a:gd name="connsiteX10" fmla="*/ 2271694 w 2300339"/>
                <a:gd name="connsiteY10" fmla="*/ 1756488 h 2003680"/>
                <a:gd name="connsiteX11" fmla="*/ 28645 w 2300339"/>
                <a:gd name="connsiteY11" fmla="*/ 1756488 h 2003680"/>
                <a:gd name="connsiteX12" fmla="*/ 0 w 2300339"/>
                <a:gd name="connsiteY12" fmla="*/ 1726920 h 2003680"/>
                <a:gd name="connsiteX13" fmla="*/ 28645 w 2300339"/>
                <a:gd name="connsiteY13" fmla="*/ 1697352 h 2003680"/>
                <a:gd name="connsiteX14" fmla="*/ 28645 w 2300339"/>
                <a:gd name="connsiteY14" fmla="*/ 1444672 h 2003680"/>
                <a:gd name="connsiteX15" fmla="*/ 2271694 w 2300339"/>
                <a:gd name="connsiteY15" fmla="*/ 1444672 h 2003680"/>
                <a:gd name="connsiteX16" fmla="*/ 2300339 w 2300339"/>
                <a:gd name="connsiteY16" fmla="*/ 1474240 h 2003680"/>
                <a:gd name="connsiteX17" fmla="*/ 2271694 w 2300339"/>
                <a:gd name="connsiteY17" fmla="*/ 1503808 h 2003680"/>
                <a:gd name="connsiteX18" fmla="*/ 28645 w 2300339"/>
                <a:gd name="connsiteY18" fmla="*/ 1503808 h 2003680"/>
                <a:gd name="connsiteX19" fmla="*/ 0 w 2300339"/>
                <a:gd name="connsiteY19" fmla="*/ 1474240 h 2003680"/>
                <a:gd name="connsiteX20" fmla="*/ 28645 w 2300339"/>
                <a:gd name="connsiteY20" fmla="*/ 1444672 h 2003680"/>
                <a:gd name="connsiteX21" fmla="*/ 28645 w 2300339"/>
                <a:gd name="connsiteY21" fmla="*/ 1197486 h 2003680"/>
                <a:gd name="connsiteX22" fmla="*/ 2271694 w 2300339"/>
                <a:gd name="connsiteY22" fmla="*/ 1197486 h 2003680"/>
                <a:gd name="connsiteX23" fmla="*/ 2300339 w 2300339"/>
                <a:gd name="connsiteY23" fmla="*/ 1227699 h 2003680"/>
                <a:gd name="connsiteX24" fmla="*/ 2271694 w 2300339"/>
                <a:gd name="connsiteY24" fmla="*/ 1256652 h 2003680"/>
                <a:gd name="connsiteX25" fmla="*/ 28645 w 2300339"/>
                <a:gd name="connsiteY25" fmla="*/ 1256652 h 2003680"/>
                <a:gd name="connsiteX26" fmla="*/ 0 w 2300339"/>
                <a:gd name="connsiteY26" fmla="*/ 1227699 h 2003680"/>
                <a:gd name="connsiteX27" fmla="*/ 28645 w 2300339"/>
                <a:gd name="connsiteY27" fmla="*/ 1197486 h 2003680"/>
                <a:gd name="connsiteX28" fmla="*/ 28645 w 2300339"/>
                <a:gd name="connsiteY28" fmla="*/ 950298 h 2003680"/>
                <a:gd name="connsiteX29" fmla="*/ 2271694 w 2300339"/>
                <a:gd name="connsiteY29" fmla="*/ 950298 h 2003680"/>
                <a:gd name="connsiteX30" fmla="*/ 2300339 w 2300339"/>
                <a:gd name="connsiteY30" fmla="*/ 979250 h 2003680"/>
                <a:gd name="connsiteX31" fmla="*/ 2271694 w 2300339"/>
                <a:gd name="connsiteY31" fmla="*/ 1009460 h 2003680"/>
                <a:gd name="connsiteX32" fmla="*/ 28645 w 2300339"/>
                <a:gd name="connsiteY32" fmla="*/ 1009460 h 2003680"/>
                <a:gd name="connsiteX33" fmla="*/ 0 w 2300339"/>
                <a:gd name="connsiteY33" fmla="*/ 979250 h 2003680"/>
                <a:gd name="connsiteX34" fmla="*/ 28645 w 2300339"/>
                <a:gd name="connsiteY34" fmla="*/ 950298 h 2003680"/>
                <a:gd name="connsiteX35" fmla="*/ 1116321 w 2300339"/>
                <a:gd name="connsiteY35" fmla="*/ 565785 h 2003680"/>
                <a:gd name="connsiteX36" fmla="*/ 2271643 w 2300339"/>
                <a:gd name="connsiteY36" fmla="*/ 565785 h 2003680"/>
                <a:gd name="connsiteX37" fmla="*/ 2300338 w 2300339"/>
                <a:gd name="connsiteY37" fmla="*/ 595353 h 2003680"/>
                <a:gd name="connsiteX38" fmla="*/ 2271643 w 2300339"/>
                <a:gd name="connsiteY38" fmla="*/ 624921 h 2003680"/>
                <a:gd name="connsiteX39" fmla="*/ 1116321 w 2300339"/>
                <a:gd name="connsiteY39" fmla="*/ 624921 h 2003680"/>
                <a:gd name="connsiteX40" fmla="*/ 1087625 w 2300339"/>
                <a:gd name="connsiteY40" fmla="*/ 595353 h 2003680"/>
                <a:gd name="connsiteX41" fmla="*/ 1116321 w 2300339"/>
                <a:gd name="connsiteY41" fmla="*/ 565785 h 2003680"/>
                <a:gd name="connsiteX42" fmla="*/ 1116321 w 2300339"/>
                <a:gd name="connsiteY42" fmla="*/ 335077 h 2003680"/>
                <a:gd name="connsiteX43" fmla="*/ 2271643 w 2300339"/>
                <a:gd name="connsiteY43" fmla="*/ 335077 h 2003680"/>
                <a:gd name="connsiteX44" fmla="*/ 2300338 w 2300339"/>
                <a:gd name="connsiteY44" fmla="*/ 364645 h 2003680"/>
                <a:gd name="connsiteX45" fmla="*/ 2271643 w 2300339"/>
                <a:gd name="connsiteY45" fmla="*/ 394213 h 2003680"/>
                <a:gd name="connsiteX46" fmla="*/ 1116321 w 2300339"/>
                <a:gd name="connsiteY46" fmla="*/ 394213 h 2003680"/>
                <a:gd name="connsiteX47" fmla="*/ 1087625 w 2300339"/>
                <a:gd name="connsiteY47" fmla="*/ 364645 h 2003680"/>
                <a:gd name="connsiteX48" fmla="*/ 1116321 w 2300339"/>
                <a:gd name="connsiteY48" fmla="*/ 335077 h 2003680"/>
                <a:gd name="connsiteX49" fmla="*/ 1116321 w 2300339"/>
                <a:gd name="connsiteY49" fmla="*/ 109863 h 2003680"/>
                <a:gd name="connsiteX50" fmla="*/ 2271643 w 2300339"/>
                <a:gd name="connsiteY50" fmla="*/ 109863 h 2003680"/>
                <a:gd name="connsiteX51" fmla="*/ 2300338 w 2300339"/>
                <a:gd name="connsiteY51" fmla="*/ 140076 h 2003680"/>
                <a:gd name="connsiteX52" fmla="*/ 2271643 w 2300339"/>
                <a:gd name="connsiteY52" fmla="*/ 169029 h 2003680"/>
                <a:gd name="connsiteX53" fmla="*/ 1116321 w 2300339"/>
                <a:gd name="connsiteY53" fmla="*/ 169029 h 2003680"/>
                <a:gd name="connsiteX54" fmla="*/ 1087625 w 2300339"/>
                <a:gd name="connsiteY54" fmla="*/ 140076 h 2003680"/>
                <a:gd name="connsiteX55" fmla="*/ 1116321 w 2300339"/>
                <a:gd name="connsiteY55" fmla="*/ 109863 h 2003680"/>
                <a:gd name="connsiteX56" fmla="*/ 200724 w 2300339"/>
                <a:gd name="connsiteY56" fmla="*/ 0 h 2003680"/>
                <a:gd name="connsiteX57" fmla="*/ 949051 w 2300339"/>
                <a:gd name="connsiteY57" fmla="*/ 0 h 2003680"/>
                <a:gd name="connsiteX58" fmla="*/ 944062 w 2300339"/>
                <a:gd name="connsiteY58" fmla="*/ 47335 h 2003680"/>
                <a:gd name="connsiteX59" fmla="*/ 942815 w 2300339"/>
                <a:gd name="connsiteY59" fmla="*/ 718750 h 2003680"/>
                <a:gd name="connsiteX60" fmla="*/ 949051 w 2300339"/>
                <a:gd name="connsiteY60" fmla="*/ 789754 h 2003680"/>
                <a:gd name="connsiteX61" fmla="*/ 200724 w 2300339"/>
                <a:gd name="connsiteY61" fmla="*/ 789754 h 2003680"/>
                <a:gd name="connsiteX62" fmla="*/ 194488 w 2300339"/>
                <a:gd name="connsiteY62" fmla="*/ 718750 h 2003680"/>
                <a:gd name="connsiteX63" fmla="*/ 195736 w 2300339"/>
                <a:gd name="connsiteY63" fmla="*/ 47335 h 2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00339" h="2003680">
                  <a:moveTo>
                    <a:pt x="28645" y="1944540"/>
                  </a:moveTo>
                  <a:lnTo>
                    <a:pt x="2271694" y="1944540"/>
                  </a:lnTo>
                  <a:cubicBezTo>
                    <a:pt x="2287885" y="1944540"/>
                    <a:pt x="2300339" y="1957397"/>
                    <a:pt x="2300339" y="1974110"/>
                  </a:cubicBezTo>
                  <a:cubicBezTo>
                    <a:pt x="2300339" y="1990823"/>
                    <a:pt x="2287885" y="2003680"/>
                    <a:pt x="2271694" y="2003680"/>
                  </a:cubicBezTo>
                  <a:lnTo>
                    <a:pt x="28645" y="2003680"/>
                  </a:lnTo>
                  <a:cubicBezTo>
                    <a:pt x="12454" y="2003680"/>
                    <a:pt x="0" y="1990823"/>
                    <a:pt x="0" y="1974110"/>
                  </a:cubicBezTo>
                  <a:cubicBezTo>
                    <a:pt x="0" y="1957397"/>
                    <a:pt x="12454" y="1944540"/>
                    <a:pt x="28645" y="1944540"/>
                  </a:cubicBezTo>
                  <a:close/>
                  <a:moveTo>
                    <a:pt x="28645" y="1697352"/>
                  </a:moveTo>
                  <a:lnTo>
                    <a:pt x="2271694" y="1697352"/>
                  </a:lnTo>
                  <a:cubicBezTo>
                    <a:pt x="2287885" y="1697352"/>
                    <a:pt x="2300339" y="1710208"/>
                    <a:pt x="2300339" y="1726920"/>
                  </a:cubicBezTo>
                  <a:cubicBezTo>
                    <a:pt x="2300339" y="1743632"/>
                    <a:pt x="2287885" y="1756488"/>
                    <a:pt x="2271694" y="1756488"/>
                  </a:cubicBezTo>
                  <a:lnTo>
                    <a:pt x="28645" y="1756488"/>
                  </a:lnTo>
                  <a:cubicBezTo>
                    <a:pt x="12454" y="1756488"/>
                    <a:pt x="0" y="1743632"/>
                    <a:pt x="0" y="1726920"/>
                  </a:cubicBezTo>
                  <a:cubicBezTo>
                    <a:pt x="0" y="1710208"/>
                    <a:pt x="12454" y="1697352"/>
                    <a:pt x="28645" y="1697352"/>
                  </a:cubicBezTo>
                  <a:close/>
                  <a:moveTo>
                    <a:pt x="28645" y="1444672"/>
                  </a:moveTo>
                  <a:lnTo>
                    <a:pt x="2271694" y="1444672"/>
                  </a:lnTo>
                  <a:cubicBezTo>
                    <a:pt x="2287885" y="1444672"/>
                    <a:pt x="2300339" y="1457528"/>
                    <a:pt x="2300339" y="1474240"/>
                  </a:cubicBezTo>
                  <a:cubicBezTo>
                    <a:pt x="2300339" y="1489667"/>
                    <a:pt x="2287885" y="1503808"/>
                    <a:pt x="2271694" y="1503808"/>
                  </a:cubicBezTo>
                  <a:lnTo>
                    <a:pt x="28645" y="1503808"/>
                  </a:lnTo>
                  <a:cubicBezTo>
                    <a:pt x="12454" y="1503808"/>
                    <a:pt x="0" y="1489667"/>
                    <a:pt x="0" y="1474240"/>
                  </a:cubicBezTo>
                  <a:cubicBezTo>
                    <a:pt x="0" y="1457528"/>
                    <a:pt x="12454" y="1444672"/>
                    <a:pt x="28645" y="1444672"/>
                  </a:cubicBezTo>
                  <a:close/>
                  <a:moveTo>
                    <a:pt x="28645" y="1197486"/>
                  </a:moveTo>
                  <a:lnTo>
                    <a:pt x="2271694" y="1197486"/>
                  </a:lnTo>
                  <a:cubicBezTo>
                    <a:pt x="2287885" y="1197486"/>
                    <a:pt x="2300339" y="1211334"/>
                    <a:pt x="2300339" y="1227699"/>
                  </a:cubicBezTo>
                  <a:cubicBezTo>
                    <a:pt x="2300339" y="1244064"/>
                    <a:pt x="2287885" y="1256652"/>
                    <a:pt x="2271694" y="1256652"/>
                  </a:cubicBezTo>
                  <a:lnTo>
                    <a:pt x="28645" y="1256652"/>
                  </a:lnTo>
                  <a:cubicBezTo>
                    <a:pt x="12454" y="1256652"/>
                    <a:pt x="0" y="1244064"/>
                    <a:pt x="0" y="1227699"/>
                  </a:cubicBezTo>
                  <a:cubicBezTo>
                    <a:pt x="0" y="1211334"/>
                    <a:pt x="12454" y="1197486"/>
                    <a:pt x="28645" y="1197486"/>
                  </a:cubicBezTo>
                  <a:close/>
                  <a:moveTo>
                    <a:pt x="28645" y="950298"/>
                  </a:moveTo>
                  <a:lnTo>
                    <a:pt x="2271694" y="950298"/>
                  </a:lnTo>
                  <a:cubicBezTo>
                    <a:pt x="2287885" y="950298"/>
                    <a:pt x="2300339" y="962886"/>
                    <a:pt x="2300339" y="979250"/>
                  </a:cubicBezTo>
                  <a:cubicBezTo>
                    <a:pt x="2300339" y="995614"/>
                    <a:pt x="2287885" y="1009460"/>
                    <a:pt x="2271694" y="1009460"/>
                  </a:cubicBezTo>
                  <a:lnTo>
                    <a:pt x="28645" y="1009460"/>
                  </a:lnTo>
                  <a:cubicBezTo>
                    <a:pt x="12454" y="1009460"/>
                    <a:pt x="0" y="995614"/>
                    <a:pt x="0" y="979250"/>
                  </a:cubicBezTo>
                  <a:cubicBezTo>
                    <a:pt x="0" y="962886"/>
                    <a:pt x="12454" y="950298"/>
                    <a:pt x="28645" y="950298"/>
                  </a:cubicBezTo>
                  <a:close/>
                  <a:moveTo>
                    <a:pt x="1116321" y="565785"/>
                  </a:moveTo>
                  <a:lnTo>
                    <a:pt x="2271643" y="565785"/>
                  </a:lnTo>
                  <a:cubicBezTo>
                    <a:pt x="2287862" y="565785"/>
                    <a:pt x="2300338" y="578641"/>
                    <a:pt x="2300338" y="595353"/>
                  </a:cubicBezTo>
                  <a:cubicBezTo>
                    <a:pt x="2300338" y="612065"/>
                    <a:pt x="2287862" y="624921"/>
                    <a:pt x="2271643" y="624921"/>
                  </a:cubicBezTo>
                  <a:lnTo>
                    <a:pt x="1116321" y="624921"/>
                  </a:lnTo>
                  <a:cubicBezTo>
                    <a:pt x="1100102" y="624921"/>
                    <a:pt x="1087625" y="612065"/>
                    <a:pt x="1087625" y="595353"/>
                  </a:cubicBezTo>
                  <a:cubicBezTo>
                    <a:pt x="1087625" y="578641"/>
                    <a:pt x="1100102" y="565785"/>
                    <a:pt x="1116321" y="565785"/>
                  </a:cubicBezTo>
                  <a:close/>
                  <a:moveTo>
                    <a:pt x="1116321" y="335077"/>
                  </a:moveTo>
                  <a:lnTo>
                    <a:pt x="2271643" y="335077"/>
                  </a:lnTo>
                  <a:cubicBezTo>
                    <a:pt x="2287862" y="335077"/>
                    <a:pt x="2300338" y="347933"/>
                    <a:pt x="2300338" y="364645"/>
                  </a:cubicBezTo>
                  <a:cubicBezTo>
                    <a:pt x="2300338" y="381357"/>
                    <a:pt x="2287862" y="394213"/>
                    <a:pt x="2271643" y="394213"/>
                  </a:cubicBezTo>
                  <a:lnTo>
                    <a:pt x="1116321" y="394213"/>
                  </a:lnTo>
                  <a:cubicBezTo>
                    <a:pt x="1100102" y="394213"/>
                    <a:pt x="1087625" y="381357"/>
                    <a:pt x="1087625" y="364645"/>
                  </a:cubicBezTo>
                  <a:cubicBezTo>
                    <a:pt x="1087625" y="347933"/>
                    <a:pt x="1100102" y="335077"/>
                    <a:pt x="1116321" y="335077"/>
                  </a:cubicBezTo>
                  <a:close/>
                  <a:moveTo>
                    <a:pt x="1116321" y="109863"/>
                  </a:moveTo>
                  <a:lnTo>
                    <a:pt x="2271643" y="109863"/>
                  </a:lnTo>
                  <a:cubicBezTo>
                    <a:pt x="2287862" y="109863"/>
                    <a:pt x="2300338" y="123711"/>
                    <a:pt x="2300338" y="140076"/>
                  </a:cubicBezTo>
                  <a:cubicBezTo>
                    <a:pt x="2300338" y="155182"/>
                    <a:pt x="2287862" y="169029"/>
                    <a:pt x="2271643" y="169029"/>
                  </a:cubicBezTo>
                  <a:lnTo>
                    <a:pt x="1116321" y="169029"/>
                  </a:lnTo>
                  <a:cubicBezTo>
                    <a:pt x="1100102" y="169029"/>
                    <a:pt x="1087625" y="155182"/>
                    <a:pt x="1087625" y="140076"/>
                  </a:cubicBezTo>
                  <a:cubicBezTo>
                    <a:pt x="1087625" y="123711"/>
                    <a:pt x="1100102" y="109863"/>
                    <a:pt x="1116321" y="109863"/>
                  </a:cubicBezTo>
                  <a:close/>
                  <a:moveTo>
                    <a:pt x="200724" y="0"/>
                  </a:moveTo>
                  <a:lnTo>
                    <a:pt x="949051" y="0"/>
                  </a:lnTo>
                  <a:lnTo>
                    <a:pt x="944062" y="47335"/>
                  </a:lnTo>
                  <a:cubicBezTo>
                    <a:pt x="924107" y="270310"/>
                    <a:pt x="922860" y="495776"/>
                    <a:pt x="942815" y="718750"/>
                  </a:cubicBezTo>
                  <a:lnTo>
                    <a:pt x="949051" y="789754"/>
                  </a:lnTo>
                  <a:lnTo>
                    <a:pt x="200724" y="789754"/>
                  </a:lnTo>
                  <a:lnTo>
                    <a:pt x="194488" y="718750"/>
                  </a:lnTo>
                  <a:cubicBezTo>
                    <a:pt x="175780" y="495776"/>
                    <a:pt x="175780" y="270310"/>
                    <a:pt x="195736" y="47335"/>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32" name="Freeform 407">
              <a:extLst>
                <a:ext uri="{FF2B5EF4-FFF2-40B4-BE49-F238E27FC236}">
                  <a16:creationId xmlns:a16="http://schemas.microsoft.com/office/drawing/2014/main" id="{91FB753A-F714-E44D-9ED0-D888E95CCC0C}"/>
                </a:ext>
              </a:extLst>
            </p:cNvPr>
            <p:cNvSpPr>
              <a:spLocks noChangeArrowheads="1"/>
            </p:cNvSpPr>
            <p:nvPr/>
          </p:nvSpPr>
          <p:spPr bwMode="auto">
            <a:xfrm>
              <a:off x="4449124" y="5254031"/>
              <a:ext cx="1021706" cy="1647914"/>
            </a:xfrm>
            <a:custGeom>
              <a:avLst/>
              <a:gdLst>
                <a:gd name="T0" fmla="*/ 728 w 820"/>
                <a:gd name="T1" fmla="*/ 586 h 1322"/>
                <a:gd name="T2" fmla="*/ 331 w 820"/>
                <a:gd name="T3" fmla="*/ 1321 h 1322"/>
                <a:gd name="T4" fmla="*/ 144 w 820"/>
                <a:gd name="T5" fmla="*/ 1096 h 1322"/>
                <a:gd name="T6" fmla="*/ 427 w 820"/>
                <a:gd name="T7" fmla="*/ 422 h 1322"/>
                <a:gd name="T8" fmla="*/ 166 w 820"/>
                <a:gd name="T9" fmla="*/ 422 h 1322"/>
                <a:gd name="T10" fmla="*/ 166 w 820"/>
                <a:gd name="T11" fmla="*/ 422 h 1322"/>
                <a:gd name="T12" fmla="*/ 0 w 820"/>
                <a:gd name="T13" fmla="*/ 256 h 1322"/>
                <a:gd name="T14" fmla="*/ 0 w 820"/>
                <a:gd name="T15" fmla="*/ 0 h 1322"/>
                <a:gd name="T16" fmla="*/ 648 w 820"/>
                <a:gd name="T17" fmla="*/ 0 h 1322"/>
                <a:gd name="T18" fmla="*/ 718 w 820"/>
                <a:gd name="T19" fmla="*/ 169 h 1322"/>
                <a:gd name="T20" fmla="*/ 718 w 820"/>
                <a:gd name="T21" fmla="*/ 169 h 1322"/>
                <a:gd name="T22" fmla="*/ 792 w 820"/>
                <a:gd name="T23" fmla="*/ 213 h 1322"/>
                <a:gd name="T24" fmla="*/ 792 w 820"/>
                <a:gd name="T25" fmla="*/ 213 h 1322"/>
                <a:gd name="T26" fmla="*/ 813 w 820"/>
                <a:gd name="T27" fmla="*/ 336 h 1322"/>
                <a:gd name="T28" fmla="*/ 813 w 820"/>
                <a:gd name="T29" fmla="*/ 336 h 1322"/>
                <a:gd name="T30" fmla="*/ 728 w 820"/>
                <a:gd name="T31"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0" h="1322">
                  <a:moveTo>
                    <a:pt x="728" y="586"/>
                  </a:moveTo>
                  <a:lnTo>
                    <a:pt x="331" y="1321"/>
                  </a:lnTo>
                  <a:lnTo>
                    <a:pt x="144" y="1096"/>
                  </a:lnTo>
                  <a:lnTo>
                    <a:pt x="427" y="422"/>
                  </a:lnTo>
                  <a:lnTo>
                    <a:pt x="166" y="422"/>
                  </a:lnTo>
                  <a:lnTo>
                    <a:pt x="166" y="422"/>
                  </a:lnTo>
                  <a:cubicBezTo>
                    <a:pt x="75" y="422"/>
                    <a:pt x="0" y="348"/>
                    <a:pt x="0" y="256"/>
                  </a:cubicBezTo>
                  <a:lnTo>
                    <a:pt x="0" y="0"/>
                  </a:lnTo>
                  <a:lnTo>
                    <a:pt x="648" y="0"/>
                  </a:lnTo>
                  <a:lnTo>
                    <a:pt x="718" y="169"/>
                  </a:lnTo>
                  <a:lnTo>
                    <a:pt x="718" y="169"/>
                  </a:lnTo>
                  <a:cubicBezTo>
                    <a:pt x="750" y="169"/>
                    <a:pt x="778" y="186"/>
                    <a:pt x="792" y="213"/>
                  </a:cubicBezTo>
                  <a:lnTo>
                    <a:pt x="792" y="213"/>
                  </a:lnTo>
                  <a:cubicBezTo>
                    <a:pt x="811" y="250"/>
                    <a:pt x="819" y="293"/>
                    <a:pt x="813" y="336"/>
                  </a:cubicBezTo>
                  <a:lnTo>
                    <a:pt x="813" y="336"/>
                  </a:lnTo>
                  <a:cubicBezTo>
                    <a:pt x="800" y="423"/>
                    <a:pt x="772" y="508"/>
                    <a:pt x="728" y="586"/>
                  </a:cubicBezTo>
                </a:path>
              </a:pathLst>
            </a:custGeom>
            <a:solidFill>
              <a:srgbClr val="E444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3" name="Freeform 408">
              <a:extLst>
                <a:ext uri="{FF2B5EF4-FFF2-40B4-BE49-F238E27FC236}">
                  <a16:creationId xmlns:a16="http://schemas.microsoft.com/office/drawing/2014/main" id="{7214F424-7674-6944-8BD4-9A59F1F99B3A}"/>
                </a:ext>
              </a:extLst>
            </p:cNvPr>
            <p:cNvSpPr>
              <a:spLocks noChangeArrowheads="1"/>
            </p:cNvSpPr>
            <p:nvPr/>
          </p:nvSpPr>
          <p:spPr bwMode="auto">
            <a:xfrm>
              <a:off x="4762225" y="3518231"/>
              <a:ext cx="417471" cy="823956"/>
            </a:xfrm>
            <a:custGeom>
              <a:avLst/>
              <a:gdLst>
                <a:gd name="T0" fmla="*/ 218 w 335"/>
                <a:gd name="T1" fmla="*/ 0 h 663"/>
                <a:gd name="T2" fmla="*/ 188 w 335"/>
                <a:gd name="T3" fmla="*/ 0 h 663"/>
                <a:gd name="T4" fmla="*/ 188 w 335"/>
                <a:gd name="T5" fmla="*/ 0 h 663"/>
                <a:gd name="T6" fmla="*/ 79 w 335"/>
                <a:gd name="T7" fmla="*/ 91 h 663"/>
                <a:gd name="T8" fmla="*/ 0 w 335"/>
                <a:gd name="T9" fmla="*/ 521 h 663"/>
                <a:gd name="T10" fmla="*/ 269 w 335"/>
                <a:gd name="T11" fmla="*/ 662 h 663"/>
                <a:gd name="T12" fmla="*/ 269 w 335"/>
                <a:gd name="T13" fmla="*/ 662 h 663"/>
                <a:gd name="T14" fmla="*/ 247 w 335"/>
                <a:gd name="T15" fmla="*/ 374 h 663"/>
                <a:gd name="T16" fmla="*/ 247 w 335"/>
                <a:gd name="T17" fmla="*/ 374 h 663"/>
                <a:gd name="T18" fmla="*/ 218 w 335"/>
                <a:gd name="T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663">
                  <a:moveTo>
                    <a:pt x="218" y="0"/>
                  </a:moveTo>
                  <a:lnTo>
                    <a:pt x="188" y="0"/>
                  </a:lnTo>
                  <a:lnTo>
                    <a:pt x="188" y="0"/>
                  </a:lnTo>
                  <a:cubicBezTo>
                    <a:pt x="134" y="0"/>
                    <a:pt x="88" y="38"/>
                    <a:pt x="79" y="91"/>
                  </a:cubicBezTo>
                  <a:lnTo>
                    <a:pt x="0" y="521"/>
                  </a:lnTo>
                  <a:lnTo>
                    <a:pt x="269" y="662"/>
                  </a:lnTo>
                  <a:lnTo>
                    <a:pt x="269" y="662"/>
                  </a:lnTo>
                  <a:cubicBezTo>
                    <a:pt x="269" y="662"/>
                    <a:pt x="236" y="502"/>
                    <a:pt x="247" y="374"/>
                  </a:cubicBezTo>
                  <a:lnTo>
                    <a:pt x="247" y="374"/>
                  </a:lnTo>
                  <a:cubicBezTo>
                    <a:pt x="259" y="248"/>
                    <a:pt x="334" y="142"/>
                    <a:pt x="218"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4" name="Freeform 409">
              <a:extLst>
                <a:ext uri="{FF2B5EF4-FFF2-40B4-BE49-F238E27FC236}">
                  <a16:creationId xmlns:a16="http://schemas.microsoft.com/office/drawing/2014/main" id="{6173E485-E052-4548-8A00-515571765D8D}"/>
                </a:ext>
              </a:extLst>
            </p:cNvPr>
            <p:cNvSpPr>
              <a:spLocks noChangeArrowheads="1"/>
            </p:cNvSpPr>
            <p:nvPr/>
          </p:nvSpPr>
          <p:spPr bwMode="auto">
            <a:xfrm>
              <a:off x="3938267" y="4018101"/>
              <a:ext cx="1274386" cy="1241428"/>
            </a:xfrm>
            <a:custGeom>
              <a:avLst/>
              <a:gdLst>
                <a:gd name="T0" fmla="*/ 559 w 1021"/>
                <a:gd name="T1" fmla="*/ 0 h 997"/>
                <a:gd name="T2" fmla="*/ 234 w 1021"/>
                <a:gd name="T3" fmla="*/ 133 h 997"/>
                <a:gd name="T4" fmla="*/ 175 w 1021"/>
                <a:gd name="T5" fmla="*/ 753 h 997"/>
                <a:gd name="T6" fmla="*/ 66 w 1021"/>
                <a:gd name="T7" fmla="*/ 936 h 997"/>
                <a:gd name="T8" fmla="*/ 58 w 1021"/>
                <a:gd name="T9" fmla="*/ 936 h 997"/>
                <a:gd name="T10" fmla="*/ 58 w 1021"/>
                <a:gd name="T11" fmla="*/ 936 h 997"/>
                <a:gd name="T12" fmla="*/ 0 w 1021"/>
                <a:gd name="T13" fmla="*/ 996 h 997"/>
                <a:gd name="T14" fmla="*/ 734 w 1021"/>
                <a:gd name="T15" fmla="*/ 996 h 997"/>
                <a:gd name="T16" fmla="*/ 746 w 1021"/>
                <a:gd name="T17" fmla="*/ 688 h 997"/>
                <a:gd name="T18" fmla="*/ 841 w 1021"/>
                <a:gd name="T19" fmla="*/ 577 h 997"/>
                <a:gd name="T20" fmla="*/ 841 w 1021"/>
                <a:gd name="T21" fmla="*/ 996 h 997"/>
                <a:gd name="T22" fmla="*/ 1020 w 1021"/>
                <a:gd name="T23" fmla="*/ 996 h 997"/>
                <a:gd name="T24" fmla="*/ 997 w 1021"/>
                <a:gd name="T25" fmla="*/ 319 h 997"/>
                <a:gd name="T26" fmla="*/ 976 w 1021"/>
                <a:gd name="T27" fmla="*/ 286 h 997"/>
                <a:gd name="T28" fmla="*/ 976 w 1021"/>
                <a:gd name="T29" fmla="*/ 286 h 997"/>
                <a:gd name="T30" fmla="*/ 837 w 1021"/>
                <a:gd name="T31" fmla="*/ 138 h 997"/>
                <a:gd name="T32" fmla="*/ 693 w 1021"/>
                <a:gd name="T33" fmla="*/ 30 h 997"/>
                <a:gd name="T34" fmla="*/ 559 w 1021"/>
                <a:gd name="T35"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1" h="997">
                  <a:moveTo>
                    <a:pt x="559" y="0"/>
                  </a:moveTo>
                  <a:lnTo>
                    <a:pt x="234" y="133"/>
                  </a:lnTo>
                  <a:lnTo>
                    <a:pt x="175" y="753"/>
                  </a:lnTo>
                  <a:lnTo>
                    <a:pt x="66" y="936"/>
                  </a:lnTo>
                  <a:lnTo>
                    <a:pt x="58" y="936"/>
                  </a:lnTo>
                  <a:lnTo>
                    <a:pt x="58" y="936"/>
                  </a:lnTo>
                  <a:cubicBezTo>
                    <a:pt x="25" y="937"/>
                    <a:pt x="0" y="963"/>
                    <a:pt x="0" y="996"/>
                  </a:cubicBezTo>
                  <a:lnTo>
                    <a:pt x="734" y="996"/>
                  </a:lnTo>
                  <a:lnTo>
                    <a:pt x="746" y="688"/>
                  </a:lnTo>
                  <a:lnTo>
                    <a:pt x="841" y="577"/>
                  </a:lnTo>
                  <a:lnTo>
                    <a:pt x="841" y="996"/>
                  </a:lnTo>
                  <a:lnTo>
                    <a:pt x="1020" y="996"/>
                  </a:lnTo>
                  <a:lnTo>
                    <a:pt x="997" y="319"/>
                  </a:lnTo>
                  <a:lnTo>
                    <a:pt x="976" y="286"/>
                  </a:lnTo>
                  <a:lnTo>
                    <a:pt x="976" y="286"/>
                  </a:lnTo>
                  <a:cubicBezTo>
                    <a:pt x="938" y="229"/>
                    <a:pt x="891" y="179"/>
                    <a:pt x="837" y="138"/>
                  </a:cubicBezTo>
                  <a:lnTo>
                    <a:pt x="693" y="30"/>
                  </a:lnTo>
                  <a:lnTo>
                    <a:pt x="559" y="0"/>
                  </a:ln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5" name="Freeform 410">
              <a:extLst>
                <a:ext uri="{FF2B5EF4-FFF2-40B4-BE49-F238E27FC236}">
                  <a16:creationId xmlns:a16="http://schemas.microsoft.com/office/drawing/2014/main" id="{747945D8-E1F7-CF48-9B85-C7BE5C7A0901}"/>
                </a:ext>
              </a:extLst>
            </p:cNvPr>
            <p:cNvSpPr>
              <a:spLocks noChangeArrowheads="1"/>
            </p:cNvSpPr>
            <p:nvPr/>
          </p:nvSpPr>
          <p:spPr bwMode="auto">
            <a:xfrm>
              <a:off x="4157991" y="4182891"/>
              <a:ext cx="521842" cy="1076636"/>
            </a:xfrm>
            <a:custGeom>
              <a:avLst/>
              <a:gdLst>
                <a:gd name="T0" fmla="*/ 59 w 418"/>
                <a:gd name="T1" fmla="*/ 0 h 864"/>
                <a:gd name="T2" fmla="*/ 129 w 418"/>
                <a:gd name="T3" fmla="*/ 13 h 864"/>
                <a:gd name="T4" fmla="*/ 129 w 418"/>
                <a:gd name="T5" fmla="*/ 13 h 864"/>
                <a:gd name="T6" fmla="*/ 226 w 418"/>
                <a:gd name="T7" fmla="*/ 107 h 864"/>
                <a:gd name="T8" fmla="*/ 242 w 418"/>
                <a:gd name="T9" fmla="*/ 175 h 864"/>
                <a:gd name="T10" fmla="*/ 242 w 418"/>
                <a:gd name="T11" fmla="*/ 175 h 864"/>
                <a:gd name="T12" fmla="*/ 244 w 418"/>
                <a:gd name="T13" fmla="*/ 222 h 864"/>
                <a:gd name="T14" fmla="*/ 194 w 418"/>
                <a:gd name="T15" fmla="*/ 526 h 864"/>
                <a:gd name="T16" fmla="*/ 417 w 418"/>
                <a:gd name="T17" fmla="*/ 751 h 864"/>
                <a:gd name="T18" fmla="*/ 362 w 418"/>
                <a:gd name="T19" fmla="*/ 863 h 864"/>
                <a:gd name="T20" fmla="*/ 0 w 418"/>
                <a:gd name="T21" fmla="*/ 620 h 864"/>
                <a:gd name="T22" fmla="*/ 59 w 418"/>
                <a:gd name="T2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864">
                  <a:moveTo>
                    <a:pt x="59" y="0"/>
                  </a:moveTo>
                  <a:lnTo>
                    <a:pt x="129" y="13"/>
                  </a:lnTo>
                  <a:lnTo>
                    <a:pt x="129" y="13"/>
                  </a:lnTo>
                  <a:cubicBezTo>
                    <a:pt x="177" y="22"/>
                    <a:pt x="215" y="60"/>
                    <a:pt x="226" y="107"/>
                  </a:cubicBezTo>
                  <a:lnTo>
                    <a:pt x="242" y="175"/>
                  </a:lnTo>
                  <a:lnTo>
                    <a:pt x="242" y="175"/>
                  </a:lnTo>
                  <a:cubicBezTo>
                    <a:pt x="245" y="191"/>
                    <a:pt x="246" y="207"/>
                    <a:pt x="244" y="222"/>
                  </a:cubicBezTo>
                  <a:lnTo>
                    <a:pt x="194" y="526"/>
                  </a:lnTo>
                  <a:lnTo>
                    <a:pt x="417" y="751"/>
                  </a:lnTo>
                  <a:lnTo>
                    <a:pt x="362" y="863"/>
                  </a:lnTo>
                  <a:lnTo>
                    <a:pt x="0" y="620"/>
                  </a:lnTo>
                  <a:lnTo>
                    <a:pt x="59" y="0"/>
                  </a:lnTo>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6" name="Freeform 411">
              <a:extLst>
                <a:ext uri="{FF2B5EF4-FFF2-40B4-BE49-F238E27FC236}">
                  <a16:creationId xmlns:a16="http://schemas.microsoft.com/office/drawing/2014/main" id="{F260F510-DA17-8B40-BFDE-92C027168BF4}"/>
                </a:ext>
              </a:extLst>
            </p:cNvPr>
            <p:cNvSpPr>
              <a:spLocks noChangeArrowheads="1"/>
            </p:cNvSpPr>
            <p:nvPr/>
          </p:nvSpPr>
          <p:spPr bwMode="auto">
            <a:xfrm>
              <a:off x="3938269" y="5254031"/>
              <a:ext cx="1021706" cy="1647914"/>
            </a:xfrm>
            <a:custGeom>
              <a:avLst/>
              <a:gdLst>
                <a:gd name="T0" fmla="*/ 727 w 821"/>
                <a:gd name="T1" fmla="*/ 586 h 1322"/>
                <a:gd name="T2" fmla="*/ 331 w 821"/>
                <a:gd name="T3" fmla="*/ 1321 h 1322"/>
                <a:gd name="T4" fmla="*/ 143 w 821"/>
                <a:gd name="T5" fmla="*/ 1096 h 1322"/>
                <a:gd name="T6" fmla="*/ 426 w 821"/>
                <a:gd name="T7" fmla="*/ 422 h 1322"/>
                <a:gd name="T8" fmla="*/ 165 w 821"/>
                <a:gd name="T9" fmla="*/ 422 h 1322"/>
                <a:gd name="T10" fmla="*/ 165 w 821"/>
                <a:gd name="T11" fmla="*/ 422 h 1322"/>
                <a:gd name="T12" fmla="*/ 0 w 821"/>
                <a:gd name="T13" fmla="*/ 256 h 1322"/>
                <a:gd name="T14" fmla="*/ 0 w 821"/>
                <a:gd name="T15" fmla="*/ 0 h 1322"/>
                <a:gd name="T16" fmla="*/ 819 w 821"/>
                <a:gd name="T17" fmla="*/ 0 h 1322"/>
                <a:gd name="T18" fmla="*/ 760 w 821"/>
                <a:gd name="T19" fmla="*/ 169 h 1322"/>
                <a:gd name="T20" fmla="*/ 760 w 821"/>
                <a:gd name="T21" fmla="*/ 169 h 1322"/>
                <a:gd name="T22" fmla="*/ 812 w 821"/>
                <a:gd name="T23" fmla="*/ 336 h 1322"/>
                <a:gd name="T24" fmla="*/ 812 w 821"/>
                <a:gd name="T25" fmla="*/ 336 h 1322"/>
                <a:gd name="T26" fmla="*/ 727 w 821"/>
                <a:gd name="T27"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1322">
                  <a:moveTo>
                    <a:pt x="727" y="586"/>
                  </a:moveTo>
                  <a:lnTo>
                    <a:pt x="331" y="1321"/>
                  </a:lnTo>
                  <a:lnTo>
                    <a:pt x="143" y="1096"/>
                  </a:lnTo>
                  <a:lnTo>
                    <a:pt x="426" y="422"/>
                  </a:lnTo>
                  <a:lnTo>
                    <a:pt x="165" y="422"/>
                  </a:lnTo>
                  <a:lnTo>
                    <a:pt x="165" y="422"/>
                  </a:lnTo>
                  <a:cubicBezTo>
                    <a:pt x="74" y="422"/>
                    <a:pt x="0" y="348"/>
                    <a:pt x="0" y="256"/>
                  </a:cubicBezTo>
                  <a:lnTo>
                    <a:pt x="0" y="0"/>
                  </a:lnTo>
                  <a:lnTo>
                    <a:pt x="819" y="0"/>
                  </a:lnTo>
                  <a:lnTo>
                    <a:pt x="760" y="169"/>
                  </a:lnTo>
                  <a:lnTo>
                    <a:pt x="760" y="169"/>
                  </a:lnTo>
                  <a:cubicBezTo>
                    <a:pt x="801" y="214"/>
                    <a:pt x="820" y="275"/>
                    <a:pt x="812" y="336"/>
                  </a:cubicBezTo>
                  <a:lnTo>
                    <a:pt x="812" y="336"/>
                  </a:lnTo>
                  <a:cubicBezTo>
                    <a:pt x="799" y="423"/>
                    <a:pt x="771" y="508"/>
                    <a:pt x="727" y="586"/>
                  </a:cubicBezTo>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7" name="Freeform 412">
              <a:extLst>
                <a:ext uri="{FF2B5EF4-FFF2-40B4-BE49-F238E27FC236}">
                  <a16:creationId xmlns:a16="http://schemas.microsoft.com/office/drawing/2014/main" id="{309E757C-C973-A840-A248-0994D2D71B25}"/>
                </a:ext>
              </a:extLst>
            </p:cNvPr>
            <p:cNvSpPr>
              <a:spLocks noChangeArrowheads="1"/>
            </p:cNvSpPr>
            <p:nvPr/>
          </p:nvSpPr>
          <p:spPr bwMode="auto">
            <a:xfrm>
              <a:off x="4245878" y="5385867"/>
              <a:ext cx="241693" cy="82397"/>
            </a:xfrm>
            <a:custGeom>
              <a:avLst/>
              <a:gdLst>
                <a:gd name="T0" fmla="*/ 0 w 194"/>
                <a:gd name="T1" fmla="*/ 0 h 64"/>
                <a:gd name="T2" fmla="*/ 193 w 194"/>
                <a:gd name="T3" fmla="*/ 0 h 64"/>
                <a:gd name="T4" fmla="*/ 193 w 194"/>
                <a:gd name="T5" fmla="*/ 63 h 64"/>
                <a:gd name="T6" fmla="*/ 0 w 194"/>
                <a:gd name="T7" fmla="*/ 63 h 64"/>
                <a:gd name="T8" fmla="*/ 0 w 194"/>
                <a:gd name="T9" fmla="*/ 0 h 64"/>
              </a:gdLst>
              <a:ahLst/>
              <a:cxnLst>
                <a:cxn ang="0">
                  <a:pos x="T0" y="T1"/>
                </a:cxn>
                <a:cxn ang="0">
                  <a:pos x="T2" y="T3"/>
                </a:cxn>
                <a:cxn ang="0">
                  <a:pos x="T4" y="T5"/>
                </a:cxn>
                <a:cxn ang="0">
                  <a:pos x="T6" y="T7"/>
                </a:cxn>
                <a:cxn ang="0">
                  <a:pos x="T8" y="T9"/>
                </a:cxn>
              </a:cxnLst>
              <a:rect l="0" t="0" r="r" b="b"/>
              <a:pathLst>
                <a:path w="194" h="64">
                  <a:moveTo>
                    <a:pt x="0" y="0"/>
                  </a:moveTo>
                  <a:lnTo>
                    <a:pt x="193" y="0"/>
                  </a:lnTo>
                  <a:lnTo>
                    <a:pt x="193" y="63"/>
                  </a:lnTo>
                  <a:lnTo>
                    <a:pt x="0" y="63"/>
                  </a:ln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8" name="Freeform 413">
              <a:extLst>
                <a:ext uri="{FF2B5EF4-FFF2-40B4-BE49-F238E27FC236}">
                  <a16:creationId xmlns:a16="http://schemas.microsoft.com/office/drawing/2014/main" id="{02979589-AB03-B94F-B55E-EA03296E5705}"/>
                </a:ext>
              </a:extLst>
            </p:cNvPr>
            <p:cNvSpPr>
              <a:spLocks noChangeArrowheads="1"/>
            </p:cNvSpPr>
            <p:nvPr/>
          </p:nvSpPr>
          <p:spPr bwMode="auto">
            <a:xfrm>
              <a:off x="3888833" y="6654763"/>
              <a:ext cx="444936" cy="708601"/>
            </a:xfrm>
            <a:custGeom>
              <a:avLst/>
              <a:gdLst>
                <a:gd name="T0" fmla="*/ 207 w 357"/>
                <a:gd name="T1" fmla="*/ 0 h 570"/>
                <a:gd name="T2" fmla="*/ 146 w 357"/>
                <a:gd name="T3" fmla="*/ 137 h 570"/>
                <a:gd name="T4" fmla="*/ 146 w 357"/>
                <a:gd name="T5" fmla="*/ 137 h 570"/>
                <a:gd name="T6" fmla="*/ 44 w 357"/>
                <a:gd name="T7" fmla="*/ 238 h 570"/>
                <a:gd name="T8" fmla="*/ 0 w 357"/>
                <a:gd name="T9" fmla="*/ 342 h 570"/>
                <a:gd name="T10" fmla="*/ 0 w 357"/>
                <a:gd name="T11" fmla="*/ 342 h 570"/>
                <a:gd name="T12" fmla="*/ 48 w 357"/>
                <a:gd name="T13" fmla="*/ 322 h 570"/>
                <a:gd name="T14" fmla="*/ 83 w 357"/>
                <a:gd name="T15" fmla="*/ 239 h 570"/>
                <a:gd name="T16" fmla="*/ 83 w 357"/>
                <a:gd name="T17" fmla="*/ 239 h 570"/>
                <a:gd name="T18" fmla="*/ 60 w 357"/>
                <a:gd name="T19" fmla="*/ 374 h 570"/>
                <a:gd name="T20" fmla="*/ 268 w 357"/>
                <a:gd name="T21" fmla="*/ 569 h 570"/>
                <a:gd name="T22" fmla="*/ 268 w 357"/>
                <a:gd name="T23" fmla="*/ 569 h 570"/>
                <a:gd name="T24" fmla="*/ 288 w 357"/>
                <a:gd name="T25" fmla="*/ 348 h 570"/>
                <a:gd name="T26" fmla="*/ 288 w 357"/>
                <a:gd name="T27" fmla="*/ 348 h 570"/>
                <a:gd name="T28" fmla="*/ 294 w 357"/>
                <a:gd name="T29" fmla="*/ 279 h 570"/>
                <a:gd name="T30" fmla="*/ 356 w 357"/>
                <a:gd name="T31" fmla="*/ 179 h 570"/>
                <a:gd name="T32" fmla="*/ 207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7" y="0"/>
                  </a:moveTo>
                  <a:lnTo>
                    <a:pt x="146" y="137"/>
                  </a:lnTo>
                  <a:lnTo>
                    <a:pt x="146" y="137"/>
                  </a:lnTo>
                  <a:cubicBezTo>
                    <a:pt x="99" y="156"/>
                    <a:pt x="63" y="192"/>
                    <a:pt x="44" y="238"/>
                  </a:cubicBezTo>
                  <a:lnTo>
                    <a:pt x="0" y="342"/>
                  </a:lnTo>
                  <a:lnTo>
                    <a:pt x="0" y="342"/>
                  </a:lnTo>
                  <a:cubicBezTo>
                    <a:pt x="19" y="350"/>
                    <a:pt x="41" y="341"/>
                    <a:pt x="48" y="322"/>
                  </a:cubicBezTo>
                  <a:lnTo>
                    <a:pt x="83" y="239"/>
                  </a:lnTo>
                  <a:lnTo>
                    <a:pt x="83" y="239"/>
                  </a:lnTo>
                  <a:cubicBezTo>
                    <a:pt x="83" y="239"/>
                    <a:pt x="104" y="269"/>
                    <a:pt x="60" y="374"/>
                  </a:cubicBezTo>
                  <a:lnTo>
                    <a:pt x="268" y="569"/>
                  </a:lnTo>
                  <a:lnTo>
                    <a:pt x="268" y="569"/>
                  </a:lnTo>
                  <a:cubicBezTo>
                    <a:pt x="309" y="502"/>
                    <a:pt x="316" y="420"/>
                    <a:pt x="288" y="348"/>
                  </a:cubicBezTo>
                  <a:lnTo>
                    <a:pt x="288" y="348"/>
                  </a:lnTo>
                  <a:cubicBezTo>
                    <a:pt x="278" y="326"/>
                    <a:pt x="281" y="300"/>
                    <a:pt x="294" y="279"/>
                  </a:cubicBezTo>
                  <a:lnTo>
                    <a:pt x="356" y="179"/>
                  </a:lnTo>
                  <a:lnTo>
                    <a:pt x="207"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9" name="Freeform 414">
              <a:extLst>
                <a:ext uri="{FF2B5EF4-FFF2-40B4-BE49-F238E27FC236}">
                  <a16:creationId xmlns:a16="http://schemas.microsoft.com/office/drawing/2014/main" id="{13F00EF2-476B-534D-8393-B7F6DF9F9680}"/>
                </a:ext>
              </a:extLst>
            </p:cNvPr>
            <p:cNvSpPr>
              <a:spLocks noChangeArrowheads="1"/>
            </p:cNvSpPr>
            <p:nvPr/>
          </p:nvSpPr>
          <p:spPr bwMode="auto">
            <a:xfrm>
              <a:off x="4394193" y="6654763"/>
              <a:ext cx="444936" cy="708601"/>
            </a:xfrm>
            <a:custGeom>
              <a:avLst/>
              <a:gdLst>
                <a:gd name="T0" fmla="*/ 206 w 357"/>
                <a:gd name="T1" fmla="*/ 0 h 570"/>
                <a:gd name="T2" fmla="*/ 145 w 357"/>
                <a:gd name="T3" fmla="*/ 137 h 570"/>
                <a:gd name="T4" fmla="*/ 145 w 357"/>
                <a:gd name="T5" fmla="*/ 137 h 570"/>
                <a:gd name="T6" fmla="*/ 43 w 357"/>
                <a:gd name="T7" fmla="*/ 238 h 570"/>
                <a:gd name="T8" fmla="*/ 0 w 357"/>
                <a:gd name="T9" fmla="*/ 342 h 570"/>
                <a:gd name="T10" fmla="*/ 0 w 357"/>
                <a:gd name="T11" fmla="*/ 342 h 570"/>
                <a:gd name="T12" fmla="*/ 48 w 357"/>
                <a:gd name="T13" fmla="*/ 322 h 570"/>
                <a:gd name="T14" fmla="*/ 82 w 357"/>
                <a:gd name="T15" fmla="*/ 239 h 570"/>
                <a:gd name="T16" fmla="*/ 82 w 357"/>
                <a:gd name="T17" fmla="*/ 239 h 570"/>
                <a:gd name="T18" fmla="*/ 59 w 357"/>
                <a:gd name="T19" fmla="*/ 374 h 570"/>
                <a:gd name="T20" fmla="*/ 267 w 357"/>
                <a:gd name="T21" fmla="*/ 569 h 570"/>
                <a:gd name="T22" fmla="*/ 267 w 357"/>
                <a:gd name="T23" fmla="*/ 569 h 570"/>
                <a:gd name="T24" fmla="*/ 287 w 357"/>
                <a:gd name="T25" fmla="*/ 348 h 570"/>
                <a:gd name="T26" fmla="*/ 287 w 357"/>
                <a:gd name="T27" fmla="*/ 348 h 570"/>
                <a:gd name="T28" fmla="*/ 293 w 357"/>
                <a:gd name="T29" fmla="*/ 279 h 570"/>
                <a:gd name="T30" fmla="*/ 356 w 357"/>
                <a:gd name="T31" fmla="*/ 179 h 570"/>
                <a:gd name="T32" fmla="*/ 206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6" y="0"/>
                  </a:moveTo>
                  <a:lnTo>
                    <a:pt x="145" y="137"/>
                  </a:lnTo>
                  <a:lnTo>
                    <a:pt x="145" y="137"/>
                  </a:lnTo>
                  <a:cubicBezTo>
                    <a:pt x="99" y="156"/>
                    <a:pt x="62" y="192"/>
                    <a:pt x="43" y="238"/>
                  </a:cubicBezTo>
                  <a:lnTo>
                    <a:pt x="0" y="342"/>
                  </a:lnTo>
                  <a:lnTo>
                    <a:pt x="0" y="342"/>
                  </a:lnTo>
                  <a:cubicBezTo>
                    <a:pt x="19" y="350"/>
                    <a:pt x="40" y="341"/>
                    <a:pt x="48" y="322"/>
                  </a:cubicBezTo>
                  <a:lnTo>
                    <a:pt x="82" y="239"/>
                  </a:lnTo>
                  <a:lnTo>
                    <a:pt x="82" y="239"/>
                  </a:lnTo>
                  <a:cubicBezTo>
                    <a:pt x="82" y="239"/>
                    <a:pt x="102" y="270"/>
                    <a:pt x="59" y="374"/>
                  </a:cubicBezTo>
                  <a:lnTo>
                    <a:pt x="267" y="569"/>
                  </a:lnTo>
                  <a:lnTo>
                    <a:pt x="267" y="569"/>
                  </a:lnTo>
                  <a:cubicBezTo>
                    <a:pt x="309" y="503"/>
                    <a:pt x="316" y="421"/>
                    <a:pt x="287" y="348"/>
                  </a:cubicBezTo>
                  <a:lnTo>
                    <a:pt x="287" y="348"/>
                  </a:lnTo>
                  <a:cubicBezTo>
                    <a:pt x="278" y="326"/>
                    <a:pt x="280" y="300"/>
                    <a:pt x="293" y="279"/>
                  </a:cubicBezTo>
                  <a:lnTo>
                    <a:pt x="356" y="179"/>
                  </a:lnTo>
                  <a:lnTo>
                    <a:pt x="20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0" name="Freeform 415">
              <a:extLst>
                <a:ext uri="{FF2B5EF4-FFF2-40B4-BE49-F238E27FC236}">
                  <a16:creationId xmlns:a16="http://schemas.microsoft.com/office/drawing/2014/main" id="{0387134D-E012-1B4A-A143-99A69FE91A5E}"/>
                </a:ext>
              </a:extLst>
            </p:cNvPr>
            <p:cNvSpPr>
              <a:spLocks noChangeArrowheads="1"/>
            </p:cNvSpPr>
            <p:nvPr/>
          </p:nvSpPr>
          <p:spPr bwMode="auto">
            <a:xfrm>
              <a:off x="4103060" y="6693210"/>
              <a:ext cx="120848" cy="197750"/>
            </a:xfrm>
            <a:custGeom>
              <a:avLst/>
              <a:gdLst>
                <a:gd name="T0" fmla="*/ 95 w 96"/>
                <a:gd name="T1" fmla="*/ 46 h 159"/>
                <a:gd name="T2" fmla="*/ 46 w 96"/>
                <a:gd name="T3" fmla="*/ 142 h 159"/>
                <a:gd name="T4" fmla="*/ 46 w 96"/>
                <a:gd name="T5" fmla="*/ 142 h 159"/>
                <a:gd name="T6" fmla="*/ 11 w 96"/>
                <a:gd name="T7" fmla="*/ 150 h 159"/>
                <a:gd name="T8" fmla="*/ 11 w 96"/>
                <a:gd name="T9" fmla="*/ 150 h 159"/>
                <a:gd name="T10" fmla="*/ 4 w 96"/>
                <a:gd name="T11" fmla="*/ 123 h 159"/>
                <a:gd name="T12" fmla="*/ 58 w 96"/>
                <a:gd name="T13" fmla="*/ 0 h 159"/>
                <a:gd name="T14" fmla="*/ 95 w 96"/>
                <a:gd name="T15" fmla="*/ 46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6"/>
                  </a:moveTo>
                  <a:lnTo>
                    <a:pt x="46" y="142"/>
                  </a:lnTo>
                  <a:lnTo>
                    <a:pt x="46" y="142"/>
                  </a:lnTo>
                  <a:cubicBezTo>
                    <a:pt x="39" y="155"/>
                    <a:pt x="23" y="158"/>
                    <a:pt x="11" y="150"/>
                  </a:cubicBezTo>
                  <a:lnTo>
                    <a:pt x="11" y="150"/>
                  </a:lnTo>
                  <a:cubicBezTo>
                    <a:pt x="3" y="143"/>
                    <a:pt x="0" y="133"/>
                    <a:pt x="4" y="123"/>
                  </a:cubicBezTo>
                  <a:lnTo>
                    <a:pt x="58" y="0"/>
                  </a:lnTo>
                  <a:lnTo>
                    <a:pt x="95" y="46"/>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1" name="Freeform 416">
              <a:extLst>
                <a:ext uri="{FF2B5EF4-FFF2-40B4-BE49-F238E27FC236}">
                  <a16:creationId xmlns:a16="http://schemas.microsoft.com/office/drawing/2014/main" id="{9CF5A1BF-7071-2A43-B836-E5AA97716CE6}"/>
                </a:ext>
              </a:extLst>
            </p:cNvPr>
            <p:cNvSpPr>
              <a:spLocks noChangeArrowheads="1"/>
            </p:cNvSpPr>
            <p:nvPr/>
          </p:nvSpPr>
          <p:spPr bwMode="auto">
            <a:xfrm>
              <a:off x="4619406" y="6698705"/>
              <a:ext cx="120848" cy="197750"/>
            </a:xfrm>
            <a:custGeom>
              <a:avLst/>
              <a:gdLst>
                <a:gd name="T0" fmla="*/ 95 w 96"/>
                <a:gd name="T1" fmla="*/ 45 h 159"/>
                <a:gd name="T2" fmla="*/ 45 w 96"/>
                <a:gd name="T3" fmla="*/ 142 h 159"/>
                <a:gd name="T4" fmla="*/ 45 w 96"/>
                <a:gd name="T5" fmla="*/ 142 h 159"/>
                <a:gd name="T6" fmla="*/ 10 w 96"/>
                <a:gd name="T7" fmla="*/ 149 h 159"/>
                <a:gd name="T8" fmla="*/ 10 w 96"/>
                <a:gd name="T9" fmla="*/ 149 h 159"/>
                <a:gd name="T10" fmla="*/ 4 w 96"/>
                <a:gd name="T11" fmla="*/ 123 h 159"/>
                <a:gd name="T12" fmla="*/ 57 w 96"/>
                <a:gd name="T13" fmla="*/ 0 h 159"/>
                <a:gd name="T14" fmla="*/ 95 w 96"/>
                <a:gd name="T15" fmla="*/ 45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5"/>
                  </a:moveTo>
                  <a:lnTo>
                    <a:pt x="45" y="142"/>
                  </a:lnTo>
                  <a:lnTo>
                    <a:pt x="45" y="142"/>
                  </a:lnTo>
                  <a:cubicBezTo>
                    <a:pt x="39" y="154"/>
                    <a:pt x="22" y="158"/>
                    <a:pt x="10" y="149"/>
                  </a:cubicBezTo>
                  <a:lnTo>
                    <a:pt x="10" y="149"/>
                  </a:lnTo>
                  <a:cubicBezTo>
                    <a:pt x="3" y="142"/>
                    <a:pt x="0" y="131"/>
                    <a:pt x="4" y="123"/>
                  </a:cubicBezTo>
                  <a:lnTo>
                    <a:pt x="57" y="0"/>
                  </a:lnTo>
                  <a:lnTo>
                    <a:pt x="95" y="45"/>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2" name="Freeform 417">
              <a:extLst>
                <a:ext uri="{FF2B5EF4-FFF2-40B4-BE49-F238E27FC236}">
                  <a16:creationId xmlns:a16="http://schemas.microsoft.com/office/drawing/2014/main" id="{DCAF9997-31DD-0144-A0A8-8CA3E597FE5E}"/>
                </a:ext>
              </a:extLst>
            </p:cNvPr>
            <p:cNvSpPr>
              <a:spLocks noChangeArrowheads="1"/>
            </p:cNvSpPr>
            <p:nvPr/>
          </p:nvSpPr>
          <p:spPr bwMode="auto">
            <a:xfrm>
              <a:off x="4438137" y="4907973"/>
              <a:ext cx="1159031" cy="560291"/>
            </a:xfrm>
            <a:custGeom>
              <a:avLst/>
              <a:gdLst>
                <a:gd name="T0" fmla="*/ 726 w 929"/>
                <a:gd name="T1" fmla="*/ 449 h 450"/>
                <a:gd name="T2" fmla="*/ 0 w 929"/>
                <a:gd name="T3" fmla="*/ 449 h 450"/>
                <a:gd name="T4" fmla="*/ 202 w 929"/>
                <a:gd name="T5" fmla="*/ 0 h 450"/>
                <a:gd name="T6" fmla="*/ 928 w 929"/>
                <a:gd name="T7" fmla="*/ 0 h 450"/>
                <a:gd name="T8" fmla="*/ 726 w 929"/>
                <a:gd name="T9" fmla="*/ 449 h 450"/>
              </a:gdLst>
              <a:ahLst/>
              <a:cxnLst>
                <a:cxn ang="0">
                  <a:pos x="T0" y="T1"/>
                </a:cxn>
                <a:cxn ang="0">
                  <a:pos x="T2" y="T3"/>
                </a:cxn>
                <a:cxn ang="0">
                  <a:pos x="T4" y="T5"/>
                </a:cxn>
                <a:cxn ang="0">
                  <a:pos x="T6" y="T7"/>
                </a:cxn>
                <a:cxn ang="0">
                  <a:pos x="T8" y="T9"/>
                </a:cxn>
              </a:cxnLst>
              <a:rect l="0" t="0" r="r" b="b"/>
              <a:pathLst>
                <a:path w="929" h="450">
                  <a:moveTo>
                    <a:pt x="726" y="449"/>
                  </a:moveTo>
                  <a:lnTo>
                    <a:pt x="0" y="449"/>
                  </a:lnTo>
                  <a:lnTo>
                    <a:pt x="202" y="0"/>
                  </a:lnTo>
                  <a:lnTo>
                    <a:pt x="928" y="0"/>
                  </a:lnTo>
                  <a:lnTo>
                    <a:pt x="726" y="44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3" name="Freeform 418">
              <a:extLst>
                <a:ext uri="{FF2B5EF4-FFF2-40B4-BE49-F238E27FC236}">
                  <a16:creationId xmlns:a16="http://schemas.microsoft.com/office/drawing/2014/main" id="{D9834458-AC5F-6549-9E80-756AB3C52DC8}"/>
                </a:ext>
              </a:extLst>
            </p:cNvPr>
            <p:cNvSpPr>
              <a:spLocks noChangeArrowheads="1"/>
            </p:cNvSpPr>
            <p:nvPr/>
          </p:nvSpPr>
          <p:spPr bwMode="auto">
            <a:xfrm>
              <a:off x="4602928" y="3468793"/>
              <a:ext cx="483389" cy="790999"/>
            </a:xfrm>
            <a:custGeom>
              <a:avLst/>
              <a:gdLst>
                <a:gd name="T0" fmla="*/ 386 w 387"/>
                <a:gd name="T1" fmla="*/ 195 h 634"/>
                <a:gd name="T2" fmla="*/ 386 w 387"/>
                <a:gd name="T3" fmla="*/ 195 h 634"/>
                <a:gd name="T4" fmla="*/ 198 w 387"/>
                <a:gd name="T5" fmla="*/ 0 h 634"/>
                <a:gd name="T6" fmla="*/ 198 w 387"/>
                <a:gd name="T7" fmla="*/ 0 h 634"/>
                <a:gd name="T8" fmla="*/ 10 w 387"/>
                <a:gd name="T9" fmla="*/ 195 h 634"/>
                <a:gd name="T10" fmla="*/ 10 w 387"/>
                <a:gd name="T11" fmla="*/ 195 h 634"/>
                <a:gd name="T12" fmla="*/ 46 w 387"/>
                <a:gd name="T13" fmla="*/ 331 h 634"/>
                <a:gd name="T14" fmla="*/ 16 w 387"/>
                <a:gd name="T15" fmla="*/ 446 h 634"/>
                <a:gd name="T16" fmla="*/ 16 w 387"/>
                <a:gd name="T17" fmla="*/ 446 h 634"/>
                <a:gd name="T18" fmla="*/ 65 w 387"/>
                <a:gd name="T19" fmla="*/ 607 h 634"/>
                <a:gd name="T20" fmla="*/ 65 w 387"/>
                <a:gd name="T21" fmla="*/ 607 h 634"/>
                <a:gd name="T22" fmla="*/ 155 w 387"/>
                <a:gd name="T23" fmla="*/ 582 h 634"/>
                <a:gd name="T24" fmla="*/ 186 w 387"/>
                <a:gd name="T25" fmla="*/ 422 h 634"/>
                <a:gd name="T26" fmla="*/ 186 w 387"/>
                <a:gd name="T27" fmla="*/ 422 h 634"/>
                <a:gd name="T28" fmla="*/ 386 w 387"/>
                <a:gd name="T29" fmla="*/ 19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634">
                  <a:moveTo>
                    <a:pt x="386" y="195"/>
                  </a:moveTo>
                  <a:lnTo>
                    <a:pt x="386" y="195"/>
                  </a:lnTo>
                  <a:cubicBezTo>
                    <a:pt x="386" y="87"/>
                    <a:pt x="302" y="0"/>
                    <a:pt x="198" y="0"/>
                  </a:cubicBezTo>
                  <a:lnTo>
                    <a:pt x="198" y="0"/>
                  </a:lnTo>
                  <a:cubicBezTo>
                    <a:pt x="94" y="0"/>
                    <a:pt x="10" y="87"/>
                    <a:pt x="10" y="195"/>
                  </a:cubicBezTo>
                  <a:lnTo>
                    <a:pt x="10" y="195"/>
                  </a:lnTo>
                  <a:cubicBezTo>
                    <a:pt x="10" y="242"/>
                    <a:pt x="23" y="290"/>
                    <a:pt x="46" y="331"/>
                  </a:cubicBezTo>
                  <a:lnTo>
                    <a:pt x="16" y="446"/>
                  </a:lnTo>
                  <a:lnTo>
                    <a:pt x="16" y="446"/>
                  </a:lnTo>
                  <a:cubicBezTo>
                    <a:pt x="0" y="505"/>
                    <a:pt x="20" y="567"/>
                    <a:pt x="65" y="607"/>
                  </a:cubicBezTo>
                  <a:lnTo>
                    <a:pt x="65" y="607"/>
                  </a:lnTo>
                  <a:cubicBezTo>
                    <a:pt x="95" y="633"/>
                    <a:pt x="142" y="620"/>
                    <a:pt x="155" y="582"/>
                  </a:cubicBezTo>
                  <a:lnTo>
                    <a:pt x="186" y="422"/>
                  </a:lnTo>
                  <a:lnTo>
                    <a:pt x="186" y="422"/>
                  </a:lnTo>
                  <a:cubicBezTo>
                    <a:pt x="312" y="420"/>
                    <a:pt x="386" y="331"/>
                    <a:pt x="386" y="19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4" name="Freeform 419">
              <a:extLst>
                <a:ext uri="{FF2B5EF4-FFF2-40B4-BE49-F238E27FC236}">
                  <a16:creationId xmlns:a16="http://schemas.microsoft.com/office/drawing/2014/main" id="{DA4620F8-06BC-3A43-BF41-E072D6A18034}"/>
                </a:ext>
              </a:extLst>
            </p:cNvPr>
            <p:cNvSpPr>
              <a:spLocks noChangeArrowheads="1"/>
            </p:cNvSpPr>
            <p:nvPr/>
          </p:nvSpPr>
          <p:spPr bwMode="auto">
            <a:xfrm>
              <a:off x="4031650" y="3413865"/>
              <a:ext cx="1186497" cy="1016212"/>
            </a:xfrm>
            <a:custGeom>
              <a:avLst/>
              <a:gdLst>
                <a:gd name="T0" fmla="*/ 776 w 954"/>
                <a:gd name="T1" fmla="*/ 122 h 814"/>
                <a:gd name="T2" fmla="*/ 776 w 954"/>
                <a:gd name="T3" fmla="*/ 122 h 814"/>
                <a:gd name="T4" fmla="*/ 525 w 954"/>
                <a:gd name="T5" fmla="*/ 243 h 814"/>
                <a:gd name="T6" fmla="*/ 525 w 954"/>
                <a:gd name="T7" fmla="*/ 243 h 814"/>
                <a:gd name="T8" fmla="*/ 488 w 954"/>
                <a:gd name="T9" fmla="*/ 228 h 814"/>
                <a:gd name="T10" fmla="*/ 488 w 954"/>
                <a:gd name="T11" fmla="*/ 228 h 814"/>
                <a:gd name="T12" fmla="*/ 526 w 954"/>
                <a:gd name="T13" fmla="*/ 282 h 814"/>
                <a:gd name="T14" fmla="*/ 526 w 954"/>
                <a:gd name="T15" fmla="*/ 282 h 814"/>
                <a:gd name="T16" fmla="*/ 386 w 954"/>
                <a:gd name="T17" fmla="*/ 545 h 814"/>
                <a:gd name="T18" fmla="*/ 386 w 954"/>
                <a:gd name="T19" fmla="*/ 545 h 814"/>
                <a:gd name="T20" fmla="*/ 135 w 954"/>
                <a:gd name="T21" fmla="*/ 813 h 814"/>
                <a:gd name="T22" fmla="*/ 135 w 954"/>
                <a:gd name="T23" fmla="*/ 813 h 814"/>
                <a:gd name="T24" fmla="*/ 195 w 954"/>
                <a:gd name="T25" fmla="*/ 425 h 814"/>
                <a:gd name="T26" fmla="*/ 195 w 954"/>
                <a:gd name="T27" fmla="*/ 425 h 814"/>
                <a:gd name="T28" fmla="*/ 630 w 954"/>
                <a:gd name="T29" fmla="*/ 0 h 814"/>
                <a:gd name="T30" fmla="*/ 630 w 954"/>
                <a:gd name="T31" fmla="*/ 0 h 814"/>
                <a:gd name="T32" fmla="*/ 776 w 954"/>
                <a:gd name="T33" fmla="*/ 12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4" h="814">
                  <a:moveTo>
                    <a:pt x="776" y="122"/>
                  </a:moveTo>
                  <a:lnTo>
                    <a:pt x="776" y="122"/>
                  </a:lnTo>
                  <a:cubicBezTo>
                    <a:pt x="776" y="122"/>
                    <a:pt x="614" y="236"/>
                    <a:pt x="525" y="243"/>
                  </a:cubicBezTo>
                  <a:lnTo>
                    <a:pt x="525" y="243"/>
                  </a:lnTo>
                  <a:cubicBezTo>
                    <a:pt x="525" y="243"/>
                    <a:pt x="500" y="216"/>
                    <a:pt x="488" y="228"/>
                  </a:cubicBezTo>
                  <a:lnTo>
                    <a:pt x="488" y="228"/>
                  </a:lnTo>
                  <a:cubicBezTo>
                    <a:pt x="475" y="239"/>
                    <a:pt x="482" y="290"/>
                    <a:pt x="526" y="282"/>
                  </a:cubicBezTo>
                  <a:lnTo>
                    <a:pt x="526" y="282"/>
                  </a:lnTo>
                  <a:cubicBezTo>
                    <a:pt x="526" y="282"/>
                    <a:pt x="588" y="466"/>
                    <a:pt x="386" y="545"/>
                  </a:cubicBezTo>
                  <a:lnTo>
                    <a:pt x="386" y="545"/>
                  </a:lnTo>
                  <a:cubicBezTo>
                    <a:pt x="186" y="625"/>
                    <a:pt x="135" y="813"/>
                    <a:pt x="135" y="813"/>
                  </a:cubicBezTo>
                  <a:lnTo>
                    <a:pt x="135" y="813"/>
                  </a:lnTo>
                  <a:cubicBezTo>
                    <a:pt x="135" y="813"/>
                    <a:pt x="0" y="575"/>
                    <a:pt x="195" y="425"/>
                  </a:cubicBezTo>
                  <a:lnTo>
                    <a:pt x="195" y="425"/>
                  </a:lnTo>
                  <a:cubicBezTo>
                    <a:pt x="481" y="204"/>
                    <a:pt x="424" y="0"/>
                    <a:pt x="630" y="0"/>
                  </a:cubicBezTo>
                  <a:lnTo>
                    <a:pt x="630" y="0"/>
                  </a:lnTo>
                  <a:cubicBezTo>
                    <a:pt x="953" y="0"/>
                    <a:pt x="776" y="122"/>
                    <a:pt x="776" y="12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5" name="Freeform 420">
              <a:extLst>
                <a:ext uri="{FF2B5EF4-FFF2-40B4-BE49-F238E27FC236}">
                  <a16:creationId xmlns:a16="http://schemas.microsoft.com/office/drawing/2014/main" id="{546BDA0F-728C-3D40-B8B1-0A73EBD635A0}"/>
                </a:ext>
              </a:extLst>
            </p:cNvPr>
            <p:cNvSpPr>
              <a:spLocks noChangeArrowheads="1"/>
            </p:cNvSpPr>
            <p:nvPr/>
          </p:nvSpPr>
          <p:spPr bwMode="auto">
            <a:xfrm>
              <a:off x="8376649" y="7352375"/>
              <a:ext cx="1235937" cy="812971"/>
            </a:xfrm>
            <a:custGeom>
              <a:avLst/>
              <a:gdLst>
                <a:gd name="T0" fmla="*/ 992 w 993"/>
                <a:gd name="T1" fmla="*/ 652 h 653"/>
                <a:gd name="T2" fmla="*/ 0 w 993"/>
                <a:gd name="T3" fmla="*/ 652 h 653"/>
                <a:gd name="T4" fmla="*/ 0 w 993"/>
                <a:gd name="T5" fmla="*/ 0 h 653"/>
                <a:gd name="T6" fmla="*/ 992 w 993"/>
                <a:gd name="T7" fmla="*/ 0 h 653"/>
                <a:gd name="T8" fmla="*/ 992 w 993"/>
                <a:gd name="T9" fmla="*/ 652 h 653"/>
              </a:gdLst>
              <a:ahLst/>
              <a:cxnLst>
                <a:cxn ang="0">
                  <a:pos x="T0" y="T1"/>
                </a:cxn>
                <a:cxn ang="0">
                  <a:pos x="T2" y="T3"/>
                </a:cxn>
                <a:cxn ang="0">
                  <a:pos x="T4" y="T5"/>
                </a:cxn>
                <a:cxn ang="0">
                  <a:pos x="T6" y="T7"/>
                </a:cxn>
                <a:cxn ang="0">
                  <a:pos x="T8" y="T9"/>
                </a:cxn>
              </a:cxnLst>
              <a:rect l="0" t="0" r="r" b="b"/>
              <a:pathLst>
                <a:path w="993" h="653">
                  <a:moveTo>
                    <a:pt x="992" y="652"/>
                  </a:moveTo>
                  <a:lnTo>
                    <a:pt x="0" y="652"/>
                  </a:lnTo>
                  <a:lnTo>
                    <a:pt x="0" y="0"/>
                  </a:lnTo>
                  <a:lnTo>
                    <a:pt x="992" y="0"/>
                  </a:lnTo>
                  <a:lnTo>
                    <a:pt x="992" y="652"/>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6" name="Freeform 421">
              <a:extLst>
                <a:ext uri="{FF2B5EF4-FFF2-40B4-BE49-F238E27FC236}">
                  <a16:creationId xmlns:a16="http://schemas.microsoft.com/office/drawing/2014/main" id="{9E9C303F-BE88-EB4B-BDD1-F3C7E39867FC}"/>
                </a:ext>
              </a:extLst>
            </p:cNvPr>
            <p:cNvSpPr>
              <a:spLocks noChangeArrowheads="1"/>
            </p:cNvSpPr>
            <p:nvPr/>
          </p:nvSpPr>
          <p:spPr bwMode="auto">
            <a:xfrm>
              <a:off x="9579627" y="7945627"/>
              <a:ext cx="258171" cy="450430"/>
            </a:xfrm>
            <a:custGeom>
              <a:avLst/>
              <a:gdLst>
                <a:gd name="T0" fmla="*/ 113 w 209"/>
                <a:gd name="T1" fmla="*/ 0 h 361"/>
                <a:gd name="T2" fmla="*/ 0 w 209"/>
                <a:gd name="T3" fmla="*/ 99 h 361"/>
                <a:gd name="T4" fmla="*/ 41 w 209"/>
                <a:gd name="T5" fmla="*/ 360 h 361"/>
                <a:gd name="T6" fmla="*/ 208 w 209"/>
                <a:gd name="T7" fmla="*/ 305 h 361"/>
                <a:gd name="T8" fmla="*/ 113 w 209"/>
                <a:gd name="T9" fmla="*/ 0 h 361"/>
              </a:gdLst>
              <a:ahLst/>
              <a:cxnLst>
                <a:cxn ang="0">
                  <a:pos x="T0" y="T1"/>
                </a:cxn>
                <a:cxn ang="0">
                  <a:pos x="T2" y="T3"/>
                </a:cxn>
                <a:cxn ang="0">
                  <a:pos x="T4" y="T5"/>
                </a:cxn>
                <a:cxn ang="0">
                  <a:pos x="T6" y="T7"/>
                </a:cxn>
                <a:cxn ang="0">
                  <a:pos x="T8" y="T9"/>
                </a:cxn>
              </a:cxnLst>
              <a:rect l="0" t="0" r="r" b="b"/>
              <a:pathLst>
                <a:path w="209" h="361">
                  <a:moveTo>
                    <a:pt x="113" y="0"/>
                  </a:moveTo>
                  <a:lnTo>
                    <a:pt x="0" y="99"/>
                  </a:lnTo>
                  <a:lnTo>
                    <a:pt x="41" y="360"/>
                  </a:lnTo>
                  <a:lnTo>
                    <a:pt x="208" y="305"/>
                  </a:lnTo>
                  <a:lnTo>
                    <a:pt x="113" y="0"/>
                  </a:lnTo>
                </a:path>
              </a:pathLst>
            </a:custGeom>
            <a:solidFill>
              <a:srgbClr val="53B8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7" name="Freeform 422">
              <a:extLst>
                <a:ext uri="{FF2B5EF4-FFF2-40B4-BE49-F238E27FC236}">
                  <a16:creationId xmlns:a16="http://schemas.microsoft.com/office/drawing/2014/main" id="{C21151A7-6AC7-9F42-8704-A7694033E42F}"/>
                </a:ext>
              </a:extLst>
            </p:cNvPr>
            <p:cNvSpPr>
              <a:spLocks noChangeArrowheads="1"/>
            </p:cNvSpPr>
            <p:nvPr/>
          </p:nvSpPr>
          <p:spPr bwMode="auto">
            <a:xfrm>
              <a:off x="9475259" y="8264222"/>
              <a:ext cx="587757" cy="582263"/>
            </a:xfrm>
            <a:custGeom>
              <a:avLst/>
              <a:gdLst>
                <a:gd name="T0" fmla="*/ 331 w 470"/>
                <a:gd name="T1" fmla="*/ 56 h 468"/>
                <a:gd name="T2" fmla="*/ 331 w 470"/>
                <a:gd name="T3" fmla="*/ 56 h 468"/>
                <a:gd name="T4" fmla="*/ 95 w 470"/>
                <a:gd name="T5" fmla="*/ 118 h 468"/>
                <a:gd name="T6" fmla="*/ 95 w 470"/>
                <a:gd name="T7" fmla="*/ 118 h 468"/>
                <a:gd name="T8" fmla="*/ 25 w 470"/>
                <a:gd name="T9" fmla="*/ 155 h 468"/>
                <a:gd name="T10" fmla="*/ 61 w 470"/>
                <a:gd name="T11" fmla="*/ 178 h 468"/>
                <a:gd name="T12" fmla="*/ 61 w 470"/>
                <a:gd name="T13" fmla="*/ 178 h 468"/>
                <a:gd name="T14" fmla="*/ 89 w 470"/>
                <a:gd name="T15" fmla="*/ 407 h 468"/>
                <a:gd name="T16" fmla="*/ 89 w 470"/>
                <a:gd name="T17" fmla="*/ 407 h 468"/>
                <a:gd name="T18" fmla="*/ 410 w 470"/>
                <a:gd name="T19" fmla="*/ 349 h 468"/>
                <a:gd name="T20" fmla="*/ 410 w 470"/>
                <a:gd name="T21" fmla="*/ 349 h 468"/>
                <a:gd name="T22" fmla="*/ 331 w 470"/>
                <a:gd name="T23" fmla="*/ 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68">
                  <a:moveTo>
                    <a:pt x="331" y="56"/>
                  </a:moveTo>
                  <a:lnTo>
                    <a:pt x="331" y="56"/>
                  </a:lnTo>
                  <a:cubicBezTo>
                    <a:pt x="234" y="0"/>
                    <a:pt x="153" y="28"/>
                    <a:pt x="95" y="118"/>
                  </a:cubicBezTo>
                  <a:lnTo>
                    <a:pt x="95" y="118"/>
                  </a:lnTo>
                  <a:cubicBezTo>
                    <a:pt x="71" y="125"/>
                    <a:pt x="38" y="138"/>
                    <a:pt x="25" y="155"/>
                  </a:cubicBezTo>
                  <a:lnTo>
                    <a:pt x="61" y="178"/>
                  </a:lnTo>
                  <a:lnTo>
                    <a:pt x="61" y="178"/>
                  </a:lnTo>
                  <a:cubicBezTo>
                    <a:pt x="17" y="267"/>
                    <a:pt x="0" y="356"/>
                    <a:pt x="89" y="407"/>
                  </a:cubicBezTo>
                  <a:lnTo>
                    <a:pt x="89" y="407"/>
                  </a:lnTo>
                  <a:cubicBezTo>
                    <a:pt x="192" y="467"/>
                    <a:pt x="351" y="452"/>
                    <a:pt x="410" y="349"/>
                  </a:cubicBezTo>
                  <a:lnTo>
                    <a:pt x="410" y="349"/>
                  </a:lnTo>
                  <a:cubicBezTo>
                    <a:pt x="469" y="247"/>
                    <a:pt x="434" y="115"/>
                    <a:pt x="331" y="56"/>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8" name="Freeform 423">
              <a:extLst>
                <a:ext uri="{FF2B5EF4-FFF2-40B4-BE49-F238E27FC236}">
                  <a16:creationId xmlns:a16="http://schemas.microsoft.com/office/drawing/2014/main" id="{7A979386-2019-6947-836A-AC23DEB0E703}"/>
                </a:ext>
              </a:extLst>
            </p:cNvPr>
            <p:cNvSpPr>
              <a:spLocks noChangeArrowheads="1"/>
            </p:cNvSpPr>
            <p:nvPr/>
          </p:nvSpPr>
          <p:spPr bwMode="auto">
            <a:xfrm>
              <a:off x="9607092" y="8736624"/>
              <a:ext cx="230708" cy="324092"/>
            </a:xfrm>
            <a:custGeom>
              <a:avLst/>
              <a:gdLst>
                <a:gd name="T0" fmla="*/ 186 w 187"/>
                <a:gd name="T1" fmla="*/ 258 h 259"/>
                <a:gd name="T2" fmla="*/ 0 w 187"/>
                <a:gd name="T3" fmla="*/ 258 h 259"/>
                <a:gd name="T4" fmla="*/ 0 w 187"/>
                <a:gd name="T5" fmla="*/ 0 h 259"/>
                <a:gd name="T6" fmla="*/ 186 w 187"/>
                <a:gd name="T7" fmla="*/ 0 h 259"/>
                <a:gd name="T8" fmla="*/ 186 w 187"/>
                <a:gd name="T9" fmla="*/ 258 h 259"/>
              </a:gdLst>
              <a:ahLst/>
              <a:cxnLst>
                <a:cxn ang="0">
                  <a:pos x="T0" y="T1"/>
                </a:cxn>
                <a:cxn ang="0">
                  <a:pos x="T2" y="T3"/>
                </a:cxn>
                <a:cxn ang="0">
                  <a:pos x="T4" y="T5"/>
                </a:cxn>
                <a:cxn ang="0">
                  <a:pos x="T6" y="T7"/>
                </a:cxn>
                <a:cxn ang="0">
                  <a:pos x="T8" y="T9"/>
                </a:cxn>
              </a:cxnLst>
              <a:rect l="0" t="0" r="r" b="b"/>
              <a:pathLst>
                <a:path w="187" h="259">
                  <a:moveTo>
                    <a:pt x="186" y="258"/>
                  </a:moveTo>
                  <a:lnTo>
                    <a:pt x="0" y="258"/>
                  </a:lnTo>
                  <a:lnTo>
                    <a:pt x="0" y="0"/>
                  </a:lnTo>
                  <a:lnTo>
                    <a:pt x="186" y="0"/>
                  </a:lnTo>
                  <a:lnTo>
                    <a:pt x="186" y="25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9" name="Freeform 48">
              <a:extLst>
                <a:ext uri="{FF2B5EF4-FFF2-40B4-BE49-F238E27FC236}">
                  <a16:creationId xmlns:a16="http://schemas.microsoft.com/office/drawing/2014/main" id="{F319442B-DE57-1E45-B8EC-CA8809CB7D79}"/>
                </a:ext>
              </a:extLst>
            </p:cNvPr>
            <p:cNvSpPr>
              <a:spLocks noChangeArrowheads="1"/>
            </p:cNvSpPr>
            <p:nvPr/>
          </p:nvSpPr>
          <p:spPr bwMode="auto">
            <a:xfrm>
              <a:off x="8404115" y="8154360"/>
              <a:ext cx="1778504" cy="1970756"/>
            </a:xfrm>
            <a:custGeom>
              <a:avLst/>
              <a:gdLst>
                <a:gd name="connsiteX0" fmla="*/ 237147 w 1778504"/>
                <a:gd name="connsiteY0" fmla="*/ 0 h 1970756"/>
                <a:gd name="connsiteX1" fmla="*/ 565409 w 1778504"/>
                <a:gd name="connsiteY1" fmla="*/ 607389 h 1970756"/>
                <a:gd name="connsiteX2" fmla="*/ 1102656 w 1778504"/>
                <a:gd name="connsiteY2" fmla="*/ 873396 h 1970756"/>
                <a:gd name="connsiteX3" fmla="*/ 1778504 w 1778504"/>
                <a:gd name="connsiteY3" fmla="*/ 873396 h 1970756"/>
                <a:gd name="connsiteX4" fmla="*/ 1688842 w 1778504"/>
                <a:gd name="connsiteY4" fmla="*/ 1671135 h 1970756"/>
                <a:gd name="connsiteX5" fmla="*/ 1708767 w 1778504"/>
                <a:gd name="connsiteY5" fmla="*/ 1934552 h 1970756"/>
                <a:gd name="connsiteX6" fmla="*/ 884381 w 1778504"/>
                <a:gd name="connsiteY6" fmla="*/ 1970756 h 1970756"/>
                <a:gd name="connsiteX7" fmla="*/ 954118 w 1778504"/>
                <a:gd name="connsiteY7" fmla="*/ 1470140 h 1970756"/>
                <a:gd name="connsiteX8" fmla="*/ 932948 w 1778504"/>
                <a:gd name="connsiteY8" fmla="*/ 1393986 h 1970756"/>
                <a:gd name="connsiteX9" fmla="*/ 933123 w 1778504"/>
                <a:gd name="connsiteY9" fmla="*/ 1244586 h 1970756"/>
                <a:gd name="connsiteX10" fmla="*/ 946624 w 1778504"/>
                <a:gd name="connsiteY10" fmla="*/ 1207154 h 1970756"/>
                <a:gd name="connsiteX11" fmla="*/ 383180 w 1778504"/>
                <a:gd name="connsiteY11" fmla="*/ 847606 h 1970756"/>
                <a:gd name="connsiteX12" fmla="*/ 0 w 1778504"/>
                <a:gd name="connsiteY12" fmla="*/ 87125 h 19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504" h="1970756">
                  <a:moveTo>
                    <a:pt x="237147" y="0"/>
                  </a:moveTo>
                  <a:lnTo>
                    <a:pt x="565409" y="607389"/>
                  </a:lnTo>
                  <a:lnTo>
                    <a:pt x="1102656" y="873396"/>
                  </a:lnTo>
                  <a:lnTo>
                    <a:pt x="1778504" y="873396"/>
                  </a:lnTo>
                  <a:lnTo>
                    <a:pt x="1688842" y="1671135"/>
                  </a:lnTo>
                  <a:lnTo>
                    <a:pt x="1708767" y="1934552"/>
                  </a:lnTo>
                  <a:lnTo>
                    <a:pt x="884381" y="1970756"/>
                  </a:lnTo>
                  <a:lnTo>
                    <a:pt x="954118" y="1470140"/>
                  </a:lnTo>
                  <a:lnTo>
                    <a:pt x="932948" y="1393986"/>
                  </a:lnTo>
                  <a:cubicBezTo>
                    <a:pt x="919872" y="1344361"/>
                    <a:pt x="920105" y="1293332"/>
                    <a:pt x="933123" y="1244586"/>
                  </a:cubicBezTo>
                  <a:lnTo>
                    <a:pt x="946624" y="1207154"/>
                  </a:lnTo>
                  <a:lnTo>
                    <a:pt x="383180" y="847606"/>
                  </a:lnTo>
                  <a:lnTo>
                    <a:pt x="0" y="87125"/>
                  </a:lnTo>
                  <a:close/>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0" name="Freeform 49">
              <a:extLst>
                <a:ext uri="{FF2B5EF4-FFF2-40B4-BE49-F238E27FC236}">
                  <a16:creationId xmlns:a16="http://schemas.microsoft.com/office/drawing/2014/main" id="{6C9D13BD-9DC7-8C45-998E-D690A79DF2E4}"/>
                </a:ext>
              </a:extLst>
            </p:cNvPr>
            <p:cNvSpPr>
              <a:spLocks noChangeArrowheads="1"/>
            </p:cNvSpPr>
            <p:nvPr/>
          </p:nvSpPr>
          <p:spPr bwMode="auto">
            <a:xfrm>
              <a:off x="8903980" y="10087914"/>
              <a:ext cx="1366526" cy="2503580"/>
            </a:xfrm>
            <a:custGeom>
              <a:avLst/>
              <a:gdLst>
                <a:gd name="connsiteX0" fmla="*/ 1210830 w 1366526"/>
                <a:gd name="connsiteY0" fmla="*/ 0 h 2503580"/>
                <a:gd name="connsiteX1" fmla="*/ 1183427 w 1366526"/>
                <a:gd name="connsiteY1" fmla="*/ 556456 h 2503580"/>
                <a:gd name="connsiteX2" fmla="*/ 1082536 w 1366526"/>
                <a:gd name="connsiteY2" fmla="*/ 1140299 h 2503580"/>
                <a:gd name="connsiteX3" fmla="*/ 1366526 w 1366526"/>
                <a:gd name="connsiteY3" fmla="*/ 2312963 h 2503580"/>
                <a:gd name="connsiteX4" fmla="*/ 977908 w 1366526"/>
                <a:gd name="connsiteY4" fmla="*/ 2448654 h 2503580"/>
                <a:gd name="connsiteX5" fmla="*/ 604237 w 1366526"/>
                <a:gd name="connsiteY5" fmla="*/ 1206277 h 2503580"/>
                <a:gd name="connsiteX6" fmla="*/ 642925 w 1366526"/>
                <a:gd name="connsiteY6" fmla="*/ 909736 h 2503580"/>
                <a:gd name="connsiteX7" fmla="*/ 450318 w 1366526"/>
                <a:gd name="connsiteY7" fmla="*/ 1195560 h 2503580"/>
                <a:gd name="connsiteX8" fmla="*/ 473953 w 1366526"/>
                <a:gd name="connsiteY8" fmla="*/ 2461185 h 2503580"/>
                <a:gd name="connsiteX9" fmla="*/ 65931 w 1366526"/>
                <a:gd name="connsiteY9" fmla="*/ 2503580 h 2503580"/>
                <a:gd name="connsiteX10" fmla="*/ 0 w 1366526"/>
                <a:gd name="connsiteY10" fmla="*/ 1184338 h 2503580"/>
                <a:gd name="connsiteX11" fmla="*/ 384387 w 1366526"/>
                <a:gd name="connsiteY11" fmla="*/ 37170 h 2503580"/>
                <a:gd name="connsiteX12" fmla="*/ 976518 w 1366526"/>
                <a:gd name="connsiteY12" fmla="*/ 10985 h 2503580"/>
                <a:gd name="connsiteX13" fmla="*/ 976518 w 1366526"/>
                <a:gd name="connsiteY13" fmla="*/ 11612 h 250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26" h="2503580">
                  <a:moveTo>
                    <a:pt x="1210830" y="0"/>
                  </a:moveTo>
                  <a:cubicBezTo>
                    <a:pt x="1270617" y="168057"/>
                    <a:pt x="1264390" y="374705"/>
                    <a:pt x="1183427" y="556456"/>
                  </a:cubicBezTo>
                  <a:cubicBezTo>
                    <a:pt x="1070081" y="812898"/>
                    <a:pt x="1082536" y="1140299"/>
                    <a:pt x="1082536" y="1140299"/>
                  </a:cubicBezTo>
                  <a:lnTo>
                    <a:pt x="1366526" y="2312963"/>
                  </a:lnTo>
                  <a:lnTo>
                    <a:pt x="977908" y="2448654"/>
                  </a:lnTo>
                  <a:lnTo>
                    <a:pt x="604237" y="1206277"/>
                  </a:lnTo>
                  <a:lnTo>
                    <a:pt x="642925" y="909736"/>
                  </a:lnTo>
                  <a:lnTo>
                    <a:pt x="450318" y="1195560"/>
                  </a:lnTo>
                  <a:lnTo>
                    <a:pt x="473953" y="2461185"/>
                  </a:lnTo>
                  <a:lnTo>
                    <a:pt x="65931" y="2503580"/>
                  </a:lnTo>
                  <a:lnTo>
                    <a:pt x="0" y="1184338"/>
                  </a:lnTo>
                  <a:lnTo>
                    <a:pt x="384387" y="37170"/>
                  </a:lnTo>
                  <a:lnTo>
                    <a:pt x="976518" y="10985"/>
                  </a:lnTo>
                  <a:lnTo>
                    <a:pt x="976518" y="11612"/>
                  </a:lnTo>
                  <a:close/>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1" name="Freeform 426">
              <a:extLst>
                <a:ext uri="{FF2B5EF4-FFF2-40B4-BE49-F238E27FC236}">
                  <a16:creationId xmlns:a16="http://schemas.microsoft.com/office/drawing/2014/main" id="{8914698B-A3B3-0344-93E6-1E043D019430}"/>
                </a:ext>
              </a:extLst>
            </p:cNvPr>
            <p:cNvSpPr>
              <a:spLocks noChangeArrowheads="1"/>
            </p:cNvSpPr>
            <p:nvPr/>
          </p:nvSpPr>
          <p:spPr bwMode="auto">
            <a:xfrm>
              <a:off x="8673275" y="12548798"/>
              <a:ext cx="675646" cy="340569"/>
            </a:xfrm>
            <a:custGeom>
              <a:avLst/>
              <a:gdLst>
                <a:gd name="T0" fmla="*/ 537 w 543"/>
                <a:gd name="T1" fmla="*/ 271 h 272"/>
                <a:gd name="T2" fmla="*/ 452 w 543"/>
                <a:gd name="T3" fmla="*/ 271 h 272"/>
                <a:gd name="T4" fmla="*/ 453 w 543"/>
                <a:gd name="T5" fmla="*/ 166 h 272"/>
                <a:gd name="T6" fmla="*/ 375 w 543"/>
                <a:gd name="T7" fmla="*/ 271 h 272"/>
                <a:gd name="T8" fmla="*/ 0 w 543"/>
                <a:gd name="T9" fmla="*/ 271 h 272"/>
                <a:gd name="T10" fmla="*/ 0 w 543"/>
                <a:gd name="T11" fmla="*/ 187 h 272"/>
                <a:gd name="T12" fmla="*/ 201 w 543"/>
                <a:gd name="T13" fmla="*/ 185 h 272"/>
                <a:gd name="T14" fmla="*/ 272 w 543"/>
                <a:gd name="T15" fmla="*/ 28 h 272"/>
                <a:gd name="T16" fmla="*/ 542 w 543"/>
                <a:gd name="T17" fmla="*/ 0 h 272"/>
                <a:gd name="T18" fmla="*/ 537 w 543"/>
                <a:gd name="T19"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272">
                  <a:moveTo>
                    <a:pt x="537" y="271"/>
                  </a:moveTo>
                  <a:lnTo>
                    <a:pt x="452" y="271"/>
                  </a:lnTo>
                  <a:lnTo>
                    <a:pt x="453" y="166"/>
                  </a:lnTo>
                  <a:lnTo>
                    <a:pt x="375" y="271"/>
                  </a:lnTo>
                  <a:lnTo>
                    <a:pt x="0" y="271"/>
                  </a:lnTo>
                  <a:lnTo>
                    <a:pt x="0" y="187"/>
                  </a:lnTo>
                  <a:lnTo>
                    <a:pt x="201" y="185"/>
                  </a:lnTo>
                  <a:lnTo>
                    <a:pt x="272" y="28"/>
                  </a:lnTo>
                  <a:lnTo>
                    <a:pt x="542" y="0"/>
                  </a:lnTo>
                  <a:lnTo>
                    <a:pt x="537" y="27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2" name="Freeform 427">
              <a:extLst>
                <a:ext uri="{FF2B5EF4-FFF2-40B4-BE49-F238E27FC236}">
                  <a16:creationId xmlns:a16="http://schemas.microsoft.com/office/drawing/2014/main" id="{D4616658-C43E-2D43-A345-901EB6A67CE4}"/>
                </a:ext>
              </a:extLst>
            </p:cNvPr>
            <p:cNvSpPr>
              <a:spLocks noChangeArrowheads="1"/>
            </p:cNvSpPr>
            <p:nvPr/>
          </p:nvSpPr>
          <p:spPr bwMode="auto">
            <a:xfrm>
              <a:off x="8942436" y="12570768"/>
              <a:ext cx="164791" cy="159301"/>
            </a:xfrm>
            <a:custGeom>
              <a:avLst/>
              <a:gdLst>
                <a:gd name="T0" fmla="*/ 132 w 133"/>
                <a:gd name="T1" fmla="*/ 35 h 130"/>
                <a:gd name="T2" fmla="*/ 131 w 133"/>
                <a:gd name="T3" fmla="*/ 0 h 130"/>
                <a:gd name="T4" fmla="*/ 55 w 133"/>
                <a:gd name="T5" fmla="*/ 8 h 130"/>
                <a:gd name="T6" fmla="*/ 0 w 133"/>
                <a:gd name="T7" fmla="*/ 129 h 130"/>
                <a:gd name="T8" fmla="*/ 38 w 133"/>
                <a:gd name="T9" fmla="*/ 129 h 130"/>
                <a:gd name="T10" fmla="*/ 38 w 133"/>
                <a:gd name="T11" fmla="*/ 129 h 130"/>
                <a:gd name="T12" fmla="*/ 132 w 133"/>
                <a:gd name="T13" fmla="*/ 35 h 130"/>
              </a:gdLst>
              <a:ahLst/>
              <a:cxnLst>
                <a:cxn ang="0">
                  <a:pos x="T0" y="T1"/>
                </a:cxn>
                <a:cxn ang="0">
                  <a:pos x="T2" y="T3"/>
                </a:cxn>
                <a:cxn ang="0">
                  <a:pos x="T4" y="T5"/>
                </a:cxn>
                <a:cxn ang="0">
                  <a:pos x="T6" y="T7"/>
                </a:cxn>
                <a:cxn ang="0">
                  <a:pos x="T8" y="T9"/>
                </a:cxn>
                <a:cxn ang="0">
                  <a:pos x="T10" y="T11"/>
                </a:cxn>
                <a:cxn ang="0">
                  <a:pos x="T12" y="T13"/>
                </a:cxn>
              </a:cxnLst>
              <a:rect l="0" t="0" r="r" b="b"/>
              <a:pathLst>
                <a:path w="133" h="130">
                  <a:moveTo>
                    <a:pt x="132" y="35"/>
                  </a:moveTo>
                  <a:lnTo>
                    <a:pt x="131" y="0"/>
                  </a:lnTo>
                  <a:lnTo>
                    <a:pt x="55" y="8"/>
                  </a:lnTo>
                  <a:lnTo>
                    <a:pt x="0" y="129"/>
                  </a:lnTo>
                  <a:lnTo>
                    <a:pt x="38" y="129"/>
                  </a:lnTo>
                  <a:lnTo>
                    <a:pt x="38" y="129"/>
                  </a:lnTo>
                  <a:cubicBezTo>
                    <a:pt x="90" y="129"/>
                    <a:pt x="132" y="87"/>
                    <a:pt x="132" y="3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3" name="Freeform 428">
              <a:extLst>
                <a:ext uri="{FF2B5EF4-FFF2-40B4-BE49-F238E27FC236}">
                  <a16:creationId xmlns:a16="http://schemas.microsoft.com/office/drawing/2014/main" id="{D0CD5969-7207-E245-9BFC-775B3340AB9A}"/>
                </a:ext>
              </a:extLst>
            </p:cNvPr>
            <p:cNvSpPr>
              <a:spLocks noChangeArrowheads="1"/>
            </p:cNvSpPr>
            <p:nvPr/>
          </p:nvSpPr>
          <p:spPr bwMode="auto">
            <a:xfrm>
              <a:off x="9623571" y="12416966"/>
              <a:ext cx="675642" cy="477896"/>
            </a:xfrm>
            <a:custGeom>
              <a:avLst/>
              <a:gdLst>
                <a:gd name="T0" fmla="*/ 543 w 544"/>
                <a:gd name="T1" fmla="*/ 267 h 384"/>
                <a:gd name="T2" fmla="*/ 460 w 544"/>
                <a:gd name="T3" fmla="*/ 285 h 384"/>
                <a:gd name="T4" fmla="*/ 438 w 544"/>
                <a:gd name="T5" fmla="*/ 182 h 384"/>
                <a:gd name="T6" fmla="*/ 384 w 544"/>
                <a:gd name="T7" fmla="*/ 301 h 384"/>
                <a:gd name="T8" fmla="*/ 19 w 544"/>
                <a:gd name="T9" fmla="*/ 383 h 384"/>
                <a:gd name="T10" fmla="*/ 0 w 544"/>
                <a:gd name="T11" fmla="*/ 301 h 384"/>
                <a:gd name="T12" fmla="*/ 195 w 544"/>
                <a:gd name="T13" fmla="*/ 254 h 384"/>
                <a:gd name="T14" fmla="*/ 231 w 544"/>
                <a:gd name="T15" fmla="*/ 90 h 384"/>
                <a:gd name="T16" fmla="*/ 488 w 544"/>
                <a:gd name="T17" fmla="*/ 0 h 384"/>
                <a:gd name="T18" fmla="*/ 543 w 544"/>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384">
                  <a:moveTo>
                    <a:pt x="543" y="267"/>
                  </a:moveTo>
                  <a:lnTo>
                    <a:pt x="460" y="285"/>
                  </a:lnTo>
                  <a:lnTo>
                    <a:pt x="438" y="182"/>
                  </a:lnTo>
                  <a:lnTo>
                    <a:pt x="384" y="301"/>
                  </a:lnTo>
                  <a:lnTo>
                    <a:pt x="19" y="383"/>
                  </a:lnTo>
                  <a:lnTo>
                    <a:pt x="0" y="301"/>
                  </a:lnTo>
                  <a:lnTo>
                    <a:pt x="195" y="254"/>
                  </a:lnTo>
                  <a:lnTo>
                    <a:pt x="231" y="90"/>
                  </a:lnTo>
                  <a:lnTo>
                    <a:pt x="488" y="0"/>
                  </a:lnTo>
                  <a:lnTo>
                    <a:pt x="543" y="2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4" name="Freeform 429">
              <a:extLst>
                <a:ext uri="{FF2B5EF4-FFF2-40B4-BE49-F238E27FC236}">
                  <a16:creationId xmlns:a16="http://schemas.microsoft.com/office/drawing/2014/main" id="{121BEA68-56F3-6C4B-9EAC-9A333793CBFC}"/>
                </a:ext>
              </a:extLst>
            </p:cNvPr>
            <p:cNvSpPr>
              <a:spLocks noChangeArrowheads="1"/>
            </p:cNvSpPr>
            <p:nvPr/>
          </p:nvSpPr>
          <p:spPr bwMode="auto">
            <a:xfrm>
              <a:off x="9876251" y="12493868"/>
              <a:ext cx="148310" cy="192257"/>
            </a:xfrm>
            <a:custGeom>
              <a:avLst/>
              <a:gdLst>
                <a:gd name="T0" fmla="*/ 108 w 120"/>
                <a:gd name="T1" fmla="*/ 32 h 154"/>
                <a:gd name="T2" fmla="*/ 101 w 120"/>
                <a:gd name="T3" fmla="*/ 0 h 154"/>
                <a:gd name="T4" fmla="*/ 27 w 120"/>
                <a:gd name="T5" fmla="*/ 26 h 154"/>
                <a:gd name="T6" fmla="*/ 0 w 120"/>
                <a:gd name="T7" fmla="*/ 153 h 154"/>
                <a:gd name="T8" fmla="*/ 37 w 120"/>
                <a:gd name="T9" fmla="*/ 144 h 154"/>
                <a:gd name="T10" fmla="*/ 37 w 120"/>
                <a:gd name="T11" fmla="*/ 144 h 154"/>
                <a:gd name="T12" fmla="*/ 108 w 120"/>
                <a:gd name="T13" fmla="*/ 32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108" y="32"/>
                  </a:moveTo>
                  <a:lnTo>
                    <a:pt x="101" y="0"/>
                  </a:lnTo>
                  <a:lnTo>
                    <a:pt x="27" y="26"/>
                  </a:lnTo>
                  <a:lnTo>
                    <a:pt x="0" y="153"/>
                  </a:lnTo>
                  <a:lnTo>
                    <a:pt x="37" y="144"/>
                  </a:lnTo>
                  <a:lnTo>
                    <a:pt x="37" y="144"/>
                  </a:lnTo>
                  <a:cubicBezTo>
                    <a:pt x="88" y="133"/>
                    <a:pt x="119" y="83"/>
                    <a:pt x="108" y="32"/>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5" name="Freeform 431">
              <a:extLst>
                <a:ext uri="{FF2B5EF4-FFF2-40B4-BE49-F238E27FC236}">
                  <a16:creationId xmlns:a16="http://schemas.microsoft.com/office/drawing/2014/main" id="{C952A7D4-08AD-4940-8258-736AF7C6EA15}"/>
                </a:ext>
              </a:extLst>
            </p:cNvPr>
            <p:cNvSpPr>
              <a:spLocks noChangeArrowheads="1"/>
            </p:cNvSpPr>
            <p:nvPr/>
          </p:nvSpPr>
          <p:spPr bwMode="auto">
            <a:xfrm>
              <a:off x="8343690" y="7857736"/>
              <a:ext cx="269161" cy="373528"/>
            </a:xfrm>
            <a:custGeom>
              <a:avLst/>
              <a:gdLst>
                <a:gd name="T0" fmla="*/ 214 w 215"/>
                <a:gd name="T1" fmla="*/ 246 h 301"/>
                <a:gd name="T2" fmla="*/ 186 w 215"/>
                <a:gd name="T3" fmla="*/ 174 h 301"/>
                <a:gd name="T4" fmla="*/ 193 w 215"/>
                <a:gd name="T5" fmla="*/ 71 h 301"/>
                <a:gd name="T6" fmla="*/ 178 w 215"/>
                <a:gd name="T7" fmla="*/ 0 h 301"/>
                <a:gd name="T8" fmla="*/ 162 w 215"/>
                <a:gd name="T9" fmla="*/ 20 h 301"/>
                <a:gd name="T10" fmla="*/ 162 w 215"/>
                <a:gd name="T11" fmla="*/ 20 h 301"/>
                <a:gd name="T12" fmla="*/ 144 w 215"/>
                <a:gd name="T13" fmla="*/ 85 h 301"/>
                <a:gd name="T14" fmla="*/ 128 w 215"/>
                <a:gd name="T15" fmla="*/ 130 h 301"/>
                <a:gd name="T16" fmla="*/ 53 w 215"/>
                <a:gd name="T17" fmla="*/ 97 h 301"/>
                <a:gd name="T18" fmla="*/ 25 w 215"/>
                <a:gd name="T19" fmla="*/ 8 h 301"/>
                <a:gd name="T20" fmla="*/ 0 w 215"/>
                <a:gd name="T21" fmla="*/ 82 h 301"/>
                <a:gd name="T22" fmla="*/ 10 w 215"/>
                <a:gd name="T23" fmla="*/ 124 h 301"/>
                <a:gd name="T24" fmla="*/ 0 w 215"/>
                <a:gd name="T25" fmla="*/ 161 h 301"/>
                <a:gd name="T26" fmla="*/ 14 w 215"/>
                <a:gd name="T27" fmla="*/ 193 h 301"/>
                <a:gd name="T28" fmla="*/ 8 w 215"/>
                <a:gd name="T29" fmla="*/ 238 h 301"/>
                <a:gd name="T30" fmla="*/ 25 w 215"/>
                <a:gd name="T31" fmla="*/ 260 h 301"/>
                <a:gd name="T32" fmla="*/ 71 w 215"/>
                <a:gd name="T33" fmla="*/ 300 h 301"/>
                <a:gd name="T34" fmla="*/ 214 w 215"/>
                <a:gd name="T35" fmla="*/ 24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301">
                  <a:moveTo>
                    <a:pt x="214" y="246"/>
                  </a:moveTo>
                  <a:lnTo>
                    <a:pt x="186" y="174"/>
                  </a:lnTo>
                  <a:lnTo>
                    <a:pt x="193" y="71"/>
                  </a:lnTo>
                  <a:lnTo>
                    <a:pt x="178" y="0"/>
                  </a:lnTo>
                  <a:lnTo>
                    <a:pt x="162" y="20"/>
                  </a:lnTo>
                  <a:lnTo>
                    <a:pt x="162" y="20"/>
                  </a:lnTo>
                  <a:cubicBezTo>
                    <a:pt x="147" y="38"/>
                    <a:pt x="141" y="62"/>
                    <a:pt x="144" y="85"/>
                  </a:cubicBezTo>
                  <a:lnTo>
                    <a:pt x="128" y="130"/>
                  </a:lnTo>
                  <a:lnTo>
                    <a:pt x="53" y="97"/>
                  </a:lnTo>
                  <a:lnTo>
                    <a:pt x="25" y="8"/>
                  </a:lnTo>
                  <a:lnTo>
                    <a:pt x="0" y="82"/>
                  </a:lnTo>
                  <a:lnTo>
                    <a:pt x="10" y="124"/>
                  </a:lnTo>
                  <a:lnTo>
                    <a:pt x="0" y="161"/>
                  </a:lnTo>
                  <a:lnTo>
                    <a:pt x="14" y="193"/>
                  </a:lnTo>
                  <a:lnTo>
                    <a:pt x="8" y="238"/>
                  </a:lnTo>
                  <a:lnTo>
                    <a:pt x="25" y="260"/>
                  </a:lnTo>
                  <a:lnTo>
                    <a:pt x="71" y="300"/>
                  </a:lnTo>
                  <a:lnTo>
                    <a:pt x="214" y="246"/>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6" name="Freeform 432">
              <a:extLst>
                <a:ext uri="{FF2B5EF4-FFF2-40B4-BE49-F238E27FC236}">
                  <a16:creationId xmlns:a16="http://schemas.microsoft.com/office/drawing/2014/main" id="{79B0C134-F929-434A-BCB9-18424FF1D2A5}"/>
                </a:ext>
              </a:extLst>
            </p:cNvPr>
            <p:cNvSpPr>
              <a:spLocks noChangeArrowheads="1"/>
            </p:cNvSpPr>
            <p:nvPr/>
          </p:nvSpPr>
          <p:spPr bwMode="auto">
            <a:xfrm>
              <a:off x="9508218" y="7687454"/>
              <a:ext cx="186763" cy="362541"/>
            </a:xfrm>
            <a:custGeom>
              <a:avLst/>
              <a:gdLst>
                <a:gd name="T0" fmla="*/ 151 w 152"/>
                <a:gd name="T1" fmla="*/ 228 h 290"/>
                <a:gd name="T2" fmla="*/ 84 w 152"/>
                <a:gd name="T3" fmla="*/ 289 h 290"/>
                <a:gd name="T4" fmla="*/ 18 w 152"/>
                <a:gd name="T5" fmla="*/ 238 h 290"/>
                <a:gd name="T6" fmla="*/ 0 w 152"/>
                <a:gd name="T7" fmla="*/ 171 h 290"/>
                <a:gd name="T8" fmla="*/ 18 w 152"/>
                <a:gd name="T9" fmla="*/ 66 h 290"/>
                <a:gd name="T10" fmla="*/ 44 w 152"/>
                <a:gd name="T11" fmla="*/ 132 h 290"/>
                <a:gd name="T12" fmla="*/ 37 w 152"/>
                <a:gd name="T13" fmla="*/ 154 h 290"/>
                <a:gd name="T14" fmla="*/ 84 w 152"/>
                <a:gd name="T15" fmla="*/ 184 h 290"/>
                <a:gd name="T16" fmla="*/ 84 w 152"/>
                <a:gd name="T17" fmla="*/ 0 h 290"/>
                <a:gd name="T18" fmla="*/ 125 w 152"/>
                <a:gd name="T19" fmla="*/ 88 h 290"/>
                <a:gd name="T20" fmla="*/ 151 w 152"/>
                <a:gd name="T21" fmla="*/ 139 h 290"/>
                <a:gd name="T22" fmla="*/ 151 w 152"/>
                <a:gd name="T23" fmla="*/ 2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90">
                  <a:moveTo>
                    <a:pt x="151" y="228"/>
                  </a:moveTo>
                  <a:lnTo>
                    <a:pt x="84" y="289"/>
                  </a:lnTo>
                  <a:lnTo>
                    <a:pt x="18" y="238"/>
                  </a:lnTo>
                  <a:lnTo>
                    <a:pt x="0" y="171"/>
                  </a:lnTo>
                  <a:lnTo>
                    <a:pt x="18" y="66"/>
                  </a:lnTo>
                  <a:lnTo>
                    <a:pt x="44" y="132"/>
                  </a:lnTo>
                  <a:lnTo>
                    <a:pt x="37" y="154"/>
                  </a:lnTo>
                  <a:lnTo>
                    <a:pt x="84" y="184"/>
                  </a:lnTo>
                  <a:lnTo>
                    <a:pt x="84" y="0"/>
                  </a:lnTo>
                  <a:lnTo>
                    <a:pt x="125" y="88"/>
                  </a:lnTo>
                  <a:lnTo>
                    <a:pt x="151" y="139"/>
                  </a:lnTo>
                  <a:lnTo>
                    <a:pt x="151" y="22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7" name="Freeform 433">
              <a:extLst>
                <a:ext uri="{FF2B5EF4-FFF2-40B4-BE49-F238E27FC236}">
                  <a16:creationId xmlns:a16="http://schemas.microsoft.com/office/drawing/2014/main" id="{C5641E76-6565-B149-B57A-5FD0F4A0F9E0}"/>
                </a:ext>
              </a:extLst>
            </p:cNvPr>
            <p:cNvSpPr>
              <a:spLocks noChangeArrowheads="1"/>
            </p:cNvSpPr>
            <p:nvPr/>
          </p:nvSpPr>
          <p:spPr bwMode="auto">
            <a:xfrm>
              <a:off x="9326947" y="8115910"/>
              <a:ext cx="1422696" cy="1620446"/>
            </a:xfrm>
            <a:custGeom>
              <a:avLst/>
              <a:gdLst>
                <a:gd name="T0" fmla="*/ 291 w 1142"/>
                <a:gd name="T1" fmla="*/ 110 h 1303"/>
                <a:gd name="T2" fmla="*/ 291 w 1142"/>
                <a:gd name="T3" fmla="*/ 110 h 1303"/>
                <a:gd name="T4" fmla="*/ 311 w 1142"/>
                <a:gd name="T5" fmla="*/ 173 h 1303"/>
                <a:gd name="T6" fmla="*/ 311 w 1142"/>
                <a:gd name="T7" fmla="*/ 173 h 1303"/>
                <a:gd name="T8" fmla="*/ 325 w 1142"/>
                <a:gd name="T9" fmla="*/ 442 h 1303"/>
                <a:gd name="T10" fmla="*/ 325 w 1142"/>
                <a:gd name="T11" fmla="*/ 442 h 1303"/>
                <a:gd name="T12" fmla="*/ 355 w 1142"/>
                <a:gd name="T13" fmla="*/ 749 h 1303"/>
                <a:gd name="T14" fmla="*/ 355 w 1142"/>
                <a:gd name="T15" fmla="*/ 749 h 1303"/>
                <a:gd name="T16" fmla="*/ 571 w 1142"/>
                <a:gd name="T17" fmla="*/ 1250 h 1303"/>
                <a:gd name="T18" fmla="*/ 571 w 1142"/>
                <a:gd name="T19" fmla="*/ 1250 h 1303"/>
                <a:gd name="T20" fmla="*/ 703 w 1142"/>
                <a:gd name="T21" fmla="*/ 608 h 1303"/>
                <a:gd name="T22" fmla="*/ 703 w 1142"/>
                <a:gd name="T23" fmla="*/ 608 h 1303"/>
                <a:gd name="T24" fmla="*/ 538 w 1142"/>
                <a:gd name="T25" fmla="*/ 49 h 1303"/>
                <a:gd name="T26" fmla="*/ 538 w 1142"/>
                <a:gd name="T27" fmla="*/ 49 h 1303"/>
                <a:gd name="T28" fmla="*/ 291 w 1142"/>
                <a:gd name="T29" fmla="*/ 1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2" h="1303">
                  <a:moveTo>
                    <a:pt x="291" y="110"/>
                  </a:moveTo>
                  <a:lnTo>
                    <a:pt x="291" y="110"/>
                  </a:lnTo>
                  <a:cubicBezTo>
                    <a:pt x="290" y="132"/>
                    <a:pt x="297" y="154"/>
                    <a:pt x="311" y="173"/>
                  </a:cubicBezTo>
                  <a:lnTo>
                    <a:pt x="311" y="173"/>
                  </a:lnTo>
                  <a:cubicBezTo>
                    <a:pt x="335" y="206"/>
                    <a:pt x="386" y="302"/>
                    <a:pt x="325" y="442"/>
                  </a:cubicBezTo>
                  <a:lnTo>
                    <a:pt x="325" y="442"/>
                  </a:lnTo>
                  <a:cubicBezTo>
                    <a:pt x="249" y="619"/>
                    <a:pt x="355" y="749"/>
                    <a:pt x="355" y="749"/>
                  </a:cubicBezTo>
                  <a:lnTo>
                    <a:pt x="355" y="749"/>
                  </a:lnTo>
                  <a:cubicBezTo>
                    <a:pt x="355" y="749"/>
                    <a:pt x="0" y="1302"/>
                    <a:pt x="571" y="1250"/>
                  </a:cubicBezTo>
                  <a:lnTo>
                    <a:pt x="571" y="1250"/>
                  </a:lnTo>
                  <a:cubicBezTo>
                    <a:pt x="1141" y="1200"/>
                    <a:pt x="803" y="688"/>
                    <a:pt x="703" y="608"/>
                  </a:cubicBezTo>
                  <a:lnTo>
                    <a:pt x="703" y="608"/>
                  </a:lnTo>
                  <a:cubicBezTo>
                    <a:pt x="703" y="608"/>
                    <a:pt x="844" y="121"/>
                    <a:pt x="538" y="49"/>
                  </a:cubicBezTo>
                  <a:lnTo>
                    <a:pt x="538" y="49"/>
                  </a:lnTo>
                  <a:cubicBezTo>
                    <a:pt x="331" y="0"/>
                    <a:pt x="293" y="61"/>
                    <a:pt x="291" y="11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grpSp>
      <p:sp>
        <p:nvSpPr>
          <p:cNvPr id="58" name="Freeform 133">
            <a:extLst>
              <a:ext uri="{FF2B5EF4-FFF2-40B4-BE49-F238E27FC236}">
                <a16:creationId xmlns:a16="http://schemas.microsoft.com/office/drawing/2014/main" id="{FDF93C9B-49AB-B843-924E-5504F7CCD4FB}"/>
              </a:ext>
            </a:extLst>
          </p:cNvPr>
          <p:cNvSpPr>
            <a:spLocks noChangeArrowheads="1"/>
          </p:cNvSpPr>
          <p:nvPr/>
        </p:nvSpPr>
        <p:spPr bwMode="auto">
          <a:xfrm>
            <a:off x="4094868" y="981355"/>
            <a:ext cx="739501" cy="655046"/>
          </a:xfrm>
          <a:custGeom>
            <a:avLst/>
            <a:gdLst>
              <a:gd name="T0" fmla="*/ 1215 w 1584"/>
              <a:gd name="T1" fmla="*/ 0 h 1404"/>
              <a:gd name="T2" fmla="*/ 1061 w 1584"/>
              <a:gd name="T3" fmla="*/ 0 h 1404"/>
              <a:gd name="T4" fmla="*/ 405 w 1584"/>
              <a:gd name="T5" fmla="*/ 0 h 1404"/>
              <a:gd name="T6" fmla="*/ 0 w 1584"/>
              <a:gd name="T7" fmla="*/ 701 h 1404"/>
              <a:gd name="T8" fmla="*/ 405 w 1584"/>
              <a:gd name="T9" fmla="*/ 1403 h 1404"/>
              <a:gd name="T10" fmla="*/ 1061 w 1584"/>
              <a:gd name="T11" fmla="*/ 1403 h 1404"/>
              <a:gd name="T12" fmla="*/ 1215 w 1584"/>
              <a:gd name="T13" fmla="*/ 1403 h 1404"/>
              <a:gd name="T14" fmla="*/ 1583 w 1584"/>
              <a:gd name="T15" fmla="*/ 1403 h 1404"/>
              <a:gd name="T16" fmla="*/ 1583 w 1584"/>
              <a:gd name="T17" fmla="*/ 0 h 1404"/>
              <a:gd name="T18" fmla="*/ 1215 w 1584"/>
              <a:gd name="T19"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4" h="1404">
                <a:moveTo>
                  <a:pt x="1215" y="0"/>
                </a:moveTo>
                <a:lnTo>
                  <a:pt x="1061" y="0"/>
                </a:lnTo>
                <a:lnTo>
                  <a:pt x="405" y="0"/>
                </a:lnTo>
                <a:lnTo>
                  <a:pt x="0" y="701"/>
                </a:lnTo>
                <a:lnTo>
                  <a:pt x="405" y="1403"/>
                </a:lnTo>
                <a:lnTo>
                  <a:pt x="1061" y="1403"/>
                </a:lnTo>
                <a:lnTo>
                  <a:pt x="1215" y="1403"/>
                </a:lnTo>
                <a:lnTo>
                  <a:pt x="1583" y="1403"/>
                </a:lnTo>
                <a:lnTo>
                  <a:pt x="1583" y="0"/>
                </a:lnTo>
                <a:lnTo>
                  <a:pt x="1215" y="0"/>
                </a:lnTo>
              </a:path>
            </a:pathLst>
          </a:custGeom>
          <a:solidFill>
            <a:srgbClr val="FFC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75" dirty="0">
              <a:latin typeface="Poppins" pitchFamily="2" charset="77"/>
            </a:endParaRPr>
          </a:p>
        </p:txBody>
      </p:sp>
      <p:sp>
        <p:nvSpPr>
          <p:cNvPr id="3" name="CaixaDeTexto 2">
            <a:extLst>
              <a:ext uri="{FF2B5EF4-FFF2-40B4-BE49-F238E27FC236}">
                <a16:creationId xmlns:a16="http://schemas.microsoft.com/office/drawing/2014/main" id="{A32147C2-8A1A-3AC4-78EF-B27F1279C566}"/>
              </a:ext>
            </a:extLst>
          </p:cNvPr>
          <p:cNvSpPr txBox="1"/>
          <p:nvPr/>
        </p:nvSpPr>
        <p:spPr>
          <a:xfrm>
            <a:off x="80601" y="135835"/>
            <a:ext cx="8786797" cy="669414"/>
          </a:xfrm>
          <a:prstGeom prst="rect">
            <a:avLst/>
          </a:prstGeom>
          <a:noFill/>
        </p:spPr>
        <p:txBody>
          <a:bodyPr wrap="square">
            <a:spAutoFit/>
          </a:bodyPr>
          <a:lstStyle/>
          <a:p>
            <a:pPr algn="just"/>
            <a:r>
              <a:rPr lang="pt-BR" sz="1875" dirty="0">
                <a:latin typeface="rawline"/>
              </a:rPr>
              <a:t>Art. 124. Os contratos regidos por esta Lei </a:t>
            </a:r>
            <a:r>
              <a:rPr lang="pt-BR" sz="1875" b="1" dirty="0">
                <a:latin typeface="rawline"/>
              </a:rPr>
              <a:t>PODERÃO SER ALTERADOS</a:t>
            </a:r>
            <a:r>
              <a:rPr lang="pt-BR" sz="1875" dirty="0">
                <a:latin typeface="rawline"/>
              </a:rPr>
              <a:t>, com as </a:t>
            </a:r>
            <a:r>
              <a:rPr lang="pt-BR" sz="1875" b="1" dirty="0">
                <a:latin typeface="rawline"/>
              </a:rPr>
              <a:t>DEVIDAS JUSTIFICATIVAS</a:t>
            </a:r>
            <a:r>
              <a:rPr lang="pt-BR" sz="1875" dirty="0">
                <a:latin typeface="rawline"/>
              </a:rPr>
              <a:t>, nos seguintes casos:</a:t>
            </a:r>
          </a:p>
        </p:txBody>
      </p:sp>
      <p:sp>
        <p:nvSpPr>
          <p:cNvPr id="68" name="CaixaDeTexto 67">
            <a:extLst>
              <a:ext uri="{FF2B5EF4-FFF2-40B4-BE49-F238E27FC236}">
                <a16:creationId xmlns:a16="http://schemas.microsoft.com/office/drawing/2014/main" id="{DCEB653F-7190-C214-3254-5E58EF92752D}"/>
              </a:ext>
            </a:extLst>
          </p:cNvPr>
          <p:cNvSpPr txBox="1"/>
          <p:nvPr/>
        </p:nvSpPr>
        <p:spPr>
          <a:xfrm>
            <a:off x="4400886" y="1042121"/>
            <a:ext cx="331517" cy="611706"/>
          </a:xfrm>
          <a:prstGeom prst="rect">
            <a:avLst/>
          </a:prstGeom>
          <a:noFill/>
        </p:spPr>
        <p:txBody>
          <a:bodyPr wrap="square">
            <a:spAutoFit/>
          </a:bodyPr>
          <a:lstStyle/>
          <a:p>
            <a:r>
              <a:rPr lang="pt-BR" sz="3375" dirty="0">
                <a:latin typeface="Aharoni" panose="02010803020104030203" pitchFamily="2" charset="-79"/>
                <a:cs typeface="Aharoni" panose="02010803020104030203" pitchFamily="2" charset="-79"/>
              </a:rPr>
              <a:t>I</a:t>
            </a:r>
          </a:p>
        </p:txBody>
      </p:sp>
      <p:sp>
        <p:nvSpPr>
          <p:cNvPr id="70" name="CaixaDeTexto 69">
            <a:extLst>
              <a:ext uri="{FF2B5EF4-FFF2-40B4-BE49-F238E27FC236}">
                <a16:creationId xmlns:a16="http://schemas.microsoft.com/office/drawing/2014/main" id="{25143784-6A90-12A4-B68E-DA1B2CB07786}"/>
              </a:ext>
            </a:extLst>
          </p:cNvPr>
          <p:cNvSpPr txBox="1"/>
          <p:nvPr/>
        </p:nvSpPr>
        <p:spPr>
          <a:xfrm>
            <a:off x="4600752" y="1125199"/>
            <a:ext cx="4266646" cy="357790"/>
          </a:xfrm>
          <a:prstGeom prst="rect">
            <a:avLst/>
          </a:prstGeom>
          <a:noFill/>
        </p:spPr>
        <p:txBody>
          <a:bodyPr wrap="square">
            <a:spAutoFit/>
          </a:bodyPr>
          <a:lstStyle/>
          <a:p>
            <a:pPr marL="265510"/>
            <a:r>
              <a:rPr lang="pt-BR" sz="1725" dirty="0">
                <a:latin typeface="Aharoni" panose="02010803020104030203" pitchFamily="2" charset="-79"/>
                <a:cs typeface="Aharoni" panose="02010803020104030203" pitchFamily="2" charset="-79"/>
              </a:rPr>
              <a:t>Unilateralmente pela Administração;</a:t>
            </a:r>
          </a:p>
        </p:txBody>
      </p:sp>
      <p:sp>
        <p:nvSpPr>
          <p:cNvPr id="74" name="CaixaDeTexto 73">
            <a:extLst>
              <a:ext uri="{FF2B5EF4-FFF2-40B4-BE49-F238E27FC236}">
                <a16:creationId xmlns:a16="http://schemas.microsoft.com/office/drawing/2014/main" id="{880C8DC3-B619-003B-FE30-8CB264325F4C}"/>
              </a:ext>
            </a:extLst>
          </p:cNvPr>
          <p:cNvSpPr txBox="1"/>
          <p:nvPr/>
        </p:nvSpPr>
        <p:spPr>
          <a:xfrm>
            <a:off x="3961552" y="1815576"/>
            <a:ext cx="5111564" cy="888705"/>
          </a:xfrm>
          <a:prstGeom prst="rect">
            <a:avLst/>
          </a:prstGeom>
          <a:noFill/>
        </p:spPr>
        <p:txBody>
          <a:bodyPr wrap="square">
            <a:spAutoFit/>
          </a:bodyPr>
          <a:lstStyle/>
          <a:p>
            <a:pPr marL="538163" algn="r"/>
            <a:r>
              <a:rPr lang="pt-BR" sz="1725" dirty="0">
                <a:latin typeface="rawline"/>
              </a:rPr>
              <a:t>Quando houver </a:t>
            </a:r>
            <a:r>
              <a:rPr lang="pt-BR" sz="1725" b="1" dirty="0">
                <a:solidFill>
                  <a:srgbClr val="0070C0"/>
                </a:solidFill>
                <a:latin typeface="rawline"/>
              </a:rPr>
              <a:t>MODIFICAÇÃO DO PROJETO OU DAS ESPECIFICAÇÕES</a:t>
            </a:r>
            <a:r>
              <a:rPr lang="pt-BR" sz="1725" dirty="0">
                <a:latin typeface="rawline"/>
              </a:rPr>
              <a:t>, para melhor adequação técnica a seus objetivos;</a:t>
            </a:r>
          </a:p>
        </p:txBody>
      </p:sp>
      <p:sp>
        <p:nvSpPr>
          <p:cNvPr id="76" name="CaixaDeTexto 75">
            <a:extLst>
              <a:ext uri="{FF2B5EF4-FFF2-40B4-BE49-F238E27FC236}">
                <a16:creationId xmlns:a16="http://schemas.microsoft.com/office/drawing/2014/main" id="{98B1F54E-D30A-298A-FB53-4CAD54E2DDAD}"/>
              </a:ext>
            </a:extLst>
          </p:cNvPr>
          <p:cNvSpPr txBox="1"/>
          <p:nvPr/>
        </p:nvSpPr>
        <p:spPr>
          <a:xfrm>
            <a:off x="4324121" y="2840231"/>
            <a:ext cx="4819907" cy="1154162"/>
          </a:xfrm>
          <a:prstGeom prst="rect">
            <a:avLst/>
          </a:prstGeom>
          <a:noFill/>
        </p:spPr>
        <p:txBody>
          <a:bodyPr wrap="square">
            <a:spAutoFit/>
          </a:bodyPr>
          <a:lstStyle/>
          <a:p>
            <a:pPr algn="r"/>
            <a:r>
              <a:rPr lang="pt-BR" sz="1725" dirty="0">
                <a:latin typeface="rawline"/>
              </a:rPr>
              <a:t>Quando for necessária a</a:t>
            </a:r>
            <a:r>
              <a:rPr lang="pt-BR" sz="1725" dirty="0">
                <a:solidFill>
                  <a:srgbClr val="0070C0"/>
                </a:solidFill>
                <a:latin typeface="rawline"/>
              </a:rPr>
              <a:t> </a:t>
            </a:r>
            <a:r>
              <a:rPr lang="pt-BR" sz="1725" b="1" dirty="0">
                <a:solidFill>
                  <a:srgbClr val="0070C0"/>
                </a:solidFill>
                <a:latin typeface="rawline"/>
              </a:rPr>
              <a:t>MODIFICAÇÃO DO VALOR CONTRATUAL </a:t>
            </a:r>
            <a:r>
              <a:rPr lang="pt-BR" sz="1725" b="1" dirty="0">
                <a:latin typeface="rawline"/>
              </a:rPr>
              <a:t>em decorrência de </a:t>
            </a:r>
            <a:r>
              <a:rPr lang="pt-BR" sz="1725" b="1" dirty="0">
                <a:solidFill>
                  <a:srgbClr val="0070C0"/>
                </a:solidFill>
                <a:latin typeface="rawline"/>
              </a:rPr>
              <a:t>ACRÉSCIMO OU DIMINUIÇÃO QUANTITATIVA DE SEU OBJETO</a:t>
            </a:r>
            <a:r>
              <a:rPr lang="pt-BR" sz="1725" dirty="0">
                <a:latin typeface="rawline"/>
              </a:rPr>
              <a:t>, nos limites permitidos por esta Lei;</a:t>
            </a:r>
            <a:endParaRPr lang="pt-BR" sz="1725" dirty="0"/>
          </a:p>
        </p:txBody>
      </p:sp>
    </p:spTree>
    <p:extLst>
      <p:ext uri="{BB962C8B-B14F-4D97-AF65-F5344CB8AC3E}">
        <p14:creationId xmlns:p14="http://schemas.microsoft.com/office/powerpoint/2010/main" val="188959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Scale>
                                      <p:cBhvr>
                                        <p:cTn id="12"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6"/>
                                        </p:tgtEl>
                                        <p:attrNameLst>
                                          <p:attrName>ppt_x</p:attrName>
                                          <p:attrName>ppt_y</p:attrName>
                                        </p:attrNameLst>
                                      </p:cBhvr>
                                    </p:animMotion>
                                    <p:animEffect transition="in" filter="fade">
                                      <p:cBhvr>
                                        <p:cTn id="14" dur="1000"/>
                                        <p:tgtEl>
                                          <p:spTgt spid="6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1+#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1+#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10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1+#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barn(inVertical)">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additive="base">
                                        <p:cTn id="40" dur="500" fill="hold"/>
                                        <p:tgtEl>
                                          <p:spTgt spid="76"/>
                                        </p:tgtEl>
                                        <p:attrNameLst>
                                          <p:attrName>ppt_x</p:attrName>
                                        </p:attrNameLst>
                                      </p:cBhvr>
                                      <p:tavLst>
                                        <p:tav tm="0">
                                          <p:val>
                                            <p:strVal val="1+#ppt_w/2"/>
                                          </p:val>
                                        </p:tav>
                                        <p:tav tm="100000">
                                          <p:val>
                                            <p:strVal val="#ppt_x"/>
                                          </p:val>
                                        </p:tav>
                                      </p:tavLst>
                                    </p:anim>
                                    <p:anim calcmode="lin" valueType="num">
                                      <p:cBhvr additive="base">
                                        <p:cTn id="41"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3" grpId="0"/>
      <p:bldP spid="68" grpId="0"/>
      <p:bldP spid="70" grpId="0"/>
      <p:bldP spid="74"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7D51B0AC-E7CB-AB4F-AB99-8EE090C118CF}"/>
              </a:ext>
            </a:extLst>
          </p:cNvPr>
          <p:cNvGrpSpPr/>
          <p:nvPr/>
        </p:nvGrpSpPr>
        <p:grpSpPr>
          <a:xfrm>
            <a:off x="243445" y="1300910"/>
            <a:ext cx="4200121" cy="3575973"/>
            <a:chOff x="1631188" y="3358934"/>
            <a:chExt cx="11200322" cy="9535928"/>
          </a:xfrm>
        </p:grpSpPr>
        <p:sp>
          <p:nvSpPr>
            <p:cNvPr id="14" name="Freeform 381">
              <a:extLst>
                <a:ext uri="{FF2B5EF4-FFF2-40B4-BE49-F238E27FC236}">
                  <a16:creationId xmlns:a16="http://schemas.microsoft.com/office/drawing/2014/main" id="{20895088-A5E3-5542-996F-10EB216A5773}"/>
                </a:ext>
              </a:extLst>
            </p:cNvPr>
            <p:cNvSpPr>
              <a:spLocks noChangeArrowheads="1"/>
            </p:cNvSpPr>
            <p:nvPr/>
          </p:nvSpPr>
          <p:spPr bwMode="auto">
            <a:xfrm>
              <a:off x="11546139" y="8357606"/>
              <a:ext cx="181269" cy="142819"/>
            </a:xfrm>
            <a:custGeom>
              <a:avLst/>
              <a:gdLst>
                <a:gd name="T0" fmla="*/ 143 w 144"/>
                <a:gd name="T1" fmla="*/ 57 h 114"/>
                <a:gd name="T2" fmla="*/ 143 w 144"/>
                <a:gd name="T3" fmla="*/ 57 h 114"/>
                <a:gd name="T4" fmla="*/ 72 w 144"/>
                <a:gd name="T5" fmla="*/ 113 h 114"/>
                <a:gd name="T6" fmla="*/ 72 w 144"/>
                <a:gd name="T7" fmla="*/ 113 h 114"/>
                <a:gd name="T8" fmla="*/ 0 w 144"/>
                <a:gd name="T9" fmla="*/ 57 h 114"/>
                <a:gd name="T10" fmla="*/ 0 w 144"/>
                <a:gd name="T11" fmla="*/ 57 h 114"/>
                <a:gd name="T12" fmla="*/ 72 w 144"/>
                <a:gd name="T13" fmla="*/ 0 h 114"/>
                <a:gd name="T14" fmla="*/ 72 w 144"/>
                <a:gd name="T15" fmla="*/ 0 h 114"/>
                <a:gd name="T16" fmla="*/ 143 w 144"/>
                <a:gd name="T17"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14">
                  <a:moveTo>
                    <a:pt x="143" y="57"/>
                  </a:moveTo>
                  <a:lnTo>
                    <a:pt x="143" y="57"/>
                  </a:lnTo>
                  <a:cubicBezTo>
                    <a:pt x="143" y="88"/>
                    <a:pt x="111" y="113"/>
                    <a:pt x="72" y="113"/>
                  </a:cubicBezTo>
                  <a:lnTo>
                    <a:pt x="72" y="113"/>
                  </a:lnTo>
                  <a:cubicBezTo>
                    <a:pt x="32" y="113"/>
                    <a:pt x="0" y="88"/>
                    <a:pt x="0" y="57"/>
                  </a:cubicBezTo>
                  <a:lnTo>
                    <a:pt x="0" y="57"/>
                  </a:lnTo>
                  <a:cubicBezTo>
                    <a:pt x="0" y="25"/>
                    <a:pt x="32" y="0"/>
                    <a:pt x="72" y="0"/>
                  </a:cubicBezTo>
                  <a:lnTo>
                    <a:pt x="72" y="0"/>
                  </a:lnTo>
                  <a:cubicBezTo>
                    <a:pt x="111" y="0"/>
                    <a:pt x="143" y="25"/>
                    <a:pt x="143" y="5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5" name="Freeform 382">
              <a:extLst>
                <a:ext uri="{FF2B5EF4-FFF2-40B4-BE49-F238E27FC236}">
                  <a16:creationId xmlns:a16="http://schemas.microsoft.com/office/drawing/2014/main" id="{0B507192-8EEE-2B48-B51C-B0499BEE7BE5}"/>
                </a:ext>
              </a:extLst>
            </p:cNvPr>
            <p:cNvSpPr>
              <a:spLocks noChangeArrowheads="1"/>
            </p:cNvSpPr>
            <p:nvPr/>
          </p:nvSpPr>
          <p:spPr bwMode="auto">
            <a:xfrm>
              <a:off x="6624368" y="3358934"/>
              <a:ext cx="571276" cy="576768"/>
            </a:xfrm>
            <a:custGeom>
              <a:avLst/>
              <a:gdLst>
                <a:gd name="T0" fmla="*/ 229 w 458"/>
                <a:gd name="T1" fmla="*/ 315 h 465"/>
                <a:gd name="T2" fmla="*/ 229 w 458"/>
                <a:gd name="T3" fmla="*/ 315 h 465"/>
                <a:gd name="T4" fmla="*/ 147 w 458"/>
                <a:gd name="T5" fmla="*/ 232 h 465"/>
                <a:gd name="T6" fmla="*/ 147 w 458"/>
                <a:gd name="T7" fmla="*/ 232 h 465"/>
                <a:gd name="T8" fmla="*/ 229 w 458"/>
                <a:gd name="T9" fmla="*/ 150 h 465"/>
                <a:gd name="T10" fmla="*/ 229 w 458"/>
                <a:gd name="T11" fmla="*/ 150 h 465"/>
                <a:gd name="T12" fmla="*/ 311 w 458"/>
                <a:gd name="T13" fmla="*/ 232 h 465"/>
                <a:gd name="T14" fmla="*/ 311 w 458"/>
                <a:gd name="T15" fmla="*/ 232 h 465"/>
                <a:gd name="T16" fmla="*/ 229 w 458"/>
                <a:gd name="T17" fmla="*/ 315 h 465"/>
                <a:gd name="T18" fmla="*/ 457 w 458"/>
                <a:gd name="T19" fmla="*/ 278 h 465"/>
                <a:gd name="T20" fmla="*/ 457 w 458"/>
                <a:gd name="T21" fmla="*/ 186 h 465"/>
                <a:gd name="T22" fmla="*/ 410 w 458"/>
                <a:gd name="T23" fmla="*/ 186 h 465"/>
                <a:gd name="T24" fmla="*/ 410 w 458"/>
                <a:gd name="T25" fmla="*/ 186 h 465"/>
                <a:gd name="T26" fmla="*/ 389 w 458"/>
                <a:gd name="T27" fmla="*/ 135 h 465"/>
                <a:gd name="T28" fmla="*/ 422 w 458"/>
                <a:gd name="T29" fmla="*/ 100 h 465"/>
                <a:gd name="T30" fmla="*/ 358 w 458"/>
                <a:gd name="T31" fmla="*/ 35 h 465"/>
                <a:gd name="T32" fmla="*/ 325 w 458"/>
                <a:gd name="T33" fmla="*/ 70 h 465"/>
                <a:gd name="T34" fmla="*/ 325 w 458"/>
                <a:gd name="T35" fmla="*/ 70 h 465"/>
                <a:gd name="T36" fmla="*/ 275 w 458"/>
                <a:gd name="T37" fmla="*/ 49 h 465"/>
                <a:gd name="T38" fmla="*/ 275 w 458"/>
                <a:gd name="T39" fmla="*/ 0 h 465"/>
                <a:gd name="T40" fmla="*/ 183 w 458"/>
                <a:gd name="T41" fmla="*/ 0 h 465"/>
                <a:gd name="T42" fmla="*/ 183 w 458"/>
                <a:gd name="T43" fmla="*/ 49 h 465"/>
                <a:gd name="T44" fmla="*/ 183 w 458"/>
                <a:gd name="T45" fmla="*/ 49 h 465"/>
                <a:gd name="T46" fmla="*/ 133 w 458"/>
                <a:gd name="T47" fmla="*/ 70 h 465"/>
                <a:gd name="T48" fmla="*/ 99 w 458"/>
                <a:gd name="T49" fmla="*/ 35 h 465"/>
                <a:gd name="T50" fmla="*/ 35 w 458"/>
                <a:gd name="T51" fmla="*/ 100 h 465"/>
                <a:gd name="T52" fmla="*/ 69 w 458"/>
                <a:gd name="T53" fmla="*/ 135 h 465"/>
                <a:gd name="T54" fmla="*/ 69 w 458"/>
                <a:gd name="T55" fmla="*/ 135 h 465"/>
                <a:gd name="T56" fmla="*/ 47 w 458"/>
                <a:gd name="T57" fmla="*/ 186 h 465"/>
                <a:gd name="T58" fmla="*/ 0 w 458"/>
                <a:gd name="T59" fmla="*/ 186 h 465"/>
                <a:gd name="T60" fmla="*/ 0 w 458"/>
                <a:gd name="T61" fmla="*/ 278 h 465"/>
                <a:gd name="T62" fmla="*/ 47 w 458"/>
                <a:gd name="T63" fmla="*/ 278 h 465"/>
                <a:gd name="T64" fmla="*/ 47 w 458"/>
                <a:gd name="T65" fmla="*/ 278 h 465"/>
                <a:gd name="T66" fmla="*/ 69 w 458"/>
                <a:gd name="T67" fmla="*/ 330 h 465"/>
                <a:gd name="T68" fmla="*/ 35 w 458"/>
                <a:gd name="T69" fmla="*/ 364 h 465"/>
                <a:gd name="T70" fmla="*/ 99 w 458"/>
                <a:gd name="T71" fmla="*/ 429 h 465"/>
                <a:gd name="T72" fmla="*/ 133 w 458"/>
                <a:gd name="T73" fmla="*/ 395 h 465"/>
                <a:gd name="T74" fmla="*/ 133 w 458"/>
                <a:gd name="T75" fmla="*/ 395 h 465"/>
                <a:gd name="T76" fmla="*/ 183 w 458"/>
                <a:gd name="T77" fmla="*/ 415 h 465"/>
                <a:gd name="T78" fmla="*/ 183 w 458"/>
                <a:gd name="T79" fmla="*/ 464 h 465"/>
                <a:gd name="T80" fmla="*/ 275 w 458"/>
                <a:gd name="T81" fmla="*/ 464 h 465"/>
                <a:gd name="T82" fmla="*/ 275 w 458"/>
                <a:gd name="T83" fmla="*/ 415 h 465"/>
                <a:gd name="T84" fmla="*/ 275 w 458"/>
                <a:gd name="T85" fmla="*/ 415 h 465"/>
                <a:gd name="T86" fmla="*/ 325 w 458"/>
                <a:gd name="T87" fmla="*/ 395 h 465"/>
                <a:gd name="T88" fmla="*/ 358 w 458"/>
                <a:gd name="T89" fmla="*/ 429 h 465"/>
                <a:gd name="T90" fmla="*/ 422 w 458"/>
                <a:gd name="T91" fmla="*/ 364 h 465"/>
                <a:gd name="T92" fmla="*/ 389 w 458"/>
                <a:gd name="T93" fmla="*/ 330 h 465"/>
                <a:gd name="T94" fmla="*/ 389 w 458"/>
                <a:gd name="T95" fmla="*/ 330 h 465"/>
                <a:gd name="T96" fmla="*/ 410 w 458"/>
                <a:gd name="T97" fmla="*/ 278 h 465"/>
                <a:gd name="T98" fmla="*/ 457 w 458"/>
                <a:gd name="T99" fmla="*/ 27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465">
                  <a:moveTo>
                    <a:pt x="229" y="315"/>
                  </a:moveTo>
                  <a:lnTo>
                    <a:pt x="229" y="315"/>
                  </a:lnTo>
                  <a:cubicBezTo>
                    <a:pt x="183" y="315"/>
                    <a:pt x="147" y="277"/>
                    <a:pt x="147" y="232"/>
                  </a:cubicBezTo>
                  <a:lnTo>
                    <a:pt x="147" y="232"/>
                  </a:lnTo>
                  <a:cubicBezTo>
                    <a:pt x="147" y="187"/>
                    <a:pt x="183" y="150"/>
                    <a:pt x="229" y="150"/>
                  </a:cubicBezTo>
                  <a:lnTo>
                    <a:pt x="229" y="150"/>
                  </a:lnTo>
                  <a:cubicBezTo>
                    <a:pt x="275" y="150"/>
                    <a:pt x="311" y="187"/>
                    <a:pt x="311" y="232"/>
                  </a:cubicBezTo>
                  <a:lnTo>
                    <a:pt x="311" y="232"/>
                  </a:lnTo>
                  <a:cubicBezTo>
                    <a:pt x="311" y="277"/>
                    <a:pt x="275" y="315"/>
                    <a:pt x="229" y="315"/>
                  </a:cubicBezTo>
                  <a:close/>
                  <a:moveTo>
                    <a:pt x="457" y="278"/>
                  </a:moveTo>
                  <a:lnTo>
                    <a:pt x="457" y="186"/>
                  </a:lnTo>
                  <a:lnTo>
                    <a:pt x="410" y="186"/>
                  </a:lnTo>
                  <a:lnTo>
                    <a:pt x="410" y="186"/>
                  </a:lnTo>
                  <a:cubicBezTo>
                    <a:pt x="406" y="168"/>
                    <a:pt x="399" y="150"/>
                    <a:pt x="389" y="135"/>
                  </a:cubicBezTo>
                  <a:lnTo>
                    <a:pt x="422" y="100"/>
                  </a:lnTo>
                  <a:lnTo>
                    <a:pt x="358" y="35"/>
                  </a:lnTo>
                  <a:lnTo>
                    <a:pt x="325" y="70"/>
                  </a:lnTo>
                  <a:lnTo>
                    <a:pt x="325" y="70"/>
                  </a:lnTo>
                  <a:cubicBezTo>
                    <a:pt x="309" y="61"/>
                    <a:pt x="292" y="53"/>
                    <a:pt x="275" y="49"/>
                  </a:cubicBezTo>
                  <a:lnTo>
                    <a:pt x="275" y="0"/>
                  </a:lnTo>
                  <a:lnTo>
                    <a:pt x="183" y="0"/>
                  </a:lnTo>
                  <a:lnTo>
                    <a:pt x="183" y="49"/>
                  </a:lnTo>
                  <a:lnTo>
                    <a:pt x="183" y="49"/>
                  </a:lnTo>
                  <a:cubicBezTo>
                    <a:pt x="166" y="53"/>
                    <a:pt x="149" y="61"/>
                    <a:pt x="133" y="70"/>
                  </a:cubicBezTo>
                  <a:lnTo>
                    <a:pt x="99" y="35"/>
                  </a:lnTo>
                  <a:lnTo>
                    <a:pt x="35" y="100"/>
                  </a:lnTo>
                  <a:lnTo>
                    <a:pt x="69" y="135"/>
                  </a:lnTo>
                  <a:lnTo>
                    <a:pt x="69" y="135"/>
                  </a:lnTo>
                  <a:cubicBezTo>
                    <a:pt x="59" y="150"/>
                    <a:pt x="52" y="168"/>
                    <a:pt x="47" y="186"/>
                  </a:cubicBezTo>
                  <a:lnTo>
                    <a:pt x="0" y="186"/>
                  </a:lnTo>
                  <a:lnTo>
                    <a:pt x="0" y="278"/>
                  </a:lnTo>
                  <a:lnTo>
                    <a:pt x="47" y="278"/>
                  </a:lnTo>
                  <a:lnTo>
                    <a:pt x="47" y="278"/>
                  </a:lnTo>
                  <a:cubicBezTo>
                    <a:pt x="52" y="297"/>
                    <a:pt x="59" y="314"/>
                    <a:pt x="69" y="330"/>
                  </a:cubicBezTo>
                  <a:lnTo>
                    <a:pt x="35" y="364"/>
                  </a:lnTo>
                  <a:lnTo>
                    <a:pt x="99" y="429"/>
                  </a:lnTo>
                  <a:lnTo>
                    <a:pt x="133" y="395"/>
                  </a:lnTo>
                  <a:lnTo>
                    <a:pt x="133" y="395"/>
                  </a:lnTo>
                  <a:cubicBezTo>
                    <a:pt x="149" y="404"/>
                    <a:pt x="166" y="410"/>
                    <a:pt x="183" y="415"/>
                  </a:cubicBezTo>
                  <a:lnTo>
                    <a:pt x="183" y="464"/>
                  </a:lnTo>
                  <a:lnTo>
                    <a:pt x="275" y="464"/>
                  </a:lnTo>
                  <a:lnTo>
                    <a:pt x="275" y="415"/>
                  </a:lnTo>
                  <a:lnTo>
                    <a:pt x="275" y="415"/>
                  </a:lnTo>
                  <a:cubicBezTo>
                    <a:pt x="292" y="410"/>
                    <a:pt x="309" y="404"/>
                    <a:pt x="325" y="395"/>
                  </a:cubicBezTo>
                  <a:lnTo>
                    <a:pt x="358" y="429"/>
                  </a:lnTo>
                  <a:lnTo>
                    <a:pt x="422" y="364"/>
                  </a:lnTo>
                  <a:lnTo>
                    <a:pt x="389" y="330"/>
                  </a:lnTo>
                  <a:lnTo>
                    <a:pt x="389" y="330"/>
                  </a:lnTo>
                  <a:cubicBezTo>
                    <a:pt x="399" y="314"/>
                    <a:pt x="406" y="297"/>
                    <a:pt x="410" y="278"/>
                  </a:cubicBezTo>
                  <a:lnTo>
                    <a:pt x="457" y="278"/>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6" name="Freeform 383">
              <a:extLst>
                <a:ext uri="{FF2B5EF4-FFF2-40B4-BE49-F238E27FC236}">
                  <a16:creationId xmlns:a16="http://schemas.microsoft.com/office/drawing/2014/main" id="{9F8813DF-8685-5C4E-B47B-0E484783E7C2}"/>
                </a:ext>
              </a:extLst>
            </p:cNvPr>
            <p:cNvSpPr>
              <a:spLocks noChangeArrowheads="1"/>
            </p:cNvSpPr>
            <p:nvPr/>
          </p:nvSpPr>
          <p:spPr bwMode="auto">
            <a:xfrm>
              <a:off x="5910273" y="3694007"/>
              <a:ext cx="329582" cy="335077"/>
            </a:xfrm>
            <a:custGeom>
              <a:avLst/>
              <a:gdLst>
                <a:gd name="T0" fmla="*/ 132 w 265"/>
                <a:gd name="T1" fmla="*/ 182 h 270"/>
                <a:gd name="T2" fmla="*/ 132 w 265"/>
                <a:gd name="T3" fmla="*/ 182 h 270"/>
                <a:gd name="T4" fmla="*/ 84 w 265"/>
                <a:gd name="T5" fmla="*/ 135 h 270"/>
                <a:gd name="T6" fmla="*/ 84 w 265"/>
                <a:gd name="T7" fmla="*/ 135 h 270"/>
                <a:gd name="T8" fmla="*/ 132 w 265"/>
                <a:gd name="T9" fmla="*/ 87 h 270"/>
                <a:gd name="T10" fmla="*/ 132 w 265"/>
                <a:gd name="T11" fmla="*/ 87 h 270"/>
                <a:gd name="T12" fmla="*/ 179 w 265"/>
                <a:gd name="T13" fmla="*/ 135 h 270"/>
                <a:gd name="T14" fmla="*/ 179 w 265"/>
                <a:gd name="T15" fmla="*/ 135 h 270"/>
                <a:gd name="T16" fmla="*/ 132 w 265"/>
                <a:gd name="T17" fmla="*/ 182 h 270"/>
                <a:gd name="T18" fmla="*/ 264 w 265"/>
                <a:gd name="T19" fmla="*/ 161 h 270"/>
                <a:gd name="T20" fmla="*/ 264 w 265"/>
                <a:gd name="T21" fmla="*/ 108 h 270"/>
                <a:gd name="T22" fmla="*/ 237 w 265"/>
                <a:gd name="T23" fmla="*/ 108 h 270"/>
                <a:gd name="T24" fmla="*/ 237 w 265"/>
                <a:gd name="T25" fmla="*/ 108 h 270"/>
                <a:gd name="T26" fmla="*/ 224 w 265"/>
                <a:gd name="T27" fmla="*/ 78 h 270"/>
                <a:gd name="T28" fmla="*/ 243 w 265"/>
                <a:gd name="T29" fmla="*/ 58 h 270"/>
                <a:gd name="T30" fmla="*/ 207 w 265"/>
                <a:gd name="T31" fmla="*/ 21 h 270"/>
                <a:gd name="T32" fmla="*/ 187 w 265"/>
                <a:gd name="T33" fmla="*/ 40 h 270"/>
                <a:gd name="T34" fmla="*/ 187 w 265"/>
                <a:gd name="T35" fmla="*/ 40 h 270"/>
                <a:gd name="T36" fmla="*/ 158 w 265"/>
                <a:gd name="T37" fmla="*/ 29 h 270"/>
                <a:gd name="T38" fmla="*/ 158 w 265"/>
                <a:gd name="T39" fmla="*/ 0 h 270"/>
                <a:gd name="T40" fmla="*/ 106 w 265"/>
                <a:gd name="T41" fmla="*/ 0 h 270"/>
                <a:gd name="T42" fmla="*/ 106 w 265"/>
                <a:gd name="T43" fmla="*/ 29 h 270"/>
                <a:gd name="T44" fmla="*/ 106 w 265"/>
                <a:gd name="T45" fmla="*/ 29 h 270"/>
                <a:gd name="T46" fmla="*/ 76 w 265"/>
                <a:gd name="T47" fmla="*/ 40 h 270"/>
                <a:gd name="T48" fmla="*/ 57 w 265"/>
                <a:gd name="T49" fmla="*/ 21 h 270"/>
                <a:gd name="T50" fmla="*/ 20 w 265"/>
                <a:gd name="T51" fmla="*/ 58 h 270"/>
                <a:gd name="T52" fmla="*/ 39 w 265"/>
                <a:gd name="T53" fmla="*/ 78 h 270"/>
                <a:gd name="T54" fmla="*/ 39 w 265"/>
                <a:gd name="T55" fmla="*/ 78 h 270"/>
                <a:gd name="T56" fmla="*/ 27 w 265"/>
                <a:gd name="T57" fmla="*/ 108 h 270"/>
                <a:gd name="T58" fmla="*/ 0 w 265"/>
                <a:gd name="T59" fmla="*/ 108 h 270"/>
                <a:gd name="T60" fmla="*/ 0 w 265"/>
                <a:gd name="T61" fmla="*/ 161 h 270"/>
                <a:gd name="T62" fmla="*/ 27 w 265"/>
                <a:gd name="T63" fmla="*/ 161 h 270"/>
                <a:gd name="T64" fmla="*/ 27 w 265"/>
                <a:gd name="T65" fmla="*/ 161 h 270"/>
                <a:gd name="T66" fmla="*/ 39 w 265"/>
                <a:gd name="T67" fmla="*/ 191 h 270"/>
                <a:gd name="T68" fmla="*/ 20 w 265"/>
                <a:gd name="T69" fmla="*/ 210 h 270"/>
                <a:gd name="T70" fmla="*/ 57 w 265"/>
                <a:gd name="T71" fmla="*/ 248 h 270"/>
                <a:gd name="T72" fmla="*/ 76 w 265"/>
                <a:gd name="T73" fmla="*/ 228 h 270"/>
                <a:gd name="T74" fmla="*/ 76 w 265"/>
                <a:gd name="T75" fmla="*/ 228 h 270"/>
                <a:gd name="T76" fmla="*/ 106 w 265"/>
                <a:gd name="T77" fmla="*/ 240 h 270"/>
                <a:gd name="T78" fmla="*/ 106 w 265"/>
                <a:gd name="T79" fmla="*/ 269 h 270"/>
                <a:gd name="T80" fmla="*/ 158 w 265"/>
                <a:gd name="T81" fmla="*/ 269 h 270"/>
                <a:gd name="T82" fmla="*/ 158 w 265"/>
                <a:gd name="T83" fmla="*/ 240 h 270"/>
                <a:gd name="T84" fmla="*/ 158 w 265"/>
                <a:gd name="T85" fmla="*/ 240 h 270"/>
                <a:gd name="T86" fmla="*/ 187 w 265"/>
                <a:gd name="T87" fmla="*/ 228 h 270"/>
                <a:gd name="T88" fmla="*/ 207 w 265"/>
                <a:gd name="T89" fmla="*/ 248 h 270"/>
                <a:gd name="T90" fmla="*/ 243 w 265"/>
                <a:gd name="T91" fmla="*/ 210 h 270"/>
                <a:gd name="T92" fmla="*/ 224 w 265"/>
                <a:gd name="T93" fmla="*/ 191 h 270"/>
                <a:gd name="T94" fmla="*/ 224 w 265"/>
                <a:gd name="T95" fmla="*/ 191 h 270"/>
                <a:gd name="T96" fmla="*/ 237 w 265"/>
                <a:gd name="T97" fmla="*/ 161 h 270"/>
                <a:gd name="T98" fmla="*/ 264 w 265"/>
                <a:gd name="T99" fmla="*/ 16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 h="270">
                  <a:moveTo>
                    <a:pt x="132" y="182"/>
                  </a:moveTo>
                  <a:lnTo>
                    <a:pt x="132" y="182"/>
                  </a:lnTo>
                  <a:cubicBezTo>
                    <a:pt x="106" y="182"/>
                    <a:pt x="84" y="161"/>
                    <a:pt x="84" y="135"/>
                  </a:cubicBezTo>
                  <a:lnTo>
                    <a:pt x="84" y="135"/>
                  </a:lnTo>
                  <a:cubicBezTo>
                    <a:pt x="84" y="108"/>
                    <a:pt x="106" y="87"/>
                    <a:pt x="132" y="87"/>
                  </a:cubicBezTo>
                  <a:lnTo>
                    <a:pt x="132" y="87"/>
                  </a:lnTo>
                  <a:cubicBezTo>
                    <a:pt x="158" y="87"/>
                    <a:pt x="179" y="108"/>
                    <a:pt x="179" y="135"/>
                  </a:cubicBezTo>
                  <a:lnTo>
                    <a:pt x="179" y="135"/>
                  </a:lnTo>
                  <a:cubicBezTo>
                    <a:pt x="179" y="161"/>
                    <a:pt x="158" y="182"/>
                    <a:pt x="132" y="182"/>
                  </a:cubicBezTo>
                  <a:close/>
                  <a:moveTo>
                    <a:pt x="264" y="161"/>
                  </a:moveTo>
                  <a:lnTo>
                    <a:pt x="264" y="108"/>
                  </a:lnTo>
                  <a:lnTo>
                    <a:pt x="237" y="108"/>
                  </a:lnTo>
                  <a:lnTo>
                    <a:pt x="237" y="108"/>
                  </a:lnTo>
                  <a:cubicBezTo>
                    <a:pt x="234" y="97"/>
                    <a:pt x="229" y="87"/>
                    <a:pt x="224" y="78"/>
                  </a:cubicBezTo>
                  <a:lnTo>
                    <a:pt x="243" y="58"/>
                  </a:lnTo>
                  <a:lnTo>
                    <a:pt x="207" y="21"/>
                  </a:lnTo>
                  <a:lnTo>
                    <a:pt x="187" y="40"/>
                  </a:lnTo>
                  <a:lnTo>
                    <a:pt x="187" y="40"/>
                  </a:lnTo>
                  <a:cubicBezTo>
                    <a:pt x="178" y="35"/>
                    <a:pt x="168" y="31"/>
                    <a:pt x="158" y="29"/>
                  </a:cubicBezTo>
                  <a:lnTo>
                    <a:pt x="158" y="0"/>
                  </a:lnTo>
                  <a:lnTo>
                    <a:pt x="106" y="0"/>
                  </a:lnTo>
                  <a:lnTo>
                    <a:pt x="106" y="29"/>
                  </a:lnTo>
                  <a:lnTo>
                    <a:pt x="106" y="29"/>
                  </a:lnTo>
                  <a:cubicBezTo>
                    <a:pt x="95" y="31"/>
                    <a:pt x="86" y="35"/>
                    <a:pt x="76" y="40"/>
                  </a:cubicBezTo>
                  <a:lnTo>
                    <a:pt x="57" y="21"/>
                  </a:lnTo>
                  <a:lnTo>
                    <a:pt x="20" y="58"/>
                  </a:lnTo>
                  <a:lnTo>
                    <a:pt x="39" y="78"/>
                  </a:lnTo>
                  <a:lnTo>
                    <a:pt x="39" y="78"/>
                  </a:lnTo>
                  <a:cubicBezTo>
                    <a:pt x="34" y="87"/>
                    <a:pt x="30" y="97"/>
                    <a:pt x="27" y="108"/>
                  </a:cubicBezTo>
                  <a:lnTo>
                    <a:pt x="0" y="108"/>
                  </a:lnTo>
                  <a:lnTo>
                    <a:pt x="0" y="161"/>
                  </a:lnTo>
                  <a:lnTo>
                    <a:pt x="27" y="161"/>
                  </a:lnTo>
                  <a:lnTo>
                    <a:pt x="27" y="161"/>
                  </a:lnTo>
                  <a:cubicBezTo>
                    <a:pt x="30" y="172"/>
                    <a:pt x="34" y="182"/>
                    <a:pt x="39" y="191"/>
                  </a:cubicBezTo>
                  <a:lnTo>
                    <a:pt x="20" y="210"/>
                  </a:lnTo>
                  <a:lnTo>
                    <a:pt x="57" y="248"/>
                  </a:lnTo>
                  <a:lnTo>
                    <a:pt x="76" y="228"/>
                  </a:lnTo>
                  <a:lnTo>
                    <a:pt x="76" y="228"/>
                  </a:lnTo>
                  <a:cubicBezTo>
                    <a:pt x="86" y="234"/>
                    <a:pt x="95" y="237"/>
                    <a:pt x="106" y="240"/>
                  </a:cubicBezTo>
                  <a:lnTo>
                    <a:pt x="106" y="269"/>
                  </a:lnTo>
                  <a:lnTo>
                    <a:pt x="158" y="269"/>
                  </a:lnTo>
                  <a:lnTo>
                    <a:pt x="158" y="240"/>
                  </a:lnTo>
                  <a:lnTo>
                    <a:pt x="158" y="240"/>
                  </a:lnTo>
                  <a:cubicBezTo>
                    <a:pt x="168" y="237"/>
                    <a:pt x="178" y="234"/>
                    <a:pt x="187" y="228"/>
                  </a:cubicBezTo>
                  <a:lnTo>
                    <a:pt x="207" y="248"/>
                  </a:lnTo>
                  <a:lnTo>
                    <a:pt x="243" y="210"/>
                  </a:lnTo>
                  <a:lnTo>
                    <a:pt x="224" y="191"/>
                  </a:lnTo>
                  <a:lnTo>
                    <a:pt x="224" y="191"/>
                  </a:lnTo>
                  <a:cubicBezTo>
                    <a:pt x="229" y="182"/>
                    <a:pt x="234" y="172"/>
                    <a:pt x="237" y="161"/>
                  </a:cubicBezTo>
                  <a:lnTo>
                    <a:pt x="264" y="161"/>
                  </a:lnTo>
                  <a:close/>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7" name="Freeform 384">
              <a:extLst>
                <a:ext uri="{FF2B5EF4-FFF2-40B4-BE49-F238E27FC236}">
                  <a16:creationId xmlns:a16="http://schemas.microsoft.com/office/drawing/2014/main" id="{ED291934-EF38-4A4F-B037-D09B016AD40E}"/>
                </a:ext>
              </a:extLst>
            </p:cNvPr>
            <p:cNvSpPr>
              <a:spLocks noChangeArrowheads="1"/>
            </p:cNvSpPr>
            <p:nvPr/>
          </p:nvSpPr>
          <p:spPr bwMode="auto">
            <a:xfrm>
              <a:off x="10002591" y="3935703"/>
              <a:ext cx="2164260" cy="763535"/>
            </a:xfrm>
            <a:custGeom>
              <a:avLst/>
              <a:gdLst>
                <a:gd name="T0" fmla="*/ 1383 w 1739"/>
                <a:gd name="T1" fmla="*/ 480 h 613"/>
                <a:gd name="T2" fmla="*/ 1383 w 1739"/>
                <a:gd name="T3" fmla="*/ 480 h 613"/>
                <a:gd name="T4" fmla="*/ 1364 w 1739"/>
                <a:gd name="T5" fmla="*/ 480 h 613"/>
                <a:gd name="T6" fmla="*/ 1364 w 1739"/>
                <a:gd name="T7" fmla="*/ 480 h 613"/>
                <a:gd name="T8" fmla="*/ 1364 w 1739"/>
                <a:gd name="T9" fmla="*/ 460 h 613"/>
                <a:gd name="T10" fmla="*/ 1364 w 1739"/>
                <a:gd name="T11" fmla="*/ 460 h 613"/>
                <a:gd name="T12" fmla="*/ 856 w 1739"/>
                <a:gd name="T13" fmla="*/ 0 h 613"/>
                <a:gd name="T14" fmla="*/ 856 w 1739"/>
                <a:gd name="T15" fmla="*/ 0 h 613"/>
                <a:gd name="T16" fmla="*/ 395 w 1739"/>
                <a:gd name="T17" fmla="*/ 268 h 613"/>
                <a:gd name="T18" fmla="*/ 395 w 1739"/>
                <a:gd name="T19" fmla="*/ 268 h 613"/>
                <a:gd name="T20" fmla="*/ 246 w 1739"/>
                <a:gd name="T21" fmla="*/ 192 h 613"/>
                <a:gd name="T22" fmla="*/ 246 w 1739"/>
                <a:gd name="T23" fmla="*/ 192 h 613"/>
                <a:gd name="T24" fmla="*/ 0 w 1739"/>
                <a:gd name="T25" fmla="*/ 562 h 613"/>
                <a:gd name="T26" fmla="*/ 0 w 1739"/>
                <a:gd name="T27" fmla="*/ 562 h 613"/>
                <a:gd name="T28" fmla="*/ 1 w 1739"/>
                <a:gd name="T29" fmla="*/ 612 h 613"/>
                <a:gd name="T30" fmla="*/ 377 w 1739"/>
                <a:gd name="T31" fmla="*/ 612 h 613"/>
                <a:gd name="T32" fmla="*/ 489 w 1739"/>
                <a:gd name="T33" fmla="*/ 612 h 613"/>
                <a:gd name="T34" fmla="*/ 1026 w 1739"/>
                <a:gd name="T35" fmla="*/ 612 h 613"/>
                <a:gd name="T36" fmla="*/ 1335 w 1739"/>
                <a:gd name="T37" fmla="*/ 612 h 613"/>
                <a:gd name="T38" fmla="*/ 1738 w 1739"/>
                <a:gd name="T39" fmla="*/ 612 h 613"/>
                <a:gd name="T40" fmla="*/ 1738 w 1739"/>
                <a:gd name="T41" fmla="*/ 612 h 613"/>
                <a:gd name="T42" fmla="*/ 1383 w 1739"/>
                <a:gd name="T43" fmla="*/ 48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9" h="613">
                  <a:moveTo>
                    <a:pt x="1383" y="480"/>
                  </a:moveTo>
                  <a:lnTo>
                    <a:pt x="1383" y="480"/>
                  </a:lnTo>
                  <a:cubicBezTo>
                    <a:pt x="1376" y="480"/>
                    <a:pt x="1370" y="480"/>
                    <a:pt x="1364" y="480"/>
                  </a:cubicBezTo>
                  <a:lnTo>
                    <a:pt x="1364" y="480"/>
                  </a:lnTo>
                  <a:cubicBezTo>
                    <a:pt x="1364" y="474"/>
                    <a:pt x="1364" y="467"/>
                    <a:pt x="1364" y="460"/>
                  </a:cubicBezTo>
                  <a:lnTo>
                    <a:pt x="1364" y="460"/>
                  </a:lnTo>
                  <a:cubicBezTo>
                    <a:pt x="1364" y="206"/>
                    <a:pt x="1137" y="0"/>
                    <a:pt x="856" y="0"/>
                  </a:cubicBezTo>
                  <a:lnTo>
                    <a:pt x="856" y="0"/>
                  </a:lnTo>
                  <a:cubicBezTo>
                    <a:pt x="652" y="0"/>
                    <a:pt x="476" y="110"/>
                    <a:pt x="395" y="268"/>
                  </a:cubicBezTo>
                  <a:lnTo>
                    <a:pt x="395" y="268"/>
                  </a:lnTo>
                  <a:cubicBezTo>
                    <a:pt x="354" y="220"/>
                    <a:pt x="302" y="192"/>
                    <a:pt x="246" y="192"/>
                  </a:cubicBezTo>
                  <a:lnTo>
                    <a:pt x="246" y="192"/>
                  </a:lnTo>
                  <a:cubicBezTo>
                    <a:pt x="110" y="192"/>
                    <a:pt x="0" y="357"/>
                    <a:pt x="0" y="562"/>
                  </a:cubicBezTo>
                  <a:lnTo>
                    <a:pt x="0" y="562"/>
                  </a:lnTo>
                  <a:cubicBezTo>
                    <a:pt x="0" y="579"/>
                    <a:pt x="0" y="596"/>
                    <a:pt x="1" y="612"/>
                  </a:cubicBezTo>
                  <a:lnTo>
                    <a:pt x="377" y="612"/>
                  </a:lnTo>
                  <a:lnTo>
                    <a:pt x="489" y="612"/>
                  </a:lnTo>
                  <a:lnTo>
                    <a:pt x="1026" y="612"/>
                  </a:lnTo>
                  <a:lnTo>
                    <a:pt x="1335" y="612"/>
                  </a:lnTo>
                  <a:lnTo>
                    <a:pt x="1738" y="612"/>
                  </a:lnTo>
                  <a:lnTo>
                    <a:pt x="1738" y="612"/>
                  </a:lnTo>
                  <a:cubicBezTo>
                    <a:pt x="1647" y="530"/>
                    <a:pt x="1521" y="480"/>
                    <a:pt x="1383" y="480"/>
                  </a:cubicBezTo>
                </a:path>
              </a:pathLst>
            </a:custGeom>
            <a:solidFill>
              <a:srgbClr val="65CD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8" name="Freeform 385">
              <a:extLst>
                <a:ext uri="{FF2B5EF4-FFF2-40B4-BE49-F238E27FC236}">
                  <a16:creationId xmlns:a16="http://schemas.microsoft.com/office/drawing/2014/main" id="{17A47D67-01C9-464B-A022-4CC267BA75D3}"/>
                </a:ext>
              </a:extLst>
            </p:cNvPr>
            <p:cNvSpPr>
              <a:spLocks noChangeArrowheads="1"/>
            </p:cNvSpPr>
            <p:nvPr/>
          </p:nvSpPr>
          <p:spPr bwMode="auto">
            <a:xfrm>
              <a:off x="1631188" y="7539140"/>
              <a:ext cx="2422434" cy="895368"/>
            </a:xfrm>
            <a:custGeom>
              <a:avLst/>
              <a:gdLst>
                <a:gd name="T0" fmla="*/ 1944 w 1945"/>
                <a:gd name="T1" fmla="*/ 564 h 717"/>
                <a:gd name="T2" fmla="*/ 1944 w 1945"/>
                <a:gd name="T3" fmla="*/ 564 h 717"/>
                <a:gd name="T4" fmla="*/ 1553 w 1945"/>
                <a:gd name="T5" fmla="*/ 172 h 717"/>
                <a:gd name="T6" fmla="*/ 1553 w 1945"/>
                <a:gd name="T7" fmla="*/ 172 h 717"/>
                <a:gd name="T8" fmla="*/ 1418 w 1945"/>
                <a:gd name="T9" fmla="*/ 197 h 717"/>
                <a:gd name="T10" fmla="*/ 1418 w 1945"/>
                <a:gd name="T11" fmla="*/ 197 h 717"/>
                <a:gd name="T12" fmla="*/ 944 w 1945"/>
                <a:gd name="T13" fmla="*/ 0 h 717"/>
                <a:gd name="T14" fmla="*/ 944 w 1945"/>
                <a:gd name="T15" fmla="*/ 0 h 717"/>
                <a:gd name="T16" fmla="*/ 291 w 1945"/>
                <a:gd name="T17" fmla="*/ 519 h 717"/>
                <a:gd name="T18" fmla="*/ 291 w 1945"/>
                <a:gd name="T19" fmla="*/ 519 h 717"/>
                <a:gd name="T20" fmla="*/ 0 w 1945"/>
                <a:gd name="T21" fmla="*/ 716 h 717"/>
                <a:gd name="T22" fmla="*/ 1914 w 1945"/>
                <a:gd name="T23" fmla="*/ 716 h 717"/>
                <a:gd name="T24" fmla="*/ 1914 w 1945"/>
                <a:gd name="T25" fmla="*/ 716 h 717"/>
                <a:gd name="T26" fmla="*/ 1944 w 1945"/>
                <a:gd name="T27" fmla="*/ 564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5" h="717">
                  <a:moveTo>
                    <a:pt x="1944" y="564"/>
                  </a:moveTo>
                  <a:lnTo>
                    <a:pt x="1944" y="564"/>
                  </a:lnTo>
                  <a:cubicBezTo>
                    <a:pt x="1944" y="348"/>
                    <a:pt x="1769" y="172"/>
                    <a:pt x="1553" y="172"/>
                  </a:cubicBezTo>
                  <a:lnTo>
                    <a:pt x="1553" y="172"/>
                  </a:lnTo>
                  <a:cubicBezTo>
                    <a:pt x="1505" y="172"/>
                    <a:pt x="1460" y="181"/>
                    <a:pt x="1418" y="197"/>
                  </a:cubicBezTo>
                  <a:lnTo>
                    <a:pt x="1418" y="197"/>
                  </a:lnTo>
                  <a:cubicBezTo>
                    <a:pt x="1296" y="75"/>
                    <a:pt x="1129" y="0"/>
                    <a:pt x="944" y="0"/>
                  </a:cubicBezTo>
                  <a:lnTo>
                    <a:pt x="944" y="0"/>
                  </a:lnTo>
                  <a:cubicBezTo>
                    <a:pt x="626" y="0"/>
                    <a:pt x="359" y="222"/>
                    <a:pt x="291" y="519"/>
                  </a:cubicBezTo>
                  <a:lnTo>
                    <a:pt x="291" y="519"/>
                  </a:lnTo>
                  <a:cubicBezTo>
                    <a:pt x="177" y="558"/>
                    <a:pt x="77" y="626"/>
                    <a:pt x="0" y="716"/>
                  </a:cubicBezTo>
                  <a:lnTo>
                    <a:pt x="1914" y="716"/>
                  </a:lnTo>
                  <a:lnTo>
                    <a:pt x="1914" y="716"/>
                  </a:lnTo>
                  <a:cubicBezTo>
                    <a:pt x="1933" y="669"/>
                    <a:pt x="1944" y="618"/>
                    <a:pt x="1944" y="564"/>
                  </a:cubicBezTo>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9" name="Freeform 386">
              <a:extLst>
                <a:ext uri="{FF2B5EF4-FFF2-40B4-BE49-F238E27FC236}">
                  <a16:creationId xmlns:a16="http://schemas.microsoft.com/office/drawing/2014/main" id="{AA665FA0-06B3-9943-B5A4-7A3A93F6558C}"/>
                </a:ext>
              </a:extLst>
            </p:cNvPr>
            <p:cNvSpPr>
              <a:spLocks noChangeArrowheads="1"/>
            </p:cNvSpPr>
            <p:nvPr/>
          </p:nvSpPr>
          <p:spPr bwMode="auto">
            <a:xfrm>
              <a:off x="11260500" y="7379843"/>
              <a:ext cx="758041" cy="862407"/>
            </a:xfrm>
            <a:custGeom>
              <a:avLst/>
              <a:gdLst>
                <a:gd name="T0" fmla="*/ 283 w 607"/>
                <a:gd name="T1" fmla="*/ 13 h 691"/>
                <a:gd name="T2" fmla="*/ 283 w 607"/>
                <a:gd name="T3" fmla="*/ 13 h 691"/>
                <a:gd name="T4" fmla="*/ 4 w 607"/>
                <a:gd name="T5" fmla="*/ 299 h 691"/>
                <a:gd name="T6" fmla="*/ 4 w 607"/>
                <a:gd name="T7" fmla="*/ 299 h 691"/>
                <a:gd name="T8" fmla="*/ 99 w 607"/>
                <a:gd name="T9" fmla="*/ 532 h 691"/>
                <a:gd name="T10" fmla="*/ 99 w 607"/>
                <a:gd name="T11" fmla="*/ 532 h 691"/>
                <a:gd name="T12" fmla="*/ 165 w 607"/>
                <a:gd name="T13" fmla="*/ 686 h 691"/>
                <a:gd name="T14" fmla="*/ 165 w 607"/>
                <a:gd name="T15" fmla="*/ 690 h 691"/>
                <a:gd name="T16" fmla="*/ 444 w 607"/>
                <a:gd name="T17" fmla="*/ 690 h 691"/>
                <a:gd name="T18" fmla="*/ 444 w 607"/>
                <a:gd name="T19" fmla="*/ 687 h 691"/>
                <a:gd name="T20" fmla="*/ 444 w 607"/>
                <a:gd name="T21" fmla="*/ 687 h 691"/>
                <a:gd name="T22" fmla="*/ 510 w 607"/>
                <a:gd name="T23" fmla="*/ 532 h 691"/>
                <a:gd name="T24" fmla="*/ 510 w 607"/>
                <a:gd name="T25" fmla="*/ 532 h 691"/>
                <a:gd name="T26" fmla="*/ 606 w 607"/>
                <a:gd name="T27" fmla="*/ 313 h 691"/>
                <a:gd name="T28" fmla="*/ 606 w 607"/>
                <a:gd name="T29" fmla="*/ 313 h 691"/>
                <a:gd name="T30" fmla="*/ 283 w 607"/>
                <a:gd name="T31" fmla="*/ 13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691">
                  <a:moveTo>
                    <a:pt x="283" y="13"/>
                  </a:moveTo>
                  <a:lnTo>
                    <a:pt x="283" y="13"/>
                  </a:lnTo>
                  <a:cubicBezTo>
                    <a:pt x="132" y="23"/>
                    <a:pt x="11" y="147"/>
                    <a:pt x="4" y="299"/>
                  </a:cubicBezTo>
                  <a:lnTo>
                    <a:pt x="4" y="299"/>
                  </a:lnTo>
                  <a:cubicBezTo>
                    <a:pt x="0" y="392"/>
                    <a:pt x="38" y="475"/>
                    <a:pt x="99" y="532"/>
                  </a:cubicBezTo>
                  <a:lnTo>
                    <a:pt x="99" y="532"/>
                  </a:lnTo>
                  <a:cubicBezTo>
                    <a:pt x="142" y="572"/>
                    <a:pt x="165" y="628"/>
                    <a:pt x="165" y="686"/>
                  </a:cubicBezTo>
                  <a:lnTo>
                    <a:pt x="165" y="690"/>
                  </a:lnTo>
                  <a:lnTo>
                    <a:pt x="444" y="690"/>
                  </a:lnTo>
                  <a:lnTo>
                    <a:pt x="444" y="687"/>
                  </a:lnTo>
                  <a:lnTo>
                    <a:pt x="444" y="687"/>
                  </a:lnTo>
                  <a:cubicBezTo>
                    <a:pt x="444" y="629"/>
                    <a:pt x="468" y="573"/>
                    <a:pt x="510" y="532"/>
                  </a:cubicBezTo>
                  <a:lnTo>
                    <a:pt x="510" y="532"/>
                  </a:lnTo>
                  <a:cubicBezTo>
                    <a:pt x="568" y="478"/>
                    <a:pt x="606" y="400"/>
                    <a:pt x="606" y="313"/>
                  </a:cubicBezTo>
                  <a:lnTo>
                    <a:pt x="606" y="313"/>
                  </a:lnTo>
                  <a:cubicBezTo>
                    <a:pt x="606" y="140"/>
                    <a:pt x="459" y="0"/>
                    <a:pt x="283" y="13"/>
                  </a:cubicBez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0" name="Freeform 387">
              <a:extLst>
                <a:ext uri="{FF2B5EF4-FFF2-40B4-BE49-F238E27FC236}">
                  <a16:creationId xmlns:a16="http://schemas.microsoft.com/office/drawing/2014/main" id="{AF5BFD6D-D134-054B-85A8-1FB074DEE90A}"/>
                </a:ext>
              </a:extLst>
            </p:cNvPr>
            <p:cNvSpPr>
              <a:spLocks noChangeArrowheads="1"/>
            </p:cNvSpPr>
            <p:nvPr/>
          </p:nvSpPr>
          <p:spPr bwMode="auto">
            <a:xfrm>
              <a:off x="11463740" y="8335634"/>
              <a:ext cx="346064" cy="93380"/>
            </a:xfrm>
            <a:custGeom>
              <a:avLst/>
              <a:gdLst>
                <a:gd name="T0" fmla="*/ 76 w 280"/>
                <a:gd name="T1" fmla="*/ 76 h 77"/>
                <a:gd name="T2" fmla="*/ 203 w 280"/>
                <a:gd name="T3" fmla="*/ 76 h 77"/>
                <a:gd name="T4" fmla="*/ 203 w 280"/>
                <a:gd name="T5" fmla="*/ 76 h 77"/>
                <a:gd name="T6" fmla="*/ 279 w 280"/>
                <a:gd name="T7" fmla="*/ 0 h 77"/>
                <a:gd name="T8" fmla="*/ 0 w 280"/>
                <a:gd name="T9" fmla="*/ 0 h 77"/>
                <a:gd name="T10" fmla="*/ 0 w 280"/>
                <a:gd name="T11" fmla="*/ 0 h 77"/>
                <a:gd name="T12" fmla="*/ 76 w 280"/>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280" h="77">
                  <a:moveTo>
                    <a:pt x="76" y="76"/>
                  </a:moveTo>
                  <a:lnTo>
                    <a:pt x="203" y="76"/>
                  </a:lnTo>
                  <a:lnTo>
                    <a:pt x="203" y="76"/>
                  </a:lnTo>
                  <a:cubicBezTo>
                    <a:pt x="246" y="76"/>
                    <a:pt x="279" y="42"/>
                    <a:pt x="279" y="0"/>
                  </a:cubicBezTo>
                  <a:lnTo>
                    <a:pt x="0" y="0"/>
                  </a:lnTo>
                  <a:lnTo>
                    <a:pt x="0" y="0"/>
                  </a:lnTo>
                  <a:cubicBezTo>
                    <a:pt x="0" y="42"/>
                    <a:pt x="34" y="76"/>
                    <a:pt x="76" y="76"/>
                  </a:cubicBez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1" name="Freeform 388">
              <a:extLst>
                <a:ext uri="{FF2B5EF4-FFF2-40B4-BE49-F238E27FC236}">
                  <a16:creationId xmlns:a16="http://schemas.microsoft.com/office/drawing/2014/main" id="{9FF99850-6F34-DB43-A637-CACE61FAB8CA}"/>
                </a:ext>
              </a:extLst>
            </p:cNvPr>
            <p:cNvSpPr>
              <a:spLocks noChangeArrowheads="1"/>
            </p:cNvSpPr>
            <p:nvPr/>
          </p:nvSpPr>
          <p:spPr bwMode="auto">
            <a:xfrm>
              <a:off x="11463740" y="8242249"/>
              <a:ext cx="346064" cy="93383"/>
            </a:xfrm>
            <a:custGeom>
              <a:avLst/>
              <a:gdLst>
                <a:gd name="T0" fmla="*/ 0 w 280"/>
                <a:gd name="T1" fmla="*/ 75 h 76"/>
                <a:gd name="T2" fmla="*/ 279 w 280"/>
                <a:gd name="T3" fmla="*/ 75 h 76"/>
                <a:gd name="T4" fmla="*/ 279 w 280"/>
                <a:gd name="T5" fmla="*/ 0 h 76"/>
                <a:gd name="T6" fmla="*/ 0 w 280"/>
                <a:gd name="T7" fmla="*/ 0 h 76"/>
                <a:gd name="T8" fmla="*/ 0 w 280"/>
                <a:gd name="T9" fmla="*/ 75 h 76"/>
              </a:gdLst>
              <a:ahLst/>
              <a:cxnLst>
                <a:cxn ang="0">
                  <a:pos x="T0" y="T1"/>
                </a:cxn>
                <a:cxn ang="0">
                  <a:pos x="T2" y="T3"/>
                </a:cxn>
                <a:cxn ang="0">
                  <a:pos x="T4" y="T5"/>
                </a:cxn>
                <a:cxn ang="0">
                  <a:pos x="T6" y="T7"/>
                </a:cxn>
                <a:cxn ang="0">
                  <a:pos x="T8" y="T9"/>
                </a:cxn>
              </a:cxnLst>
              <a:rect l="0" t="0" r="r" b="b"/>
              <a:pathLst>
                <a:path w="280" h="76">
                  <a:moveTo>
                    <a:pt x="0" y="75"/>
                  </a:moveTo>
                  <a:lnTo>
                    <a:pt x="279" y="75"/>
                  </a:lnTo>
                  <a:lnTo>
                    <a:pt x="279" y="0"/>
                  </a:lnTo>
                  <a:lnTo>
                    <a:pt x="0" y="0"/>
                  </a:lnTo>
                  <a:lnTo>
                    <a:pt x="0" y="75"/>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2" name="Freeform 389">
              <a:extLst>
                <a:ext uri="{FF2B5EF4-FFF2-40B4-BE49-F238E27FC236}">
                  <a16:creationId xmlns:a16="http://schemas.microsoft.com/office/drawing/2014/main" id="{0461B2BB-B0FC-B34E-ADF1-487D720628AD}"/>
                </a:ext>
              </a:extLst>
            </p:cNvPr>
            <p:cNvSpPr>
              <a:spLocks noChangeArrowheads="1"/>
            </p:cNvSpPr>
            <p:nvPr/>
          </p:nvSpPr>
          <p:spPr bwMode="auto">
            <a:xfrm>
              <a:off x="11496699" y="7720411"/>
              <a:ext cx="296624" cy="521838"/>
            </a:xfrm>
            <a:custGeom>
              <a:avLst/>
              <a:gdLst>
                <a:gd name="T0" fmla="*/ 147 w 237"/>
                <a:gd name="T1" fmla="*/ 420 h 421"/>
                <a:gd name="T2" fmla="*/ 125 w 237"/>
                <a:gd name="T3" fmla="*/ 415 h 421"/>
                <a:gd name="T4" fmla="*/ 205 w 237"/>
                <a:gd name="T5" fmla="*/ 42 h 421"/>
                <a:gd name="T6" fmla="*/ 121 w 237"/>
                <a:gd name="T7" fmla="*/ 111 h 421"/>
                <a:gd name="T8" fmla="*/ 121 w 237"/>
                <a:gd name="T9" fmla="*/ 111 h 421"/>
                <a:gd name="T10" fmla="*/ 106 w 237"/>
                <a:gd name="T11" fmla="*/ 110 h 421"/>
                <a:gd name="T12" fmla="*/ 30 w 237"/>
                <a:gd name="T13" fmla="*/ 43 h 421"/>
                <a:gd name="T14" fmla="*/ 101 w 237"/>
                <a:gd name="T15" fmla="*/ 416 h 421"/>
                <a:gd name="T16" fmla="*/ 78 w 237"/>
                <a:gd name="T17" fmla="*/ 420 h 421"/>
                <a:gd name="T18" fmla="*/ 1 w 237"/>
                <a:gd name="T19" fmla="*/ 14 h 421"/>
                <a:gd name="T20" fmla="*/ 1 w 237"/>
                <a:gd name="T21" fmla="*/ 14 h 421"/>
                <a:gd name="T22" fmla="*/ 6 w 237"/>
                <a:gd name="T23" fmla="*/ 2 h 421"/>
                <a:gd name="T24" fmla="*/ 6 w 237"/>
                <a:gd name="T25" fmla="*/ 2 h 421"/>
                <a:gd name="T26" fmla="*/ 20 w 237"/>
                <a:gd name="T27" fmla="*/ 3 h 421"/>
                <a:gd name="T28" fmla="*/ 114 w 237"/>
                <a:gd name="T29" fmla="*/ 87 h 421"/>
                <a:gd name="T30" fmla="*/ 216 w 237"/>
                <a:gd name="T31" fmla="*/ 3 h 421"/>
                <a:gd name="T32" fmla="*/ 216 w 237"/>
                <a:gd name="T33" fmla="*/ 3 h 421"/>
                <a:gd name="T34" fmla="*/ 229 w 237"/>
                <a:gd name="T35" fmla="*/ 3 h 421"/>
                <a:gd name="T36" fmla="*/ 229 w 237"/>
                <a:gd name="T37" fmla="*/ 3 h 421"/>
                <a:gd name="T38" fmla="*/ 235 w 237"/>
                <a:gd name="T39" fmla="*/ 15 h 421"/>
                <a:gd name="T40" fmla="*/ 147 w 237"/>
                <a:gd name="T41"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421">
                  <a:moveTo>
                    <a:pt x="147" y="420"/>
                  </a:moveTo>
                  <a:lnTo>
                    <a:pt x="125" y="415"/>
                  </a:lnTo>
                  <a:lnTo>
                    <a:pt x="205" y="42"/>
                  </a:lnTo>
                  <a:lnTo>
                    <a:pt x="121" y="111"/>
                  </a:lnTo>
                  <a:lnTo>
                    <a:pt x="121" y="111"/>
                  </a:lnTo>
                  <a:cubicBezTo>
                    <a:pt x="116" y="114"/>
                    <a:pt x="110" y="114"/>
                    <a:pt x="106" y="110"/>
                  </a:cubicBezTo>
                  <a:lnTo>
                    <a:pt x="30" y="43"/>
                  </a:lnTo>
                  <a:lnTo>
                    <a:pt x="101" y="416"/>
                  </a:lnTo>
                  <a:lnTo>
                    <a:pt x="78" y="420"/>
                  </a:lnTo>
                  <a:lnTo>
                    <a:pt x="1" y="14"/>
                  </a:lnTo>
                  <a:lnTo>
                    <a:pt x="1" y="14"/>
                  </a:lnTo>
                  <a:cubicBezTo>
                    <a:pt x="0" y="10"/>
                    <a:pt x="2" y="5"/>
                    <a:pt x="6" y="2"/>
                  </a:cubicBezTo>
                  <a:lnTo>
                    <a:pt x="6" y="2"/>
                  </a:lnTo>
                  <a:cubicBezTo>
                    <a:pt x="10" y="0"/>
                    <a:pt x="16" y="0"/>
                    <a:pt x="20" y="3"/>
                  </a:cubicBezTo>
                  <a:lnTo>
                    <a:pt x="114" y="87"/>
                  </a:lnTo>
                  <a:lnTo>
                    <a:pt x="216" y="3"/>
                  </a:lnTo>
                  <a:lnTo>
                    <a:pt x="216" y="3"/>
                  </a:lnTo>
                  <a:cubicBezTo>
                    <a:pt x="220" y="0"/>
                    <a:pt x="225" y="0"/>
                    <a:pt x="229" y="3"/>
                  </a:cubicBezTo>
                  <a:lnTo>
                    <a:pt x="229" y="3"/>
                  </a:lnTo>
                  <a:cubicBezTo>
                    <a:pt x="234" y="5"/>
                    <a:pt x="236" y="10"/>
                    <a:pt x="235" y="15"/>
                  </a:cubicBezTo>
                  <a:lnTo>
                    <a:pt x="147" y="42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3" name="Freeform 390">
              <a:extLst>
                <a:ext uri="{FF2B5EF4-FFF2-40B4-BE49-F238E27FC236}">
                  <a16:creationId xmlns:a16="http://schemas.microsoft.com/office/drawing/2014/main" id="{7A774AF7-DE56-B848-87C7-56D368DE626A}"/>
                </a:ext>
              </a:extLst>
            </p:cNvPr>
            <p:cNvSpPr>
              <a:spLocks noChangeArrowheads="1"/>
            </p:cNvSpPr>
            <p:nvPr/>
          </p:nvSpPr>
          <p:spPr bwMode="auto">
            <a:xfrm>
              <a:off x="2455146" y="4276272"/>
              <a:ext cx="10376364" cy="5657836"/>
            </a:xfrm>
            <a:custGeom>
              <a:avLst/>
              <a:gdLst>
                <a:gd name="T0" fmla="*/ 3061 w 8330"/>
                <a:gd name="T1" fmla="*/ 24 h 4542"/>
                <a:gd name="T2" fmla="*/ 3409 w 8330"/>
                <a:gd name="T3" fmla="*/ 7 h 4542"/>
                <a:gd name="T4" fmla="*/ 3407 w 8330"/>
                <a:gd name="T5" fmla="*/ 54 h 4542"/>
                <a:gd name="T6" fmla="*/ 2349 w 8330"/>
                <a:gd name="T7" fmla="*/ 46 h 4542"/>
                <a:gd name="T8" fmla="*/ 2698 w 8330"/>
                <a:gd name="T9" fmla="*/ 36 h 4542"/>
                <a:gd name="T10" fmla="*/ 2329 w 8330"/>
                <a:gd name="T11" fmla="*/ 72 h 4542"/>
                <a:gd name="T12" fmla="*/ 3793 w 8330"/>
                <a:gd name="T13" fmla="*/ 58 h 4542"/>
                <a:gd name="T14" fmla="*/ 4141 w 8330"/>
                <a:gd name="T15" fmla="*/ 77 h 4542"/>
                <a:gd name="T16" fmla="*/ 4134 w 8330"/>
                <a:gd name="T17" fmla="*/ 123 h 4542"/>
                <a:gd name="T18" fmla="*/ 4666 w 8330"/>
                <a:gd name="T19" fmla="*/ 220 h 4542"/>
                <a:gd name="T20" fmla="*/ 4518 w 8330"/>
                <a:gd name="T21" fmla="*/ 166 h 4542"/>
                <a:gd name="T22" fmla="*/ 4676 w 8330"/>
                <a:gd name="T23" fmla="*/ 175 h 4542"/>
                <a:gd name="T24" fmla="*/ 5552 w 8330"/>
                <a:gd name="T25" fmla="*/ 470 h 4542"/>
                <a:gd name="T26" fmla="*/ 5229 w 8330"/>
                <a:gd name="T27" fmla="*/ 342 h 4542"/>
                <a:gd name="T28" fmla="*/ 5582 w 8330"/>
                <a:gd name="T29" fmla="*/ 457 h 4542"/>
                <a:gd name="T30" fmla="*/ 881 w 8330"/>
                <a:gd name="T31" fmla="*/ 508 h 4542"/>
                <a:gd name="T32" fmla="*/ 1185 w 8330"/>
                <a:gd name="T33" fmla="*/ 335 h 4542"/>
                <a:gd name="T34" fmla="*/ 1202 w 8330"/>
                <a:gd name="T35" fmla="*/ 377 h 4542"/>
                <a:gd name="T36" fmla="*/ 6229 w 8330"/>
                <a:gd name="T37" fmla="*/ 747 h 4542"/>
                <a:gd name="T38" fmla="*/ 5921 w 8330"/>
                <a:gd name="T39" fmla="*/ 585 h 4542"/>
                <a:gd name="T40" fmla="*/ 6260 w 8330"/>
                <a:gd name="T41" fmla="*/ 736 h 4542"/>
                <a:gd name="T42" fmla="*/ 315 w 8330"/>
                <a:gd name="T43" fmla="*/ 968 h 4542"/>
                <a:gd name="T44" fmla="*/ 547 w 8330"/>
                <a:gd name="T45" fmla="*/ 706 h 4542"/>
                <a:gd name="T46" fmla="*/ 577 w 8330"/>
                <a:gd name="T47" fmla="*/ 742 h 4542"/>
                <a:gd name="T48" fmla="*/ 6869 w 8330"/>
                <a:gd name="T49" fmla="*/ 1099 h 4542"/>
                <a:gd name="T50" fmla="*/ 6582 w 8330"/>
                <a:gd name="T51" fmla="*/ 902 h 4542"/>
                <a:gd name="T52" fmla="*/ 6901 w 8330"/>
                <a:gd name="T53" fmla="*/ 1092 h 4542"/>
                <a:gd name="T54" fmla="*/ 7452 w 8330"/>
                <a:gd name="T55" fmla="*/ 1535 h 4542"/>
                <a:gd name="T56" fmla="*/ 7199 w 8330"/>
                <a:gd name="T57" fmla="*/ 1299 h 4542"/>
                <a:gd name="T58" fmla="*/ 7485 w 8330"/>
                <a:gd name="T59" fmla="*/ 1533 h 4542"/>
                <a:gd name="T60" fmla="*/ 22 w 8330"/>
                <a:gd name="T61" fmla="*/ 1628 h 4542"/>
                <a:gd name="T62" fmla="*/ 17 w 8330"/>
                <a:gd name="T63" fmla="*/ 1521 h 4542"/>
                <a:gd name="T64" fmla="*/ 124 w 8330"/>
                <a:gd name="T65" fmla="*/ 1274 h 4542"/>
                <a:gd name="T66" fmla="*/ 48 w 8330"/>
                <a:gd name="T67" fmla="*/ 1609 h 4542"/>
                <a:gd name="T68" fmla="*/ 7741 w 8330"/>
                <a:gd name="T69" fmla="*/ 1821 h 4542"/>
                <a:gd name="T70" fmla="*/ 7775 w 8330"/>
                <a:gd name="T71" fmla="*/ 1791 h 4542"/>
                <a:gd name="T72" fmla="*/ 7973 w 8330"/>
                <a:gd name="T73" fmla="*/ 2078 h 4542"/>
                <a:gd name="T74" fmla="*/ 6 w 8330"/>
                <a:gd name="T75" fmla="*/ 2016 h 4542"/>
                <a:gd name="T76" fmla="*/ 51 w 8330"/>
                <a:gd name="T77" fmla="*/ 2009 h 4542"/>
                <a:gd name="T78" fmla="*/ 124 w 8330"/>
                <a:gd name="T79" fmla="*/ 2345 h 4542"/>
                <a:gd name="T80" fmla="*/ 8247 w 8330"/>
                <a:gd name="T81" fmla="*/ 2723 h 4542"/>
                <a:gd name="T82" fmla="*/ 8185 w 8330"/>
                <a:gd name="T83" fmla="*/ 2403 h 4542"/>
                <a:gd name="T84" fmla="*/ 8275 w 8330"/>
                <a:gd name="T85" fmla="*/ 2740 h 4542"/>
                <a:gd name="T86" fmla="*/ 8139 w 8330"/>
                <a:gd name="T87" fmla="*/ 3620 h 4542"/>
                <a:gd name="T88" fmla="*/ 8282 w 8330"/>
                <a:gd name="T89" fmla="*/ 3122 h 4542"/>
                <a:gd name="T90" fmla="*/ 8302 w 8330"/>
                <a:gd name="T91" fmla="*/ 3311 h 4542"/>
                <a:gd name="T92" fmla="*/ 8247 w 8330"/>
                <a:gd name="T93" fmla="*/ 2723 h 4542"/>
                <a:gd name="T94" fmla="*/ 7662 w 8330"/>
                <a:gd name="T95" fmla="*/ 4154 h 4542"/>
                <a:gd name="T96" fmla="*/ 7935 w 8330"/>
                <a:gd name="T97" fmla="*/ 3943 h 4542"/>
                <a:gd name="T98" fmla="*/ 7657 w 8330"/>
                <a:gd name="T99" fmla="*/ 4186 h 4542"/>
                <a:gd name="T100" fmla="*/ 7021 w 8330"/>
                <a:gd name="T101" fmla="*/ 4493 h 4542"/>
                <a:gd name="T102" fmla="*/ 7347 w 8330"/>
                <a:gd name="T103" fmla="*/ 4374 h 4542"/>
                <a:gd name="T104" fmla="*/ 7007 w 8330"/>
                <a:gd name="T105" fmla="*/ 4522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0" h="4542">
                  <a:moveTo>
                    <a:pt x="3407" y="54"/>
                  </a:moveTo>
                  <a:lnTo>
                    <a:pt x="3407" y="54"/>
                  </a:lnTo>
                  <a:cubicBezTo>
                    <a:pt x="3299" y="49"/>
                    <a:pt x="3190" y="46"/>
                    <a:pt x="3083" y="46"/>
                  </a:cubicBezTo>
                  <a:lnTo>
                    <a:pt x="3083" y="46"/>
                  </a:lnTo>
                  <a:cubicBezTo>
                    <a:pt x="3071" y="46"/>
                    <a:pt x="3061" y="36"/>
                    <a:pt x="3061" y="24"/>
                  </a:cubicBezTo>
                  <a:lnTo>
                    <a:pt x="3061" y="24"/>
                  </a:lnTo>
                  <a:lnTo>
                    <a:pt x="3061" y="24"/>
                  </a:lnTo>
                  <a:cubicBezTo>
                    <a:pt x="3060" y="11"/>
                    <a:pt x="3071" y="0"/>
                    <a:pt x="3083" y="0"/>
                  </a:cubicBezTo>
                  <a:lnTo>
                    <a:pt x="3083" y="0"/>
                  </a:lnTo>
                  <a:cubicBezTo>
                    <a:pt x="3191" y="0"/>
                    <a:pt x="3300" y="2"/>
                    <a:pt x="3409" y="7"/>
                  </a:cubicBezTo>
                  <a:lnTo>
                    <a:pt x="3409" y="7"/>
                  </a:lnTo>
                  <a:cubicBezTo>
                    <a:pt x="3422" y="8"/>
                    <a:pt x="3431" y="19"/>
                    <a:pt x="3431" y="31"/>
                  </a:cubicBezTo>
                  <a:lnTo>
                    <a:pt x="3431" y="31"/>
                  </a:lnTo>
                  <a:lnTo>
                    <a:pt x="3431" y="31"/>
                  </a:lnTo>
                  <a:cubicBezTo>
                    <a:pt x="3430" y="44"/>
                    <a:pt x="3419" y="54"/>
                    <a:pt x="3407" y="54"/>
                  </a:cubicBezTo>
                  <a:close/>
                  <a:moveTo>
                    <a:pt x="2329" y="72"/>
                  </a:moveTo>
                  <a:lnTo>
                    <a:pt x="2329" y="72"/>
                  </a:lnTo>
                  <a:lnTo>
                    <a:pt x="2329" y="72"/>
                  </a:lnTo>
                  <a:cubicBezTo>
                    <a:pt x="2328" y="59"/>
                    <a:pt x="2336" y="47"/>
                    <a:pt x="2349" y="46"/>
                  </a:cubicBezTo>
                  <a:lnTo>
                    <a:pt x="2349" y="46"/>
                  </a:lnTo>
                  <a:cubicBezTo>
                    <a:pt x="2455" y="33"/>
                    <a:pt x="2564" y="22"/>
                    <a:pt x="2673" y="14"/>
                  </a:cubicBezTo>
                  <a:lnTo>
                    <a:pt x="2673" y="14"/>
                  </a:lnTo>
                  <a:cubicBezTo>
                    <a:pt x="2686" y="14"/>
                    <a:pt x="2697" y="24"/>
                    <a:pt x="2698" y="36"/>
                  </a:cubicBezTo>
                  <a:lnTo>
                    <a:pt x="2698" y="36"/>
                  </a:lnTo>
                  <a:lnTo>
                    <a:pt x="2698" y="36"/>
                  </a:lnTo>
                  <a:cubicBezTo>
                    <a:pt x="2699" y="49"/>
                    <a:pt x="2689" y="60"/>
                    <a:pt x="2676" y="61"/>
                  </a:cubicBezTo>
                  <a:lnTo>
                    <a:pt x="2676" y="61"/>
                  </a:lnTo>
                  <a:cubicBezTo>
                    <a:pt x="2568" y="68"/>
                    <a:pt x="2460" y="78"/>
                    <a:pt x="2355" y="92"/>
                  </a:cubicBezTo>
                  <a:lnTo>
                    <a:pt x="2355" y="92"/>
                  </a:lnTo>
                  <a:cubicBezTo>
                    <a:pt x="2342" y="93"/>
                    <a:pt x="2331" y="85"/>
                    <a:pt x="2329" y="72"/>
                  </a:cubicBezTo>
                  <a:close/>
                  <a:moveTo>
                    <a:pt x="4134" y="123"/>
                  </a:moveTo>
                  <a:lnTo>
                    <a:pt x="4134" y="123"/>
                  </a:lnTo>
                  <a:cubicBezTo>
                    <a:pt x="4027" y="107"/>
                    <a:pt x="3920" y="94"/>
                    <a:pt x="3813" y="83"/>
                  </a:cubicBezTo>
                  <a:lnTo>
                    <a:pt x="3813" y="83"/>
                  </a:lnTo>
                  <a:cubicBezTo>
                    <a:pt x="3801" y="82"/>
                    <a:pt x="3792" y="71"/>
                    <a:pt x="3793" y="58"/>
                  </a:cubicBezTo>
                  <a:lnTo>
                    <a:pt x="3793" y="58"/>
                  </a:lnTo>
                  <a:lnTo>
                    <a:pt x="3793" y="58"/>
                  </a:lnTo>
                  <a:cubicBezTo>
                    <a:pt x="3794" y="45"/>
                    <a:pt x="3805" y="36"/>
                    <a:pt x="3818" y="37"/>
                  </a:cubicBezTo>
                  <a:lnTo>
                    <a:pt x="3818" y="37"/>
                  </a:lnTo>
                  <a:cubicBezTo>
                    <a:pt x="3925" y="48"/>
                    <a:pt x="4033" y="61"/>
                    <a:pt x="4141" y="77"/>
                  </a:cubicBezTo>
                  <a:lnTo>
                    <a:pt x="4141" y="77"/>
                  </a:lnTo>
                  <a:cubicBezTo>
                    <a:pt x="4154" y="79"/>
                    <a:pt x="4162" y="91"/>
                    <a:pt x="4160" y="104"/>
                  </a:cubicBezTo>
                  <a:lnTo>
                    <a:pt x="4160" y="104"/>
                  </a:lnTo>
                  <a:lnTo>
                    <a:pt x="4160" y="104"/>
                  </a:lnTo>
                  <a:cubicBezTo>
                    <a:pt x="4159" y="117"/>
                    <a:pt x="4147" y="125"/>
                    <a:pt x="4134" y="123"/>
                  </a:cubicBezTo>
                  <a:close/>
                  <a:moveTo>
                    <a:pt x="4880" y="246"/>
                  </a:moveTo>
                  <a:lnTo>
                    <a:pt x="4880" y="246"/>
                  </a:lnTo>
                  <a:cubicBezTo>
                    <a:pt x="4877" y="259"/>
                    <a:pt x="4864" y="266"/>
                    <a:pt x="4851" y="263"/>
                  </a:cubicBezTo>
                  <a:lnTo>
                    <a:pt x="4851" y="263"/>
                  </a:lnTo>
                  <a:cubicBezTo>
                    <a:pt x="4790" y="248"/>
                    <a:pt x="4728" y="234"/>
                    <a:pt x="4666" y="220"/>
                  </a:cubicBezTo>
                  <a:lnTo>
                    <a:pt x="4666" y="220"/>
                  </a:lnTo>
                  <a:cubicBezTo>
                    <a:pt x="4623" y="211"/>
                    <a:pt x="4579" y="201"/>
                    <a:pt x="4536" y="193"/>
                  </a:cubicBezTo>
                  <a:lnTo>
                    <a:pt x="4536" y="193"/>
                  </a:lnTo>
                  <a:cubicBezTo>
                    <a:pt x="4523" y="191"/>
                    <a:pt x="4515" y="178"/>
                    <a:pt x="4518" y="166"/>
                  </a:cubicBezTo>
                  <a:lnTo>
                    <a:pt x="4518" y="166"/>
                  </a:lnTo>
                  <a:lnTo>
                    <a:pt x="4518" y="166"/>
                  </a:lnTo>
                  <a:cubicBezTo>
                    <a:pt x="4520" y="153"/>
                    <a:pt x="4532" y="145"/>
                    <a:pt x="4545" y="148"/>
                  </a:cubicBezTo>
                  <a:lnTo>
                    <a:pt x="4545" y="148"/>
                  </a:lnTo>
                  <a:cubicBezTo>
                    <a:pt x="4588" y="156"/>
                    <a:pt x="4632" y="165"/>
                    <a:pt x="4676" y="175"/>
                  </a:cubicBezTo>
                  <a:lnTo>
                    <a:pt x="4676" y="175"/>
                  </a:lnTo>
                  <a:cubicBezTo>
                    <a:pt x="4738" y="188"/>
                    <a:pt x="4801" y="203"/>
                    <a:pt x="4862" y="218"/>
                  </a:cubicBezTo>
                  <a:lnTo>
                    <a:pt x="4862" y="218"/>
                  </a:lnTo>
                  <a:cubicBezTo>
                    <a:pt x="4875" y="221"/>
                    <a:pt x="4883" y="234"/>
                    <a:pt x="4880" y="246"/>
                  </a:cubicBezTo>
                  <a:close/>
                  <a:moveTo>
                    <a:pt x="5552" y="470"/>
                  </a:moveTo>
                  <a:lnTo>
                    <a:pt x="5552" y="470"/>
                  </a:lnTo>
                  <a:cubicBezTo>
                    <a:pt x="5452" y="435"/>
                    <a:pt x="5349" y="401"/>
                    <a:pt x="5245" y="370"/>
                  </a:cubicBezTo>
                  <a:lnTo>
                    <a:pt x="5245" y="370"/>
                  </a:lnTo>
                  <a:cubicBezTo>
                    <a:pt x="5233" y="366"/>
                    <a:pt x="5226" y="354"/>
                    <a:pt x="5229" y="342"/>
                  </a:cubicBezTo>
                  <a:lnTo>
                    <a:pt x="5229" y="342"/>
                  </a:lnTo>
                  <a:lnTo>
                    <a:pt x="5229" y="342"/>
                  </a:lnTo>
                  <a:cubicBezTo>
                    <a:pt x="5233" y="329"/>
                    <a:pt x="5246" y="323"/>
                    <a:pt x="5259" y="326"/>
                  </a:cubicBezTo>
                  <a:lnTo>
                    <a:pt x="5259" y="326"/>
                  </a:lnTo>
                  <a:cubicBezTo>
                    <a:pt x="5363" y="358"/>
                    <a:pt x="5467" y="391"/>
                    <a:pt x="5568" y="427"/>
                  </a:cubicBezTo>
                  <a:lnTo>
                    <a:pt x="5568" y="427"/>
                  </a:lnTo>
                  <a:cubicBezTo>
                    <a:pt x="5580" y="431"/>
                    <a:pt x="5586" y="444"/>
                    <a:pt x="5582" y="457"/>
                  </a:cubicBezTo>
                  <a:lnTo>
                    <a:pt x="5582" y="457"/>
                  </a:lnTo>
                  <a:lnTo>
                    <a:pt x="5582" y="457"/>
                  </a:lnTo>
                  <a:cubicBezTo>
                    <a:pt x="5578" y="468"/>
                    <a:pt x="5565" y="475"/>
                    <a:pt x="5552" y="470"/>
                  </a:cubicBezTo>
                  <a:close/>
                  <a:moveTo>
                    <a:pt x="881" y="508"/>
                  </a:moveTo>
                  <a:lnTo>
                    <a:pt x="881" y="508"/>
                  </a:lnTo>
                  <a:lnTo>
                    <a:pt x="881" y="508"/>
                  </a:lnTo>
                  <a:cubicBezTo>
                    <a:pt x="875" y="497"/>
                    <a:pt x="879" y="483"/>
                    <a:pt x="890" y="476"/>
                  </a:cubicBezTo>
                  <a:lnTo>
                    <a:pt x="890" y="476"/>
                  </a:lnTo>
                  <a:cubicBezTo>
                    <a:pt x="982" y="425"/>
                    <a:pt x="1081" y="378"/>
                    <a:pt x="1185" y="335"/>
                  </a:cubicBezTo>
                  <a:lnTo>
                    <a:pt x="1185" y="335"/>
                  </a:lnTo>
                  <a:cubicBezTo>
                    <a:pt x="1197" y="330"/>
                    <a:pt x="1210" y="336"/>
                    <a:pt x="1215" y="348"/>
                  </a:cubicBezTo>
                  <a:lnTo>
                    <a:pt x="1215" y="348"/>
                  </a:lnTo>
                  <a:lnTo>
                    <a:pt x="1215" y="348"/>
                  </a:lnTo>
                  <a:cubicBezTo>
                    <a:pt x="1220" y="359"/>
                    <a:pt x="1214" y="373"/>
                    <a:pt x="1202" y="377"/>
                  </a:cubicBezTo>
                  <a:lnTo>
                    <a:pt x="1202" y="377"/>
                  </a:lnTo>
                  <a:cubicBezTo>
                    <a:pt x="1100" y="420"/>
                    <a:pt x="1003" y="467"/>
                    <a:pt x="912" y="517"/>
                  </a:cubicBezTo>
                  <a:lnTo>
                    <a:pt x="912" y="517"/>
                  </a:lnTo>
                  <a:cubicBezTo>
                    <a:pt x="901" y="523"/>
                    <a:pt x="887" y="519"/>
                    <a:pt x="881" y="508"/>
                  </a:cubicBezTo>
                  <a:close/>
                  <a:moveTo>
                    <a:pt x="6229" y="747"/>
                  </a:moveTo>
                  <a:lnTo>
                    <a:pt x="6229" y="747"/>
                  </a:lnTo>
                  <a:cubicBezTo>
                    <a:pt x="6133" y="702"/>
                    <a:pt x="6034" y="658"/>
                    <a:pt x="5934" y="616"/>
                  </a:cubicBezTo>
                  <a:lnTo>
                    <a:pt x="5934" y="616"/>
                  </a:lnTo>
                  <a:cubicBezTo>
                    <a:pt x="5922" y="611"/>
                    <a:pt x="5916" y="597"/>
                    <a:pt x="5921" y="585"/>
                  </a:cubicBezTo>
                  <a:lnTo>
                    <a:pt x="5921" y="585"/>
                  </a:lnTo>
                  <a:lnTo>
                    <a:pt x="5921" y="585"/>
                  </a:lnTo>
                  <a:cubicBezTo>
                    <a:pt x="5926" y="574"/>
                    <a:pt x="5940" y="568"/>
                    <a:pt x="5952" y="573"/>
                  </a:cubicBezTo>
                  <a:lnTo>
                    <a:pt x="5952" y="573"/>
                  </a:lnTo>
                  <a:cubicBezTo>
                    <a:pt x="6052" y="615"/>
                    <a:pt x="6152" y="659"/>
                    <a:pt x="6249" y="705"/>
                  </a:cubicBezTo>
                  <a:lnTo>
                    <a:pt x="6249" y="705"/>
                  </a:lnTo>
                  <a:cubicBezTo>
                    <a:pt x="6261" y="711"/>
                    <a:pt x="6265" y="724"/>
                    <a:pt x="6260" y="736"/>
                  </a:cubicBezTo>
                  <a:lnTo>
                    <a:pt x="6260" y="736"/>
                  </a:lnTo>
                  <a:lnTo>
                    <a:pt x="6260" y="736"/>
                  </a:lnTo>
                  <a:cubicBezTo>
                    <a:pt x="6255" y="748"/>
                    <a:pt x="6240" y="752"/>
                    <a:pt x="6229" y="747"/>
                  </a:cubicBezTo>
                  <a:close/>
                  <a:moveTo>
                    <a:pt x="315" y="968"/>
                  </a:moveTo>
                  <a:lnTo>
                    <a:pt x="315" y="968"/>
                  </a:lnTo>
                  <a:lnTo>
                    <a:pt x="315" y="968"/>
                  </a:lnTo>
                  <a:cubicBezTo>
                    <a:pt x="306" y="960"/>
                    <a:pt x="304" y="945"/>
                    <a:pt x="313" y="935"/>
                  </a:cubicBezTo>
                  <a:lnTo>
                    <a:pt x="313" y="935"/>
                  </a:lnTo>
                  <a:cubicBezTo>
                    <a:pt x="380" y="854"/>
                    <a:pt x="459" y="778"/>
                    <a:pt x="547" y="706"/>
                  </a:cubicBezTo>
                  <a:lnTo>
                    <a:pt x="547" y="706"/>
                  </a:lnTo>
                  <a:cubicBezTo>
                    <a:pt x="557" y="697"/>
                    <a:pt x="572" y="699"/>
                    <a:pt x="580" y="710"/>
                  </a:cubicBezTo>
                  <a:lnTo>
                    <a:pt x="580" y="710"/>
                  </a:lnTo>
                  <a:lnTo>
                    <a:pt x="580" y="710"/>
                  </a:lnTo>
                  <a:cubicBezTo>
                    <a:pt x="588" y="720"/>
                    <a:pt x="586" y="733"/>
                    <a:pt x="577" y="742"/>
                  </a:cubicBezTo>
                  <a:lnTo>
                    <a:pt x="577" y="742"/>
                  </a:lnTo>
                  <a:cubicBezTo>
                    <a:pt x="491" y="812"/>
                    <a:pt x="414" y="887"/>
                    <a:pt x="348" y="965"/>
                  </a:cubicBezTo>
                  <a:lnTo>
                    <a:pt x="348" y="965"/>
                  </a:lnTo>
                  <a:cubicBezTo>
                    <a:pt x="340" y="974"/>
                    <a:pt x="325" y="976"/>
                    <a:pt x="315" y="968"/>
                  </a:cubicBezTo>
                  <a:close/>
                  <a:moveTo>
                    <a:pt x="6869" y="1099"/>
                  </a:moveTo>
                  <a:lnTo>
                    <a:pt x="6869" y="1099"/>
                  </a:lnTo>
                  <a:cubicBezTo>
                    <a:pt x="6780" y="1042"/>
                    <a:pt x="6687" y="987"/>
                    <a:pt x="6591" y="934"/>
                  </a:cubicBezTo>
                  <a:lnTo>
                    <a:pt x="6591" y="934"/>
                  </a:lnTo>
                  <a:cubicBezTo>
                    <a:pt x="6580" y="927"/>
                    <a:pt x="6576" y="913"/>
                    <a:pt x="6582" y="902"/>
                  </a:cubicBezTo>
                  <a:lnTo>
                    <a:pt x="6582" y="902"/>
                  </a:lnTo>
                  <a:lnTo>
                    <a:pt x="6582" y="902"/>
                  </a:lnTo>
                  <a:cubicBezTo>
                    <a:pt x="6589" y="891"/>
                    <a:pt x="6603" y="887"/>
                    <a:pt x="6614" y="893"/>
                  </a:cubicBezTo>
                  <a:lnTo>
                    <a:pt x="6614" y="893"/>
                  </a:lnTo>
                  <a:cubicBezTo>
                    <a:pt x="6710" y="946"/>
                    <a:pt x="6804" y="1003"/>
                    <a:pt x="6894" y="1060"/>
                  </a:cubicBezTo>
                  <a:lnTo>
                    <a:pt x="6894" y="1060"/>
                  </a:lnTo>
                  <a:cubicBezTo>
                    <a:pt x="6905" y="1066"/>
                    <a:pt x="6908" y="1081"/>
                    <a:pt x="6901" y="1092"/>
                  </a:cubicBezTo>
                  <a:lnTo>
                    <a:pt x="6901" y="1092"/>
                  </a:lnTo>
                  <a:lnTo>
                    <a:pt x="6901" y="1092"/>
                  </a:lnTo>
                  <a:cubicBezTo>
                    <a:pt x="6894" y="1102"/>
                    <a:pt x="6879" y="1105"/>
                    <a:pt x="6869" y="1099"/>
                  </a:cubicBezTo>
                  <a:close/>
                  <a:moveTo>
                    <a:pt x="7452" y="1535"/>
                  </a:moveTo>
                  <a:lnTo>
                    <a:pt x="7452" y="1535"/>
                  </a:lnTo>
                  <a:cubicBezTo>
                    <a:pt x="7375" y="1466"/>
                    <a:pt x="7291" y="1398"/>
                    <a:pt x="7204" y="1331"/>
                  </a:cubicBezTo>
                  <a:lnTo>
                    <a:pt x="7204" y="1331"/>
                  </a:lnTo>
                  <a:cubicBezTo>
                    <a:pt x="7193" y="1323"/>
                    <a:pt x="7191" y="1309"/>
                    <a:pt x="7199" y="1299"/>
                  </a:cubicBezTo>
                  <a:lnTo>
                    <a:pt x="7199" y="1299"/>
                  </a:lnTo>
                  <a:lnTo>
                    <a:pt x="7199" y="1299"/>
                  </a:lnTo>
                  <a:cubicBezTo>
                    <a:pt x="7207" y="1288"/>
                    <a:pt x="7221" y="1286"/>
                    <a:pt x="7232" y="1294"/>
                  </a:cubicBezTo>
                  <a:lnTo>
                    <a:pt x="7232" y="1294"/>
                  </a:lnTo>
                  <a:cubicBezTo>
                    <a:pt x="7320" y="1361"/>
                    <a:pt x="7404" y="1431"/>
                    <a:pt x="7484" y="1501"/>
                  </a:cubicBezTo>
                  <a:lnTo>
                    <a:pt x="7484" y="1501"/>
                  </a:lnTo>
                  <a:cubicBezTo>
                    <a:pt x="7493" y="1509"/>
                    <a:pt x="7494" y="1524"/>
                    <a:pt x="7485" y="1533"/>
                  </a:cubicBezTo>
                  <a:lnTo>
                    <a:pt x="7485" y="1533"/>
                  </a:lnTo>
                  <a:lnTo>
                    <a:pt x="7485" y="1533"/>
                  </a:lnTo>
                  <a:cubicBezTo>
                    <a:pt x="7477" y="1543"/>
                    <a:pt x="7462" y="1544"/>
                    <a:pt x="7452" y="1535"/>
                  </a:cubicBezTo>
                  <a:close/>
                  <a:moveTo>
                    <a:pt x="22" y="1628"/>
                  </a:moveTo>
                  <a:lnTo>
                    <a:pt x="22" y="1628"/>
                  </a:lnTo>
                  <a:lnTo>
                    <a:pt x="22" y="1628"/>
                  </a:lnTo>
                  <a:cubicBezTo>
                    <a:pt x="9" y="1626"/>
                    <a:pt x="0" y="1615"/>
                    <a:pt x="2" y="1602"/>
                  </a:cubicBezTo>
                  <a:lnTo>
                    <a:pt x="2" y="1602"/>
                  </a:lnTo>
                  <a:cubicBezTo>
                    <a:pt x="6" y="1574"/>
                    <a:pt x="11" y="1548"/>
                    <a:pt x="17" y="1521"/>
                  </a:cubicBezTo>
                  <a:lnTo>
                    <a:pt x="17" y="1521"/>
                  </a:lnTo>
                  <a:cubicBezTo>
                    <a:pt x="35" y="1440"/>
                    <a:pt x="60" y="1362"/>
                    <a:pt x="93" y="1286"/>
                  </a:cubicBezTo>
                  <a:lnTo>
                    <a:pt x="93" y="1286"/>
                  </a:lnTo>
                  <a:cubicBezTo>
                    <a:pt x="98" y="1274"/>
                    <a:pt x="112" y="1268"/>
                    <a:pt x="124" y="1274"/>
                  </a:cubicBezTo>
                  <a:lnTo>
                    <a:pt x="124" y="1274"/>
                  </a:lnTo>
                  <a:lnTo>
                    <a:pt x="124" y="1274"/>
                  </a:lnTo>
                  <a:cubicBezTo>
                    <a:pt x="135" y="1279"/>
                    <a:pt x="140" y="1292"/>
                    <a:pt x="135" y="1304"/>
                  </a:cubicBezTo>
                  <a:lnTo>
                    <a:pt x="135" y="1304"/>
                  </a:lnTo>
                  <a:cubicBezTo>
                    <a:pt x="104" y="1377"/>
                    <a:pt x="79" y="1453"/>
                    <a:pt x="62" y="1530"/>
                  </a:cubicBezTo>
                  <a:lnTo>
                    <a:pt x="62" y="1530"/>
                  </a:lnTo>
                  <a:cubicBezTo>
                    <a:pt x="57" y="1556"/>
                    <a:pt x="52" y="1582"/>
                    <a:pt x="48" y="1609"/>
                  </a:cubicBezTo>
                  <a:lnTo>
                    <a:pt x="48" y="1609"/>
                  </a:lnTo>
                  <a:cubicBezTo>
                    <a:pt x="46" y="1621"/>
                    <a:pt x="34" y="1630"/>
                    <a:pt x="22" y="1628"/>
                  </a:cubicBezTo>
                  <a:close/>
                  <a:moveTo>
                    <a:pt x="7940" y="2073"/>
                  </a:moveTo>
                  <a:lnTo>
                    <a:pt x="7940" y="2073"/>
                  </a:lnTo>
                  <a:cubicBezTo>
                    <a:pt x="7881" y="1988"/>
                    <a:pt x="7814" y="1904"/>
                    <a:pt x="7741" y="1821"/>
                  </a:cubicBezTo>
                  <a:lnTo>
                    <a:pt x="7741" y="1821"/>
                  </a:lnTo>
                  <a:cubicBezTo>
                    <a:pt x="7733" y="1812"/>
                    <a:pt x="7733" y="1797"/>
                    <a:pt x="7742" y="1789"/>
                  </a:cubicBezTo>
                  <a:lnTo>
                    <a:pt x="7742" y="1789"/>
                  </a:lnTo>
                  <a:lnTo>
                    <a:pt x="7742" y="1789"/>
                  </a:lnTo>
                  <a:cubicBezTo>
                    <a:pt x="7752" y="1780"/>
                    <a:pt x="7767" y="1781"/>
                    <a:pt x="7775" y="1791"/>
                  </a:cubicBezTo>
                  <a:lnTo>
                    <a:pt x="7775" y="1791"/>
                  </a:lnTo>
                  <a:cubicBezTo>
                    <a:pt x="7850" y="1875"/>
                    <a:pt x="7918" y="1960"/>
                    <a:pt x="7978" y="2047"/>
                  </a:cubicBezTo>
                  <a:lnTo>
                    <a:pt x="7978" y="2047"/>
                  </a:lnTo>
                  <a:cubicBezTo>
                    <a:pt x="7985" y="2057"/>
                    <a:pt x="7983" y="2072"/>
                    <a:pt x="7973" y="2078"/>
                  </a:cubicBezTo>
                  <a:lnTo>
                    <a:pt x="7973" y="2078"/>
                  </a:lnTo>
                  <a:lnTo>
                    <a:pt x="7973" y="2078"/>
                  </a:lnTo>
                  <a:cubicBezTo>
                    <a:pt x="7962" y="2085"/>
                    <a:pt x="7948" y="2082"/>
                    <a:pt x="7940" y="2073"/>
                  </a:cubicBezTo>
                  <a:lnTo>
                    <a:pt x="93" y="2332"/>
                  </a:lnTo>
                  <a:lnTo>
                    <a:pt x="93" y="2332"/>
                  </a:lnTo>
                  <a:cubicBezTo>
                    <a:pt x="52" y="2226"/>
                    <a:pt x="23" y="2120"/>
                    <a:pt x="6" y="2016"/>
                  </a:cubicBezTo>
                  <a:lnTo>
                    <a:pt x="6" y="2016"/>
                  </a:lnTo>
                  <a:cubicBezTo>
                    <a:pt x="4" y="2003"/>
                    <a:pt x="13" y="1991"/>
                    <a:pt x="25" y="1990"/>
                  </a:cubicBezTo>
                  <a:lnTo>
                    <a:pt x="26" y="1990"/>
                  </a:lnTo>
                  <a:lnTo>
                    <a:pt x="26" y="1990"/>
                  </a:lnTo>
                  <a:cubicBezTo>
                    <a:pt x="38" y="1988"/>
                    <a:pt x="50" y="1996"/>
                    <a:pt x="51" y="2009"/>
                  </a:cubicBezTo>
                  <a:lnTo>
                    <a:pt x="51" y="2009"/>
                  </a:lnTo>
                  <a:cubicBezTo>
                    <a:pt x="68" y="2109"/>
                    <a:pt x="97" y="2212"/>
                    <a:pt x="136" y="2315"/>
                  </a:cubicBezTo>
                  <a:lnTo>
                    <a:pt x="136" y="2315"/>
                  </a:lnTo>
                  <a:cubicBezTo>
                    <a:pt x="141" y="2326"/>
                    <a:pt x="135" y="2340"/>
                    <a:pt x="124" y="2345"/>
                  </a:cubicBezTo>
                  <a:lnTo>
                    <a:pt x="124" y="2345"/>
                  </a:lnTo>
                  <a:lnTo>
                    <a:pt x="124" y="2345"/>
                  </a:lnTo>
                  <a:cubicBezTo>
                    <a:pt x="111" y="2350"/>
                    <a:pt x="98" y="2343"/>
                    <a:pt x="93" y="2332"/>
                  </a:cubicBezTo>
                  <a:lnTo>
                    <a:pt x="7940" y="2073"/>
                  </a:lnTo>
                  <a:close/>
                  <a:moveTo>
                    <a:pt x="8247" y="2723"/>
                  </a:moveTo>
                  <a:lnTo>
                    <a:pt x="8247" y="2723"/>
                  </a:lnTo>
                  <a:cubicBezTo>
                    <a:pt x="8223" y="2623"/>
                    <a:pt x="8189" y="2523"/>
                    <a:pt x="8143" y="2422"/>
                  </a:cubicBezTo>
                  <a:lnTo>
                    <a:pt x="8143" y="2422"/>
                  </a:lnTo>
                  <a:cubicBezTo>
                    <a:pt x="8138" y="2410"/>
                    <a:pt x="8143" y="2397"/>
                    <a:pt x="8154" y="2391"/>
                  </a:cubicBezTo>
                  <a:lnTo>
                    <a:pt x="8154" y="2391"/>
                  </a:lnTo>
                  <a:cubicBezTo>
                    <a:pt x="8166" y="2386"/>
                    <a:pt x="8179" y="2391"/>
                    <a:pt x="8185" y="2403"/>
                  </a:cubicBezTo>
                  <a:lnTo>
                    <a:pt x="8185" y="2403"/>
                  </a:lnTo>
                  <a:cubicBezTo>
                    <a:pt x="8232" y="2506"/>
                    <a:pt x="8268" y="2610"/>
                    <a:pt x="8293" y="2713"/>
                  </a:cubicBezTo>
                  <a:lnTo>
                    <a:pt x="8293" y="2713"/>
                  </a:lnTo>
                  <a:cubicBezTo>
                    <a:pt x="8295" y="2725"/>
                    <a:pt x="8287" y="2738"/>
                    <a:pt x="8275" y="2740"/>
                  </a:cubicBezTo>
                  <a:lnTo>
                    <a:pt x="8275" y="2740"/>
                  </a:lnTo>
                  <a:cubicBezTo>
                    <a:pt x="8262" y="2743"/>
                    <a:pt x="8250" y="2736"/>
                    <a:pt x="8247" y="2723"/>
                  </a:cubicBezTo>
                  <a:lnTo>
                    <a:pt x="8148" y="3651"/>
                  </a:lnTo>
                  <a:lnTo>
                    <a:pt x="8148" y="3651"/>
                  </a:lnTo>
                  <a:lnTo>
                    <a:pt x="8148" y="3651"/>
                  </a:lnTo>
                  <a:cubicBezTo>
                    <a:pt x="8137" y="3645"/>
                    <a:pt x="8133" y="3631"/>
                    <a:pt x="8139" y="3620"/>
                  </a:cubicBezTo>
                  <a:lnTo>
                    <a:pt x="8139" y="3620"/>
                  </a:lnTo>
                  <a:cubicBezTo>
                    <a:pt x="8193" y="3519"/>
                    <a:pt x="8232" y="3412"/>
                    <a:pt x="8256" y="3302"/>
                  </a:cubicBezTo>
                  <a:lnTo>
                    <a:pt x="8256" y="3302"/>
                  </a:lnTo>
                  <a:cubicBezTo>
                    <a:pt x="8269" y="3243"/>
                    <a:pt x="8278" y="3182"/>
                    <a:pt x="8282" y="3122"/>
                  </a:cubicBezTo>
                  <a:lnTo>
                    <a:pt x="8282" y="3122"/>
                  </a:lnTo>
                  <a:cubicBezTo>
                    <a:pt x="8283" y="3110"/>
                    <a:pt x="8294" y="3100"/>
                    <a:pt x="8306" y="3100"/>
                  </a:cubicBezTo>
                  <a:lnTo>
                    <a:pt x="8306" y="3100"/>
                  </a:lnTo>
                  <a:cubicBezTo>
                    <a:pt x="8319" y="3101"/>
                    <a:pt x="8329" y="3112"/>
                    <a:pt x="8328" y="3125"/>
                  </a:cubicBezTo>
                  <a:lnTo>
                    <a:pt x="8328" y="3125"/>
                  </a:lnTo>
                  <a:cubicBezTo>
                    <a:pt x="8324" y="3188"/>
                    <a:pt x="8315" y="3250"/>
                    <a:pt x="8302" y="3311"/>
                  </a:cubicBezTo>
                  <a:lnTo>
                    <a:pt x="8302" y="3311"/>
                  </a:lnTo>
                  <a:cubicBezTo>
                    <a:pt x="8277" y="3426"/>
                    <a:pt x="8236" y="3537"/>
                    <a:pt x="8180" y="3642"/>
                  </a:cubicBezTo>
                  <a:lnTo>
                    <a:pt x="8180" y="3642"/>
                  </a:lnTo>
                  <a:cubicBezTo>
                    <a:pt x="8174" y="3653"/>
                    <a:pt x="8160" y="3657"/>
                    <a:pt x="8148" y="3651"/>
                  </a:cubicBezTo>
                  <a:lnTo>
                    <a:pt x="8247" y="2723"/>
                  </a:lnTo>
                  <a:close/>
                  <a:moveTo>
                    <a:pt x="7657" y="4186"/>
                  </a:moveTo>
                  <a:lnTo>
                    <a:pt x="7657" y="4186"/>
                  </a:lnTo>
                  <a:lnTo>
                    <a:pt x="7657" y="4186"/>
                  </a:lnTo>
                  <a:cubicBezTo>
                    <a:pt x="7650" y="4175"/>
                    <a:pt x="7651" y="4161"/>
                    <a:pt x="7662" y="4154"/>
                  </a:cubicBezTo>
                  <a:lnTo>
                    <a:pt x="7662" y="4154"/>
                  </a:lnTo>
                  <a:cubicBezTo>
                    <a:pt x="7751" y="4088"/>
                    <a:pt x="7831" y="4018"/>
                    <a:pt x="7902" y="3944"/>
                  </a:cubicBezTo>
                  <a:lnTo>
                    <a:pt x="7902" y="3944"/>
                  </a:lnTo>
                  <a:cubicBezTo>
                    <a:pt x="7911" y="3935"/>
                    <a:pt x="7926" y="3934"/>
                    <a:pt x="7935" y="3943"/>
                  </a:cubicBezTo>
                  <a:lnTo>
                    <a:pt x="7935" y="3943"/>
                  </a:lnTo>
                  <a:lnTo>
                    <a:pt x="7935" y="3943"/>
                  </a:lnTo>
                  <a:cubicBezTo>
                    <a:pt x="7944" y="3952"/>
                    <a:pt x="7944" y="3966"/>
                    <a:pt x="7935" y="3976"/>
                  </a:cubicBezTo>
                  <a:lnTo>
                    <a:pt x="7935" y="3976"/>
                  </a:lnTo>
                  <a:cubicBezTo>
                    <a:pt x="7863" y="4052"/>
                    <a:pt x="7780" y="4123"/>
                    <a:pt x="7689" y="4191"/>
                  </a:cubicBezTo>
                  <a:lnTo>
                    <a:pt x="7689" y="4191"/>
                  </a:lnTo>
                  <a:cubicBezTo>
                    <a:pt x="7679" y="4199"/>
                    <a:pt x="7664" y="4196"/>
                    <a:pt x="7657" y="4186"/>
                  </a:cubicBezTo>
                  <a:lnTo>
                    <a:pt x="7007" y="4522"/>
                  </a:lnTo>
                  <a:lnTo>
                    <a:pt x="7007" y="4522"/>
                  </a:lnTo>
                  <a:lnTo>
                    <a:pt x="7007" y="4522"/>
                  </a:lnTo>
                  <a:cubicBezTo>
                    <a:pt x="7003" y="4511"/>
                    <a:pt x="7009" y="4497"/>
                    <a:pt x="7021" y="4493"/>
                  </a:cubicBezTo>
                  <a:lnTo>
                    <a:pt x="7021" y="4493"/>
                  </a:lnTo>
                  <a:cubicBezTo>
                    <a:pt x="7125" y="4454"/>
                    <a:pt x="7223" y="4410"/>
                    <a:pt x="7315" y="4364"/>
                  </a:cubicBezTo>
                  <a:lnTo>
                    <a:pt x="7315" y="4364"/>
                  </a:lnTo>
                  <a:cubicBezTo>
                    <a:pt x="7327" y="4358"/>
                    <a:pt x="7341" y="4363"/>
                    <a:pt x="7347" y="4374"/>
                  </a:cubicBezTo>
                  <a:lnTo>
                    <a:pt x="7347" y="4374"/>
                  </a:lnTo>
                  <a:lnTo>
                    <a:pt x="7347" y="4374"/>
                  </a:lnTo>
                  <a:cubicBezTo>
                    <a:pt x="7353" y="4385"/>
                    <a:pt x="7348" y="4399"/>
                    <a:pt x="7337" y="4405"/>
                  </a:cubicBezTo>
                  <a:lnTo>
                    <a:pt x="7337" y="4405"/>
                  </a:lnTo>
                  <a:cubicBezTo>
                    <a:pt x="7243" y="4453"/>
                    <a:pt x="7142" y="4496"/>
                    <a:pt x="7037" y="4536"/>
                  </a:cubicBezTo>
                  <a:lnTo>
                    <a:pt x="7037" y="4536"/>
                  </a:lnTo>
                  <a:cubicBezTo>
                    <a:pt x="7026" y="4541"/>
                    <a:pt x="7012" y="4535"/>
                    <a:pt x="7007" y="4522"/>
                  </a:cubicBezTo>
                  <a:lnTo>
                    <a:pt x="7657" y="4186"/>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4" name="Freeform 391">
              <a:extLst>
                <a:ext uri="{FF2B5EF4-FFF2-40B4-BE49-F238E27FC236}">
                  <a16:creationId xmlns:a16="http://schemas.microsoft.com/office/drawing/2014/main" id="{8E237071-BA0C-C54D-8BCF-F56ED42A3E9F}"/>
                </a:ext>
              </a:extLst>
            </p:cNvPr>
            <p:cNvSpPr>
              <a:spLocks noChangeArrowheads="1"/>
            </p:cNvSpPr>
            <p:nvPr/>
          </p:nvSpPr>
          <p:spPr bwMode="auto">
            <a:xfrm>
              <a:off x="5333501" y="10780036"/>
              <a:ext cx="3696820" cy="1713830"/>
            </a:xfrm>
            <a:custGeom>
              <a:avLst/>
              <a:gdLst>
                <a:gd name="T0" fmla="*/ 2307 w 2968"/>
                <a:gd name="T1" fmla="*/ 1121 h 1377"/>
                <a:gd name="T2" fmla="*/ 2307 w 2968"/>
                <a:gd name="T3" fmla="*/ 0 h 1377"/>
                <a:gd name="T4" fmla="*/ 660 w 2968"/>
                <a:gd name="T5" fmla="*/ 0 h 1377"/>
                <a:gd name="T6" fmla="*/ 660 w 2968"/>
                <a:gd name="T7" fmla="*/ 1121 h 1377"/>
                <a:gd name="T8" fmla="*/ 0 w 2968"/>
                <a:gd name="T9" fmla="*/ 1376 h 1377"/>
                <a:gd name="T10" fmla="*/ 660 w 2968"/>
                <a:gd name="T11" fmla="*/ 1376 h 1377"/>
                <a:gd name="T12" fmla="*/ 2307 w 2968"/>
                <a:gd name="T13" fmla="*/ 1376 h 1377"/>
                <a:gd name="T14" fmla="*/ 2967 w 2968"/>
                <a:gd name="T15" fmla="*/ 1376 h 1377"/>
                <a:gd name="T16" fmla="*/ 2307 w 2968"/>
                <a:gd name="T17" fmla="*/ 112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8" h="1377">
                  <a:moveTo>
                    <a:pt x="2307" y="1121"/>
                  </a:moveTo>
                  <a:lnTo>
                    <a:pt x="2307" y="0"/>
                  </a:lnTo>
                  <a:lnTo>
                    <a:pt x="660" y="0"/>
                  </a:lnTo>
                  <a:lnTo>
                    <a:pt x="660" y="1121"/>
                  </a:lnTo>
                  <a:lnTo>
                    <a:pt x="0" y="1376"/>
                  </a:lnTo>
                  <a:lnTo>
                    <a:pt x="660" y="1376"/>
                  </a:lnTo>
                  <a:lnTo>
                    <a:pt x="2307" y="1376"/>
                  </a:lnTo>
                  <a:lnTo>
                    <a:pt x="2967" y="1376"/>
                  </a:lnTo>
                  <a:lnTo>
                    <a:pt x="2307" y="112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5" name="Freeform 392">
              <a:extLst>
                <a:ext uri="{FF2B5EF4-FFF2-40B4-BE49-F238E27FC236}">
                  <a16:creationId xmlns:a16="http://schemas.microsoft.com/office/drawing/2014/main" id="{D3A9369D-D348-C340-908A-DDBE0CE3B1CB}"/>
                </a:ext>
              </a:extLst>
            </p:cNvPr>
            <p:cNvSpPr>
              <a:spLocks noChangeArrowheads="1"/>
            </p:cNvSpPr>
            <p:nvPr/>
          </p:nvSpPr>
          <p:spPr bwMode="auto">
            <a:xfrm>
              <a:off x="3213185" y="5786859"/>
              <a:ext cx="7629842" cy="5201912"/>
            </a:xfrm>
            <a:custGeom>
              <a:avLst/>
              <a:gdLst>
                <a:gd name="T0" fmla="*/ 6125 w 6126"/>
                <a:gd name="T1" fmla="*/ 4173 h 4174"/>
                <a:gd name="T2" fmla="*/ 0 w 6126"/>
                <a:gd name="T3" fmla="*/ 4173 h 4174"/>
                <a:gd name="T4" fmla="*/ 0 w 6126"/>
                <a:gd name="T5" fmla="*/ 0 h 4174"/>
                <a:gd name="T6" fmla="*/ 6125 w 6126"/>
                <a:gd name="T7" fmla="*/ 0 h 4174"/>
                <a:gd name="T8" fmla="*/ 6125 w 6126"/>
                <a:gd name="T9" fmla="*/ 4173 h 4174"/>
              </a:gdLst>
              <a:ahLst/>
              <a:cxnLst>
                <a:cxn ang="0">
                  <a:pos x="T0" y="T1"/>
                </a:cxn>
                <a:cxn ang="0">
                  <a:pos x="T2" y="T3"/>
                </a:cxn>
                <a:cxn ang="0">
                  <a:pos x="T4" y="T5"/>
                </a:cxn>
                <a:cxn ang="0">
                  <a:pos x="T6" y="T7"/>
                </a:cxn>
                <a:cxn ang="0">
                  <a:pos x="T8" y="T9"/>
                </a:cxn>
              </a:cxnLst>
              <a:rect l="0" t="0" r="r" b="b"/>
              <a:pathLst>
                <a:path w="6126" h="4174">
                  <a:moveTo>
                    <a:pt x="6125" y="4173"/>
                  </a:moveTo>
                  <a:lnTo>
                    <a:pt x="0" y="4173"/>
                  </a:lnTo>
                  <a:lnTo>
                    <a:pt x="0" y="0"/>
                  </a:lnTo>
                  <a:lnTo>
                    <a:pt x="6125" y="0"/>
                  </a:lnTo>
                  <a:lnTo>
                    <a:pt x="6125" y="4173"/>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6" name="Freeform 393">
              <a:extLst>
                <a:ext uri="{FF2B5EF4-FFF2-40B4-BE49-F238E27FC236}">
                  <a16:creationId xmlns:a16="http://schemas.microsoft.com/office/drawing/2014/main" id="{63680404-F61A-984F-8B88-31E567770408}"/>
                </a:ext>
              </a:extLst>
            </p:cNvPr>
            <p:cNvSpPr>
              <a:spLocks noChangeArrowheads="1"/>
            </p:cNvSpPr>
            <p:nvPr/>
          </p:nvSpPr>
          <p:spPr bwMode="auto">
            <a:xfrm>
              <a:off x="3443895" y="6001089"/>
              <a:ext cx="7173917" cy="4778950"/>
            </a:xfrm>
            <a:custGeom>
              <a:avLst/>
              <a:gdLst>
                <a:gd name="T0" fmla="*/ 5757 w 5758"/>
                <a:gd name="T1" fmla="*/ 3836 h 3837"/>
                <a:gd name="T2" fmla="*/ 0 w 5758"/>
                <a:gd name="T3" fmla="*/ 3836 h 3837"/>
                <a:gd name="T4" fmla="*/ 0 w 5758"/>
                <a:gd name="T5" fmla="*/ 0 h 3837"/>
                <a:gd name="T6" fmla="*/ 5757 w 5758"/>
                <a:gd name="T7" fmla="*/ 0 h 3837"/>
                <a:gd name="T8" fmla="*/ 5757 w 5758"/>
                <a:gd name="T9" fmla="*/ 3836 h 3837"/>
              </a:gdLst>
              <a:ahLst/>
              <a:cxnLst>
                <a:cxn ang="0">
                  <a:pos x="T0" y="T1"/>
                </a:cxn>
                <a:cxn ang="0">
                  <a:pos x="T2" y="T3"/>
                </a:cxn>
                <a:cxn ang="0">
                  <a:pos x="T4" y="T5"/>
                </a:cxn>
                <a:cxn ang="0">
                  <a:pos x="T6" y="T7"/>
                </a:cxn>
                <a:cxn ang="0">
                  <a:pos x="T8" y="T9"/>
                </a:cxn>
              </a:cxnLst>
              <a:rect l="0" t="0" r="r" b="b"/>
              <a:pathLst>
                <a:path w="5758" h="3837">
                  <a:moveTo>
                    <a:pt x="5757" y="3836"/>
                  </a:moveTo>
                  <a:lnTo>
                    <a:pt x="0" y="3836"/>
                  </a:lnTo>
                  <a:lnTo>
                    <a:pt x="0" y="0"/>
                  </a:lnTo>
                  <a:lnTo>
                    <a:pt x="5757" y="0"/>
                  </a:lnTo>
                  <a:lnTo>
                    <a:pt x="5757" y="3836"/>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7" name="Freeform 394">
              <a:extLst>
                <a:ext uri="{FF2B5EF4-FFF2-40B4-BE49-F238E27FC236}">
                  <a16:creationId xmlns:a16="http://schemas.microsoft.com/office/drawing/2014/main" id="{DB2B14AD-3DF3-C746-983C-CEDCDB3873F9}"/>
                </a:ext>
              </a:extLst>
            </p:cNvPr>
            <p:cNvSpPr>
              <a:spLocks noChangeArrowheads="1"/>
            </p:cNvSpPr>
            <p:nvPr/>
          </p:nvSpPr>
          <p:spPr bwMode="auto">
            <a:xfrm>
              <a:off x="5674070" y="6001089"/>
              <a:ext cx="4943740" cy="4778950"/>
            </a:xfrm>
            <a:custGeom>
              <a:avLst/>
              <a:gdLst>
                <a:gd name="T0" fmla="*/ 3966 w 3967"/>
                <a:gd name="T1" fmla="*/ 3836 h 3837"/>
                <a:gd name="T2" fmla="*/ 0 w 3967"/>
                <a:gd name="T3" fmla="*/ 3836 h 3837"/>
                <a:gd name="T4" fmla="*/ 1700 w 3967"/>
                <a:gd name="T5" fmla="*/ 0 h 3837"/>
                <a:gd name="T6" fmla="*/ 3966 w 3967"/>
                <a:gd name="T7" fmla="*/ 0 h 3837"/>
                <a:gd name="T8" fmla="*/ 3966 w 3967"/>
                <a:gd name="T9" fmla="*/ 3836 h 3837"/>
              </a:gdLst>
              <a:ahLst/>
              <a:cxnLst>
                <a:cxn ang="0">
                  <a:pos x="T0" y="T1"/>
                </a:cxn>
                <a:cxn ang="0">
                  <a:pos x="T2" y="T3"/>
                </a:cxn>
                <a:cxn ang="0">
                  <a:pos x="T4" y="T5"/>
                </a:cxn>
                <a:cxn ang="0">
                  <a:pos x="T6" y="T7"/>
                </a:cxn>
                <a:cxn ang="0">
                  <a:pos x="T8" y="T9"/>
                </a:cxn>
              </a:cxnLst>
              <a:rect l="0" t="0" r="r" b="b"/>
              <a:pathLst>
                <a:path w="3967" h="3837">
                  <a:moveTo>
                    <a:pt x="3966" y="3836"/>
                  </a:moveTo>
                  <a:lnTo>
                    <a:pt x="0" y="3836"/>
                  </a:lnTo>
                  <a:lnTo>
                    <a:pt x="1700" y="0"/>
                  </a:lnTo>
                  <a:lnTo>
                    <a:pt x="3966" y="0"/>
                  </a:lnTo>
                  <a:lnTo>
                    <a:pt x="3966" y="3836"/>
                  </a:ln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8" name="Freeform 395">
              <a:extLst>
                <a:ext uri="{FF2B5EF4-FFF2-40B4-BE49-F238E27FC236}">
                  <a16:creationId xmlns:a16="http://schemas.microsoft.com/office/drawing/2014/main" id="{363AFA21-F2D1-084B-8BF5-57A31E99F31D}"/>
                </a:ext>
              </a:extLst>
            </p:cNvPr>
            <p:cNvSpPr>
              <a:spLocks noChangeArrowheads="1"/>
            </p:cNvSpPr>
            <p:nvPr/>
          </p:nvSpPr>
          <p:spPr bwMode="auto">
            <a:xfrm>
              <a:off x="8612852" y="5407837"/>
              <a:ext cx="1219456" cy="379022"/>
            </a:xfrm>
            <a:custGeom>
              <a:avLst/>
              <a:gdLst>
                <a:gd name="T0" fmla="*/ 0 w 979"/>
                <a:gd name="T1" fmla="*/ 304 h 305"/>
                <a:gd name="T2" fmla="*/ 951 w 979"/>
                <a:gd name="T3" fmla="*/ 304 h 305"/>
                <a:gd name="T4" fmla="*/ 951 w 979"/>
                <a:gd name="T5" fmla="*/ 304 h 305"/>
                <a:gd name="T6" fmla="*/ 438 w 979"/>
                <a:gd name="T7" fmla="*/ 0 h 305"/>
                <a:gd name="T8" fmla="*/ 0 w 979"/>
                <a:gd name="T9" fmla="*/ 0 h 305"/>
                <a:gd name="T10" fmla="*/ 0 w 979"/>
                <a:gd name="T11" fmla="*/ 304 h 305"/>
              </a:gdLst>
              <a:ahLst/>
              <a:cxnLst>
                <a:cxn ang="0">
                  <a:pos x="T0" y="T1"/>
                </a:cxn>
                <a:cxn ang="0">
                  <a:pos x="T2" y="T3"/>
                </a:cxn>
                <a:cxn ang="0">
                  <a:pos x="T4" y="T5"/>
                </a:cxn>
                <a:cxn ang="0">
                  <a:pos x="T6" y="T7"/>
                </a:cxn>
                <a:cxn ang="0">
                  <a:pos x="T8" y="T9"/>
                </a:cxn>
                <a:cxn ang="0">
                  <a:pos x="T10" y="T11"/>
                </a:cxn>
              </a:cxnLst>
              <a:rect l="0" t="0" r="r" b="b"/>
              <a:pathLst>
                <a:path w="979" h="305">
                  <a:moveTo>
                    <a:pt x="0" y="304"/>
                  </a:moveTo>
                  <a:lnTo>
                    <a:pt x="951" y="304"/>
                  </a:lnTo>
                  <a:lnTo>
                    <a:pt x="951" y="304"/>
                  </a:lnTo>
                  <a:cubicBezTo>
                    <a:pt x="951" y="304"/>
                    <a:pt x="978" y="0"/>
                    <a:pt x="438" y="0"/>
                  </a:cubicBezTo>
                  <a:lnTo>
                    <a:pt x="0" y="0"/>
                  </a:lnTo>
                  <a:lnTo>
                    <a:pt x="0" y="30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9" name="Freeform 396">
              <a:extLst>
                <a:ext uri="{FF2B5EF4-FFF2-40B4-BE49-F238E27FC236}">
                  <a16:creationId xmlns:a16="http://schemas.microsoft.com/office/drawing/2014/main" id="{95BE3622-39B1-1B4B-ADB4-6B97CD6482F1}"/>
                </a:ext>
              </a:extLst>
            </p:cNvPr>
            <p:cNvSpPr>
              <a:spLocks noChangeArrowheads="1"/>
            </p:cNvSpPr>
            <p:nvPr/>
          </p:nvSpPr>
          <p:spPr bwMode="auto">
            <a:xfrm>
              <a:off x="5756467" y="5407839"/>
              <a:ext cx="3427661" cy="2960754"/>
            </a:xfrm>
            <a:custGeom>
              <a:avLst/>
              <a:gdLst>
                <a:gd name="T0" fmla="*/ 2751 w 2752"/>
                <a:gd name="T1" fmla="*/ 0 h 2375"/>
                <a:gd name="T2" fmla="*/ 504 w 2752"/>
                <a:gd name="T3" fmla="*/ 0 h 2375"/>
                <a:gd name="T4" fmla="*/ 504 w 2752"/>
                <a:gd name="T5" fmla="*/ 0 h 2375"/>
                <a:gd name="T6" fmla="*/ 315 w 2752"/>
                <a:gd name="T7" fmla="*/ 2374 h 2375"/>
                <a:gd name="T8" fmla="*/ 2126 w 2752"/>
                <a:gd name="T9" fmla="*/ 2374 h 2375"/>
                <a:gd name="T10" fmla="*/ 2126 w 2752"/>
                <a:gd name="T11" fmla="*/ 2374 h 2375"/>
                <a:gd name="T12" fmla="*/ 2362 w 2752"/>
                <a:gd name="T13" fmla="*/ 2119 h 2375"/>
                <a:gd name="T14" fmla="*/ 2362 w 2752"/>
                <a:gd name="T15" fmla="*/ 2119 h 2375"/>
                <a:gd name="T16" fmla="*/ 2751 w 2752"/>
                <a:gd name="T17" fmla="*/ 0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375">
                  <a:moveTo>
                    <a:pt x="2751" y="0"/>
                  </a:moveTo>
                  <a:lnTo>
                    <a:pt x="504" y="0"/>
                  </a:lnTo>
                  <a:lnTo>
                    <a:pt x="504" y="0"/>
                  </a:lnTo>
                  <a:cubicBezTo>
                    <a:pt x="504" y="0"/>
                    <a:pt x="0" y="147"/>
                    <a:pt x="315" y="2374"/>
                  </a:cubicBezTo>
                  <a:lnTo>
                    <a:pt x="2126" y="2374"/>
                  </a:lnTo>
                  <a:lnTo>
                    <a:pt x="2126" y="2374"/>
                  </a:lnTo>
                  <a:cubicBezTo>
                    <a:pt x="2263" y="2374"/>
                    <a:pt x="2373" y="2257"/>
                    <a:pt x="2362" y="2119"/>
                  </a:cubicBezTo>
                  <a:lnTo>
                    <a:pt x="2362" y="2119"/>
                  </a:lnTo>
                  <a:cubicBezTo>
                    <a:pt x="2314" y="1506"/>
                    <a:pt x="2249" y="0"/>
                    <a:pt x="2751" y="0"/>
                  </a:cubicBez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0" name="Freeform 397">
              <a:extLst>
                <a:ext uri="{FF2B5EF4-FFF2-40B4-BE49-F238E27FC236}">
                  <a16:creationId xmlns:a16="http://schemas.microsoft.com/office/drawing/2014/main" id="{CA158043-4E1E-154D-BDFC-78CCE791BBDF}"/>
                </a:ext>
              </a:extLst>
            </p:cNvPr>
            <p:cNvSpPr>
              <a:spLocks noChangeArrowheads="1"/>
            </p:cNvSpPr>
            <p:nvPr/>
          </p:nvSpPr>
          <p:spPr bwMode="auto">
            <a:xfrm>
              <a:off x="5734497" y="8011542"/>
              <a:ext cx="2647648" cy="351554"/>
            </a:xfrm>
            <a:custGeom>
              <a:avLst/>
              <a:gdLst>
                <a:gd name="T0" fmla="*/ 2123 w 2124"/>
                <a:gd name="T1" fmla="*/ 281 h 282"/>
                <a:gd name="T2" fmla="*/ 2123 w 2124"/>
                <a:gd name="T3" fmla="*/ 281 h 282"/>
                <a:gd name="T4" fmla="*/ 1955 w 2124"/>
                <a:gd name="T5" fmla="*/ 0 h 282"/>
                <a:gd name="T6" fmla="*/ 0 w 2124"/>
                <a:gd name="T7" fmla="*/ 0 h 282"/>
                <a:gd name="T8" fmla="*/ 0 w 2124"/>
                <a:gd name="T9" fmla="*/ 0 h 282"/>
                <a:gd name="T10" fmla="*/ 210 w 2124"/>
                <a:gd name="T11" fmla="*/ 281 h 282"/>
                <a:gd name="T12" fmla="*/ 2123 w 2124"/>
                <a:gd name="T13" fmla="*/ 281 h 282"/>
              </a:gdLst>
              <a:ahLst/>
              <a:cxnLst>
                <a:cxn ang="0">
                  <a:pos x="T0" y="T1"/>
                </a:cxn>
                <a:cxn ang="0">
                  <a:pos x="T2" y="T3"/>
                </a:cxn>
                <a:cxn ang="0">
                  <a:pos x="T4" y="T5"/>
                </a:cxn>
                <a:cxn ang="0">
                  <a:pos x="T6" y="T7"/>
                </a:cxn>
                <a:cxn ang="0">
                  <a:pos x="T8" y="T9"/>
                </a:cxn>
                <a:cxn ang="0">
                  <a:pos x="T10" y="T11"/>
                </a:cxn>
                <a:cxn ang="0">
                  <a:pos x="T12" y="T13"/>
                </a:cxn>
              </a:cxnLst>
              <a:rect l="0" t="0" r="r" b="b"/>
              <a:pathLst>
                <a:path w="2124" h="282">
                  <a:moveTo>
                    <a:pt x="2123" y="281"/>
                  </a:moveTo>
                  <a:lnTo>
                    <a:pt x="2123" y="281"/>
                  </a:lnTo>
                  <a:cubicBezTo>
                    <a:pt x="2123" y="281"/>
                    <a:pt x="1955" y="193"/>
                    <a:pt x="1955" y="0"/>
                  </a:cubicBezTo>
                  <a:lnTo>
                    <a:pt x="0" y="0"/>
                  </a:lnTo>
                  <a:lnTo>
                    <a:pt x="0" y="0"/>
                  </a:lnTo>
                  <a:cubicBezTo>
                    <a:pt x="0" y="0"/>
                    <a:pt x="19" y="281"/>
                    <a:pt x="210" y="281"/>
                  </a:cubicBezTo>
                  <a:lnTo>
                    <a:pt x="2123" y="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1" name="Freeform 30">
              <a:extLst>
                <a:ext uri="{FF2B5EF4-FFF2-40B4-BE49-F238E27FC236}">
                  <a16:creationId xmlns:a16="http://schemas.microsoft.com/office/drawing/2014/main" id="{DE474FC1-9DA1-CB46-8C4C-B854D2897C0D}"/>
                </a:ext>
              </a:extLst>
            </p:cNvPr>
            <p:cNvSpPr>
              <a:spLocks noChangeArrowheads="1"/>
            </p:cNvSpPr>
            <p:nvPr/>
          </p:nvSpPr>
          <p:spPr bwMode="auto">
            <a:xfrm>
              <a:off x="6206897" y="5693475"/>
              <a:ext cx="2300339" cy="2003680"/>
            </a:xfrm>
            <a:custGeom>
              <a:avLst/>
              <a:gdLst>
                <a:gd name="connsiteX0" fmla="*/ 28645 w 2300339"/>
                <a:gd name="connsiteY0" fmla="*/ 1944540 h 2003680"/>
                <a:gd name="connsiteX1" fmla="*/ 2271694 w 2300339"/>
                <a:gd name="connsiteY1" fmla="*/ 1944540 h 2003680"/>
                <a:gd name="connsiteX2" fmla="*/ 2300339 w 2300339"/>
                <a:gd name="connsiteY2" fmla="*/ 1974110 h 2003680"/>
                <a:gd name="connsiteX3" fmla="*/ 2271694 w 2300339"/>
                <a:gd name="connsiteY3" fmla="*/ 2003680 h 2003680"/>
                <a:gd name="connsiteX4" fmla="*/ 28645 w 2300339"/>
                <a:gd name="connsiteY4" fmla="*/ 2003680 h 2003680"/>
                <a:gd name="connsiteX5" fmla="*/ 0 w 2300339"/>
                <a:gd name="connsiteY5" fmla="*/ 1974110 h 2003680"/>
                <a:gd name="connsiteX6" fmla="*/ 28645 w 2300339"/>
                <a:gd name="connsiteY6" fmla="*/ 1944540 h 2003680"/>
                <a:gd name="connsiteX7" fmla="*/ 28645 w 2300339"/>
                <a:gd name="connsiteY7" fmla="*/ 1697352 h 2003680"/>
                <a:gd name="connsiteX8" fmla="*/ 2271694 w 2300339"/>
                <a:gd name="connsiteY8" fmla="*/ 1697352 h 2003680"/>
                <a:gd name="connsiteX9" fmla="*/ 2300339 w 2300339"/>
                <a:gd name="connsiteY9" fmla="*/ 1726920 h 2003680"/>
                <a:gd name="connsiteX10" fmla="*/ 2271694 w 2300339"/>
                <a:gd name="connsiteY10" fmla="*/ 1756488 h 2003680"/>
                <a:gd name="connsiteX11" fmla="*/ 28645 w 2300339"/>
                <a:gd name="connsiteY11" fmla="*/ 1756488 h 2003680"/>
                <a:gd name="connsiteX12" fmla="*/ 0 w 2300339"/>
                <a:gd name="connsiteY12" fmla="*/ 1726920 h 2003680"/>
                <a:gd name="connsiteX13" fmla="*/ 28645 w 2300339"/>
                <a:gd name="connsiteY13" fmla="*/ 1697352 h 2003680"/>
                <a:gd name="connsiteX14" fmla="*/ 28645 w 2300339"/>
                <a:gd name="connsiteY14" fmla="*/ 1444672 h 2003680"/>
                <a:gd name="connsiteX15" fmla="*/ 2271694 w 2300339"/>
                <a:gd name="connsiteY15" fmla="*/ 1444672 h 2003680"/>
                <a:gd name="connsiteX16" fmla="*/ 2300339 w 2300339"/>
                <a:gd name="connsiteY16" fmla="*/ 1474240 h 2003680"/>
                <a:gd name="connsiteX17" fmla="*/ 2271694 w 2300339"/>
                <a:gd name="connsiteY17" fmla="*/ 1503808 h 2003680"/>
                <a:gd name="connsiteX18" fmla="*/ 28645 w 2300339"/>
                <a:gd name="connsiteY18" fmla="*/ 1503808 h 2003680"/>
                <a:gd name="connsiteX19" fmla="*/ 0 w 2300339"/>
                <a:gd name="connsiteY19" fmla="*/ 1474240 h 2003680"/>
                <a:gd name="connsiteX20" fmla="*/ 28645 w 2300339"/>
                <a:gd name="connsiteY20" fmla="*/ 1444672 h 2003680"/>
                <a:gd name="connsiteX21" fmla="*/ 28645 w 2300339"/>
                <a:gd name="connsiteY21" fmla="*/ 1197486 h 2003680"/>
                <a:gd name="connsiteX22" fmla="*/ 2271694 w 2300339"/>
                <a:gd name="connsiteY22" fmla="*/ 1197486 h 2003680"/>
                <a:gd name="connsiteX23" fmla="*/ 2300339 w 2300339"/>
                <a:gd name="connsiteY23" fmla="*/ 1227699 h 2003680"/>
                <a:gd name="connsiteX24" fmla="*/ 2271694 w 2300339"/>
                <a:gd name="connsiteY24" fmla="*/ 1256652 h 2003680"/>
                <a:gd name="connsiteX25" fmla="*/ 28645 w 2300339"/>
                <a:gd name="connsiteY25" fmla="*/ 1256652 h 2003680"/>
                <a:gd name="connsiteX26" fmla="*/ 0 w 2300339"/>
                <a:gd name="connsiteY26" fmla="*/ 1227699 h 2003680"/>
                <a:gd name="connsiteX27" fmla="*/ 28645 w 2300339"/>
                <a:gd name="connsiteY27" fmla="*/ 1197486 h 2003680"/>
                <a:gd name="connsiteX28" fmla="*/ 28645 w 2300339"/>
                <a:gd name="connsiteY28" fmla="*/ 950298 h 2003680"/>
                <a:gd name="connsiteX29" fmla="*/ 2271694 w 2300339"/>
                <a:gd name="connsiteY29" fmla="*/ 950298 h 2003680"/>
                <a:gd name="connsiteX30" fmla="*/ 2300339 w 2300339"/>
                <a:gd name="connsiteY30" fmla="*/ 979250 h 2003680"/>
                <a:gd name="connsiteX31" fmla="*/ 2271694 w 2300339"/>
                <a:gd name="connsiteY31" fmla="*/ 1009460 h 2003680"/>
                <a:gd name="connsiteX32" fmla="*/ 28645 w 2300339"/>
                <a:gd name="connsiteY32" fmla="*/ 1009460 h 2003680"/>
                <a:gd name="connsiteX33" fmla="*/ 0 w 2300339"/>
                <a:gd name="connsiteY33" fmla="*/ 979250 h 2003680"/>
                <a:gd name="connsiteX34" fmla="*/ 28645 w 2300339"/>
                <a:gd name="connsiteY34" fmla="*/ 950298 h 2003680"/>
                <a:gd name="connsiteX35" fmla="*/ 1116321 w 2300339"/>
                <a:gd name="connsiteY35" fmla="*/ 565785 h 2003680"/>
                <a:gd name="connsiteX36" fmla="*/ 2271643 w 2300339"/>
                <a:gd name="connsiteY36" fmla="*/ 565785 h 2003680"/>
                <a:gd name="connsiteX37" fmla="*/ 2300338 w 2300339"/>
                <a:gd name="connsiteY37" fmla="*/ 595353 h 2003680"/>
                <a:gd name="connsiteX38" fmla="*/ 2271643 w 2300339"/>
                <a:gd name="connsiteY38" fmla="*/ 624921 h 2003680"/>
                <a:gd name="connsiteX39" fmla="*/ 1116321 w 2300339"/>
                <a:gd name="connsiteY39" fmla="*/ 624921 h 2003680"/>
                <a:gd name="connsiteX40" fmla="*/ 1087625 w 2300339"/>
                <a:gd name="connsiteY40" fmla="*/ 595353 h 2003680"/>
                <a:gd name="connsiteX41" fmla="*/ 1116321 w 2300339"/>
                <a:gd name="connsiteY41" fmla="*/ 565785 h 2003680"/>
                <a:gd name="connsiteX42" fmla="*/ 1116321 w 2300339"/>
                <a:gd name="connsiteY42" fmla="*/ 335077 h 2003680"/>
                <a:gd name="connsiteX43" fmla="*/ 2271643 w 2300339"/>
                <a:gd name="connsiteY43" fmla="*/ 335077 h 2003680"/>
                <a:gd name="connsiteX44" fmla="*/ 2300338 w 2300339"/>
                <a:gd name="connsiteY44" fmla="*/ 364645 h 2003680"/>
                <a:gd name="connsiteX45" fmla="*/ 2271643 w 2300339"/>
                <a:gd name="connsiteY45" fmla="*/ 394213 h 2003680"/>
                <a:gd name="connsiteX46" fmla="*/ 1116321 w 2300339"/>
                <a:gd name="connsiteY46" fmla="*/ 394213 h 2003680"/>
                <a:gd name="connsiteX47" fmla="*/ 1087625 w 2300339"/>
                <a:gd name="connsiteY47" fmla="*/ 364645 h 2003680"/>
                <a:gd name="connsiteX48" fmla="*/ 1116321 w 2300339"/>
                <a:gd name="connsiteY48" fmla="*/ 335077 h 2003680"/>
                <a:gd name="connsiteX49" fmla="*/ 1116321 w 2300339"/>
                <a:gd name="connsiteY49" fmla="*/ 109863 h 2003680"/>
                <a:gd name="connsiteX50" fmla="*/ 2271643 w 2300339"/>
                <a:gd name="connsiteY50" fmla="*/ 109863 h 2003680"/>
                <a:gd name="connsiteX51" fmla="*/ 2300338 w 2300339"/>
                <a:gd name="connsiteY51" fmla="*/ 140076 h 2003680"/>
                <a:gd name="connsiteX52" fmla="*/ 2271643 w 2300339"/>
                <a:gd name="connsiteY52" fmla="*/ 169029 h 2003680"/>
                <a:gd name="connsiteX53" fmla="*/ 1116321 w 2300339"/>
                <a:gd name="connsiteY53" fmla="*/ 169029 h 2003680"/>
                <a:gd name="connsiteX54" fmla="*/ 1087625 w 2300339"/>
                <a:gd name="connsiteY54" fmla="*/ 140076 h 2003680"/>
                <a:gd name="connsiteX55" fmla="*/ 1116321 w 2300339"/>
                <a:gd name="connsiteY55" fmla="*/ 109863 h 2003680"/>
                <a:gd name="connsiteX56" fmla="*/ 200724 w 2300339"/>
                <a:gd name="connsiteY56" fmla="*/ 0 h 2003680"/>
                <a:gd name="connsiteX57" fmla="*/ 949051 w 2300339"/>
                <a:gd name="connsiteY57" fmla="*/ 0 h 2003680"/>
                <a:gd name="connsiteX58" fmla="*/ 944062 w 2300339"/>
                <a:gd name="connsiteY58" fmla="*/ 47335 h 2003680"/>
                <a:gd name="connsiteX59" fmla="*/ 942815 w 2300339"/>
                <a:gd name="connsiteY59" fmla="*/ 718750 h 2003680"/>
                <a:gd name="connsiteX60" fmla="*/ 949051 w 2300339"/>
                <a:gd name="connsiteY60" fmla="*/ 789754 h 2003680"/>
                <a:gd name="connsiteX61" fmla="*/ 200724 w 2300339"/>
                <a:gd name="connsiteY61" fmla="*/ 789754 h 2003680"/>
                <a:gd name="connsiteX62" fmla="*/ 194488 w 2300339"/>
                <a:gd name="connsiteY62" fmla="*/ 718750 h 2003680"/>
                <a:gd name="connsiteX63" fmla="*/ 195736 w 2300339"/>
                <a:gd name="connsiteY63" fmla="*/ 47335 h 2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00339" h="2003680">
                  <a:moveTo>
                    <a:pt x="28645" y="1944540"/>
                  </a:moveTo>
                  <a:lnTo>
                    <a:pt x="2271694" y="1944540"/>
                  </a:lnTo>
                  <a:cubicBezTo>
                    <a:pt x="2287885" y="1944540"/>
                    <a:pt x="2300339" y="1957397"/>
                    <a:pt x="2300339" y="1974110"/>
                  </a:cubicBezTo>
                  <a:cubicBezTo>
                    <a:pt x="2300339" y="1990823"/>
                    <a:pt x="2287885" y="2003680"/>
                    <a:pt x="2271694" y="2003680"/>
                  </a:cubicBezTo>
                  <a:lnTo>
                    <a:pt x="28645" y="2003680"/>
                  </a:lnTo>
                  <a:cubicBezTo>
                    <a:pt x="12454" y="2003680"/>
                    <a:pt x="0" y="1990823"/>
                    <a:pt x="0" y="1974110"/>
                  </a:cubicBezTo>
                  <a:cubicBezTo>
                    <a:pt x="0" y="1957397"/>
                    <a:pt x="12454" y="1944540"/>
                    <a:pt x="28645" y="1944540"/>
                  </a:cubicBezTo>
                  <a:close/>
                  <a:moveTo>
                    <a:pt x="28645" y="1697352"/>
                  </a:moveTo>
                  <a:lnTo>
                    <a:pt x="2271694" y="1697352"/>
                  </a:lnTo>
                  <a:cubicBezTo>
                    <a:pt x="2287885" y="1697352"/>
                    <a:pt x="2300339" y="1710208"/>
                    <a:pt x="2300339" y="1726920"/>
                  </a:cubicBezTo>
                  <a:cubicBezTo>
                    <a:pt x="2300339" y="1743632"/>
                    <a:pt x="2287885" y="1756488"/>
                    <a:pt x="2271694" y="1756488"/>
                  </a:cubicBezTo>
                  <a:lnTo>
                    <a:pt x="28645" y="1756488"/>
                  </a:lnTo>
                  <a:cubicBezTo>
                    <a:pt x="12454" y="1756488"/>
                    <a:pt x="0" y="1743632"/>
                    <a:pt x="0" y="1726920"/>
                  </a:cubicBezTo>
                  <a:cubicBezTo>
                    <a:pt x="0" y="1710208"/>
                    <a:pt x="12454" y="1697352"/>
                    <a:pt x="28645" y="1697352"/>
                  </a:cubicBezTo>
                  <a:close/>
                  <a:moveTo>
                    <a:pt x="28645" y="1444672"/>
                  </a:moveTo>
                  <a:lnTo>
                    <a:pt x="2271694" y="1444672"/>
                  </a:lnTo>
                  <a:cubicBezTo>
                    <a:pt x="2287885" y="1444672"/>
                    <a:pt x="2300339" y="1457528"/>
                    <a:pt x="2300339" y="1474240"/>
                  </a:cubicBezTo>
                  <a:cubicBezTo>
                    <a:pt x="2300339" y="1489667"/>
                    <a:pt x="2287885" y="1503808"/>
                    <a:pt x="2271694" y="1503808"/>
                  </a:cubicBezTo>
                  <a:lnTo>
                    <a:pt x="28645" y="1503808"/>
                  </a:lnTo>
                  <a:cubicBezTo>
                    <a:pt x="12454" y="1503808"/>
                    <a:pt x="0" y="1489667"/>
                    <a:pt x="0" y="1474240"/>
                  </a:cubicBezTo>
                  <a:cubicBezTo>
                    <a:pt x="0" y="1457528"/>
                    <a:pt x="12454" y="1444672"/>
                    <a:pt x="28645" y="1444672"/>
                  </a:cubicBezTo>
                  <a:close/>
                  <a:moveTo>
                    <a:pt x="28645" y="1197486"/>
                  </a:moveTo>
                  <a:lnTo>
                    <a:pt x="2271694" y="1197486"/>
                  </a:lnTo>
                  <a:cubicBezTo>
                    <a:pt x="2287885" y="1197486"/>
                    <a:pt x="2300339" y="1211334"/>
                    <a:pt x="2300339" y="1227699"/>
                  </a:cubicBezTo>
                  <a:cubicBezTo>
                    <a:pt x="2300339" y="1244064"/>
                    <a:pt x="2287885" y="1256652"/>
                    <a:pt x="2271694" y="1256652"/>
                  </a:cubicBezTo>
                  <a:lnTo>
                    <a:pt x="28645" y="1256652"/>
                  </a:lnTo>
                  <a:cubicBezTo>
                    <a:pt x="12454" y="1256652"/>
                    <a:pt x="0" y="1244064"/>
                    <a:pt x="0" y="1227699"/>
                  </a:cubicBezTo>
                  <a:cubicBezTo>
                    <a:pt x="0" y="1211334"/>
                    <a:pt x="12454" y="1197486"/>
                    <a:pt x="28645" y="1197486"/>
                  </a:cubicBezTo>
                  <a:close/>
                  <a:moveTo>
                    <a:pt x="28645" y="950298"/>
                  </a:moveTo>
                  <a:lnTo>
                    <a:pt x="2271694" y="950298"/>
                  </a:lnTo>
                  <a:cubicBezTo>
                    <a:pt x="2287885" y="950298"/>
                    <a:pt x="2300339" y="962886"/>
                    <a:pt x="2300339" y="979250"/>
                  </a:cubicBezTo>
                  <a:cubicBezTo>
                    <a:pt x="2300339" y="995614"/>
                    <a:pt x="2287885" y="1009460"/>
                    <a:pt x="2271694" y="1009460"/>
                  </a:cubicBezTo>
                  <a:lnTo>
                    <a:pt x="28645" y="1009460"/>
                  </a:lnTo>
                  <a:cubicBezTo>
                    <a:pt x="12454" y="1009460"/>
                    <a:pt x="0" y="995614"/>
                    <a:pt x="0" y="979250"/>
                  </a:cubicBezTo>
                  <a:cubicBezTo>
                    <a:pt x="0" y="962886"/>
                    <a:pt x="12454" y="950298"/>
                    <a:pt x="28645" y="950298"/>
                  </a:cubicBezTo>
                  <a:close/>
                  <a:moveTo>
                    <a:pt x="1116321" y="565785"/>
                  </a:moveTo>
                  <a:lnTo>
                    <a:pt x="2271643" y="565785"/>
                  </a:lnTo>
                  <a:cubicBezTo>
                    <a:pt x="2287862" y="565785"/>
                    <a:pt x="2300338" y="578641"/>
                    <a:pt x="2300338" y="595353"/>
                  </a:cubicBezTo>
                  <a:cubicBezTo>
                    <a:pt x="2300338" y="612065"/>
                    <a:pt x="2287862" y="624921"/>
                    <a:pt x="2271643" y="624921"/>
                  </a:cubicBezTo>
                  <a:lnTo>
                    <a:pt x="1116321" y="624921"/>
                  </a:lnTo>
                  <a:cubicBezTo>
                    <a:pt x="1100102" y="624921"/>
                    <a:pt x="1087625" y="612065"/>
                    <a:pt x="1087625" y="595353"/>
                  </a:cubicBezTo>
                  <a:cubicBezTo>
                    <a:pt x="1087625" y="578641"/>
                    <a:pt x="1100102" y="565785"/>
                    <a:pt x="1116321" y="565785"/>
                  </a:cubicBezTo>
                  <a:close/>
                  <a:moveTo>
                    <a:pt x="1116321" y="335077"/>
                  </a:moveTo>
                  <a:lnTo>
                    <a:pt x="2271643" y="335077"/>
                  </a:lnTo>
                  <a:cubicBezTo>
                    <a:pt x="2287862" y="335077"/>
                    <a:pt x="2300338" y="347933"/>
                    <a:pt x="2300338" y="364645"/>
                  </a:cubicBezTo>
                  <a:cubicBezTo>
                    <a:pt x="2300338" y="381357"/>
                    <a:pt x="2287862" y="394213"/>
                    <a:pt x="2271643" y="394213"/>
                  </a:cubicBezTo>
                  <a:lnTo>
                    <a:pt x="1116321" y="394213"/>
                  </a:lnTo>
                  <a:cubicBezTo>
                    <a:pt x="1100102" y="394213"/>
                    <a:pt x="1087625" y="381357"/>
                    <a:pt x="1087625" y="364645"/>
                  </a:cubicBezTo>
                  <a:cubicBezTo>
                    <a:pt x="1087625" y="347933"/>
                    <a:pt x="1100102" y="335077"/>
                    <a:pt x="1116321" y="335077"/>
                  </a:cubicBezTo>
                  <a:close/>
                  <a:moveTo>
                    <a:pt x="1116321" y="109863"/>
                  </a:moveTo>
                  <a:lnTo>
                    <a:pt x="2271643" y="109863"/>
                  </a:lnTo>
                  <a:cubicBezTo>
                    <a:pt x="2287862" y="109863"/>
                    <a:pt x="2300338" y="123711"/>
                    <a:pt x="2300338" y="140076"/>
                  </a:cubicBezTo>
                  <a:cubicBezTo>
                    <a:pt x="2300338" y="155182"/>
                    <a:pt x="2287862" y="169029"/>
                    <a:pt x="2271643" y="169029"/>
                  </a:cubicBezTo>
                  <a:lnTo>
                    <a:pt x="1116321" y="169029"/>
                  </a:lnTo>
                  <a:cubicBezTo>
                    <a:pt x="1100102" y="169029"/>
                    <a:pt x="1087625" y="155182"/>
                    <a:pt x="1087625" y="140076"/>
                  </a:cubicBezTo>
                  <a:cubicBezTo>
                    <a:pt x="1087625" y="123711"/>
                    <a:pt x="1100102" y="109863"/>
                    <a:pt x="1116321" y="109863"/>
                  </a:cubicBezTo>
                  <a:close/>
                  <a:moveTo>
                    <a:pt x="200724" y="0"/>
                  </a:moveTo>
                  <a:lnTo>
                    <a:pt x="949051" y="0"/>
                  </a:lnTo>
                  <a:lnTo>
                    <a:pt x="944062" y="47335"/>
                  </a:lnTo>
                  <a:cubicBezTo>
                    <a:pt x="924107" y="270310"/>
                    <a:pt x="922860" y="495776"/>
                    <a:pt x="942815" y="718750"/>
                  </a:cubicBezTo>
                  <a:lnTo>
                    <a:pt x="949051" y="789754"/>
                  </a:lnTo>
                  <a:lnTo>
                    <a:pt x="200724" y="789754"/>
                  </a:lnTo>
                  <a:lnTo>
                    <a:pt x="194488" y="718750"/>
                  </a:lnTo>
                  <a:cubicBezTo>
                    <a:pt x="175780" y="495776"/>
                    <a:pt x="175780" y="270310"/>
                    <a:pt x="195736" y="47335"/>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32" name="Freeform 407">
              <a:extLst>
                <a:ext uri="{FF2B5EF4-FFF2-40B4-BE49-F238E27FC236}">
                  <a16:creationId xmlns:a16="http://schemas.microsoft.com/office/drawing/2014/main" id="{91FB753A-F714-E44D-9ED0-D888E95CCC0C}"/>
                </a:ext>
              </a:extLst>
            </p:cNvPr>
            <p:cNvSpPr>
              <a:spLocks noChangeArrowheads="1"/>
            </p:cNvSpPr>
            <p:nvPr/>
          </p:nvSpPr>
          <p:spPr bwMode="auto">
            <a:xfrm>
              <a:off x="4449124" y="5254031"/>
              <a:ext cx="1021706" cy="1647914"/>
            </a:xfrm>
            <a:custGeom>
              <a:avLst/>
              <a:gdLst>
                <a:gd name="T0" fmla="*/ 728 w 820"/>
                <a:gd name="T1" fmla="*/ 586 h 1322"/>
                <a:gd name="T2" fmla="*/ 331 w 820"/>
                <a:gd name="T3" fmla="*/ 1321 h 1322"/>
                <a:gd name="T4" fmla="*/ 144 w 820"/>
                <a:gd name="T5" fmla="*/ 1096 h 1322"/>
                <a:gd name="T6" fmla="*/ 427 w 820"/>
                <a:gd name="T7" fmla="*/ 422 h 1322"/>
                <a:gd name="T8" fmla="*/ 166 w 820"/>
                <a:gd name="T9" fmla="*/ 422 h 1322"/>
                <a:gd name="T10" fmla="*/ 166 w 820"/>
                <a:gd name="T11" fmla="*/ 422 h 1322"/>
                <a:gd name="T12" fmla="*/ 0 w 820"/>
                <a:gd name="T13" fmla="*/ 256 h 1322"/>
                <a:gd name="T14" fmla="*/ 0 w 820"/>
                <a:gd name="T15" fmla="*/ 0 h 1322"/>
                <a:gd name="T16" fmla="*/ 648 w 820"/>
                <a:gd name="T17" fmla="*/ 0 h 1322"/>
                <a:gd name="T18" fmla="*/ 718 w 820"/>
                <a:gd name="T19" fmla="*/ 169 h 1322"/>
                <a:gd name="T20" fmla="*/ 718 w 820"/>
                <a:gd name="T21" fmla="*/ 169 h 1322"/>
                <a:gd name="T22" fmla="*/ 792 w 820"/>
                <a:gd name="T23" fmla="*/ 213 h 1322"/>
                <a:gd name="T24" fmla="*/ 792 w 820"/>
                <a:gd name="T25" fmla="*/ 213 h 1322"/>
                <a:gd name="T26" fmla="*/ 813 w 820"/>
                <a:gd name="T27" fmla="*/ 336 h 1322"/>
                <a:gd name="T28" fmla="*/ 813 w 820"/>
                <a:gd name="T29" fmla="*/ 336 h 1322"/>
                <a:gd name="T30" fmla="*/ 728 w 820"/>
                <a:gd name="T31"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0" h="1322">
                  <a:moveTo>
                    <a:pt x="728" y="586"/>
                  </a:moveTo>
                  <a:lnTo>
                    <a:pt x="331" y="1321"/>
                  </a:lnTo>
                  <a:lnTo>
                    <a:pt x="144" y="1096"/>
                  </a:lnTo>
                  <a:lnTo>
                    <a:pt x="427" y="422"/>
                  </a:lnTo>
                  <a:lnTo>
                    <a:pt x="166" y="422"/>
                  </a:lnTo>
                  <a:lnTo>
                    <a:pt x="166" y="422"/>
                  </a:lnTo>
                  <a:cubicBezTo>
                    <a:pt x="75" y="422"/>
                    <a:pt x="0" y="348"/>
                    <a:pt x="0" y="256"/>
                  </a:cubicBezTo>
                  <a:lnTo>
                    <a:pt x="0" y="0"/>
                  </a:lnTo>
                  <a:lnTo>
                    <a:pt x="648" y="0"/>
                  </a:lnTo>
                  <a:lnTo>
                    <a:pt x="718" y="169"/>
                  </a:lnTo>
                  <a:lnTo>
                    <a:pt x="718" y="169"/>
                  </a:lnTo>
                  <a:cubicBezTo>
                    <a:pt x="750" y="169"/>
                    <a:pt x="778" y="186"/>
                    <a:pt x="792" y="213"/>
                  </a:cubicBezTo>
                  <a:lnTo>
                    <a:pt x="792" y="213"/>
                  </a:lnTo>
                  <a:cubicBezTo>
                    <a:pt x="811" y="250"/>
                    <a:pt x="819" y="293"/>
                    <a:pt x="813" y="336"/>
                  </a:cubicBezTo>
                  <a:lnTo>
                    <a:pt x="813" y="336"/>
                  </a:lnTo>
                  <a:cubicBezTo>
                    <a:pt x="800" y="423"/>
                    <a:pt x="772" y="508"/>
                    <a:pt x="728" y="586"/>
                  </a:cubicBezTo>
                </a:path>
              </a:pathLst>
            </a:custGeom>
            <a:solidFill>
              <a:srgbClr val="E444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3" name="Freeform 408">
              <a:extLst>
                <a:ext uri="{FF2B5EF4-FFF2-40B4-BE49-F238E27FC236}">
                  <a16:creationId xmlns:a16="http://schemas.microsoft.com/office/drawing/2014/main" id="{7214F424-7674-6944-8BD4-9A59F1F99B3A}"/>
                </a:ext>
              </a:extLst>
            </p:cNvPr>
            <p:cNvSpPr>
              <a:spLocks noChangeArrowheads="1"/>
            </p:cNvSpPr>
            <p:nvPr/>
          </p:nvSpPr>
          <p:spPr bwMode="auto">
            <a:xfrm>
              <a:off x="4762225" y="3518231"/>
              <a:ext cx="417471" cy="823956"/>
            </a:xfrm>
            <a:custGeom>
              <a:avLst/>
              <a:gdLst>
                <a:gd name="T0" fmla="*/ 218 w 335"/>
                <a:gd name="T1" fmla="*/ 0 h 663"/>
                <a:gd name="T2" fmla="*/ 188 w 335"/>
                <a:gd name="T3" fmla="*/ 0 h 663"/>
                <a:gd name="T4" fmla="*/ 188 w 335"/>
                <a:gd name="T5" fmla="*/ 0 h 663"/>
                <a:gd name="T6" fmla="*/ 79 w 335"/>
                <a:gd name="T7" fmla="*/ 91 h 663"/>
                <a:gd name="T8" fmla="*/ 0 w 335"/>
                <a:gd name="T9" fmla="*/ 521 h 663"/>
                <a:gd name="T10" fmla="*/ 269 w 335"/>
                <a:gd name="T11" fmla="*/ 662 h 663"/>
                <a:gd name="T12" fmla="*/ 269 w 335"/>
                <a:gd name="T13" fmla="*/ 662 h 663"/>
                <a:gd name="T14" fmla="*/ 247 w 335"/>
                <a:gd name="T15" fmla="*/ 374 h 663"/>
                <a:gd name="T16" fmla="*/ 247 w 335"/>
                <a:gd name="T17" fmla="*/ 374 h 663"/>
                <a:gd name="T18" fmla="*/ 218 w 335"/>
                <a:gd name="T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663">
                  <a:moveTo>
                    <a:pt x="218" y="0"/>
                  </a:moveTo>
                  <a:lnTo>
                    <a:pt x="188" y="0"/>
                  </a:lnTo>
                  <a:lnTo>
                    <a:pt x="188" y="0"/>
                  </a:lnTo>
                  <a:cubicBezTo>
                    <a:pt x="134" y="0"/>
                    <a:pt x="88" y="38"/>
                    <a:pt x="79" y="91"/>
                  </a:cubicBezTo>
                  <a:lnTo>
                    <a:pt x="0" y="521"/>
                  </a:lnTo>
                  <a:lnTo>
                    <a:pt x="269" y="662"/>
                  </a:lnTo>
                  <a:lnTo>
                    <a:pt x="269" y="662"/>
                  </a:lnTo>
                  <a:cubicBezTo>
                    <a:pt x="269" y="662"/>
                    <a:pt x="236" y="502"/>
                    <a:pt x="247" y="374"/>
                  </a:cubicBezTo>
                  <a:lnTo>
                    <a:pt x="247" y="374"/>
                  </a:lnTo>
                  <a:cubicBezTo>
                    <a:pt x="259" y="248"/>
                    <a:pt x="334" y="142"/>
                    <a:pt x="218"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4" name="Freeform 409">
              <a:extLst>
                <a:ext uri="{FF2B5EF4-FFF2-40B4-BE49-F238E27FC236}">
                  <a16:creationId xmlns:a16="http://schemas.microsoft.com/office/drawing/2014/main" id="{6173E485-E052-4548-8A00-515571765D8D}"/>
                </a:ext>
              </a:extLst>
            </p:cNvPr>
            <p:cNvSpPr>
              <a:spLocks noChangeArrowheads="1"/>
            </p:cNvSpPr>
            <p:nvPr/>
          </p:nvSpPr>
          <p:spPr bwMode="auto">
            <a:xfrm>
              <a:off x="3938267" y="4018101"/>
              <a:ext cx="1274386" cy="1241428"/>
            </a:xfrm>
            <a:custGeom>
              <a:avLst/>
              <a:gdLst>
                <a:gd name="T0" fmla="*/ 559 w 1021"/>
                <a:gd name="T1" fmla="*/ 0 h 997"/>
                <a:gd name="T2" fmla="*/ 234 w 1021"/>
                <a:gd name="T3" fmla="*/ 133 h 997"/>
                <a:gd name="T4" fmla="*/ 175 w 1021"/>
                <a:gd name="T5" fmla="*/ 753 h 997"/>
                <a:gd name="T6" fmla="*/ 66 w 1021"/>
                <a:gd name="T7" fmla="*/ 936 h 997"/>
                <a:gd name="T8" fmla="*/ 58 w 1021"/>
                <a:gd name="T9" fmla="*/ 936 h 997"/>
                <a:gd name="T10" fmla="*/ 58 w 1021"/>
                <a:gd name="T11" fmla="*/ 936 h 997"/>
                <a:gd name="T12" fmla="*/ 0 w 1021"/>
                <a:gd name="T13" fmla="*/ 996 h 997"/>
                <a:gd name="T14" fmla="*/ 734 w 1021"/>
                <a:gd name="T15" fmla="*/ 996 h 997"/>
                <a:gd name="T16" fmla="*/ 746 w 1021"/>
                <a:gd name="T17" fmla="*/ 688 h 997"/>
                <a:gd name="T18" fmla="*/ 841 w 1021"/>
                <a:gd name="T19" fmla="*/ 577 h 997"/>
                <a:gd name="T20" fmla="*/ 841 w 1021"/>
                <a:gd name="T21" fmla="*/ 996 h 997"/>
                <a:gd name="T22" fmla="*/ 1020 w 1021"/>
                <a:gd name="T23" fmla="*/ 996 h 997"/>
                <a:gd name="T24" fmla="*/ 997 w 1021"/>
                <a:gd name="T25" fmla="*/ 319 h 997"/>
                <a:gd name="T26" fmla="*/ 976 w 1021"/>
                <a:gd name="T27" fmla="*/ 286 h 997"/>
                <a:gd name="T28" fmla="*/ 976 w 1021"/>
                <a:gd name="T29" fmla="*/ 286 h 997"/>
                <a:gd name="T30" fmla="*/ 837 w 1021"/>
                <a:gd name="T31" fmla="*/ 138 h 997"/>
                <a:gd name="T32" fmla="*/ 693 w 1021"/>
                <a:gd name="T33" fmla="*/ 30 h 997"/>
                <a:gd name="T34" fmla="*/ 559 w 1021"/>
                <a:gd name="T35"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1" h="997">
                  <a:moveTo>
                    <a:pt x="559" y="0"/>
                  </a:moveTo>
                  <a:lnTo>
                    <a:pt x="234" y="133"/>
                  </a:lnTo>
                  <a:lnTo>
                    <a:pt x="175" y="753"/>
                  </a:lnTo>
                  <a:lnTo>
                    <a:pt x="66" y="936"/>
                  </a:lnTo>
                  <a:lnTo>
                    <a:pt x="58" y="936"/>
                  </a:lnTo>
                  <a:lnTo>
                    <a:pt x="58" y="936"/>
                  </a:lnTo>
                  <a:cubicBezTo>
                    <a:pt x="25" y="937"/>
                    <a:pt x="0" y="963"/>
                    <a:pt x="0" y="996"/>
                  </a:cubicBezTo>
                  <a:lnTo>
                    <a:pt x="734" y="996"/>
                  </a:lnTo>
                  <a:lnTo>
                    <a:pt x="746" y="688"/>
                  </a:lnTo>
                  <a:lnTo>
                    <a:pt x="841" y="577"/>
                  </a:lnTo>
                  <a:lnTo>
                    <a:pt x="841" y="996"/>
                  </a:lnTo>
                  <a:lnTo>
                    <a:pt x="1020" y="996"/>
                  </a:lnTo>
                  <a:lnTo>
                    <a:pt x="997" y="319"/>
                  </a:lnTo>
                  <a:lnTo>
                    <a:pt x="976" y="286"/>
                  </a:lnTo>
                  <a:lnTo>
                    <a:pt x="976" y="286"/>
                  </a:lnTo>
                  <a:cubicBezTo>
                    <a:pt x="938" y="229"/>
                    <a:pt x="891" y="179"/>
                    <a:pt x="837" y="138"/>
                  </a:cubicBezTo>
                  <a:lnTo>
                    <a:pt x="693" y="30"/>
                  </a:lnTo>
                  <a:lnTo>
                    <a:pt x="559" y="0"/>
                  </a:ln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5" name="Freeform 410">
              <a:extLst>
                <a:ext uri="{FF2B5EF4-FFF2-40B4-BE49-F238E27FC236}">
                  <a16:creationId xmlns:a16="http://schemas.microsoft.com/office/drawing/2014/main" id="{747945D8-E1F7-CF48-9B85-C7BE5C7A0901}"/>
                </a:ext>
              </a:extLst>
            </p:cNvPr>
            <p:cNvSpPr>
              <a:spLocks noChangeArrowheads="1"/>
            </p:cNvSpPr>
            <p:nvPr/>
          </p:nvSpPr>
          <p:spPr bwMode="auto">
            <a:xfrm>
              <a:off x="4157991" y="4182891"/>
              <a:ext cx="521842" cy="1076636"/>
            </a:xfrm>
            <a:custGeom>
              <a:avLst/>
              <a:gdLst>
                <a:gd name="T0" fmla="*/ 59 w 418"/>
                <a:gd name="T1" fmla="*/ 0 h 864"/>
                <a:gd name="T2" fmla="*/ 129 w 418"/>
                <a:gd name="T3" fmla="*/ 13 h 864"/>
                <a:gd name="T4" fmla="*/ 129 w 418"/>
                <a:gd name="T5" fmla="*/ 13 h 864"/>
                <a:gd name="T6" fmla="*/ 226 w 418"/>
                <a:gd name="T7" fmla="*/ 107 h 864"/>
                <a:gd name="T8" fmla="*/ 242 w 418"/>
                <a:gd name="T9" fmla="*/ 175 h 864"/>
                <a:gd name="T10" fmla="*/ 242 w 418"/>
                <a:gd name="T11" fmla="*/ 175 h 864"/>
                <a:gd name="T12" fmla="*/ 244 w 418"/>
                <a:gd name="T13" fmla="*/ 222 h 864"/>
                <a:gd name="T14" fmla="*/ 194 w 418"/>
                <a:gd name="T15" fmla="*/ 526 h 864"/>
                <a:gd name="T16" fmla="*/ 417 w 418"/>
                <a:gd name="T17" fmla="*/ 751 h 864"/>
                <a:gd name="T18" fmla="*/ 362 w 418"/>
                <a:gd name="T19" fmla="*/ 863 h 864"/>
                <a:gd name="T20" fmla="*/ 0 w 418"/>
                <a:gd name="T21" fmla="*/ 620 h 864"/>
                <a:gd name="T22" fmla="*/ 59 w 418"/>
                <a:gd name="T2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864">
                  <a:moveTo>
                    <a:pt x="59" y="0"/>
                  </a:moveTo>
                  <a:lnTo>
                    <a:pt x="129" y="13"/>
                  </a:lnTo>
                  <a:lnTo>
                    <a:pt x="129" y="13"/>
                  </a:lnTo>
                  <a:cubicBezTo>
                    <a:pt x="177" y="22"/>
                    <a:pt x="215" y="60"/>
                    <a:pt x="226" y="107"/>
                  </a:cubicBezTo>
                  <a:lnTo>
                    <a:pt x="242" y="175"/>
                  </a:lnTo>
                  <a:lnTo>
                    <a:pt x="242" y="175"/>
                  </a:lnTo>
                  <a:cubicBezTo>
                    <a:pt x="245" y="191"/>
                    <a:pt x="246" y="207"/>
                    <a:pt x="244" y="222"/>
                  </a:cubicBezTo>
                  <a:lnTo>
                    <a:pt x="194" y="526"/>
                  </a:lnTo>
                  <a:lnTo>
                    <a:pt x="417" y="751"/>
                  </a:lnTo>
                  <a:lnTo>
                    <a:pt x="362" y="863"/>
                  </a:lnTo>
                  <a:lnTo>
                    <a:pt x="0" y="620"/>
                  </a:lnTo>
                  <a:lnTo>
                    <a:pt x="59" y="0"/>
                  </a:lnTo>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6" name="Freeform 411">
              <a:extLst>
                <a:ext uri="{FF2B5EF4-FFF2-40B4-BE49-F238E27FC236}">
                  <a16:creationId xmlns:a16="http://schemas.microsoft.com/office/drawing/2014/main" id="{F260F510-DA17-8B40-BFDE-92C027168BF4}"/>
                </a:ext>
              </a:extLst>
            </p:cNvPr>
            <p:cNvSpPr>
              <a:spLocks noChangeArrowheads="1"/>
            </p:cNvSpPr>
            <p:nvPr/>
          </p:nvSpPr>
          <p:spPr bwMode="auto">
            <a:xfrm>
              <a:off x="3938269" y="5254031"/>
              <a:ext cx="1021706" cy="1647914"/>
            </a:xfrm>
            <a:custGeom>
              <a:avLst/>
              <a:gdLst>
                <a:gd name="T0" fmla="*/ 727 w 821"/>
                <a:gd name="T1" fmla="*/ 586 h 1322"/>
                <a:gd name="T2" fmla="*/ 331 w 821"/>
                <a:gd name="T3" fmla="*/ 1321 h 1322"/>
                <a:gd name="T4" fmla="*/ 143 w 821"/>
                <a:gd name="T5" fmla="*/ 1096 h 1322"/>
                <a:gd name="T6" fmla="*/ 426 w 821"/>
                <a:gd name="T7" fmla="*/ 422 h 1322"/>
                <a:gd name="T8" fmla="*/ 165 w 821"/>
                <a:gd name="T9" fmla="*/ 422 h 1322"/>
                <a:gd name="T10" fmla="*/ 165 w 821"/>
                <a:gd name="T11" fmla="*/ 422 h 1322"/>
                <a:gd name="T12" fmla="*/ 0 w 821"/>
                <a:gd name="T13" fmla="*/ 256 h 1322"/>
                <a:gd name="T14" fmla="*/ 0 w 821"/>
                <a:gd name="T15" fmla="*/ 0 h 1322"/>
                <a:gd name="T16" fmla="*/ 819 w 821"/>
                <a:gd name="T17" fmla="*/ 0 h 1322"/>
                <a:gd name="T18" fmla="*/ 760 w 821"/>
                <a:gd name="T19" fmla="*/ 169 h 1322"/>
                <a:gd name="T20" fmla="*/ 760 w 821"/>
                <a:gd name="T21" fmla="*/ 169 h 1322"/>
                <a:gd name="T22" fmla="*/ 812 w 821"/>
                <a:gd name="T23" fmla="*/ 336 h 1322"/>
                <a:gd name="T24" fmla="*/ 812 w 821"/>
                <a:gd name="T25" fmla="*/ 336 h 1322"/>
                <a:gd name="T26" fmla="*/ 727 w 821"/>
                <a:gd name="T27"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1322">
                  <a:moveTo>
                    <a:pt x="727" y="586"/>
                  </a:moveTo>
                  <a:lnTo>
                    <a:pt x="331" y="1321"/>
                  </a:lnTo>
                  <a:lnTo>
                    <a:pt x="143" y="1096"/>
                  </a:lnTo>
                  <a:lnTo>
                    <a:pt x="426" y="422"/>
                  </a:lnTo>
                  <a:lnTo>
                    <a:pt x="165" y="422"/>
                  </a:lnTo>
                  <a:lnTo>
                    <a:pt x="165" y="422"/>
                  </a:lnTo>
                  <a:cubicBezTo>
                    <a:pt x="74" y="422"/>
                    <a:pt x="0" y="348"/>
                    <a:pt x="0" y="256"/>
                  </a:cubicBezTo>
                  <a:lnTo>
                    <a:pt x="0" y="0"/>
                  </a:lnTo>
                  <a:lnTo>
                    <a:pt x="819" y="0"/>
                  </a:lnTo>
                  <a:lnTo>
                    <a:pt x="760" y="169"/>
                  </a:lnTo>
                  <a:lnTo>
                    <a:pt x="760" y="169"/>
                  </a:lnTo>
                  <a:cubicBezTo>
                    <a:pt x="801" y="214"/>
                    <a:pt x="820" y="275"/>
                    <a:pt x="812" y="336"/>
                  </a:cubicBezTo>
                  <a:lnTo>
                    <a:pt x="812" y="336"/>
                  </a:lnTo>
                  <a:cubicBezTo>
                    <a:pt x="799" y="423"/>
                    <a:pt x="771" y="508"/>
                    <a:pt x="727" y="586"/>
                  </a:cubicBezTo>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7" name="Freeform 412">
              <a:extLst>
                <a:ext uri="{FF2B5EF4-FFF2-40B4-BE49-F238E27FC236}">
                  <a16:creationId xmlns:a16="http://schemas.microsoft.com/office/drawing/2014/main" id="{309E757C-C973-A840-A248-0994D2D71B25}"/>
                </a:ext>
              </a:extLst>
            </p:cNvPr>
            <p:cNvSpPr>
              <a:spLocks noChangeArrowheads="1"/>
            </p:cNvSpPr>
            <p:nvPr/>
          </p:nvSpPr>
          <p:spPr bwMode="auto">
            <a:xfrm>
              <a:off x="4245878" y="5385867"/>
              <a:ext cx="241693" cy="82397"/>
            </a:xfrm>
            <a:custGeom>
              <a:avLst/>
              <a:gdLst>
                <a:gd name="T0" fmla="*/ 0 w 194"/>
                <a:gd name="T1" fmla="*/ 0 h 64"/>
                <a:gd name="T2" fmla="*/ 193 w 194"/>
                <a:gd name="T3" fmla="*/ 0 h 64"/>
                <a:gd name="T4" fmla="*/ 193 w 194"/>
                <a:gd name="T5" fmla="*/ 63 h 64"/>
                <a:gd name="T6" fmla="*/ 0 w 194"/>
                <a:gd name="T7" fmla="*/ 63 h 64"/>
                <a:gd name="T8" fmla="*/ 0 w 194"/>
                <a:gd name="T9" fmla="*/ 0 h 64"/>
              </a:gdLst>
              <a:ahLst/>
              <a:cxnLst>
                <a:cxn ang="0">
                  <a:pos x="T0" y="T1"/>
                </a:cxn>
                <a:cxn ang="0">
                  <a:pos x="T2" y="T3"/>
                </a:cxn>
                <a:cxn ang="0">
                  <a:pos x="T4" y="T5"/>
                </a:cxn>
                <a:cxn ang="0">
                  <a:pos x="T6" y="T7"/>
                </a:cxn>
                <a:cxn ang="0">
                  <a:pos x="T8" y="T9"/>
                </a:cxn>
              </a:cxnLst>
              <a:rect l="0" t="0" r="r" b="b"/>
              <a:pathLst>
                <a:path w="194" h="64">
                  <a:moveTo>
                    <a:pt x="0" y="0"/>
                  </a:moveTo>
                  <a:lnTo>
                    <a:pt x="193" y="0"/>
                  </a:lnTo>
                  <a:lnTo>
                    <a:pt x="193" y="63"/>
                  </a:lnTo>
                  <a:lnTo>
                    <a:pt x="0" y="63"/>
                  </a:ln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8" name="Freeform 413">
              <a:extLst>
                <a:ext uri="{FF2B5EF4-FFF2-40B4-BE49-F238E27FC236}">
                  <a16:creationId xmlns:a16="http://schemas.microsoft.com/office/drawing/2014/main" id="{02979589-AB03-B94F-B55E-EA03296E5705}"/>
                </a:ext>
              </a:extLst>
            </p:cNvPr>
            <p:cNvSpPr>
              <a:spLocks noChangeArrowheads="1"/>
            </p:cNvSpPr>
            <p:nvPr/>
          </p:nvSpPr>
          <p:spPr bwMode="auto">
            <a:xfrm>
              <a:off x="3888833" y="6654763"/>
              <a:ext cx="444936" cy="708601"/>
            </a:xfrm>
            <a:custGeom>
              <a:avLst/>
              <a:gdLst>
                <a:gd name="T0" fmla="*/ 207 w 357"/>
                <a:gd name="T1" fmla="*/ 0 h 570"/>
                <a:gd name="T2" fmla="*/ 146 w 357"/>
                <a:gd name="T3" fmla="*/ 137 h 570"/>
                <a:gd name="T4" fmla="*/ 146 w 357"/>
                <a:gd name="T5" fmla="*/ 137 h 570"/>
                <a:gd name="T6" fmla="*/ 44 w 357"/>
                <a:gd name="T7" fmla="*/ 238 h 570"/>
                <a:gd name="T8" fmla="*/ 0 w 357"/>
                <a:gd name="T9" fmla="*/ 342 h 570"/>
                <a:gd name="T10" fmla="*/ 0 w 357"/>
                <a:gd name="T11" fmla="*/ 342 h 570"/>
                <a:gd name="T12" fmla="*/ 48 w 357"/>
                <a:gd name="T13" fmla="*/ 322 h 570"/>
                <a:gd name="T14" fmla="*/ 83 w 357"/>
                <a:gd name="T15" fmla="*/ 239 h 570"/>
                <a:gd name="T16" fmla="*/ 83 w 357"/>
                <a:gd name="T17" fmla="*/ 239 h 570"/>
                <a:gd name="T18" fmla="*/ 60 w 357"/>
                <a:gd name="T19" fmla="*/ 374 h 570"/>
                <a:gd name="T20" fmla="*/ 268 w 357"/>
                <a:gd name="T21" fmla="*/ 569 h 570"/>
                <a:gd name="T22" fmla="*/ 268 w 357"/>
                <a:gd name="T23" fmla="*/ 569 h 570"/>
                <a:gd name="T24" fmla="*/ 288 w 357"/>
                <a:gd name="T25" fmla="*/ 348 h 570"/>
                <a:gd name="T26" fmla="*/ 288 w 357"/>
                <a:gd name="T27" fmla="*/ 348 h 570"/>
                <a:gd name="T28" fmla="*/ 294 w 357"/>
                <a:gd name="T29" fmla="*/ 279 h 570"/>
                <a:gd name="T30" fmla="*/ 356 w 357"/>
                <a:gd name="T31" fmla="*/ 179 h 570"/>
                <a:gd name="T32" fmla="*/ 207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7" y="0"/>
                  </a:moveTo>
                  <a:lnTo>
                    <a:pt x="146" y="137"/>
                  </a:lnTo>
                  <a:lnTo>
                    <a:pt x="146" y="137"/>
                  </a:lnTo>
                  <a:cubicBezTo>
                    <a:pt x="99" y="156"/>
                    <a:pt x="63" y="192"/>
                    <a:pt x="44" y="238"/>
                  </a:cubicBezTo>
                  <a:lnTo>
                    <a:pt x="0" y="342"/>
                  </a:lnTo>
                  <a:lnTo>
                    <a:pt x="0" y="342"/>
                  </a:lnTo>
                  <a:cubicBezTo>
                    <a:pt x="19" y="350"/>
                    <a:pt x="41" y="341"/>
                    <a:pt x="48" y="322"/>
                  </a:cubicBezTo>
                  <a:lnTo>
                    <a:pt x="83" y="239"/>
                  </a:lnTo>
                  <a:lnTo>
                    <a:pt x="83" y="239"/>
                  </a:lnTo>
                  <a:cubicBezTo>
                    <a:pt x="83" y="239"/>
                    <a:pt x="104" y="269"/>
                    <a:pt x="60" y="374"/>
                  </a:cubicBezTo>
                  <a:lnTo>
                    <a:pt x="268" y="569"/>
                  </a:lnTo>
                  <a:lnTo>
                    <a:pt x="268" y="569"/>
                  </a:lnTo>
                  <a:cubicBezTo>
                    <a:pt x="309" y="502"/>
                    <a:pt x="316" y="420"/>
                    <a:pt x="288" y="348"/>
                  </a:cubicBezTo>
                  <a:lnTo>
                    <a:pt x="288" y="348"/>
                  </a:lnTo>
                  <a:cubicBezTo>
                    <a:pt x="278" y="326"/>
                    <a:pt x="281" y="300"/>
                    <a:pt x="294" y="279"/>
                  </a:cubicBezTo>
                  <a:lnTo>
                    <a:pt x="356" y="179"/>
                  </a:lnTo>
                  <a:lnTo>
                    <a:pt x="207"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9" name="Freeform 414">
              <a:extLst>
                <a:ext uri="{FF2B5EF4-FFF2-40B4-BE49-F238E27FC236}">
                  <a16:creationId xmlns:a16="http://schemas.microsoft.com/office/drawing/2014/main" id="{13F00EF2-476B-534D-8393-B7F6DF9F9680}"/>
                </a:ext>
              </a:extLst>
            </p:cNvPr>
            <p:cNvSpPr>
              <a:spLocks noChangeArrowheads="1"/>
            </p:cNvSpPr>
            <p:nvPr/>
          </p:nvSpPr>
          <p:spPr bwMode="auto">
            <a:xfrm>
              <a:off x="4394193" y="6654763"/>
              <a:ext cx="444936" cy="708601"/>
            </a:xfrm>
            <a:custGeom>
              <a:avLst/>
              <a:gdLst>
                <a:gd name="T0" fmla="*/ 206 w 357"/>
                <a:gd name="T1" fmla="*/ 0 h 570"/>
                <a:gd name="T2" fmla="*/ 145 w 357"/>
                <a:gd name="T3" fmla="*/ 137 h 570"/>
                <a:gd name="T4" fmla="*/ 145 w 357"/>
                <a:gd name="T5" fmla="*/ 137 h 570"/>
                <a:gd name="T6" fmla="*/ 43 w 357"/>
                <a:gd name="T7" fmla="*/ 238 h 570"/>
                <a:gd name="T8" fmla="*/ 0 w 357"/>
                <a:gd name="T9" fmla="*/ 342 h 570"/>
                <a:gd name="T10" fmla="*/ 0 w 357"/>
                <a:gd name="T11" fmla="*/ 342 h 570"/>
                <a:gd name="T12" fmla="*/ 48 w 357"/>
                <a:gd name="T13" fmla="*/ 322 h 570"/>
                <a:gd name="T14" fmla="*/ 82 w 357"/>
                <a:gd name="T15" fmla="*/ 239 h 570"/>
                <a:gd name="T16" fmla="*/ 82 w 357"/>
                <a:gd name="T17" fmla="*/ 239 h 570"/>
                <a:gd name="T18" fmla="*/ 59 w 357"/>
                <a:gd name="T19" fmla="*/ 374 h 570"/>
                <a:gd name="T20" fmla="*/ 267 w 357"/>
                <a:gd name="T21" fmla="*/ 569 h 570"/>
                <a:gd name="T22" fmla="*/ 267 w 357"/>
                <a:gd name="T23" fmla="*/ 569 h 570"/>
                <a:gd name="T24" fmla="*/ 287 w 357"/>
                <a:gd name="T25" fmla="*/ 348 h 570"/>
                <a:gd name="T26" fmla="*/ 287 w 357"/>
                <a:gd name="T27" fmla="*/ 348 h 570"/>
                <a:gd name="T28" fmla="*/ 293 w 357"/>
                <a:gd name="T29" fmla="*/ 279 h 570"/>
                <a:gd name="T30" fmla="*/ 356 w 357"/>
                <a:gd name="T31" fmla="*/ 179 h 570"/>
                <a:gd name="T32" fmla="*/ 206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6" y="0"/>
                  </a:moveTo>
                  <a:lnTo>
                    <a:pt x="145" y="137"/>
                  </a:lnTo>
                  <a:lnTo>
                    <a:pt x="145" y="137"/>
                  </a:lnTo>
                  <a:cubicBezTo>
                    <a:pt x="99" y="156"/>
                    <a:pt x="62" y="192"/>
                    <a:pt x="43" y="238"/>
                  </a:cubicBezTo>
                  <a:lnTo>
                    <a:pt x="0" y="342"/>
                  </a:lnTo>
                  <a:lnTo>
                    <a:pt x="0" y="342"/>
                  </a:lnTo>
                  <a:cubicBezTo>
                    <a:pt x="19" y="350"/>
                    <a:pt x="40" y="341"/>
                    <a:pt x="48" y="322"/>
                  </a:cubicBezTo>
                  <a:lnTo>
                    <a:pt x="82" y="239"/>
                  </a:lnTo>
                  <a:lnTo>
                    <a:pt x="82" y="239"/>
                  </a:lnTo>
                  <a:cubicBezTo>
                    <a:pt x="82" y="239"/>
                    <a:pt x="102" y="270"/>
                    <a:pt x="59" y="374"/>
                  </a:cubicBezTo>
                  <a:lnTo>
                    <a:pt x="267" y="569"/>
                  </a:lnTo>
                  <a:lnTo>
                    <a:pt x="267" y="569"/>
                  </a:lnTo>
                  <a:cubicBezTo>
                    <a:pt x="309" y="503"/>
                    <a:pt x="316" y="421"/>
                    <a:pt x="287" y="348"/>
                  </a:cubicBezTo>
                  <a:lnTo>
                    <a:pt x="287" y="348"/>
                  </a:lnTo>
                  <a:cubicBezTo>
                    <a:pt x="278" y="326"/>
                    <a:pt x="280" y="300"/>
                    <a:pt x="293" y="279"/>
                  </a:cubicBezTo>
                  <a:lnTo>
                    <a:pt x="356" y="179"/>
                  </a:lnTo>
                  <a:lnTo>
                    <a:pt x="20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0" name="Freeform 415">
              <a:extLst>
                <a:ext uri="{FF2B5EF4-FFF2-40B4-BE49-F238E27FC236}">
                  <a16:creationId xmlns:a16="http://schemas.microsoft.com/office/drawing/2014/main" id="{0387134D-E012-1B4A-A143-99A69FE91A5E}"/>
                </a:ext>
              </a:extLst>
            </p:cNvPr>
            <p:cNvSpPr>
              <a:spLocks noChangeArrowheads="1"/>
            </p:cNvSpPr>
            <p:nvPr/>
          </p:nvSpPr>
          <p:spPr bwMode="auto">
            <a:xfrm>
              <a:off x="4103060" y="6693210"/>
              <a:ext cx="120848" cy="197750"/>
            </a:xfrm>
            <a:custGeom>
              <a:avLst/>
              <a:gdLst>
                <a:gd name="T0" fmla="*/ 95 w 96"/>
                <a:gd name="T1" fmla="*/ 46 h 159"/>
                <a:gd name="T2" fmla="*/ 46 w 96"/>
                <a:gd name="T3" fmla="*/ 142 h 159"/>
                <a:gd name="T4" fmla="*/ 46 w 96"/>
                <a:gd name="T5" fmla="*/ 142 h 159"/>
                <a:gd name="T6" fmla="*/ 11 w 96"/>
                <a:gd name="T7" fmla="*/ 150 h 159"/>
                <a:gd name="T8" fmla="*/ 11 w 96"/>
                <a:gd name="T9" fmla="*/ 150 h 159"/>
                <a:gd name="T10" fmla="*/ 4 w 96"/>
                <a:gd name="T11" fmla="*/ 123 h 159"/>
                <a:gd name="T12" fmla="*/ 58 w 96"/>
                <a:gd name="T13" fmla="*/ 0 h 159"/>
                <a:gd name="T14" fmla="*/ 95 w 96"/>
                <a:gd name="T15" fmla="*/ 46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6"/>
                  </a:moveTo>
                  <a:lnTo>
                    <a:pt x="46" y="142"/>
                  </a:lnTo>
                  <a:lnTo>
                    <a:pt x="46" y="142"/>
                  </a:lnTo>
                  <a:cubicBezTo>
                    <a:pt x="39" y="155"/>
                    <a:pt x="23" y="158"/>
                    <a:pt x="11" y="150"/>
                  </a:cubicBezTo>
                  <a:lnTo>
                    <a:pt x="11" y="150"/>
                  </a:lnTo>
                  <a:cubicBezTo>
                    <a:pt x="3" y="143"/>
                    <a:pt x="0" y="133"/>
                    <a:pt x="4" y="123"/>
                  </a:cubicBezTo>
                  <a:lnTo>
                    <a:pt x="58" y="0"/>
                  </a:lnTo>
                  <a:lnTo>
                    <a:pt x="95" y="46"/>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1" name="Freeform 416">
              <a:extLst>
                <a:ext uri="{FF2B5EF4-FFF2-40B4-BE49-F238E27FC236}">
                  <a16:creationId xmlns:a16="http://schemas.microsoft.com/office/drawing/2014/main" id="{9CF5A1BF-7071-2A43-B836-E5AA97716CE6}"/>
                </a:ext>
              </a:extLst>
            </p:cNvPr>
            <p:cNvSpPr>
              <a:spLocks noChangeArrowheads="1"/>
            </p:cNvSpPr>
            <p:nvPr/>
          </p:nvSpPr>
          <p:spPr bwMode="auto">
            <a:xfrm>
              <a:off x="4619406" y="6698705"/>
              <a:ext cx="120848" cy="197750"/>
            </a:xfrm>
            <a:custGeom>
              <a:avLst/>
              <a:gdLst>
                <a:gd name="T0" fmla="*/ 95 w 96"/>
                <a:gd name="T1" fmla="*/ 45 h 159"/>
                <a:gd name="T2" fmla="*/ 45 w 96"/>
                <a:gd name="T3" fmla="*/ 142 h 159"/>
                <a:gd name="T4" fmla="*/ 45 w 96"/>
                <a:gd name="T5" fmla="*/ 142 h 159"/>
                <a:gd name="T6" fmla="*/ 10 w 96"/>
                <a:gd name="T7" fmla="*/ 149 h 159"/>
                <a:gd name="T8" fmla="*/ 10 w 96"/>
                <a:gd name="T9" fmla="*/ 149 h 159"/>
                <a:gd name="T10" fmla="*/ 4 w 96"/>
                <a:gd name="T11" fmla="*/ 123 h 159"/>
                <a:gd name="T12" fmla="*/ 57 w 96"/>
                <a:gd name="T13" fmla="*/ 0 h 159"/>
                <a:gd name="T14" fmla="*/ 95 w 96"/>
                <a:gd name="T15" fmla="*/ 45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5"/>
                  </a:moveTo>
                  <a:lnTo>
                    <a:pt x="45" y="142"/>
                  </a:lnTo>
                  <a:lnTo>
                    <a:pt x="45" y="142"/>
                  </a:lnTo>
                  <a:cubicBezTo>
                    <a:pt x="39" y="154"/>
                    <a:pt x="22" y="158"/>
                    <a:pt x="10" y="149"/>
                  </a:cubicBezTo>
                  <a:lnTo>
                    <a:pt x="10" y="149"/>
                  </a:lnTo>
                  <a:cubicBezTo>
                    <a:pt x="3" y="142"/>
                    <a:pt x="0" y="131"/>
                    <a:pt x="4" y="123"/>
                  </a:cubicBezTo>
                  <a:lnTo>
                    <a:pt x="57" y="0"/>
                  </a:lnTo>
                  <a:lnTo>
                    <a:pt x="95" y="45"/>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2" name="Freeform 417">
              <a:extLst>
                <a:ext uri="{FF2B5EF4-FFF2-40B4-BE49-F238E27FC236}">
                  <a16:creationId xmlns:a16="http://schemas.microsoft.com/office/drawing/2014/main" id="{DCAF9997-31DD-0144-A0A8-8CA3E597FE5E}"/>
                </a:ext>
              </a:extLst>
            </p:cNvPr>
            <p:cNvSpPr>
              <a:spLocks noChangeArrowheads="1"/>
            </p:cNvSpPr>
            <p:nvPr/>
          </p:nvSpPr>
          <p:spPr bwMode="auto">
            <a:xfrm>
              <a:off x="4438137" y="4907973"/>
              <a:ext cx="1159031" cy="560291"/>
            </a:xfrm>
            <a:custGeom>
              <a:avLst/>
              <a:gdLst>
                <a:gd name="T0" fmla="*/ 726 w 929"/>
                <a:gd name="T1" fmla="*/ 449 h 450"/>
                <a:gd name="T2" fmla="*/ 0 w 929"/>
                <a:gd name="T3" fmla="*/ 449 h 450"/>
                <a:gd name="T4" fmla="*/ 202 w 929"/>
                <a:gd name="T5" fmla="*/ 0 h 450"/>
                <a:gd name="T6" fmla="*/ 928 w 929"/>
                <a:gd name="T7" fmla="*/ 0 h 450"/>
                <a:gd name="T8" fmla="*/ 726 w 929"/>
                <a:gd name="T9" fmla="*/ 449 h 450"/>
              </a:gdLst>
              <a:ahLst/>
              <a:cxnLst>
                <a:cxn ang="0">
                  <a:pos x="T0" y="T1"/>
                </a:cxn>
                <a:cxn ang="0">
                  <a:pos x="T2" y="T3"/>
                </a:cxn>
                <a:cxn ang="0">
                  <a:pos x="T4" y="T5"/>
                </a:cxn>
                <a:cxn ang="0">
                  <a:pos x="T6" y="T7"/>
                </a:cxn>
                <a:cxn ang="0">
                  <a:pos x="T8" y="T9"/>
                </a:cxn>
              </a:cxnLst>
              <a:rect l="0" t="0" r="r" b="b"/>
              <a:pathLst>
                <a:path w="929" h="450">
                  <a:moveTo>
                    <a:pt x="726" y="449"/>
                  </a:moveTo>
                  <a:lnTo>
                    <a:pt x="0" y="449"/>
                  </a:lnTo>
                  <a:lnTo>
                    <a:pt x="202" y="0"/>
                  </a:lnTo>
                  <a:lnTo>
                    <a:pt x="928" y="0"/>
                  </a:lnTo>
                  <a:lnTo>
                    <a:pt x="726" y="44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3" name="Freeform 418">
              <a:extLst>
                <a:ext uri="{FF2B5EF4-FFF2-40B4-BE49-F238E27FC236}">
                  <a16:creationId xmlns:a16="http://schemas.microsoft.com/office/drawing/2014/main" id="{D9834458-AC5F-6549-9E80-756AB3C52DC8}"/>
                </a:ext>
              </a:extLst>
            </p:cNvPr>
            <p:cNvSpPr>
              <a:spLocks noChangeArrowheads="1"/>
            </p:cNvSpPr>
            <p:nvPr/>
          </p:nvSpPr>
          <p:spPr bwMode="auto">
            <a:xfrm>
              <a:off x="4602928" y="3468793"/>
              <a:ext cx="483389" cy="790999"/>
            </a:xfrm>
            <a:custGeom>
              <a:avLst/>
              <a:gdLst>
                <a:gd name="T0" fmla="*/ 386 w 387"/>
                <a:gd name="T1" fmla="*/ 195 h 634"/>
                <a:gd name="T2" fmla="*/ 386 w 387"/>
                <a:gd name="T3" fmla="*/ 195 h 634"/>
                <a:gd name="T4" fmla="*/ 198 w 387"/>
                <a:gd name="T5" fmla="*/ 0 h 634"/>
                <a:gd name="T6" fmla="*/ 198 w 387"/>
                <a:gd name="T7" fmla="*/ 0 h 634"/>
                <a:gd name="T8" fmla="*/ 10 w 387"/>
                <a:gd name="T9" fmla="*/ 195 h 634"/>
                <a:gd name="T10" fmla="*/ 10 w 387"/>
                <a:gd name="T11" fmla="*/ 195 h 634"/>
                <a:gd name="T12" fmla="*/ 46 w 387"/>
                <a:gd name="T13" fmla="*/ 331 h 634"/>
                <a:gd name="T14" fmla="*/ 16 w 387"/>
                <a:gd name="T15" fmla="*/ 446 h 634"/>
                <a:gd name="T16" fmla="*/ 16 w 387"/>
                <a:gd name="T17" fmla="*/ 446 h 634"/>
                <a:gd name="T18" fmla="*/ 65 w 387"/>
                <a:gd name="T19" fmla="*/ 607 h 634"/>
                <a:gd name="T20" fmla="*/ 65 w 387"/>
                <a:gd name="T21" fmla="*/ 607 h 634"/>
                <a:gd name="T22" fmla="*/ 155 w 387"/>
                <a:gd name="T23" fmla="*/ 582 h 634"/>
                <a:gd name="T24" fmla="*/ 186 w 387"/>
                <a:gd name="T25" fmla="*/ 422 h 634"/>
                <a:gd name="T26" fmla="*/ 186 w 387"/>
                <a:gd name="T27" fmla="*/ 422 h 634"/>
                <a:gd name="T28" fmla="*/ 386 w 387"/>
                <a:gd name="T29" fmla="*/ 19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634">
                  <a:moveTo>
                    <a:pt x="386" y="195"/>
                  </a:moveTo>
                  <a:lnTo>
                    <a:pt x="386" y="195"/>
                  </a:lnTo>
                  <a:cubicBezTo>
                    <a:pt x="386" y="87"/>
                    <a:pt x="302" y="0"/>
                    <a:pt x="198" y="0"/>
                  </a:cubicBezTo>
                  <a:lnTo>
                    <a:pt x="198" y="0"/>
                  </a:lnTo>
                  <a:cubicBezTo>
                    <a:pt x="94" y="0"/>
                    <a:pt x="10" y="87"/>
                    <a:pt x="10" y="195"/>
                  </a:cubicBezTo>
                  <a:lnTo>
                    <a:pt x="10" y="195"/>
                  </a:lnTo>
                  <a:cubicBezTo>
                    <a:pt x="10" y="242"/>
                    <a:pt x="23" y="290"/>
                    <a:pt x="46" y="331"/>
                  </a:cubicBezTo>
                  <a:lnTo>
                    <a:pt x="16" y="446"/>
                  </a:lnTo>
                  <a:lnTo>
                    <a:pt x="16" y="446"/>
                  </a:lnTo>
                  <a:cubicBezTo>
                    <a:pt x="0" y="505"/>
                    <a:pt x="20" y="567"/>
                    <a:pt x="65" y="607"/>
                  </a:cubicBezTo>
                  <a:lnTo>
                    <a:pt x="65" y="607"/>
                  </a:lnTo>
                  <a:cubicBezTo>
                    <a:pt x="95" y="633"/>
                    <a:pt x="142" y="620"/>
                    <a:pt x="155" y="582"/>
                  </a:cubicBezTo>
                  <a:lnTo>
                    <a:pt x="186" y="422"/>
                  </a:lnTo>
                  <a:lnTo>
                    <a:pt x="186" y="422"/>
                  </a:lnTo>
                  <a:cubicBezTo>
                    <a:pt x="312" y="420"/>
                    <a:pt x="386" y="331"/>
                    <a:pt x="386" y="19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4" name="Freeform 419">
              <a:extLst>
                <a:ext uri="{FF2B5EF4-FFF2-40B4-BE49-F238E27FC236}">
                  <a16:creationId xmlns:a16="http://schemas.microsoft.com/office/drawing/2014/main" id="{DA4620F8-06BC-3A43-BF41-E072D6A18034}"/>
                </a:ext>
              </a:extLst>
            </p:cNvPr>
            <p:cNvSpPr>
              <a:spLocks noChangeArrowheads="1"/>
            </p:cNvSpPr>
            <p:nvPr/>
          </p:nvSpPr>
          <p:spPr bwMode="auto">
            <a:xfrm>
              <a:off x="4031650" y="3413865"/>
              <a:ext cx="1186497" cy="1016212"/>
            </a:xfrm>
            <a:custGeom>
              <a:avLst/>
              <a:gdLst>
                <a:gd name="T0" fmla="*/ 776 w 954"/>
                <a:gd name="T1" fmla="*/ 122 h 814"/>
                <a:gd name="T2" fmla="*/ 776 w 954"/>
                <a:gd name="T3" fmla="*/ 122 h 814"/>
                <a:gd name="T4" fmla="*/ 525 w 954"/>
                <a:gd name="T5" fmla="*/ 243 h 814"/>
                <a:gd name="T6" fmla="*/ 525 w 954"/>
                <a:gd name="T7" fmla="*/ 243 h 814"/>
                <a:gd name="T8" fmla="*/ 488 w 954"/>
                <a:gd name="T9" fmla="*/ 228 h 814"/>
                <a:gd name="T10" fmla="*/ 488 w 954"/>
                <a:gd name="T11" fmla="*/ 228 h 814"/>
                <a:gd name="T12" fmla="*/ 526 w 954"/>
                <a:gd name="T13" fmla="*/ 282 h 814"/>
                <a:gd name="T14" fmla="*/ 526 w 954"/>
                <a:gd name="T15" fmla="*/ 282 h 814"/>
                <a:gd name="T16" fmla="*/ 386 w 954"/>
                <a:gd name="T17" fmla="*/ 545 h 814"/>
                <a:gd name="T18" fmla="*/ 386 w 954"/>
                <a:gd name="T19" fmla="*/ 545 h 814"/>
                <a:gd name="T20" fmla="*/ 135 w 954"/>
                <a:gd name="T21" fmla="*/ 813 h 814"/>
                <a:gd name="T22" fmla="*/ 135 w 954"/>
                <a:gd name="T23" fmla="*/ 813 h 814"/>
                <a:gd name="T24" fmla="*/ 195 w 954"/>
                <a:gd name="T25" fmla="*/ 425 h 814"/>
                <a:gd name="T26" fmla="*/ 195 w 954"/>
                <a:gd name="T27" fmla="*/ 425 h 814"/>
                <a:gd name="T28" fmla="*/ 630 w 954"/>
                <a:gd name="T29" fmla="*/ 0 h 814"/>
                <a:gd name="T30" fmla="*/ 630 w 954"/>
                <a:gd name="T31" fmla="*/ 0 h 814"/>
                <a:gd name="T32" fmla="*/ 776 w 954"/>
                <a:gd name="T33" fmla="*/ 12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4" h="814">
                  <a:moveTo>
                    <a:pt x="776" y="122"/>
                  </a:moveTo>
                  <a:lnTo>
                    <a:pt x="776" y="122"/>
                  </a:lnTo>
                  <a:cubicBezTo>
                    <a:pt x="776" y="122"/>
                    <a:pt x="614" y="236"/>
                    <a:pt x="525" y="243"/>
                  </a:cubicBezTo>
                  <a:lnTo>
                    <a:pt x="525" y="243"/>
                  </a:lnTo>
                  <a:cubicBezTo>
                    <a:pt x="525" y="243"/>
                    <a:pt x="500" y="216"/>
                    <a:pt x="488" y="228"/>
                  </a:cubicBezTo>
                  <a:lnTo>
                    <a:pt x="488" y="228"/>
                  </a:lnTo>
                  <a:cubicBezTo>
                    <a:pt x="475" y="239"/>
                    <a:pt x="482" y="290"/>
                    <a:pt x="526" y="282"/>
                  </a:cubicBezTo>
                  <a:lnTo>
                    <a:pt x="526" y="282"/>
                  </a:lnTo>
                  <a:cubicBezTo>
                    <a:pt x="526" y="282"/>
                    <a:pt x="588" y="466"/>
                    <a:pt x="386" y="545"/>
                  </a:cubicBezTo>
                  <a:lnTo>
                    <a:pt x="386" y="545"/>
                  </a:lnTo>
                  <a:cubicBezTo>
                    <a:pt x="186" y="625"/>
                    <a:pt x="135" y="813"/>
                    <a:pt x="135" y="813"/>
                  </a:cubicBezTo>
                  <a:lnTo>
                    <a:pt x="135" y="813"/>
                  </a:lnTo>
                  <a:cubicBezTo>
                    <a:pt x="135" y="813"/>
                    <a:pt x="0" y="575"/>
                    <a:pt x="195" y="425"/>
                  </a:cubicBezTo>
                  <a:lnTo>
                    <a:pt x="195" y="425"/>
                  </a:lnTo>
                  <a:cubicBezTo>
                    <a:pt x="481" y="204"/>
                    <a:pt x="424" y="0"/>
                    <a:pt x="630" y="0"/>
                  </a:cubicBezTo>
                  <a:lnTo>
                    <a:pt x="630" y="0"/>
                  </a:lnTo>
                  <a:cubicBezTo>
                    <a:pt x="953" y="0"/>
                    <a:pt x="776" y="122"/>
                    <a:pt x="776" y="12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5" name="Freeform 420">
              <a:extLst>
                <a:ext uri="{FF2B5EF4-FFF2-40B4-BE49-F238E27FC236}">
                  <a16:creationId xmlns:a16="http://schemas.microsoft.com/office/drawing/2014/main" id="{546BDA0F-728C-3D40-B8B1-0A73EBD635A0}"/>
                </a:ext>
              </a:extLst>
            </p:cNvPr>
            <p:cNvSpPr>
              <a:spLocks noChangeArrowheads="1"/>
            </p:cNvSpPr>
            <p:nvPr/>
          </p:nvSpPr>
          <p:spPr bwMode="auto">
            <a:xfrm>
              <a:off x="8376649" y="7352375"/>
              <a:ext cx="1235937" cy="812971"/>
            </a:xfrm>
            <a:custGeom>
              <a:avLst/>
              <a:gdLst>
                <a:gd name="T0" fmla="*/ 992 w 993"/>
                <a:gd name="T1" fmla="*/ 652 h 653"/>
                <a:gd name="T2" fmla="*/ 0 w 993"/>
                <a:gd name="T3" fmla="*/ 652 h 653"/>
                <a:gd name="T4" fmla="*/ 0 w 993"/>
                <a:gd name="T5" fmla="*/ 0 h 653"/>
                <a:gd name="T6" fmla="*/ 992 w 993"/>
                <a:gd name="T7" fmla="*/ 0 h 653"/>
                <a:gd name="T8" fmla="*/ 992 w 993"/>
                <a:gd name="T9" fmla="*/ 652 h 653"/>
              </a:gdLst>
              <a:ahLst/>
              <a:cxnLst>
                <a:cxn ang="0">
                  <a:pos x="T0" y="T1"/>
                </a:cxn>
                <a:cxn ang="0">
                  <a:pos x="T2" y="T3"/>
                </a:cxn>
                <a:cxn ang="0">
                  <a:pos x="T4" y="T5"/>
                </a:cxn>
                <a:cxn ang="0">
                  <a:pos x="T6" y="T7"/>
                </a:cxn>
                <a:cxn ang="0">
                  <a:pos x="T8" y="T9"/>
                </a:cxn>
              </a:cxnLst>
              <a:rect l="0" t="0" r="r" b="b"/>
              <a:pathLst>
                <a:path w="993" h="653">
                  <a:moveTo>
                    <a:pt x="992" y="652"/>
                  </a:moveTo>
                  <a:lnTo>
                    <a:pt x="0" y="652"/>
                  </a:lnTo>
                  <a:lnTo>
                    <a:pt x="0" y="0"/>
                  </a:lnTo>
                  <a:lnTo>
                    <a:pt x="992" y="0"/>
                  </a:lnTo>
                  <a:lnTo>
                    <a:pt x="992" y="652"/>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6" name="Freeform 421">
              <a:extLst>
                <a:ext uri="{FF2B5EF4-FFF2-40B4-BE49-F238E27FC236}">
                  <a16:creationId xmlns:a16="http://schemas.microsoft.com/office/drawing/2014/main" id="{9E9C303F-BE88-EB4B-BDD1-F3C7E39867FC}"/>
                </a:ext>
              </a:extLst>
            </p:cNvPr>
            <p:cNvSpPr>
              <a:spLocks noChangeArrowheads="1"/>
            </p:cNvSpPr>
            <p:nvPr/>
          </p:nvSpPr>
          <p:spPr bwMode="auto">
            <a:xfrm>
              <a:off x="9579627" y="7945627"/>
              <a:ext cx="258171" cy="450430"/>
            </a:xfrm>
            <a:custGeom>
              <a:avLst/>
              <a:gdLst>
                <a:gd name="T0" fmla="*/ 113 w 209"/>
                <a:gd name="T1" fmla="*/ 0 h 361"/>
                <a:gd name="T2" fmla="*/ 0 w 209"/>
                <a:gd name="T3" fmla="*/ 99 h 361"/>
                <a:gd name="T4" fmla="*/ 41 w 209"/>
                <a:gd name="T5" fmla="*/ 360 h 361"/>
                <a:gd name="T6" fmla="*/ 208 w 209"/>
                <a:gd name="T7" fmla="*/ 305 h 361"/>
                <a:gd name="T8" fmla="*/ 113 w 209"/>
                <a:gd name="T9" fmla="*/ 0 h 361"/>
              </a:gdLst>
              <a:ahLst/>
              <a:cxnLst>
                <a:cxn ang="0">
                  <a:pos x="T0" y="T1"/>
                </a:cxn>
                <a:cxn ang="0">
                  <a:pos x="T2" y="T3"/>
                </a:cxn>
                <a:cxn ang="0">
                  <a:pos x="T4" y="T5"/>
                </a:cxn>
                <a:cxn ang="0">
                  <a:pos x="T6" y="T7"/>
                </a:cxn>
                <a:cxn ang="0">
                  <a:pos x="T8" y="T9"/>
                </a:cxn>
              </a:cxnLst>
              <a:rect l="0" t="0" r="r" b="b"/>
              <a:pathLst>
                <a:path w="209" h="361">
                  <a:moveTo>
                    <a:pt x="113" y="0"/>
                  </a:moveTo>
                  <a:lnTo>
                    <a:pt x="0" y="99"/>
                  </a:lnTo>
                  <a:lnTo>
                    <a:pt x="41" y="360"/>
                  </a:lnTo>
                  <a:lnTo>
                    <a:pt x="208" y="305"/>
                  </a:lnTo>
                  <a:lnTo>
                    <a:pt x="113" y="0"/>
                  </a:lnTo>
                </a:path>
              </a:pathLst>
            </a:custGeom>
            <a:solidFill>
              <a:srgbClr val="53B8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7" name="Freeform 422">
              <a:extLst>
                <a:ext uri="{FF2B5EF4-FFF2-40B4-BE49-F238E27FC236}">
                  <a16:creationId xmlns:a16="http://schemas.microsoft.com/office/drawing/2014/main" id="{C21151A7-6AC7-9F42-8704-A7694033E42F}"/>
                </a:ext>
              </a:extLst>
            </p:cNvPr>
            <p:cNvSpPr>
              <a:spLocks noChangeArrowheads="1"/>
            </p:cNvSpPr>
            <p:nvPr/>
          </p:nvSpPr>
          <p:spPr bwMode="auto">
            <a:xfrm>
              <a:off x="9475259" y="8264222"/>
              <a:ext cx="587757" cy="582263"/>
            </a:xfrm>
            <a:custGeom>
              <a:avLst/>
              <a:gdLst>
                <a:gd name="T0" fmla="*/ 331 w 470"/>
                <a:gd name="T1" fmla="*/ 56 h 468"/>
                <a:gd name="T2" fmla="*/ 331 w 470"/>
                <a:gd name="T3" fmla="*/ 56 h 468"/>
                <a:gd name="T4" fmla="*/ 95 w 470"/>
                <a:gd name="T5" fmla="*/ 118 h 468"/>
                <a:gd name="T6" fmla="*/ 95 w 470"/>
                <a:gd name="T7" fmla="*/ 118 h 468"/>
                <a:gd name="T8" fmla="*/ 25 w 470"/>
                <a:gd name="T9" fmla="*/ 155 h 468"/>
                <a:gd name="T10" fmla="*/ 61 w 470"/>
                <a:gd name="T11" fmla="*/ 178 h 468"/>
                <a:gd name="T12" fmla="*/ 61 w 470"/>
                <a:gd name="T13" fmla="*/ 178 h 468"/>
                <a:gd name="T14" fmla="*/ 89 w 470"/>
                <a:gd name="T15" fmla="*/ 407 h 468"/>
                <a:gd name="T16" fmla="*/ 89 w 470"/>
                <a:gd name="T17" fmla="*/ 407 h 468"/>
                <a:gd name="T18" fmla="*/ 410 w 470"/>
                <a:gd name="T19" fmla="*/ 349 h 468"/>
                <a:gd name="T20" fmla="*/ 410 w 470"/>
                <a:gd name="T21" fmla="*/ 349 h 468"/>
                <a:gd name="T22" fmla="*/ 331 w 470"/>
                <a:gd name="T23" fmla="*/ 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68">
                  <a:moveTo>
                    <a:pt x="331" y="56"/>
                  </a:moveTo>
                  <a:lnTo>
                    <a:pt x="331" y="56"/>
                  </a:lnTo>
                  <a:cubicBezTo>
                    <a:pt x="234" y="0"/>
                    <a:pt x="153" y="28"/>
                    <a:pt x="95" y="118"/>
                  </a:cubicBezTo>
                  <a:lnTo>
                    <a:pt x="95" y="118"/>
                  </a:lnTo>
                  <a:cubicBezTo>
                    <a:pt x="71" y="125"/>
                    <a:pt x="38" y="138"/>
                    <a:pt x="25" y="155"/>
                  </a:cubicBezTo>
                  <a:lnTo>
                    <a:pt x="61" y="178"/>
                  </a:lnTo>
                  <a:lnTo>
                    <a:pt x="61" y="178"/>
                  </a:lnTo>
                  <a:cubicBezTo>
                    <a:pt x="17" y="267"/>
                    <a:pt x="0" y="356"/>
                    <a:pt x="89" y="407"/>
                  </a:cubicBezTo>
                  <a:lnTo>
                    <a:pt x="89" y="407"/>
                  </a:lnTo>
                  <a:cubicBezTo>
                    <a:pt x="192" y="467"/>
                    <a:pt x="351" y="452"/>
                    <a:pt x="410" y="349"/>
                  </a:cubicBezTo>
                  <a:lnTo>
                    <a:pt x="410" y="349"/>
                  </a:lnTo>
                  <a:cubicBezTo>
                    <a:pt x="469" y="247"/>
                    <a:pt x="434" y="115"/>
                    <a:pt x="331" y="56"/>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8" name="Freeform 423">
              <a:extLst>
                <a:ext uri="{FF2B5EF4-FFF2-40B4-BE49-F238E27FC236}">
                  <a16:creationId xmlns:a16="http://schemas.microsoft.com/office/drawing/2014/main" id="{7A979386-2019-6947-836A-AC23DEB0E703}"/>
                </a:ext>
              </a:extLst>
            </p:cNvPr>
            <p:cNvSpPr>
              <a:spLocks noChangeArrowheads="1"/>
            </p:cNvSpPr>
            <p:nvPr/>
          </p:nvSpPr>
          <p:spPr bwMode="auto">
            <a:xfrm>
              <a:off x="9607092" y="8736624"/>
              <a:ext cx="230708" cy="324092"/>
            </a:xfrm>
            <a:custGeom>
              <a:avLst/>
              <a:gdLst>
                <a:gd name="T0" fmla="*/ 186 w 187"/>
                <a:gd name="T1" fmla="*/ 258 h 259"/>
                <a:gd name="T2" fmla="*/ 0 w 187"/>
                <a:gd name="T3" fmla="*/ 258 h 259"/>
                <a:gd name="T4" fmla="*/ 0 w 187"/>
                <a:gd name="T5" fmla="*/ 0 h 259"/>
                <a:gd name="T6" fmla="*/ 186 w 187"/>
                <a:gd name="T7" fmla="*/ 0 h 259"/>
                <a:gd name="T8" fmla="*/ 186 w 187"/>
                <a:gd name="T9" fmla="*/ 258 h 259"/>
              </a:gdLst>
              <a:ahLst/>
              <a:cxnLst>
                <a:cxn ang="0">
                  <a:pos x="T0" y="T1"/>
                </a:cxn>
                <a:cxn ang="0">
                  <a:pos x="T2" y="T3"/>
                </a:cxn>
                <a:cxn ang="0">
                  <a:pos x="T4" y="T5"/>
                </a:cxn>
                <a:cxn ang="0">
                  <a:pos x="T6" y="T7"/>
                </a:cxn>
                <a:cxn ang="0">
                  <a:pos x="T8" y="T9"/>
                </a:cxn>
              </a:cxnLst>
              <a:rect l="0" t="0" r="r" b="b"/>
              <a:pathLst>
                <a:path w="187" h="259">
                  <a:moveTo>
                    <a:pt x="186" y="258"/>
                  </a:moveTo>
                  <a:lnTo>
                    <a:pt x="0" y="258"/>
                  </a:lnTo>
                  <a:lnTo>
                    <a:pt x="0" y="0"/>
                  </a:lnTo>
                  <a:lnTo>
                    <a:pt x="186" y="0"/>
                  </a:lnTo>
                  <a:lnTo>
                    <a:pt x="186" y="25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9" name="Freeform 48">
              <a:extLst>
                <a:ext uri="{FF2B5EF4-FFF2-40B4-BE49-F238E27FC236}">
                  <a16:creationId xmlns:a16="http://schemas.microsoft.com/office/drawing/2014/main" id="{F319442B-DE57-1E45-B8EC-CA8809CB7D79}"/>
                </a:ext>
              </a:extLst>
            </p:cNvPr>
            <p:cNvSpPr>
              <a:spLocks noChangeArrowheads="1"/>
            </p:cNvSpPr>
            <p:nvPr/>
          </p:nvSpPr>
          <p:spPr bwMode="auto">
            <a:xfrm>
              <a:off x="8404115" y="8154360"/>
              <a:ext cx="1778504" cy="1970756"/>
            </a:xfrm>
            <a:custGeom>
              <a:avLst/>
              <a:gdLst>
                <a:gd name="connsiteX0" fmla="*/ 237147 w 1778504"/>
                <a:gd name="connsiteY0" fmla="*/ 0 h 1970756"/>
                <a:gd name="connsiteX1" fmla="*/ 565409 w 1778504"/>
                <a:gd name="connsiteY1" fmla="*/ 607389 h 1970756"/>
                <a:gd name="connsiteX2" fmla="*/ 1102656 w 1778504"/>
                <a:gd name="connsiteY2" fmla="*/ 873396 h 1970756"/>
                <a:gd name="connsiteX3" fmla="*/ 1778504 w 1778504"/>
                <a:gd name="connsiteY3" fmla="*/ 873396 h 1970756"/>
                <a:gd name="connsiteX4" fmla="*/ 1688842 w 1778504"/>
                <a:gd name="connsiteY4" fmla="*/ 1671135 h 1970756"/>
                <a:gd name="connsiteX5" fmla="*/ 1708767 w 1778504"/>
                <a:gd name="connsiteY5" fmla="*/ 1934552 h 1970756"/>
                <a:gd name="connsiteX6" fmla="*/ 884381 w 1778504"/>
                <a:gd name="connsiteY6" fmla="*/ 1970756 h 1970756"/>
                <a:gd name="connsiteX7" fmla="*/ 954118 w 1778504"/>
                <a:gd name="connsiteY7" fmla="*/ 1470140 h 1970756"/>
                <a:gd name="connsiteX8" fmla="*/ 932948 w 1778504"/>
                <a:gd name="connsiteY8" fmla="*/ 1393986 h 1970756"/>
                <a:gd name="connsiteX9" fmla="*/ 933123 w 1778504"/>
                <a:gd name="connsiteY9" fmla="*/ 1244586 h 1970756"/>
                <a:gd name="connsiteX10" fmla="*/ 946624 w 1778504"/>
                <a:gd name="connsiteY10" fmla="*/ 1207154 h 1970756"/>
                <a:gd name="connsiteX11" fmla="*/ 383180 w 1778504"/>
                <a:gd name="connsiteY11" fmla="*/ 847606 h 1970756"/>
                <a:gd name="connsiteX12" fmla="*/ 0 w 1778504"/>
                <a:gd name="connsiteY12" fmla="*/ 87125 h 19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504" h="1970756">
                  <a:moveTo>
                    <a:pt x="237147" y="0"/>
                  </a:moveTo>
                  <a:lnTo>
                    <a:pt x="565409" y="607389"/>
                  </a:lnTo>
                  <a:lnTo>
                    <a:pt x="1102656" y="873396"/>
                  </a:lnTo>
                  <a:lnTo>
                    <a:pt x="1778504" y="873396"/>
                  </a:lnTo>
                  <a:lnTo>
                    <a:pt x="1688842" y="1671135"/>
                  </a:lnTo>
                  <a:lnTo>
                    <a:pt x="1708767" y="1934552"/>
                  </a:lnTo>
                  <a:lnTo>
                    <a:pt x="884381" y="1970756"/>
                  </a:lnTo>
                  <a:lnTo>
                    <a:pt x="954118" y="1470140"/>
                  </a:lnTo>
                  <a:lnTo>
                    <a:pt x="932948" y="1393986"/>
                  </a:lnTo>
                  <a:cubicBezTo>
                    <a:pt x="919872" y="1344361"/>
                    <a:pt x="920105" y="1293332"/>
                    <a:pt x="933123" y="1244586"/>
                  </a:cubicBezTo>
                  <a:lnTo>
                    <a:pt x="946624" y="1207154"/>
                  </a:lnTo>
                  <a:lnTo>
                    <a:pt x="383180" y="847606"/>
                  </a:lnTo>
                  <a:lnTo>
                    <a:pt x="0" y="87125"/>
                  </a:lnTo>
                  <a:close/>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0" name="Freeform 49">
              <a:extLst>
                <a:ext uri="{FF2B5EF4-FFF2-40B4-BE49-F238E27FC236}">
                  <a16:creationId xmlns:a16="http://schemas.microsoft.com/office/drawing/2014/main" id="{6C9D13BD-9DC7-8C45-998E-D690A79DF2E4}"/>
                </a:ext>
              </a:extLst>
            </p:cNvPr>
            <p:cNvSpPr>
              <a:spLocks noChangeArrowheads="1"/>
            </p:cNvSpPr>
            <p:nvPr/>
          </p:nvSpPr>
          <p:spPr bwMode="auto">
            <a:xfrm>
              <a:off x="8903980" y="10087914"/>
              <a:ext cx="1366526" cy="2503580"/>
            </a:xfrm>
            <a:custGeom>
              <a:avLst/>
              <a:gdLst>
                <a:gd name="connsiteX0" fmla="*/ 1210830 w 1366526"/>
                <a:gd name="connsiteY0" fmla="*/ 0 h 2503580"/>
                <a:gd name="connsiteX1" fmla="*/ 1183427 w 1366526"/>
                <a:gd name="connsiteY1" fmla="*/ 556456 h 2503580"/>
                <a:gd name="connsiteX2" fmla="*/ 1082536 w 1366526"/>
                <a:gd name="connsiteY2" fmla="*/ 1140299 h 2503580"/>
                <a:gd name="connsiteX3" fmla="*/ 1366526 w 1366526"/>
                <a:gd name="connsiteY3" fmla="*/ 2312963 h 2503580"/>
                <a:gd name="connsiteX4" fmla="*/ 977908 w 1366526"/>
                <a:gd name="connsiteY4" fmla="*/ 2448654 h 2503580"/>
                <a:gd name="connsiteX5" fmla="*/ 604237 w 1366526"/>
                <a:gd name="connsiteY5" fmla="*/ 1206277 h 2503580"/>
                <a:gd name="connsiteX6" fmla="*/ 642925 w 1366526"/>
                <a:gd name="connsiteY6" fmla="*/ 909736 h 2503580"/>
                <a:gd name="connsiteX7" fmla="*/ 450318 w 1366526"/>
                <a:gd name="connsiteY7" fmla="*/ 1195560 h 2503580"/>
                <a:gd name="connsiteX8" fmla="*/ 473953 w 1366526"/>
                <a:gd name="connsiteY8" fmla="*/ 2461185 h 2503580"/>
                <a:gd name="connsiteX9" fmla="*/ 65931 w 1366526"/>
                <a:gd name="connsiteY9" fmla="*/ 2503580 h 2503580"/>
                <a:gd name="connsiteX10" fmla="*/ 0 w 1366526"/>
                <a:gd name="connsiteY10" fmla="*/ 1184338 h 2503580"/>
                <a:gd name="connsiteX11" fmla="*/ 384387 w 1366526"/>
                <a:gd name="connsiteY11" fmla="*/ 37170 h 2503580"/>
                <a:gd name="connsiteX12" fmla="*/ 976518 w 1366526"/>
                <a:gd name="connsiteY12" fmla="*/ 10985 h 2503580"/>
                <a:gd name="connsiteX13" fmla="*/ 976518 w 1366526"/>
                <a:gd name="connsiteY13" fmla="*/ 11612 h 250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26" h="2503580">
                  <a:moveTo>
                    <a:pt x="1210830" y="0"/>
                  </a:moveTo>
                  <a:cubicBezTo>
                    <a:pt x="1270617" y="168057"/>
                    <a:pt x="1264390" y="374705"/>
                    <a:pt x="1183427" y="556456"/>
                  </a:cubicBezTo>
                  <a:cubicBezTo>
                    <a:pt x="1070081" y="812898"/>
                    <a:pt x="1082536" y="1140299"/>
                    <a:pt x="1082536" y="1140299"/>
                  </a:cubicBezTo>
                  <a:lnTo>
                    <a:pt x="1366526" y="2312963"/>
                  </a:lnTo>
                  <a:lnTo>
                    <a:pt x="977908" y="2448654"/>
                  </a:lnTo>
                  <a:lnTo>
                    <a:pt x="604237" y="1206277"/>
                  </a:lnTo>
                  <a:lnTo>
                    <a:pt x="642925" y="909736"/>
                  </a:lnTo>
                  <a:lnTo>
                    <a:pt x="450318" y="1195560"/>
                  </a:lnTo>
                  <a:lnTo>
                    <a:pt x="473953" y="2461185"/>
                  </a:lnTo>
                  <a:lnTo>
                    <a:pt x="65931" y="2503580"/>
                  </a:lnTo>
                  <a:lnTo>
                    <a:pt x="0" y="1184338"/>
                  </a:lnTo>
                  <a:lnTo>
                    <a:pt x="384387" y="37170"/>
                  </a:lnTo>
                  <a:lnTo>
                    <a:pt x="976518" y="10985"/>
                  </a:lnTo>
                  <a:lnTo>
                    <a:pt x="976518" y="11612"/>
                  </a:lnTo>
                  <a:close/>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1" name="Freeform 426">
              <a:extLst>
                <a:ext uri="{FF2B5EF4-FFF2-40B4-BE49-F238E27FC236}">
                  <a16:creationId xmlns:a16="http://schemas.microsoft.com/office/drawing/2014/main" id="{8914698B-A3B3-0344-93E6-1E043D019430}"/>
                </a:ext>
              </a:extLst>
            </p:cNvPr>
            <p:cNvSpPr>
              <a:spLocks noChangeArrowheads="1"/>
            </p:cNvSpPr>
            <p:nvPr/>
          </p:nvSpPr>
          <p:spPr bwMode="auto">
            <a:xfrm>
              <a:off x="8673275" y="12548798"/>
              <a:ext cx="675646" cy="340569"/>
            </a:xfrm>
            <a:custGeom>
              <a:avLst/>
              <a:gdLst>
                <a:gd name="T0" fmla="*/ 537 w 543"/>
                <a:gd name="T1" fmla="*/ 271 h 272"/>
                <a:gd name="T2" fmla="*/ 452 w 543"/>
                <a:gd name="T3" fmla="*/ 271 h 272"/>
                <a:gd name="T4" fmla="*/ 453 w 543"/>
                <a:gd name="T5" fmla="*/ 166 h 272"/>
                <a:gd name="T6" fmla="*/ 375 w 543"/>
                <a:gd name="T7" fmla="*/ 271 h 272"/>
                <a:gd name="T8" fmla="*/ 0 w 543"/>
                <a:gd name="T9" fmla="*/ 271 h 272"/>
                <a:gd name="T10" fmla="*/ 0 w 543"/>
                <a:gd name="T11" fmla="*/ 187 h 272"/>
                <a:gd name="T12" fmla="*/ 201 w 543"/>
                <a:gd name="T13" fmla="*/ 185 h 272"/>
                <a:gd name="T14" fmla="*/ 272 w 543"/>
                <a:gd name="T15" fmla="*/ 28 h 272"/>
                <a:gd name="T16" fmla="*/ 542 w 543"/>
                <a:gd name="T17" fmla="*/ 0 h 272"/>
                <a:gd name="T18" fmla="*/ 537 w 543"/>
                <a:gd name="T19"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272">
                  <a:moveTo>
                    <a:pt x="537" y="271"/>
                  </a:moveTo>
                  <a:lnTo>
                    <a:pt x="452" y="271"/>
                  </a:lnTo>
                  <a:lnTo>
                    <a:pt x="453" y="166"/>
                  </a:lnTo>
                  <a:lnTo>
                    <a:pt x="375" y="271"/>
                  </a:lnTo>
                  <a:lnTo>
                    <a:pt x="0" y="271"/>
                  </a:lnTo>
                  <a:lnTo>
                    <a:pt x="0" y="187"/>
                  </a:lnTo>
                  <a:lnTo>
                    <a:pt x="201" y="185"/>
                  </a:lnTo>
                  <a:lnTo>
                    <a:pt x="272" y="28"/>
                  </a:lnTo>
                  <a:lnTo>
                    <a:pt x="542" y="0"/>
                  </a:lnTo>
                  <a:lnTo>
                    <a:pt x="537" y="27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2" name="Freeform 427">
              <a:extLst>
                <a:ext uri="{FF2B5EF4-FFF2-40B4-BE49-F238E27FC236}">
                  <a16:creationId xmlns:a16="http://schemas.microsoft.com/office/drawing/2014/main" id="{D4616658-C43E-2D43-A345-901EB6A67CE4}"/>
                </a:ext>
              </a:extLst>
            </p:cNvPr>
            <p:cNvSpPr>
              <a:spLocks noChangeArrowheads="1"/>
            </p:cNvSpPr>
            <p:nvPr/>
          </p:nvSpPr>
          <p:spPr bwMode="auto">
            <a:xfrm>
              <a:off x="8942436" y="12570768"/>
              <a:ext cx="164791" cy="159301"/>
            </a:xfrm>
            <a:custGeom>
              <a:avLst/>
              <a:gdLst>
                <a:gd name="T0" fmla="*/ 132 w 133"/>
                <a:gd name="T1" fmla="*/ 35 h 130"/>
                <a:gd name="T2" fmla="*/ 131 w 133"/>
                <a:gd name="T3" fmla="*/ 0 h 130"/>
                <a:gd name="T4" fmla="*/ 55 w 133"/>
                <a:gd name="T5" fmla="*/ 8 h 130"/>
                <a:gd name="T6" fmla="*/ 0 w 133"/>
                <a:gd name="T7" fmla="*/ 129 h 130"/>
                <a:gd name="T8" fmla="*/ 38 w 133"/>
                <a:gd name="T9" fmla="*/ 129 h 130"/>
                <a:gd name="T10" fmla="*/ 38 w 133"/>
                <a:gd name="T11" fmla="*/ 129 h 130"/>
                <a:gd name="T12" fmla="*/ 132 w 133"/>
                <a:gd name="T13" fmla="*/ 35 h 130"/>
              </a:gdLst>
              <a:ahLst/>
              <a:cxnLst>
                <a:cxn ang="0">
                  <a:pos x="T0" y="T1"/>
                </a:cxn>
                <a:cxn ang="0">
                  <a:pos x="T2" y="T3"/>
                </a:cxn>
                <a:cxn ang="0">
                  <a:pos x="T4" y="T5"/>
                </a:cxn>
                <a:cxn ang="0">
                  <a:pos x="T6" y="T7"/>
                </a:cxn>
                <a:cxn ang="0">
                  <a:pos x="T8" y="T9"/>
                </a:cxn>
                <a:cxn ang="0">
                  <a:pos x="T10" y="T11"/>
                </a:cxn>
                <a:cxn ang="0">
                  <a:pos x="T12" y="T13"/>
                </a:cxn>
              </a:cxnLst>
              <a:rect l="0" t="0" r="r" b="b"/>
              <a:pathLst>
                <a:path w="133" h="130">
                  <a:moveTo>
                    <a:pt x="132" y="35"/>
                  </a:moveTo>
                  <a:lnTo>
                    <a:pt x="131" y="0"/>
                  </a:lnTo>
                  <a:lnTo>
                    <a:pt x="55" y="8"/>
                  </a:lnTo>
                  <a:lnTo>
                    <a:pt x="0" y="129"/>
                  </a:lnTo>
                  <a:lnTo>
                    <a:pt x="38" y="129"/>
                  </a:lnTo>
                  <a:lnTo>
                    <a:pt x="38" y="129"/>
                  </a:lnTo>
                  <a:cubicBezTo>
                    <a:pt x="90" y="129"/>
                    <a:pt x="132" y="87"/>
                    <a:pt x="132" y="3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3" name="Freeform 428">
              <a:extLst>
                <a:ext uri="{FF2B5EF4-FFF2-40B4-BE49-F238E27FC236}">
                  <a16:creationId xmlns:a16="http://schemas.microsoft.com/office/drawing/2014/main" id="{D0CD5969-7207-E245-9BFC-775B3340AB9A}"/>
                </a:ext>
              </a:extLst>
            </p:cNvPr>
            <p:cNvSpPr>
              <a:spLocks noChangeArrowheads="1"/>
            </p:cNvSpPr>
            <p:nvPr/>
          </p:nvSpPr>
          <p:spPr bwMode="auto">
            <a:xfrm>
              <a:off x="9623571" y="12416966"/>
              <a:ext cx="675642" cy="477896"/>
            </a:xfrm>
            <a:custGeom>
              <a:avLst/>
              <a:gdLst>
                <a:gd name="T0" fmla="*/ 543 w 544"/>
                <a:gd name="T1" fmla="*/ 267 h 384"/>
                <a:gd name="T2" fmla="*/ 460 w 544"/>
                <a:gd name="T3" fmla="*/ 285 h 384"/>
                <a:gd name="T4" fmla="*/ 438 w 544"/>
                <a:gd name="T5" fmla="*/ 182 h 384"/>
                <a:gd name="T6" fmla="*/ 384 w 544"/>
                <a:gd name="T7" fmla="*/ 301 h 384"/>
                <a:gd name="T8" fmla="*/ 19 w 544"/>
                <a:gd name="T9" fmla="*/ 383 h 384"/>
                <a:gd name="T10" fmla="*/ 0 w 544"/>
                <a:gd name="T11" fmla="*/ 301 h 384"/>
                <a:gd name="T12" fmla="*/ 195 w 544"/>
                <a:gd name="T13" fmla="*/ 254 h 384"/>
                <a:gd name="T14" fmla="*/ 231 w 544"/>
                <a:gd name="T15" fmla="*/ 90 h 384"/>
                <a:gd name="T16" fmla="*/ 488 w 544"/>
                <a:gd name="T17" fmla="*/ 0 h 384"/>
                <a:gd name="T18" fmla="*/ 543 w 544"/>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384">
                  <a:moveTo>
                    <a:pt x="543" y="267"/>
                  </a:moveTo>
                  <a:lnTo>
                    <a:pt x="460" y="285"/>
                  </a:lnTo>
                  <a:lnTo>
                    <a:pt x="438" y="182"/>
                  </a:lnTo>
                  <a:lnTo>
                    <a:pt x="384" y="301"/>
                  </a:lnTo>
                  <a:lnTo>
                    <a:pt x="19" y="383"/>
                  </a:lnTo>
                  <a:lnTo>
                    <a:pt x="0" y="301"/>
                  </a:lnTo>
                  <a:lnTo>
                    <a:pt x="195" y="254"/>
                  </a:lnTo>
                  <a:lnTo>
                    <a:pt x="231" y="90"/>
                  </a:lnTo>
                  <a:lnTo>
                    <a:pt x="488" y="0"/>
                  </a:lnTo>
                  <a:lnTo>
                    <a:pt x="543" y="2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4" name="Freeform 429">
              <a:extLst>
                <a:ext uri="{FF2B5EF4-FFF2-40B4-BE49-F238E27FC236}">
                  <a16:creationId xmlns:a16="http://schemas.microsoft.com/office/drawing/2014/main" id="{121BEA68-56F3-6C4B-9EAC-9A333793CBFC}"/>
                </a:ext>
              </a:extLst>
            </p:cNvPr>
            <p:cNvSpPr>
              <a:spLocks noChangeArrowheads="1"/>
            </p:cNvSpPr>
            <p:nvPr/>
          </p:nvSpPr>
          <p:spPr bwMode="auto">
            <a:xfrm>
              <a:off x="9876251" y="12493868"/>
              <a:ext cx="148310" cy="192257"/>
            </a:xfrm>
            <a:custGeom>
              <a:avLst/>
              <a:gdLst>
                <a:gd name="T0" fmla="*/ 108 w 120"/>
                <a:gd name="T1" fmla="*/ 32 h 154"/>
                <a:gd name="T2" fmla="*/ 101 w 120"/>
                <a:gd name="T3" fmla="*/ 0 h 154"/>
                <a:gd name="T4" fmla="*/ 27 w 120"/>
                <a:gd name="T5" fmla="*/ 26 h 154"/>
                <a:gd name="T6" fmla="*/ 0 w 120"/>
                <a:gd name="T7" fmla="*/ 153 h 154"/>
                <a:gd name="T8" fmla="*/ 37 w 120"/>
                <a:gd name="T9" fmla="*/ 144 h 154"/>
                <a:gd name="T10" fmla="*/ 37 w 120"/>
                <a:gd name="T11" fmla="*/ 144 h 154"/>
                <a:gd name="T12" fmla="*/ 108 w 120"/>
                <a:gd name="T13" fmla="*/ 32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108" y="32"/>
                  </a:moveTo>
                  <a:lnTo>
                    <a:pt x="101" y="0"/>
                  </a:lnTo>
                  <a:lnTo>
                    <a:pt x="27" y="26"/>
                  </a:lnTo>
                  <a:lnTo>
                    <a:pt x="0" y="153"/>
                  </a:lnTo>
                  <a:lnTo>
                    <a:pt x="37" y="144"/>
                  </a:lnTo>
                  <a:lnTo>
                    <a:pt x="37" y="144"/>
                  </a:lnTo>
                  <a:cubicBezTo>
                    <a:pt x="88" y="133"/>
                    <a:pt x="119" y="83"/>
                    <a:pt x="108" y="32"/>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5" name="Freeform 431">
              <a:extLst>
                <a:ext uri="{FF2B5EF4-FFF2-40B4-BE49-F238E27FC236}">
                  <a16:creationId xmlns:a16="http://schemas.microsoft.com/office/drawing/2014/main" id="{C952A7D4-08AD-4940-8258-736AF7C6EA15}"/>
                </a:ext>
              </a:extLst>
            </p:cNvPr>
            <p:cNvSpPr>
              <a:spLocks noChangeArrowheads="1"/>
            </p:cNvSpPr>
            <p:nvPr/>
          </p:nvSpPr>
          <p:spPr bwMode="auto">
            <a:xfrm>
              <a:off x="8343690" y="7857736"/>
              <a:ext cx="269161" cy="373528"/>
            </a:xfrm>
            <a:custGeom>
              <a:avLst/>
              <a:gdLst>
                <a:gd name="T0" fmla="*/ 214 w 215"/>
                <a:gd name="T1" fmla="*/ 246 h 301"/>
                <a:gd name="T2" fmla="*/ 186 w 215"/>
                <a:gd name="T3" fmla="*/ 174 h 301"/>
                <a:gd name="T4" fmla="*/ 193 w 215"/>
                <a:gd name="T5" fmla="*/ 71 h 301"/>
                <a:gd name="T6" fmla="*/ 178 w 215"/>
                <a:gd name="T7" fmla="*/ 0 h 301"/>
                <a:gd name="T8" fmla="*/ 162 w 215"/>
                <a:gd name="T9" fmla="*/ 20 h 301"/>
                <a:gd name="T10" fmla="*/ 162 w 215"/>
                <a:gd name="T11" fmla="*/ 20 h 301"/>
                <a:gd name="T12" fmla="*/ 144 w 215"/>
                <a:gd name="T13" fmla="*/ 85 h 301"/>
                <a:gd name="T14" fmla="*/ 128 w 215"/>
                <a:gd name="T15" fmla="*/ 130 h 301"/>
                <a:gd name="T16" fmla="*/ 53 w 215"/>
                <a:gd name="T17" fmla="*/ 97 h 301"/>
                <a:gd name="T18" fmla="*/ 25 w 215"/>
                <a:gd name="T19" fmla="*/ 8 h 301"/>
                <a:gd name="T20" fmla="*/ 0 w 215"/>
                <a:gd name="T21" fmla="*/ 82 h 301"/>
                <a:gd name="T22" fmla="*/ 10 w 215"/>
                <a:gd name="T23" fmla="*/ 124 h 301"/>
                <a:gd name="T24" fmla="*/ 0 w 215"/>
                <a:gd name="T25" fmla="*/ 161 h 301"/>
                <a:gd name="T26" fmla="*/ 14 w 215"/>
                <a:gd name="T27" fmla="*/ 193 h 301"/>
                <a:gd name="T28" fmla="*/ 8 w 215"/>
                <a:gd name="T29" fmla="*/ 238 h 301"/>
                <a:gd name="T30" fmla="*/ 25 w 215"/>
                <a:gd name="T31" fmla="*/ 260 h 301"/>
                <a:gd name="T32" fmla="*/ 71 w 215"/>
                <a:gd name="T33" fmla="*/ 300 h 301"/>
                <a:gd name="T34" fmla="*/ 214 w 215"/>
                <a:gd name="T35" fmla="*/ 24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301">
                  <a:moveTo>
                    <a:pt x="214" y="246"/>
                  </a:moveTo>
                  <a:lnTo>
                    <a:pt x="186" y="174"/>
                  </a:lnTo>
                  <a:lnTo>
                    <a:pt x="193" y="71"/>
                  </a:lnTo>
                  <a:lnTo>
                    <a:pt x="178" y="0"/>
                  </a:lnTo>
                  <a:lnTo>
                    <a:pt x="162" y="20"/>
                  </a:lnTo>
                  <a:lnTo>
                    <a:pt x="162" y="20"/>
                  </a:lnTo>
                  <a:cubicBezTo>
                    <a:pt x="147" y="38"/>
                    <a:pt x="141" y="62"/>
                    <a:pt x="144" y="85"/>
                  </a:cubicBezTo>
                  <a:lnTo>
                    <a:pt x="128" y="130"/>
                  </a:lnTo>
                  <a:lnTo>
                    <a:pt x="53" y="97"/>
                  </a:lnTo>
                  <a:lnTo>
                    <a:pt x="25" y="8"/>
                  </a:lnTo>
                  <a:lnTo>
                    <a:pt x="0" y="82"/>
                  </a:lnTo>
                  <a:lnTo>
                    <a:pt x="10" y="124"/>
                  </a:lnTo>
                  <a:lnTo>
                    <a:pt x="0" y="161"/>
                  </a:lnTo>
                  <a:lnTo>
                    <a:pt x="14" y="193"/>
                  </a:lnTo>
                  <a:lnTo>
                    <a:pt x="8" y="238"/>
                  </a:lnTo>
                  <a:lnTo>
                    <a:pt x="25" y="260"/>
                  </a:lnTo>
                  <a:lnTo>
                    <a:pt x="71" y="300"/>
                  </a:lnTo>
                  <a:lnTo>
                    <a:pt x="214" y="246"/>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6" name="Freeform 432">
              <a:extLst>
                <a:ext uri="{FF2B5EF4-FFF2-40B4-BE49-F238E27FC236}">
                  <a16:creationId xmlns:a16="http://schemas.microsoft.com/office/drawing/2014/main" id="{79B0C134-F929-434A-BCB9-18424FF1D2A5}"/>
                </a:ext>
              </a:extLst>
            </p:cNvPr>
            <p:cNvSpPr>
              <a:spLocks noChangeArrowheads="1"/>
            </p:cNvSpPr>
            <p:nvPr/>
          </p:nvSpPr>
          <p:spPr bwMode="auto">
            <a:xfrm>
              <a:off x="9508218" y="7687454"/>
              <a:ext cx="186763" cy="362541"/>
            </a:xfrm>
            <a:custGeom>
              <a:avLst/>
              <a:gdLst>
                <a:gd name="T0" fmla="*/ 151 w 152"/>
                <a:gd name="T1" fmla="*/ 228 h 290"/>
                <a:gd name="T2" fmla="*/ 84 w 152"/>
                <a:gd name="T3" fmla="*/ 289 h 290"/>
                <a:gd name="T4" fmla="*/ 18 w 152"/>
                <a:gd name="T5" fmla="*/ 238 h 290"/>
                <a:gd name="T6" fmla="*/ 0 w 152"/>
                <a:gd name="T7" fmla="*/ 171 h 290"/>
                <a:gd name="T8" fmla="*/ 18 w 152"/>
                <a:gd name="T9" fmla="*/ 66 h 290"/>
                <a:gd name="T10" fmla="*/ 44 w 152"/>
                <a:gd name="T11" fmla="*/ 132 h 290"/>
                <a:gd name="T12" fmla="*/ 37 w 152"/>
                <a:gd name="T13" fmla="*/ 154 h 290"/>
                <a:gd name="T14" fmla="*/ 84 w 152"/>
                <a:gd name="T15" fmla="*/ 184 h 290"/>
                <a:gd name="T16" fmla="*/ 84 w 152"/>
                <a:gd name="T17" fmla="*/ 0 h 290"/>
                <a:gd name="T18" fmla="*/ 125 w 152"/>
                <a:gd name="T19" fmla="*/ 88 h 290"/>
                <a:gd name="T20" fmla="*/ 151 w 152"/>
                <a:gd name="T21" fmla="*/ 139 h 290"/>
                <a:gd name="T22" fmla="*/ 151 w 152"/>
                <a:gd name="T23" fmla="*/ 2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90">
                  <a:moveTo>
                    <a:pt x="151" y="228"/>
                  </a:moveTo>
                  <a:lnTo>
                    <a:pt x="84" y="289"/>
                  </a:lnTo>
                  <a:lnTo>
                    <a:pt x="18" y="238"/>
                  </a:lnTo>
                  <a:lnTo>
                    <a:pt x="0" y="171"/>
                  </a:lnTo>
                  <a:lnTo>
                    <a:pt x="18" y="66"/>
                  </a:lnTo>
                  <a:lnTo>
                    <a:pt x="44" y="132"/>
                  </a:lnTo>
                  <a:lnTo>
                    <a:pt x="37" y="154"/>
                  </a:lnTo>
                  <a:lnTo>
                    <a:pt x="84" y="184"/>
                  </a:lnTo>
                  <a:lnTo>
                    <a:pt x="84" y="0"/>
                  </a:lnTo>
                  <a:lnTo>
                    <a:pt x="125" y="88"/>
                  </a:lnTo>
                  <a:lnTo>
                    <a:pt x="151" y="139"/>
                  </a:lnTo>
                  <a:lnTo>
                    <a:pt x="151" y="22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7" name="Freeform 433">
              <a:extLst>
                <a:ext uri="{FF2B5EF4-FFF2-40B4-BE49-F238E27FC236}">
                  <a16:creationId xmlns:a16="http://schemas.microsoft.com/office/drawing/2014/main" id="{C5641E76-6565-B149-B57A-5FD0F4A0F9E0}"/>
                </a:ext>
              </a:extLst>
            </p:cNvPr>
            <p:cNvSpPr>
              <a:spLocks noChangeArrowheads="1"/>
            </p:cNvSpPr>
            <p:nvPr/>
          </p:nvSpPr>
          <p:spPr bwMode="auto">
            <a:xfrm>
              <a:off x="9326947" y="8115910"/>
              <a:ext cx="1422696" cy="1620446"/>
            </a:xfrm>
            <a:custGeom>
              <a:avLst/>
              <a:gdLst>
                <a:gd name="T0" fmla="*/ 291 w 1142"/>
                <a:gd name="T1" fmla="*/ 110 h 1303"/>
                <a:gd name="T2" fmla="*/ 291 w 1142"/>
                <a:gd name="T3" fmla="*/ 110 h 1303"/>
                <a:gd name="T4" fmla="*/ 311 w 1142"/>
                <a:gd name="T5" fmla="*/ 173 h 1303"/>
                <a:gd name="T6" fmla="*/ 311 w 1142"/>
                <a:gd name="T7" fmla="*/ 173 h 1303"/>
                <a:gd name="T8" fmla="*/ 325 w 1142"/>
                <a:gd name="T9" fmla="*/ 442 h 1303"/>
                <a:gd name="T10" fmla="*/ 325 w 1142"/>
                <a:gd name="T11" fmla="*/ 442 h 1303"/>
                <a:gd name="T12" fmla="*/ 355 w 1142"/>
                <a:gd name="T13" fmla="*/ 749 h 1303"/>
                <a:gd name="T14" fmla="*/ 355 w 1142"/>
                <a:gd name="T15" fmla="*/ 749 h 1303"/>
                <a:gd name="T16" fmla="*/ 571 w 1142"/>
                <a:gd name="T17" fmla="*/ 1250 h 1303"/>
                <a:gd name="T18" fmla="*/ 571 w 1142"/>
                <a:gd name="T19" fmla="*/ 1250 h 1303"/>
                <a:gd name="T20" fmla="*/ 703 w 1142"/>
                <a:gd name="T21" fmla="*/ 608 h 1303"/>
                <a:gd name="T22" fmla="*/ 703 w 1142"/>
                <a:gd name="T23" fmla="*/ 608 h 1303"/>
                <a:gd name="T24" fmla="*/ 538 w 1142"/>
                <a:gd name="T25" fmla="*/ 49 h 1303"/>
                <a:gd name="T26" fmla="*/ 538 w 1142"/>
                <a:gd name="T27" fmla="*/ 49 h 1303"/>
                <a:gd name="T28" fmla="*/ 291 w 1142"/>
                <a:gd name="T29" fmla="*/ 1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2" h="1303">
                  <a:moveTo>
                    <a:pt x="291" y="110"/>
                  </a:moveTo>
                  <a:lnTo>
                    <a:pt x="291" y="110"/>
                  </a:lnTo>
                  <a:cubicBezTo>
                    <a:pt x="290" y="132"/>
                    <a:pt x="297" y="154"/>
                    <a:pt x="311" y="173"/>
                  </a:cubicBezTo>
                  <a:lnTo>
                    <a:pt x="311" y="173"/>
                  </a:lnTo>
                  <a:cubicBezTo>
                    <a:pt x="335" y="206"/>
                    <a:pt x="386" y="302"/>
                    <a:pt x="325" y="442"/>
                  </a:cubicBezTo>
                  <a:lnTo>
                    <a:pt x="325" y="442"/>
                  </a:lnTo>
                  <a:cubicBezTo>
                    <a:pt x="249" y="619"/>
                    <a:pt x="355" y="749"/>
                    <a:pt x="355" y="749"/>
                  </a:cubicBezTo>
                  <a:lnTo>
                    <a:pt x="355" y="749"/>
                  </a:lnTo>
                  <a:cubicBezTo>
                    <a:pt x="355" y="749"/>
                    <a:pt x="0" y="1302"/>
                    <a:pt x="571" y="1250"/>
                  </a:cubicBezTo>
                  <a:lnTo>
                    <a:pt x="571" y="1250"/>
                  </a:lnTo>
                  <a:cubicBezTo>
                    <a:pt x="1141" y="1200"/>
                    <a:pt x="803" y="688"/>
                    <a:pt x="703" y="608"/>
                  </a:cubicBezTo>
                  <a:lnTo>
                    <a:pt x="703" y="608"/>
                  </a:lnTo>
                  <a:cubicBezTo>
                    <a:pt x="703" y="608"/>
                    <a:pt x="844" y="121"/>
                    <a:pt x="538" y="49"/>
                  </a:cubicBezTo>
                  <a:lnTo>
                    <a:pt x="538" y="49"/>
                  </a:lnTo>
                  <a:cubicBezTo>
                    <a:pt x="331" y="0"/>
                    <a:pt x="293" y="61"/>
                    <a:pt x="291" y="11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grpSp>
      <p:sp>
        <p:nvSpPr>
          <p:cNvPr id="58" name="Freeform 133">
            <a:extLst>
              <a:ext uri="{FF2B5EF4-FFF2-40B4-BE49-F238E27FC236}">
                <a16:creationId xmlns:a16="http://schemas.microsoft.com/office/drawing/2014/main" id="{FDF93C9B-49AB-B843-924E-5504F7CCD4FB}"/>
              </a:ext>
            </a:extLst>
          </p:cNvPr>
          <p:cNvSpPr>
            <a:spLocks noChangeArrowheads="1"/>
          </p:cNvSpPr>
          <p:nvPr/>
        </p:nvSpPr>
        <p:spPr bwMode="auto">
          <a:xfrm>
            <a:off x="4200434" y="892979"/>
            <a:ext cx="739501" cy="655046"/>
          </a:xfrm>
          <a:custGeom>
            <a:avLst/>
            <a:gdLst>
              <a:gd name="T0" fmla="*/ 1215 w 1584"/>
              <a:gd name="T1" fmla="*/ 0 h 1404"/>
              <a:gd name="T2" fmla="*/ 1061 w 1584"/>
              <a:gd name="T3" fmla="*/ 0 h 1404"/>
              <a:gd name="T4" fmla="*/ 405 w 1584"/>
              <a:gd name="T5" fmla="*/ 0 h 1404"/>
              <a:gd name="T6" fmla="*/ 0 w 1584"/>
              <a:gd name="T7" fmla="*/ 701 h 1404"/>
              <a:gd name="T8" fmla="*/ 405 w 1584"/>
              <a:gd name="T9" fmla="*/ 1403 h 1404"/>
              <a:gd name="T10" fmla="*/ 1061 w 1584"/>
              <a:gd name="T11" fmla="*/ 1403 h 1404"/>
              <a:gd name="T12" fmla="*/ 1215 w 1584"/>
              <a:gd name="T13" fmla="*/ 1403 h 1404"/>
              <a:gd name="T14" fmla="*/ 1583 w 1584"/>
              <a:gd name="T15" fmla="*/ 1403 h 1404"/>
              <a:gd name="T16" fmla="*/ 1583 w 1584"/>
              <a:gd name="T17" fmla="*/ 0 h 1404"/>
              <a:gd name="T18" fmla="*/ 1215 w 1584"/>
              <a:gd name="T19"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4" h="1404">
                <a:moveTo>
                  <a:pt x="1215" y="0"/>
                </a:moveTo>
                <a:lnTo>
                  <a:pt x="1061" y="0"/>
                </a:lnTo>
                <a:lnTo>
                  <a:pt x="405" y="0"/>
                </a:lnTo>
                <a:lnTo>
                  <a:pt x="0" y="701"/>
                </a:lnTo>
                <a:lnTo>
                  <a:pt x="405" y="1403"/>
                </a:lnTo>
                <a:lnTo>
                  <a:pt x="1061" y="1403"/>
                </a:lnTo>
                <a:lnTo>
                  <a:pt x="1215" y="1403"/>
                </a:lnTo>
                <a:lnTo>
                  <a:pt x="1583" y="1403"/>
                </a:lnTo>
                <a:lnTo>
                  <a:pt x="1583" y="0"/>
                </a:lnTo>
                <a:lnTo>
                  <a:pt x="1215" y="0"/>
                </a:lnTo>
              </a:path>
            </a:pathLst>
          </a:custGeom>
          <a:solidFill>
            <a:srgbClr val="FFC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75" dirty="0">
              <a:latin typeface="Poppins" pitchFamily="2" charset="77"/>
            </a:endParaRPr>
          </a:p>
        </p:txBody>
      </p:sp>
      <p:sp>
        <p:nvSpPr>
          <p:cNvPr id="3" name="CaixaDeTexto 2">
            <a:extLst>
              <a:ext uri="{FF2B5EF4-FFF2-40B4-BE49-F238E27FC236}">
                <a16:creationId xmlns:a16="http://schemas.microsoft.com/office/drawing/2014/main" id="{A32147C2-8A1A-3AC4-78EF-B27F1279C566}"/>
              </a:ext>
            </a:extLst>
          </p:cNvPr>
          <p:cNvSpPr txBox="1"/>
          <p:nvPr/>
        </p:nvSpPr>
        <p:spPr>
          <a:xfrm>
            <a:off x="202069" y="173594"/>
            <a:ext cx="8850279" cy="669414"/>
          </a:xfrm>
          <a:prstGeom prst="rect">
            <a:avLst/>
          </a:prstGeom>
          <a:noFill/>
        </p:spPr>
        <p:txBody>
          <a:bodyPr wrap="square">
            <a:spAutoFit/>
          </a:bodyPr>
          <a:lstStyle/>
          <a:p>
            <a:pPr algn="just"/>
            <a:r>
              <a:rPr lang="pt-BR" sz="1875" dirty="0">
                <a:latin typeface="rawline"/>
              </a:rPr>
              <a:t>Art. 124. Os contratos regidos por esta Lei </a:t>
            </a:r>
            <a:r>
              <a:rPr lang="pt-BR" sz="1875" b="1" dirty="0">
                <a:latin typeface="rawline"/>
              </a:rPr>
              <a:t>PODERÃO SER ALTERADOS</a:t>
            </a:r>
            <a:r>
              <a:rPr lang="pt-BR" sz="1875" dirty="0">
                <a:latin typeface="rawline"/>
              </a:rPr>
              <a:t>, com as </a:t>
            </a:r>
            <a:r>
              <a:rPr lang="pt-BR" sz="1875" b="1" dirty="0">
                <a:latin typeface="rawline"/>
              </a:rPr>
              <a:t>DEVIDAS JUSTIFICATIVAS</a:t>
            </a:r>
            <a:r>
              <a:rPr lang="pt-BR" sz="1875" dirty="0">
                <a:latin typeface="rawline"/>
              </a:rPr>
              <a:t>, nos seguintes casos:</a:t>
            </a:r>
          </a:p>
        </p:txBody>
      </p:sp>
      <p:sp>
        <p:nvSpPr>
          <p:cNvPr id="68" name="CaixaDeTexto 67">
            <a:extLst>
              <a:ext uri="{FF2B5EF4-FFF2-40B4-BE49-F238E27FC236}">
                <a16:creationId xmlns:a16="http://schemas.microsoft.com/office/drawing/2014/main" id="{DCEB653F-7190-C214-3254-5E58EF92752D}"/>
              </a:ext>
            </a:extLst>
          </p:cNvPr>
          <p:cNvSpPr txBox="1"/>
          <p:nvPr/>
        </p:nvSpPr>
        <p:spPr>
          <a:xfrm>
            <a:off x="4450219" y="955029"/>
            <a:ext cx="618997" cy="611706"/>
          </a:xfrm>
          <a:prstGeom prst="rect">
            <a:avLst/>
          </a:prstGeom>
          <a:noFill/>
        </p:spPr>
        <p:txBody>
          <a:bodyPr wrap="square">
            <a:spAutoFit/>
          </a:bodyPr>
          <a:lstStyle/>
          <a:p>
            <a:r>
              <a:rPr lang="pt-BR" sz="3375" dirty="0">
                <a:latin typeface="Aharoni" panose="02010803020104030203" pitchFamily="2" charset="-79"/>
                <a:cs typeface="Aharoni" panose="02010803020104030203" pitchFamily="2" charset="-79"/>
              </a:rPr>
              <a:t>II</a:t>
            </a:r>
          </a:p>
        </p:txBody>
      </p:sp>
      <p:sp>
        <p:nvSpPr>
          <p:cNvPr id="70" name="CaixaDeTexto 69">
            <a:extLst>
              <a:ext uri="{FF2B5EF4-FFF2-40B4-BE49-F238E27FC236}">
                <a16:creationId xmlns:a16="http://schemas.microsoft.com/office/drawing/2014/main" id="{25143784-6A90-12A4-B68E-DA1B2CB07786}"/>
              </a:ext>
            </a:extLst>
          </p:cNvPr>
          <p:cNvSpPr txBox="1"/>
          <p:nvPr/>
        </p:nvSpPr>
        <p:spPr>
          <a:xfrm>
            <a:off x="4742087" y="1047377"/>
            <a:ext cx="4266646" cy="357790"/>
          </a:xfrm>
          <a:prstGeom prst="rect">
            <a:avLst/>
          </a:prstGeom>
          <a:noFill/>
        </p:spPr>
        <p:txBody>
          <a:bodyPr wrap="square">
            <a:spAutoFit/>
          </a:bodyPr>
          <a:lstStyle/>
          <a:p>
            <a:pPr marL="265510"/>
            <a:r>
              <a:rPr lang="pt-BR" sz="1725" dirty="0">
                <a:latin typeface="Aharoni" panose="02010803020104030203" pitchFamily="2" charset="-79"/>
                <a:cs typeface="Aharoni" panose="02010803020104030203" pitchFamily="2" charset="-79"/>
              </a:rPr>
              <a:t>Por acordo entre as partes;</a:t>
            </a:r>
          </a:p>
        </p:txBody>
      </p:sp>
      <p:sp>
        <p:nvSpPr>
          <p:cNvPr id="4" name="CaixaDeTexto 3">
            <a:extLst>
              <a:ext uri="{FF2B5EF4-FFF2-40B4-BE49-F238E27FC236}">
                <a16:creationId xmlns:a16="http://schemas.microsoft.com/office/drawing/2014/main" id="{2A9A5DF7-3768-F453-490E-4DF5F788A201}"/>
              </a:ext>
            </a:extLst>
          </p:cNvPr>
          <p:cNvSpPr txBox="1"/>
          <p:nvPr/>
        </p:nvSpPr>
        <p:spPr>
          <a:xfrm>
            <a:off x="4776370" y="1360280"/>
            <a:ext cx="4266646" cy="623248"/>
          </a:xfrm>
          <a:prstGeom prst="rect">
            <a:avLst/>
          </a:prstGeom>
          <a:noFill/>
        </p:spPr>
        <p:txBody>
          <a:bodyPr wrap="square">
            <a:spAutoFit/>
          </a:bodyPr>
          <a:lstStyle/>
          <a:p>
            <a:pPr marL="198835" algn="r"/>
            <a:r>
              <a:rPr lang="pt-BR" sz="1725" dirty="0">
                <a:latin typeface="rawline"/>
              </a:rPr>
              <a:t>Quando conveniente a substituição da garantia de execução;</a:t>
            </a:r>
          </a:p>
        </p:txBody>
      </p:sp>
      <p:sp>
        <p:nvSpPr>
          <p:cNvPr id="6" name="CaixaDeTexto 5">
            <a:extLst>
              <a:ext uri="{FF2B5EF4-FFF2-40B4-BE49-F238E27FC236}">
                <a16:creationId xmlns:a16="http://schemas.microsoft.com/office/drawing/2014/main" id="{C8F5D694-4A9E-FBDA-6A0F-DC4B9B29B48D}"/>
              </a:ext>
            </a:extLst>
          </p:cNvPr>
          <p:cNvSpPr txBox="1"/>
          <p:nvPr/>
        </p:nvSpPr>
        <p:spPr>
          <a:xfrm>
            <a:off x="3982151" y="2067875"/>
            <a:ext cx="5026582" cy="1419619"/>
          </a:xfrm>
          <a:prstGeom prst="rect">
            <a:avLst/>
          </a:prstGeom>
          <a:noFill/>
        </p:spPr>
        <p:txBody>
          <a:bodyPr wrap="square">
            <a:spAutoFit/>
          </a:bodyPr>
          <a:lstStyle/>
          <a:p>
            <a:pPr algn="r"/>
            <a:r>
              <a:rPr lang="pt-BR" sz="1725" dirty="0">
                <a:latin typeface="rawline"/>
              </a:rPr>
              <a:t>Quando necessária a </a:t>
            </a:r>
            <a:r>
              <a:rPr lang="pt-BR" sz="1725" b="1" dirty="0">
                <a:solidFill>
                  <a:srgbClr val="0070C0"/>
                </a:solidFill>
                <a:latin typeface="rawline"/>
              </a:rPr>
              <a:t>MODIFICAÇÃO DO REGIME DE EXECUÇÃO DA OBRA OU DO SERVIÇO</a:t>
            </a:r>
            <a:r>
              <a:rPr lang="pt-BR" sz="1725" dirty="0">
                <a:latin typeface="rawline"/>
              </a:rPr>
              <a:t>, bem como do </a:t>
            </a:r>
            <a:r>
              <a:rPr lang="pt-BR" sz="1725" b="1" dirty="0">
                <a:solidFill>
                  <a:srgbClr val="0070C0"/>
                </a:solidFill>
                <a:latin typeface="rawline"/>
              </a:rPr>
              <a:t>MODO DE FORNECIMENTO</a:t>
            </a:r>
            <a:r>
              <a:rPr lang="pt-BR" sz="1725" dirty="0">
                <a:latin typeface="rawline"/>
              </a:rPr>
              <a:t>, em face de verificação técnica da inaplicabilidade dos termos contratuais originários;</a:t>
            </a:r>
            <a:endParaRPr lang="pt-BR" sz="1725" dirty="0"/>
          </a:p>
        </p:txBody>
      </p:sp>
      <p:sp>
        <p:nvSpPr>
          <p:cNvPr id="8" name="CaixaDeTexto 7">
            <a:extLst>
              <a:ext uri="{FF2B5EF4-FFF2-40B4-BE49-F238E27FC236}">
                <a16:creationId xmlns:a16="http://schemas.microsoft.com/office/drawing/2014/main" id="{035E4C8A-EF4E-8731-64EA-7F34A382972D}"/>
              </a:ext>
            </a:extLst>
          </p:cNvPr>
          <p:cNvSpPr txBox="1"/>
          <p:nvPr/>
        </p:nvSpPr>
        <p:spPr>
          <a:xfrm>
            <a:off x="3637682" y="3571842"/>
            <a:ext cx="4708240" cy="1154162"/>
          </a:xfrm>
          <a:prstGeom prst="rect">
            <a:avLst/>
          </a:prstGeom>
          <a:noFill/>
        </p:spPr>
        <p:txBody>
          <a:bodyPr wrap="square">
            <a:spAutoFit/>
          </a:bodyPr>
          <a:lstStyle/>
          <a:p>
            <a:pPr algn="r"/>
            <a:r>
              <a:rPr lang="pt-BR" sz="1725" dirty="0">
                <a:latin typeface="rawline"/>
              </a:rPr>
              <a:t>Quando necessária a</a:t>
            </a:r>
            <a:r>
              <a:rPr lang="pt-BR" sz="1725" b="1" dirty="0">
                <a:latin typeface="rawline"/>
              </a:rPr>
              <a:t> </a:t>
            </a:r>
            <a:r>
              <a:rPr lang="pt-BR" sz="1725" b="1" dirty="0">
                <a:solidFill>
                  <a:srgbClr val="0070C0"/>
                </a:solidFill>
                <a:latin typeface="rawline"/>
              </a:rPr>
              <a:t>MODIFICAÇÃO DA FORMA DE PAGAMENTO</a:t>
            </a:r>
            <a:r>
              <a:rPr lang="pt-BR" sz="1725" b="1" dirty="0">
                <a:latin typeface="rawline"/>
              </a:rPr>
              <a:t> </a:t>
            </a:r>
            <a:r>
              <a:rPr lang="pt-BR" sz="1725" dirty="0">
                <a:latin typeface="rawline"/>
              </a:rPr>
              <a:t>diante de circunstâncias supervenientes, mantido o valor inicial atualizado e </a:t>
            </a:r>
            <a:r>
              <a:rPr lang="pt-BR" sz="1725" b="1" dirty="0">
                <a:solidFill>
                  <a:srgbClr val="0070C0"/>
                </a:solidFill>
                <a:latin typeface="rawline"/>
              </a:rPr>
              <a:t>VEDADA A ANTECIPAÇÃO DO PAGAMENTO</a:t>
            </a:r>
            <a:r>
              <a:rPr lang="pt-BR" sz="1725" dirty="0">
                <a:solidFill>
                  <a:srgbClr val="0070C0"/>
                </a:solidFill>
                <a:latin typeface="rawline"/>
              </a:rPr>
              <a:t> </a:t>
            </a:r>
            <a:r>
              <a:rPr lang="pt-BR" sz="1725" dirty="0">
                <a:latin typeface="rawline"/>
              </a:rPr>
              <a:t>...;</a:t>
            </a:r>
            <a:endParaRPr lang="pt-BR" sz="1725" dirty="0"/>
          </a:p>
        </p:txBody>
      </p:sp>
    </p:spTree>
    <p:extLst>
      <p:ext uri="{BB962C8B-B14F-4D97-AF65-F5344CB8AC3E}">
        <p14:creationId xmlns:p14="http://schemas.microsoft.com/office/powerpoint/2010/main" val="7662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1+#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1+#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grpId="0" nodeType="afterEffect">
                                  <p:stCondLst>
                                    <p:cond delay="20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fill="hold"/>
                                        <p:tgtEl>
                                          <p:spTgt spid="70"/>
                                        </p:tgtEl>
                                        <p:attrNameLst>
                                          <p:attrName>ppt_x</p:attrName>
                                        </p:attrNameLst>
                                      </p:cBhvr>
                                      <p:tavLst>
                                        <p:tav tm="0">
                                          <p:val>
                                            <p:strVal val="1+#ppt_w/2"/>
                                          </p:val>
                                        </p:tav>
                                        <p:tav tm="100000">
                                          <p:val>
                                            <p:strVal val="#ppt_x"/>
                                          </p:val>
                                        </p:tav>
                                      </p:tavLst>
                                    </p:anim>
                                    <p:anim calcmode="lin" valueType="num">
                                      <p:cBhvr additive="base">
                                        <p:cTn id="25"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8" grpId="0"/>
      <p:bldP spid="70" grpId="0"/>
      <p:bldP spid="4"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7D51B0AC-E7CB-AB4F-AB99-8EE090C118CF}"/>
              </a:ext>
            </a:extLst>
          </p:cNvPr>
          <p:cNvGrpSpPr/>
          <p:nvPr/>
        </p:nvGrpSpPr>
        <p:grpSpPr>
          <a:xfrm>
            <a:off x="243445" y="1300910"/>
            <a:ext cx="4200121" cy="3575973"/>
            <a:chOff x="1631188" y="3358934"/>
            <a:chExt cx="11200322" cy="9535928"/>
          </a:xfrm>
        </p:grpSpPr>
        <p:sp>
          <p:nvSpPr>
            <p:cNvPr id="14" name="Freeform 381">
              <a:extLst>
                <a:ext uri="{FF2B5EF4-FFF2-40B4-BE49-F238E27FC236}">
                  <a16:creationId xmlns:a16="http://schemas.microsoft.com/office/drawing/2014/main" id="{20895088-A5E3-5542-996F-10EB216A5773}"/>
                </a:ext>
              </a:extLst>
            </p:cNvPr>
            <p:cNvSpPr>
              <a:spLocks noChangeArrowheads="1"/>
            </p:cNvSpPr>
            <p:nvPr/>
          </p:nvSpPr>
          <p:spPr bwMode="auto">
            <a:xfrm>
              <a:off x="11546139" y="8357606"/>
              <a:ext cx="181269" cy="142819"/>
            </a:xfrm>
            <a:custGeom>
              <a:avLst/>
              <a:gdLst>
                <a:gd name="T0" fmla="*/ 143 w 144"/>
                <a:gd name="T1" fmla="*/ 57 h 114"/>
                <a:gd name="T2" fmla="*/ 143 w 144"/>
                <a:gd name="T3" fmla="*/ 57 h 114"/>
                <a:gd name="T4" fmla="*/ 72 w 144"/>
                <a:gd name="T5" fmla="*/ 113 h 114"/>
                <a:gd name="T6" fmla="*/ 72 w 144"/>
                <a:gd name="T7" fmla="*/ 113 h 114"/>
                <a:gd name="T8" fmla="*/ 0 w 144"/>
                <a:gd name="T9" fmla="*/ 57 h 114"/>
                <a:gd name="T10" fmla="*/ 0 w 144"/>
                <a:gd name="T11" fmla="*/ 57 h 114"/>
                <a:gd name="T12" fmla="*/ 72 w 144"/>
                <a:gd name="T13" fmla="*/ 0 h 114"/>
                <a:gd name="T14" fmla="*/ 72 w 144"/>
                <a:gd name="T15" fmla="*/ 0 h 114"/>
                <a:gd name="T16" fmla="*/ 143 w 144"/>
                <a:gd name="T17"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14">
                  <a:moveTo>
                    <a:pt x="143" y="57"/>
                  </a:moveTo>
                  <a:lnTo>
                    <a:pt x="143" y="57"/>
                  </a:lnTo>
                  <a:cubicBezTo>
                    <a:pt x="143" y="88"/>
                    <a:pt x="111" y="113"/>
                    <a:pt x="72" y="113"/>
                  </a:cubicBezTo>
                  <a:lnTo>
                    <a:pt x="72" y="113"/>
                  </a:lnTo>
                  <a:cubicBezTo>
                    <a:pt x="32" y="113"/>
                    <a:pt x="0" y="88"/>
                    <a:pt x="0" y="57"/>
                  </a:cubicBezTo>
                  <a:lnTo>
                    <a:pt x="0" y="57"/>
                  </a:lnTo>
                  <a:cubicBezTo>
                    <a:pt x="0" y="25"/>
                    <a:pt x="32" y="0"/>
                    <a:pt x="72" y="0"/>
                  </a:cubicBezTo>
                  <a:lnTo>
                    <a:pt x="72" y="0"/>
                  </a:lnTo>
                  <a:cubicBezTo>
                    <a:pt x="111" y="0"/>
                    <a:pt x="143" y="25"/>
                    <a:pt x="143" y="5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5" name="Freeform 382">
              <a:extLst>
                <a:ext uri="{FF2B5EF4-FFF2-40B4-BE49-F238E27FC236}">
                  <a16:creationId xmlns:a16="http://schemas.microsoft.com/office/drawing/2014/main" id="{0B507192-8EEE-2B48-B51C-B0499BEE7BE5}"/>
                </a:ext>
              </a:extLst>
            </p:cNvPr>
            <p:cNvSpPr>
              <a:spLocks noChangeArrowheads="1"/>
            </p:cNvSpPr>
            <p:nvPr/>
          </p:nvSpPr>
          <p:spPr bwMode="auto">
            <a:xfrm>
              <a:off x="6624368" y="3358934"/>
              <a:ext cx="571276" cy="576768"/>
            </a:xfrm>
            <a:custGeom>
              <a:avLst/>
              <a:gdLst>
                <a:gd name="T0" fmla="*/ 229 w 458"/>
                <a:gd name="T1" fmla="*/ 315 h 465"/>
                <a:gd name="T2" fmla="*/ 229 w 458"/>
                <a:gd name="T3" fmla="*/ 315 h 465"/>
                <a:gd name="T4" fmla="*/ 147 w 458"/>
                <a:gd name="T5" fmla="*/ 232 h 465"/>
                <a:gd name="T6" fmla="*/ 147 w 458"/>
                <a:gd name="T7" fmla="*/ 232 h 465"/>
                <a:gd name="T8" fmla="*/ 229 w 458"/>
                <a:gd name="T9" fmla="*/ 150 h 465"/>
                <a:gd name="T10" fmla="*/ 229 w 458"/>
                <a:gd name="T11" fmla="*/ 150 h 465"/>
                <a:gd name="T12" fmla="*/ 311 w 458"/>
                <a:gd name="T13" fmla="*/ 232 h 465"/>
                <a:gd name="T14" fmla="*/ 311 w 458"/>
                <a:gd name="T15" fmla="*/ 232 h 465"/>
                <a:gd name="T16" fmla="*/ 229 w 458"/>
                <a:gd name="T17" fmla="*/ 315 h 465"/>
                <a:gd name="T18" fmla="*/ 457 w 458"/>
                <a:gd name="T19" fmla="*/ 278 h 465"/>
                <a:gd name="T20" fmla="*/ 457 w 458"/>
                <a:gd name="T21" fmla="*/ 186 h 465"/>
                <a:gd name="T22" fmla="*/ 410 w 458"/>
                <a:gd name="T23" fmla="*/ 186 h 465"/>
                <a:gd name="T24" fmla="*/ 410 w 458"/>
                <a:gd name="T25" fmla="*/ 186 h 465"/>
                <a:gd name="T26" fmla="*/ 389 w 458"/>
                <a:gd name="T27" fmla="*/ 135 h 465"/>
                <a:gd name="T28" fmla="*/ 422 w 458"/>
                <a:gd name="T29" fmla="*/ 100 h 465"/>
                <a:gd name="T30" fmla="*/ 358 w 458"/>
                <a:gd name="T31" fmla="*/ 35 h 465"/>
                <a:gd name="T32" fmla="*/ 325 w 458"/>
                <a:gd name="T33" fmla="*/ 70 h 465"/>
                <a:gd name="T34" fmla="*/ 325 w 458"/>
                <a:gd name="T35" fmla="*/ 70 h 465"/>
                <a:gd name="T36" fmla="*/ 275 w 458"/>
                <a:gd name="T37" fmla="*/ 49 h 465"/>
                <a:gd name="T38" fmla="*/ 275 w 458"/>
                <a:gd name="T39" fmla="*/ 0 h 465"/>
                <a:gd name="T40" fmla="*/ 183 w 458"/>
                <a:gd name="T41" fmla="*/ 0 h 465"/>
                <a:gd name="T42" fmla="*/ 183 w 458"/>
                <a:gd name="T43" fmla="*/ 49 h 465"/>
                <a:gd name="T44" fmla="*/ 183 w 458"/>
                <a:gd name="T45" fmla="*/ 49 h 465"/>
                <a:gd name="T46" fmla="*/ 133 w 458"/>
                <a:gd name="T47" fmla="*/ 70 h 465"/>
                <a:gd name="T48" fmla="*/ 99 w 458"/>
                <a:gd name="T49" fmla="*/ 35 h 465"/>
                <a:gd name="T50" fmla="*/ 35 w 458"/>
                <a:gd name="T51" fmla="*/ 100 h 465"/>
                <a:gd name="T52" fmla="*/ 69 w 458"/>
                <a:gd name="T53" fmla="*/ 135 h 465"/>
                <a:gd name="T54" fmla="*/ 69 w 458"/>
                <a:gd name="T55" fmla="*/ 135 h 465"/>
                <a:gd name="T56" fmla="*/ 47 w 458"/>
                <a:gd name="T57" fmla="*/ 186 h 465"/>
                <a:gd name="T58" fmla="*/ 0 w 458"/>
                <a:gd name="T59" fmla="*/ 186 h 465"/>
                <a:gd name="T60" fmla="*/ 0 w 458"/>
                <a:gd name="T61" fmla="*/ 278 h 465"/>
                <a:gd name="T62" fmla="*/ 47 w 458"/>
                <a:gd name="T63" fmla="*/ 278 h 465"/>
                <a:gd name="T64" fmla="*/ 47 w 458"/>
                <a:gd name="T65" fmla="*/ 278 h 465"/>
                <a:gd name="T66" fmla="*/ 69 w 458"/>
                <a:gd name="T67" fmla="*/ 330 h 465"/>
                <a:gd name="T68" fmla="*/ 35 w 458"/>
                <a:gd name="T69" fmla="*/ 364 h 465"/>
                <a:gd name="T70" fmla="*/ 99 w 458"/>
                <a:gd name="T71" fmla="*/ 429 h 465"/>
                <a:gd name="T72" fmla="*/ 133 w 458"/>
                <a:gd name="T73" fmla="*/ 395 h 465"/>
                <a:gd name="T74" fmla="*/ 133 w 458"/>
                <a:gd name="T75" fmla="*/ 395 h 465"/>
                <a:gd name="T76" fmla="*/ 183 w 458"/>
                <a:gd name="T77" fmla="*/ 415 h 465"/>
                <a:gd name="T78" fmla="*/ 183 w 458"/>
                <a:gd name="T79" fmla="*/ 464 h 465"/>
                <a:gd name="T80" fmla="*/ 275 w 458"/>
                <a:gd name="T81" fmla="*/ 464 h 465"/>
                <a:gd name="T82" fmla="*/ 275 w 458"/>
                <a:gd name="T83" fmla="*/ 415 h 465"/>
                <a:gd name="T84" fmla="*/ 275 w 458"/>
                <a:gd name="T85" fmla="*/ 415 h 465"/>
                <a:gd name="T86" fmla="*/ 325 w 458"/>
                <a:gd name="T87" fmla="*/ 395 h 465"/>
                <a:gd name="T88" fmla="*/ 358 w 458"/>
                <a:gd name="T89" fmla="*/ 429 h 465"/>
                <a:gd name="T90" fmla="*/ 422 w 458"/>
                <a:gd name="T91" fmla="*/ 364 h 465"/>
                <a:gd name="T92" fmla="*/ 389 w 458"/>
                <a:gd name="T93" fmla="*/ 330 h 465"/>
                <a:gd name="T94" fmla="*/ 389 w 458"/>
                <a:gd name="T95" fmla="*/ 330 h 465"/>
                <a:gd name="T96" fmla="*/ 410 w 458"/>
                <a:gd name="T97" fmla="*/ 278 h 465"/>
                <a:gd name="T98" fmla="*/ 457 w 458"/>
                <a:gd name="T99" fmla="*/ 27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465">
                  <a:moveTo>
                    <a:pt x="229" y="315"/>
                  </a:moveTo>
                  <a:lnTo>
                    <a:pt x="229" y="315"/>
                  </a:lnTo>
                  <a:cubicBezTo>
                    <a:pt x="183" y="315"/>
                    <a:pt x="147" y="277"/>
                    <a:pt x="147" y="232"/>
                  </a:cubicBezTo>
                  <a:lnTo>
                    <a:pt x="147" y="232"/>
                  </a:lnTo>
                  <a:cubicBezTo>
                    <a:pt x="147" y="187"/>
                    <a:pt x="183" y="150"/>
                    <a:pt x="229" y="150"/>
                  </a:cubicBezTo>
                  <a:lnTo>
                    <a:pt x="229" y="150"/>
                  </a:lnTo>
                  <a:cubicBezTo>
                    <a:pt x="275" y="150"/>
                    <a:pt x="311" y="187"/>
                    <a:pt x="311" y="232"/>
                  </a:cubicBezTo>
                  <a:lnTo>
                    <a:pt x="311" y="232"/>
                  </a:lnTo>
                  <a:cubicBezTo>
                    <a:pt x="311" y="277"/>
                    <a:pt x="275" y="315"/>
                    <a:pt x="229" y="315"/>
                  </a:cubicBezTo>
                  <a:close/>
                  <a:moveTo>
                    <a:pt x="457" y="278"/>
                  </a:moveTo>
                  <a:lnTo>
                    <a:pt x="457" y="186"/>
                  </a:lnTo>
                  <a:lnTo>
                    <a:pt x="410" y="186"/>
                  </a:lnTo>
                  <a:lnTo>
                    <a:pt x="410" y="186"/>
                  </a:lnTo>
                  <a:cubicBezTo>
                    <a:pt x="406" y="168"/>
                    <a:pt x="399" y="150"/>
                    <a:pt x="389" y="135"/>
                  </a:cubicBezTo>
                  <a:lnTo>
                    <a:pt x="422" y="100"/>
                  </a:lnTo>
                  <a:lnTo>
                    <a:pt x="358" y="35"/>
                  </a:lnTo>
                  <a:lnTo>
                    <a:pt x="325" y="70"/>
                  </a:lnTo>
                  <a:lnTo>
                    <a:pt x="325" y="70"/>
                  </a:lnTo>
                  <a:cubicBezTo>
                    <a:pt x="309" y="61"/>
                    <a:pt x="292" y="53"/>
                    <a:pt x="275" y="49"/>
                  </a:cubicBezTo>
                  <a:lnTo>
                    <a:pt x="275" y="0"/>
                  </a:lnTo>
                  <a:lnTo>
                    <a:pt x="183" y="0"/>
                  </a:lnTo>
                  <a:lnTo>
                    <a:pt x="183" y="49"/>
                  </a:lnTo>
                  <a:lnTo>
                    <a:pt x="183" y="49"/>
                  </a:lnTo>
                  <a:cubicBezTo>
                    <a:pt x="166" y="53"/>
                    <a:pt x="149" y="61"/>
                    <a:pt x="133" y="70"/>
                  </a:cubicBezTo>
                  <a:lnTo>
                    <a:pt x="99" y="35"/>
                  </a:lnTo>
                  <a:lnTo>
                    <a:pt x="35" y="100"/>
                  </a:lnTo>
                  <a:lnTo>
                    <a:pt x="69" y="135"/>
                  </a:lnTo>
                  <a:lnTo>
                    <a:pt x="69" y="135"/>
                  </a:lnTo>
                  <a:cubicBezTo>
                    <a:pt x="59" y="150"/>
                    <a:pt x="52" y="168"/>
                    <a:pt x="47" y="186"/>
                  </a:cubicBezTo>
                  <a:lnTo>
                    <a:pt x="0" y="186"/>
                  </a:lnTo>
                  <a:lnTo>
                    <a:pt x="0" y="278"/>
                  </a:lnTo>
                  <a:lnTo>
                    <a:pt x="47" y="278"/>
                  </a:lnTo>
                  <a:lnTo>
                    <a:pt x="47" y="278"/>
                  </a:lnTo>
                  <a:cubicBezTo>
                    <a:pt x="52" y="297"/>
                    <a:pt x="59" y="314"/>
                    <a:pt x="69" y="330"/>
                  </a:cubicBezTo>
                  <a:lnTo>
                    <a:pt x="35" y="364"/>
                  </a:lnTo>
                  <a:lnTo>
                    <a:pt x="99" y="429"/>
                  </a:lnTo>
                  <a:lnTo>
                    <a:pt x="133" y="395"/>
                  </a:lnTo>
                  <a:lnTo>
                    <a:pt x="133" y="395"/>
                  </a:lnTo>
                  <a:cubicBezTo>
                    <a:pt x="149" y="404"/>
                    <a:pt x="166" y="410"/>
                    <a:pt x="183" y="415"/>
                  </a:cubicBezTo>
                  <a:lnTo>
                    <a:pt x="183" y="464"/>
                  </a:lnTo>
                  <a:lnTo>
                    <a:pt x="275" y="464"/>
                  </a:lnTo>
                  <a:lnTo>
                    <a:pt x="275" y="415"/>
                  </a:lnTo>
                  <a:lnTo>
                    <a:pt x="275" y="415"/>
                  </a:lnTo>
                  <a:cubicBezTo>
                    <a:pt x="292" y="410"/>
                    <a:pt x="309" y="404"/>
                    <a:pt x="325" y="395"/>
                  </a:cubicBezTo>
                  <a:lnTo>
                    <a:pt x="358" y="429"/>
                  </a:lnTo>
                  <a:lnTo>
                    <a:pt x="422" y="364"/>
                  </a:lnTo>
                  <a:lnTo>
                    <a:pt x="389" y="330"/>
                  </a:lnTo>
                  <a:lnTo>
                    <a:pt x="389" y="330"/>
                  </a:lnTo>
                  <a:cubicBezTo>
                    <a:pt x="399" y="314"/>
                    <a:pt x="406" y="297"/>
                    <a:pt x="410" y="278"/>
                  </a:cubicBezTo>
                  <a:lnTo>
                    <a:pt x="457" y="278"/>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6" name="Freeform 383">
              <a:extLst>
                <a:ext uri="{FF2B5EF4-FFF2-40B4-BE49-F238E27FC236}">
                  <a16:creationId xmlns:a16="http://schemas.microsoft.com/office/drawing/2014/main" id="{9F8813DF-8685-5C4E-B47B-0E484783E7C2}"/>
                </a:ext>
              </a:extLst>
            </p:cNvPr>
            <p:cNvSpPr>
              <a:spLocks noChangeArrowheads="1"/>
            </p:cNvSpPr>
            <p:nvPr/>
          </p:nvSpPr>
          <p:spPr bwMode="auto">
            <a:xfrm>
              <a:off x="5910273" y="3694007"/>
              <a:ext cx="329582" cy="335077"/>
            </a:xfrm>
            <a:custGeom>
              <a:avLst/>
              <a:gdLst>
                <a:gd name="T0" fmla="*/ 132 w 265"/>
                <a:gd name="T1" fmla="*/ 182 h 270"/>
                <a:gd name="T2" fmla="*/ 132 w 265"/>
                <a:gd name="T3" fmla="*/ 182 h 270"/>
                <a:gd name="T4" fmla="*/ 84 w 265"/>
                <a:gd name="T5" fmla="*/ 135 h 270"/>
                <a:gd name="T6" fmla="*/ 84 w 265"/>
                <a:gd name="T7" fmla="*/ 135 h 270"/>
                <a:gd name="T8" fmla="*/ 132 w 265"/>
                <a:gd name="T9" fmla="*/ 87 h 270"/>
                <a:gd name="T10" fmla="*/ 132 w 265"/>
                <a:gd name="T11" fmla="*/ 87 h 270"/>
                <a:gd name="T12" fmla="*/ 179 w 265"/>
                <a:gd name="T13" fmla="*/ 135 h 270"/>
                <a:gd name="T14" fmla="*/ 179 w 265"/>
                <a:gd name="T15" fmla="*/ 135 h 270"/>
                <a:gd name="T16" fmla="*/ 132 w 265"/>
                <a:gd name="T17" fmla="*/ 182 h 270"/>
                <a:gd name="T18" fmla="*/ 264 w 265"/>
                <a:gd name="T19" fmla="*/ 161 h 270"/>
                <a:gd name="T20" fmla="*/ 264 w 265"/>
                <a:gd name="T21" fmla="*/ 108 h 270"/>
                <a:gd name="T22" fmla="*/ 237 w 265"/>
                <a:gd name="T23" fmla="*/ 108 h 270"/>
                <a:gd name="T24" fmla="*/ 237 w 265"/>
                <a:gd name="T25" fmla="*/ 108 h 270"/>
                <a:gd name="T26" fmla="*/ 224 w 265"/>
                <a:gd name="T27" fmla="*/ 78 h 270"/>
                <a:gd name="T28" fmla="*/ 243 w 265"/>
                <a:gd name="T29" fmla="*/ 58 h 270"/>
                <a:gd name="T30" fmla="*/ 207 w 265"/>
                <a:gd name="T31" fmla="*/ 21 h 270"/>
                <a:gd name="T32" fmla="*/ 187 w 265"/>
                <a:gd name="T33" fmla="*/ 40 h 270"/>
                <a:gd name="T34" fmla="*/ 187 w 265"/>
                <a:gd name="T35" fmla="*/ 40 h 270"/>
                <a:gd name="T36" fmla="*/ 158 w 265"/>
                <a:gd name="T37" fmla="*/ 29 h 270"/>
                <a:gd name="T38" fmla="*/ 158 w 265"/>
                <a:gd name="T39" fmla="*/ 0 h 270"/>
                <a:gd name="T40" fmla="*/ 106 w 265"/>
                <a:gd name="T41" fmla="*/ 0 h 270"/>
                <a:gd name="T42" fmla="*/ 106 w 265"/>
                <a:gd name="T43" fmla="*/ 29 h 270"/>
                <a:gd name="T44" fmla="*/ 106 w 265"/>
                <a:gd name="T45" fmla="*/ 29 h 270"/>
                <a:gd name="T46" fmla="*/ 76 w 265"/>
                <a:gd name="T47" fmla="*/ 40 h 270"/>
                <a:gd name="T48" fmla="*/ 57 w 265"/>
                <a:gd name="T49" fmla="*/ 21 h 270"/>
                <a:gd name="T50" fmla="*/ 20 w 265"/>
                <a:gd name="T51" fmla="*/ 58 h 270"/>
                <a:gd name="T52" fmla="*/ 39 w 265"/>
                <a:gd name="T53" fmla="*/ 78 h 270"/>
                <a:gd name="T54" fmla="*/ 39 w 265"/>
                <a:gd name="T55" fmla="*/ 78 h 270"/>
                <a:gd name="T56" fmla="*/ 27 w 265"/>
                <a:gd name="T57" fmla="*/ 108 h 270"/>
                <a:gd name="T58" fmla="*/ 0 w 265"/>
                <a:gd name="T59" fmla="*/ 108 h 270"/>
                <a:gd name="T60" fmla="*/ 0 w 265"/>
                <a:gd name="T61" fmla="*/ 161 h 270"/>
                <a:gd name="T62" fmla="*/ 27 w 265"/>
                <a:gd name="T63" fmla="*/ 161 h 270"/>
                <a:gd name="T64" fmla="*/ 27 w 265"/>
                <a:gd name="T65" fmla="*/ 161 h 270"/>
                <a:gd name="T66" fmla="*/ 39 w 265"/>
                <a:gd name="T67" fmla="*/ 191 h 270"/>
                <a:gd name="T68" fmla="*/ 20 w 265"/>
                <a:gd name="T69" fmla="*/ 210 h 270"/>
                <a:gd name="T70" fmla="*/ 57 w 265"/>
                <a:gd name="T71" fmla="*/ 248 h 270"/>
                <a:gd name="T72" fmla="*/ 76 w 265"/>
                <a:gd name="T73" fmla="*/ 228 h 270"/>
                <a:gd name="T74" fmla="*/ 76 w 265"/>
                <a:gd name="T75" fmla="*/ 228 h 270"/>
                <a:gd name="T76" fmla="*/ 106 w 265"/>
                <a:gd name="T77" fmla="*/ 240 h 270"/>
                <a:gd name="T78" fmla="*/ 106 w 265"/>
                <a:gd name="T79" fmla="*/ 269 h 270"/>
                <a:gd name="T80" fmla="*/ 158 w 265"/>
                <a:gd name="T81" fmla="*/ 269 h 270"/>
                <a:gd name="T82" fmla="*/ 158 w 265"/>
                <a:gd name="T83" fmla="*/ 240 h 270"/>
                <a:gd name="T84" fmla="*/ 158 w 265"/>
                <a:gd name="T85" fmla="*/ 240 h 270"/>
                <a:gd name="T86" fmla="*/ 187 w 265"/>
                <a:gd name="T87" fmla="*/ 228 h 270"/>
                <a:gd name="T88" fmla="*/ 207 w 265"/>
                <a:gd name="T89" fmla="*/ 248 h 270"/>
                <a:gd name="T90" fmla="*/ 243 w 265"/>
                <a:gd name="T91" fmla="*/ 210 h 270"/>
                <a:gd name="T92" fmla="*/ 224 w 265"/>
                <a:gd name="T93" fmla="*/ 191 h 270"/>
                <a:gd name="T94" fmla="*/ 224 w 265"/>
                <a:gd name="T95" fmla="*/ 191 h 270"/>
                <a:gd name="T96" fmla="*/ 237 w 265"/>
                <a:gd name="T97" fmla="*/ 161 h 270"/>
                <a:gd name="T98" fmla="*/ 264 w 265"/>
                <a:gd name="T99" fmla="*/ 16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 h="270">
                  <a:moveTo>
                    <a:pt x="132" y="182"/>
                  </a:moveTo>
                  <a:lnTo>
                    <a:pt x="132" y="182"/>
                  </a:lnTo>
                  <a:cubicBezTo>
                    <a:pt x="106" y="182"/>
                    <a:pt x="84" y="161"/>
                    <a:pt x="84" y="135"/>
                  </a:cubicBezTo>
                  <a:lnTo>
                    <a:pt x="84" y="135"/>
                  </a:lnTo>
                  <a:cubicBezTo>
                    <a:pt x="84" y="108"/>
                    <a:pt x="106" y="87"/>
                    <a:pt x="132" y="87"/>
                  </a:cubicBezTo>
                  <a:lnTo>
                    <a:pt x="132" y="87"/>
                  </a:lnTo>
                  <a:cubicBezTo>
                    <a:pt x="158" y="87"/>
                    <a:pt x="179" y="108"/>
                    <a:pt x="179" y="135"/>
                  </a:cubicBezTo>
                  <a:lnTo>
                    <a:pt x="179" y="135"/>
                  </a:lnTo>
                  <a:cubicBezTo>
                    <a:pt x="179" y="161"/>
                    <a:pt x="158" y="182"/>
                    <a:pt x="132" y="182"/>
                  </a:cubicBezTo>
                  <a:close/>
                  <a:moveTo>
                    <a:pt x="264" y="161"/>
                  </a:moveTo>
                  <a:lnTo>
                    <a:pt x="264" y="108"/>
                  </a:lnTo>
                  <a:lnTo>
                    <a:pt x="237" y="108"/>
                  </a:lnTo>
                  <a:lnTo>
                    <a:pt x="237" y="108"/>
                  </a:lnTo>
                  <a:cubicBezTo>
                    <a:pt x="234" y="97"/>
                    <a:pt x="229" y="87"/>
                    <a:pt x="224" y="78"/>
                  </a:cubicBezTo>
                  <a:lnTo>
                    <a:pt x="243" y="58"/>
                  </a:lnTo>
                  <a:lnTo>
                    <a:pt x="207" y="21"/>
                  </a:lnTo>
                  <a:lnTo>
                    <a:pt x="187" y="40"/>
                  </a:lnTo>
                  <a:lnTo>
                    <a:pt x="187" y="40"/>
                  </a:lnTo>
                  <a:cubicBezTo>
                    <a:pt x="178" y="35"/>
                    <a:pt x="168" y="31"/>
                    <a:pt x="158" y="29"/>
                  </a:cubicBezTo>
                  <a:lnTo>
                    <a:pt x="158" y="0"/>
                  </a:lnTo>
                  <a:lnTo>
                    <a:pt x="106" y="0"/>
                  </a:lnTo>
                  <a:lnTo>
                    <a:pt x="106" y="29"/>
                  </a:lnTo>
                  <a:lnTo>
                    <a:pt x="106" y="29"/>
                  </a:lnTo>
                  <a:cubicBezTo>
                    <a:pt x="95" y="31"/>
                    <a:pt x="86" y="35"/>
                    <a:pt x="76" y="40"/>
                  </a:cubicBezTo>
                  <a:lnTo>
                    <a:pt x="57" y="21"/>
                  </a:lnTo>
                  <a:lnTo>
                    <a:pt x="20" y="58"/>
                  </a:lnTo>
                  <a:lnTo>
                    <a:pt x="39" y="78"/>
                  </a:lnTo>
                  <a:lnTo>
                    <a:pt x="39" y="78"/>
                  </a:lnTo>
                  <a:cubicBezTo>
                    <a:pt x="34" y="87"/>
                    <a:pt x="30" y="97"/>
                    <a:pt x="27" y="108"/>
                  </a:cubicBezTo>
                  <a:lnTo>
                    <a:pt x="0" y="108"/>
                  </a:lnTo>
                  <a:lnTo>
                    <a:pt x="0" y="161"/>
                  </a:lnTo>
                  <a:lnTo>
                    <a:pt x="27" y="161"/>
                  </a:lnTo>
                  <a:lnTo>
                    <a:pt x="27" y="161"/>
                  </a:lnTo>
                  <a:cubicBezTo>
                    <a:pt x="30" y="172"/>
                    <a:pt x="34" y="182"/>
                    <a:pt x="39" y="191"/>
                  </a:cubicBezTo>
                  <a:lnTo>
                    <a:pt x="20" y="210"/>
                  </a:lnTo>
                  <a:lnTo>
                    <a:pt x="57" y="248"/>
                  </a:lnTo>
                  <a:lnTo>
                    <a:pt x="76" y="228"/>
                  </a:lnTo>
                  <a:lnTo>
                    <a:pt x="76" y="228"/>
                  </a:lnTo>
                  <a:cubicBezTo>
                    <a:pt x="86" y="234"/>
                    <a:pt x="95" y="237"/>
                    <a:pt x="106" y="240"/>
                  </a:cubicBezTo>
                  <a:lnTo>
                    <a:pt x="106" y="269"/>
                  </a:lnTo>
                  <a:lnTo>
                    <a:pt x="158" y="269"/>
                  </a:lnTo>
                  <a:lnTo>
                    <a:pt x="158" y="240"/>
                  </a:lnTo>
                  <a:lnTo>
                    <a:pt x="158" y="240"/>
                  </a:lnTo>
                  <a:cubicBezTo>
                    <a:pt x="168" y="237"/>
                    <a:pt x="178" y="234"/>
                    <a:pt x="187" y="228"/>
                  </a:cubicBezTo>
                  <a:lnTo>
                    <a:pt x="207" y="248"/>
                  </a:lnTo>
                  <a:lnTo>
                    <a:pt x="243" y="210"/>
                  </a:lnTo>
                  <a:lnTo>
                    <a:pt x="224" y="191"/>
                  </a:lnTo>
                  <a:lnTo>
                    <a:pt x="224" y="191"/>
                  </a:lnTo>
                  <a:cubicBezTo>
                    <a:pt x="229" y="182"/>
                    <a:pt x="234" y="172"/>
                    <a:pt x="237" y="161"/>
                  </a:cubicBezTo>
                  <a:lnTo>
                    <a:pt x="264" y="161"/>
                  </a:lnTo>
                  <a:close/>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7" name="Freeform 384">
              <a:extLst>
                <a:ext uri="{FF2B5EF4-FFF2-40B4-BE49-F238E27FC236}">
                  <a16:creationId xmlns:a16="http://schemas.microsoft.com/office/drawing/2014/main" id="{ED291934-EF38-4A4F-B037-D09B016AD40E}"/>
                </a:ext>
              </a:extLst>
            </p:cNvPr>
            <p:cNvSpPr>
              <a:spLocks noChangeArrowheads="1"/>
            </p:cNvSpPr>
            <p:nvPr/>
          </p:nvSpPr>
          <p:spPr bwMode="auto">
            <a:xfrm>
              <a:off x="10002591" y="3935703"/>
              <a:ext cx="2164260" cy="763535"/>
            </a:xfrm>
            <a:custGeom>
              <a:avLst/>
              <a:gdLst>
                <a:gd name="T0" fmla="*/ 1383 w 1739"/>
                <a:gd name="T1" fmla="*/ 480 h 613"/>
                <a:gd name="T2" fmla="*/ 1383 w 1739"/>
                <a:gd name="T3" fmla="*/ 480 h 613"/>
                <a:gd name="T4" fmla="*/ 1364 w 1739"/>
                <a:gd name="T5" fmla="*/ 480 h 613"/>
                <a:gd name="T6" fmla="*/ 1364 w 1739"/>
                <a:gd name="T7" fmla="*/ 480 h 613"/>
                <a:gd name="T8" fmla="*/ 1364 w 1739"/>
                <a:gd name="T9" fmla="*/ 460 h 613"/>
                <a:gd name="T10" fmla="*/ 1364 w 1739"/>
                <a:gd name="T11" fmla="*/ 460 h 613"/>
                <a:gd name="T12" fmla="*/ 856 w 1739"/>
                <a:gd name="T13" fmla="*/ 0 h 613"/>
                <a:gd name="T14" fmla="*/ 856 w 1739"/>
                <a:gd name="T15" fmla="*/ 0 h 613"/>
                <a:gd name="T16" fmla="*/ 395 w 1739"/>
                <a:gd name="T17" fmla="*/ 268 h 613"/>
                <a:gd name="T18" fmla="*/ 395 w 1739"/>
                <a:gd name="T19" fmla="*/ 268 h 613"/>
                <a:gd name="T20" fmla="*/ 246 w 1739"/>
                <a:gd name="T21" fmla="*/ 192 h 613"/>
                <a:gd name="T22" fmla="*/ 246 w 1739"/>
                <a:gd name="T23" fmla="*/ 192 h 613"/>
                <a:gd name="T24" fmla="*/ 0 w 1739"/>
                <a:gd name="T25" fmla="*/ 562 h 613"/>
                <a:gd name="T26" fmla="*/ 0 w 1739"/>
                <a:gd name="T27" fmla="*/ 562 h 613"/>
                <a:gd name="T28" fmla="*/ 1 w 1739"/>
                <a:gd name="T29" fmla="*/ 612 h 613"/>
                <a:gd name="T30" fmla="*/ 377 w 1739"/>
                <a:gd name="T31" fmla="*/ 612 h 613"/>
                <a:gd name="T32" fmla="*/ 489 w 1739"/>
                <a:gd name="T33" fmla="*/ 612 h 613"/>
                <a:gd name="T34" fmla="*/ 1026 w 1739"/>
                <a:gd name="T35" fmla="*/ 612 h 613"/>
                <a:gd name="T36" fmla="*/ 1335 w 1739"/>
                <a:gd name="T37" fmla="*/ 612 h 613"/>
                <a:gd name="T38" fmla="*/ 1738 w 1739"/>
                <a:gd name="T39" fmla="*/ 612 h 613"/>
                <a:gd name="T40" fmla="*/ 1738 w 1739"/>
                <a:gd name="T41" fmla="*/ 612 h 613"/>
                <a:gd name="T42" fmla="*/ 1383 w 1739"/>
                <a:gd name="T43" fmla="*/ 48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9" h="613">
                  <a:moveTo>
                    <a:pt x="1383" y="480"/>
                  </a:moveTo>
                  <a:lnTo>
                    <a:pt x="1383" y="480"/>
                  </a:lnTo>
                  <a:cubicBezTo>
                    <a:pt x="1376" y="480"/>
                    <a:pt x="1370" y="480"/>
                    <a:pt x="1364" y="480"/>
                  </a:cubicBezTo>
                  <a:lnTo>
                    <a:pt x="1364" y="480"/>
                  </a:lnTo>
                  <a:cubicBezTo>
                    <a:pt x="1364" y="474"/>
                    <a:pt x="1364" y="467"/>
                    <a:pt x="1364" y="460"/>
                  </a:cubicBezTo>
                  <a:lnTo>
                    <a:pt x="1364" y="460"/>
                  </a:lnTo>
                  <a:cubicBezTo>
                    <a:pt x="1364" y="206"/>
                    <a:pt x="1137" y="0"/>
                    <a:pt x="856" y="0"/>
                  </a:cubicBezTo>
                  <a:lnTo>
                    <a:pt x="856" y="0"/>
                  </a:lnTo>
                  <a:cubicBezTo>
                    <a:pt x="652" y="0"/>
                    <a:pt x="476" y="110"/>
                    <a:pt x="395" y="268"/>
                  </a:cubicBezTo>
                  <a:lnTo>
                    <a:pt x="395" y="268"/>
                  </a:lnTo>
                  <a:cubicBezTo>
                    <a:pt x="354" y="220"/>
                    <a:pt x="302" y="192"/>
                    <a:pt x="246" y="192"/>
                  </a:cubicBezTo>
                  <a:lnTo>
                    <a:pt x="246" y="192"/>
                  </a:lnTo>
                  <a:cubicBezTo>
                    <a:pt x="110" y="192"/>
                    <a:pt x="0" y="357"/>
                    <a:pt x="0" y="562"/>
                  </a:cubicBezTo>
                  <a:lnTo>
                    <a:pt x="0" y="562"/>
                  </a:lnTo>
                  <a:cubicBezTo>
                    <a:pt x="0" y="579"/>
                    <a:pt x="0" y="596"/>
                    <a:pt x="1" y="612"/>
                  </a:cubicBezTo>
                  <a:lnTo>
                    <a:pt x="377" y="612"/>
                  </a:lnTo>
                  <a:lnTo>
                    <a:pt x="489" y="612"/>
                  </a:lnTo>
                  <a:lnTo>
                    <a:pt x="1026" y="612"/>
                  </a:lnTo>
                  <a:lnTo>
                    <a:pt x="1335" y="612"/>
                  </a:lnTo>
                  <a:lnTo>
                    <a:pt x="1738" y="612"/>
                  </a:lnTo>
                  <a:lnTo>
                    <a:pt x="1738" y="612"/>
                  </a:lnTo>
                  <a:cubicBezTo>
                    <a:pt x="1647" y="530"/>
                    <a:pt x="1521" y="480"/>
                    <a:pt x="1383" y="480"/>
                  </a:cubicBezTo>
                </a:path>
              </a:pathLst>
            </a:custGeom>
            <a:solidFill>
              <a:srgbClr val="65CD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8" name="Freeform 385">
              <a:extLst>
                <a:ext uri="{FF2B5EF4-FFF2-40B4-BE49-F238E27FC236}">
                  <a16:creationId xmlns:a16="http://schemas.microsoft.com/office/drawing/2014/main" id="{17A47D67-01C9-464B-A022-4CC267BA75D3}"/>
                </a:ext>
              </a:extLst>
            </p:cNvPr>
            <p:cNvSpPr>
              <a:spLocks noChangeArrowheads="1"/>
            </p:cNvSpPr>
            <p:nvPr/>
          </p:nvSpPr>
          <p:spPr bwMode="auto">
            <a:xfrm>
              <a:off x="1631188" y="7539140"/>
              <a:ext cx="2422434" cy="895368"/>
            </a:xfrm>
            <a:custGeom>
              <a:avLst/>
              <a:gdLst>
                <a:gd name="T0" fmla="*/ 1944 w 1945"/>
                <a:gd name="T1" fmla="*/ 564 h 717"/>
                <a:gd name="T2" fmla="*/ 1944 w 1945"/>
                <a:gd name="T3" fmla="*/ 564 h 717"/>
                <a:gd name="T4" fmla="*/ 1553 w 1945"/>
                <a:gd name="T5" fmla="*/ 172 h 717"/>
                <a:gd name="T6" fmla="*/ 1553 w 1945"/>
                <a:gd name="T7" fmla="*/ 172 h 717"/>
                <a:gd name="T8" fmla="*/ 1418 w 1945"/>
                <a:gd name="T9" fmla="*/ 197 h 717"/>
                <a:gd name="T10" fmla="*/ 1418 w 1945"/>
                <a:gd name="T11" fmla="*/ 197 h 717"/>
                <a:gd name="T12" fmla="*/ 944 w 1945"/>
                <a:gd name="T13" fmla="*/ 0 h 717"/>
                <a:gd name="T14" fmla="*/ 944 w 1945"/>
                <a:gd name="T15" fmla="*/ 0 h 717"/>
                <a:gd name="T16" fmla="*/ 291 w 1945"/>
                <a:gd name="T17" fmla="*/ 519 h 717"/>
                <a:gd name="T18" fmla="*/ 291 w 1945"/>
                <a:gd name="T19" fmla="*/ 519 h 717"/>
                <a:gd name="T20" fmla="*/ 0 w 1945"/>
                <a:gd name="T21" fmla="*/ 716 h 717"/>
                <a:gd name="T22" fmla="*/ 1914 w 1945"/>
                <a:gd name="T23" fmla="*/ 716 h 717"/>
                <a:gd name="T24" fmla="*/ 1914 w 1945"/>
                <a:gd name="T25" fmla="*/ 716 h 717"/>
                <a:gd name="T26" fmla="*/ 1944 w 1945"/>
                <a:gd name="T27" fmla="*/ 564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5" h="717">
                  <a:moveTo>
                    <a:pt x="1944" y="564"/>
                  </a:moveTo>
                  <a:lnTo>
                    <a:pt x="1944" y="564"/>
                  </a:lnTo>
                  <a:cubicBezTo>
                    <a:pt x="1944" y="348"/>
                    <a:pt x="1769" y="172"/>
                    <a:pt x="1553" y="172"/>
                  </a:cubicBezTo>
                  <a:lnTo>
                    <a:pt x="1553" y="172"/>
                  </a:lnTo>
                  <a:cubicBezTo>
                    <a:pt x="1505" y="172"/>
                    <a:pt x="1460" y="181"/>
                    <a:pt x="1418" y="197"/>
                  </a:cubicBezTo>
                  <a:lnTo>
                    <a:pt x="1418" y="197"/>
                  </a:lnTo>
                  <a:cubicBezTo>
                    <a:pt x="1296" y="75"/>
                    <a:pt x="1129" y="0"/>
                    <a:pt x="944" y="0"/>
                  </a:cubicBezTo>
                  <a:lnTo>
                    <a:pt x="944" y="0"/>
                  </a:lnTo>
                  <a:cubicBezTo>
                    <a:pt x="626" y="0"/>
                    <a:pt x="359" y="222"/>
                    <a:pt x="291" y="519"/>
                  </a:cubicBezTo>
                  <a:lnTo>
                    <a:pt x="291" y="519"/>
                  </a:lnTo>
                  <a:cubicBezTo>
                    <a:pt x="177" y="558"/>
                    <a:pt x="77" y="626"/>
                    <a:pt x="0" y="716"/>
                  </a:cubicBezTo>
                  <a:lnTo>
                    <a:pt x="1914" y="716"/>
                  </a:lnTo>
                  <a:lnTo>
                    <a:pt x="1914" y="716"/>
                  </a:lnTo>
                  <a:cubicBezTo>
                    <a:pt x="1933" y="669"/>
                    <a:pt x="1944" y="618"/>
                    <a:pt x="1944" y="564"/>
                  </a:cubicBezTo>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9" name="Freeform 386">
              <a:extLst>
                <a:ext uri="{FF2B5EF4-FFF2-40B4-BE49-F238E27FC236}">
                  <a16:creationId xmlns:a16="http://schemas.microsoft.com/office/drawing/2014/main" id="{AA665FA0-06B3-9943-B5A4-7A3A93F6558C}"/>
                </a:ext>
              </a:extLst>
            </p:cNvPr>
            <p:cNvSpPr>
              <a:spLocks noChangeArrowheads="1"/>
            </p:cNvSpPr>
            <p:nvPr/>
          </p:nvSpPr>
          <p:spPr bwMode="auto">
            <a:xfrm>
              <a:off x="11260500" y="7379843"/>
              <a:ext cx="758041" cy="862407"/>
            </a:xfrm>
            <a:custGeom>
              <a:avLst/>
              <a:gdLst>
                <a:gd name="T0" fmla="*/ 283 w 607"/>
                <a:gd name="T1" fmla="*/ 13 h 691"/>
                <a:gd name="T2" fmla="*/ 283 w 607"/>
                <a:gd name="T3" fmla="*/ 13 h 691"/>
                <a:gd name="T4" fmla="*/ 4 w 607"/>
                <a:gd name="T5" fmla="*/ 299 h 691"/>
                <a:gd name="T6" fmla="*/ 4 w 607"/>
                <a:gd name="T7" fmla="*/ 299 h 691"/>
                <a:gd name="T8" fmla="*/ 99 w 607"/>
                <a:gd name="T9" fmla="*/ 532 h 691"/>
                <a:gd name="T10" fmla="*/ 99 w 607"/>
                <a:gd name="T11" fmla="*/ 532 h 691"/>
                <a:gd name="T12" fmla="*/ 165 w 607"/>
                <a:gd name="T13" fmla="*/ 686 h 691"/>
                <a:gd name="T14" fmla="*/ 165 w 607"/>
                <a:gd name="T15" fmla="*/ 690 h 691"/>
                <a:gd name="T16" fmla="*/ 444 w 607"/>
                <a:gd name="T17" fmla="*/ 690 h 691"/>
                <a:gd name="T18" fmla="*/ 444 w 607"/>
                <a:gd name="T19" fmla="*/ 687 h 691"/>
                <a:gd name="T20" fmla="*/ 444 w 607"/>
                <a:gd name="T21" fmla="*/ 687 h 691"/>
                <a:gd name="T22" fmla="*/ 510 w 607"/>
                <a:gd name="T23" fmla="*/ 532 h 691"/>
                <a:gd name="T24" fmla="*/ 510 w 607"/>
                <a:gd name="T25" fmla="*/ 532 h 691"/>
                <a:gd name="T26" fmla="*/ 606 w 607"/>
                <a:gd name="T27" fmla="*/ 313 h 691"/>
                <a:gd name="T28" fmla="*/ 606 w 607"/>
                <a:gd name="T29" fmla="*/ 313 h 691"/>
                <a:gd name="T30" fmla="*/ 283 w 607"/>
                <a:gd name="T31" fmla="*/ 13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691">
                  <a:moveTo>
                    <a:pt x="283" y="13"/>
                  </a:moveTo>
                  <a:lnTo>
                    <a:pt x="283" y="13"/>
                  </a:lnTo>
                  <a:cubicBezTo>
                    <a:pt x="132" y="23"/>
                    <a:pt x="11" y="147"/>
                    <a:pt x="4" y="299"/>
                  </a:cubicBezTo>
                  <a:lnTo>
                    <a:pt x="4" y="299"/>
                  </a:lnTo>
                  <a:cubicBezTo>
                    <a:pt x="0" y="392"/>
                    <a:pt x="38" y="475"/>
                    <a:pt x="99" y="532"/>
                  </a:cubicBezTo>
                  <a:lnTo>
                    <a:pt x="99" y="532"/>
                  </a:lnTo>
                  <a:cubicBezTo>
                    <a:pt x="142" y="572"/>
                    <a:pt x="165" y="628"/>
                    <a:pt x="165" y="686"/>
                  </a:cubicBezTo>
                  <a:lnTo>
                    <a:pt x="165" y="690"/>
                  </a:lnTo>
                  <a:lnTo>
                    <a:pt x="444" y="690"/>
                  </a:lnTo>
                  <a:lnTo>
                    <a:pt x="444" y="687"/>
                  </a:lnTo>
                  <a:lnTo>
                    <a:pt x="444" y="687"/>
                  </a:lnTo>
                  <a:cubicBezTo>
                    <a:pt x="444" y="629"/>
                    <a:pt x="468" y="573"/>
                    <a:pt x="510" y="532"/>
                  </a:cubicBezTo>
                  <a:lnTo>
                    <a:pt x="510" y="532"/>
                  </a:lnTo>
                  <a:cubicBezTo>
                    <a:pt x="568" y="478"/>
                    <a:pt x="606" y="400"/>
                    <a:pt x="606" y="313"/>
                  </a:cubicBezTo>
                  <a:lnTo>
                    <a:pt x="606" y="313"/>
                  </a:lnTo>
                  <a:cubicBezTo>
                    <a:pt x="606" y="140"/>
                    <a:pt x="459" y="0"/>
                    <a:pt x="283" y="13"/>
                  </a:cubicBez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0" name="Freeform 387">
              <a:extLst>
                <a:ext uri="{FF2B5EF4-FFF2-40B4-BE49-F238E27FC236}">
                  <a16:creationId xmlns:a16="http://schemas.microsoft.com/office/drawing/2014/main" id="{AF5BFD6D-D134-054B-85A8-1FB074DEE90A}"/>
                </a:ext>
              </a:extLst>
            </p:cNvPr>
            <p:cNvSpPr>
              <a:spLocks noChangeArrowheads="1"/>
            </p:cNvSpPr>
            <p:nvPr/>
          </p:nvSpPr>
          <p:spPr bwMode="auto">
            <a:xfrm>
              <a:off x="11463740" y="8335634"/>
              <a:ext cx="346064" cy="93380"/>
            </a:xfrm>
            <a:custGeom>
              <a:avLst/>
              <a:gdLst>
                <a:gd name="T0" fmla="*/ 76 w 280"/>
                <a:gd name="T1" fmla="*/ 76 h 77"/>
                <a:gd name="T2" fmla="*/ 203 w 280"/>
                <a:gd name="T3" fmla="*/ 76 h 77"/>
                <a:gd name="T4" fmla="*/ 203 w 280"/>
                <a:gd name="T5" fmla="*/ 76 h 77"/>
                <a:gd name="T6" fmla="*/ 279 w 280"/>
                <a:gd name="T7" fmla="*/ 0 h 77"/>
                <a:gd name="T8" fmla="*/ 0 w 280"/>
                <a:gd name="T9" fmla="*/ 0 h 77"/>
                <a:gd name="T10" fmla="*/ 0 w 280"/>
                <a:gd name="T11" fmla="*/ 0 h 77"/>
                <a:gd name="T12" fmla="*/ 76 w 280"/>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280" h="77">
                  <a:moveTo>
                    <a:pt x="76" y="76"/>
                  </a:moveTo>
                  <a:lnTo>
                    <a:pt x="203" y="76"/>
                  </a:lnTo>
                  <a:lnTo>
                    <a:pt x="203" y="76"/>
                  </a:lnTo>
                  <a:cubicBezTo>
                    <a:pt x="246" y="76"/>
                    <a:pt x="279" y="42"/>
                    <a:pt x="279" y="0"/>
                  </a:cubicBezTo>
                  <a:lnTo>
                    <a:pt x="0" y="0"/>
                  </a:lnTo>
                  <a:lnTo>
                    <a:pt x="0" y="0"/>
                  </a:lnTo>
                  <a:cubicBezTo>
                    <a:pt x="0" y="42"/>
                    <a:pt x="34" y="76"/>
                    <a:pt x="76" y="76"/>
                  </a:cubicBez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1" name="Freeform 388">
              <a:extLst>
                <a:ext uri="{FF2B5EF4-FFF2-40B4-BE49-F238E27FC236}">
                  <a16:creationId xmlns:a16="http://schemas.microsoft.com/office/drawing/2014/main" id="{9FF99850-6F34-DB43-A637-CACE61FAB8CA}"/>
                </a:ext>
              </a:extLst>
            </p:cNvPr>
            <p:cNvSpPr>
              <a:spLocks noChangeArrowheads="1"/>
            </p:cNvSpPr>
            <p:nvPr/>
          </p:nvSpPr>
          <p:spPr bwMode="auto">
            <a:xfrm>
              <a:off x="11463740" y="8242249"/>
              <a:ext cx="346064" cy="93383"/>
            </a:xfrm>
            <a:custGeom>
              <a:avLst/>
              <a:gdLst>
                <a:gd name="T0" fmla="*/ 0 w 280"/>
                <a:gd name="T1" fmla="*/ 75 h 76"/>
                <a:gd name="T2" fmla="*/ 279 w 280"/>
                <a:gd name="T3" fmla="*/ 75 h 76"/>
                <a:gd name="T4" fmla="*/ 279 w 280"/>
                <a:gd name="T5" fmla="*/ 0 h 76"/>
                <a:gd name="T6" fmla="*/ 0 w 280"/>
                <a:gd name="T7" fmla="*/ 0 h 76"/>
                <a:gd name="T8" fmla="*/ 0 w 280"/>
                <a:gd name="T9" fmla="*/ 75 h 76"/>
              </a:gdLst>
              <a:ahLst/>
              <a:cxnLst>
                <a:cxn ang="0">
                  <a:pos x="T0" y="T1"/>
                </a:cxn>
                <a:cxn ang="0">
                  <a:pos x="T2" y="T3"/>
                </a:cxn>
                <a:cxn ang="0">
                  <a:pos x="T4" y="T5"/>
                </a:cxn>
                <a:cxn ang="0">
                  <a:pos x="T6" y="T7"/>
                </a:cxn>
                <a:cxn ang="0">
                  <a:pos x="T8" y="T9"/>
                </a:cxn>
              </a:cxnLst>
              <a:rect l="0" t="0" r="r" b="b"/>
              <a:pathLst>
                <a:path w="280" h="76">
                  <a:moveTo>
                    <a:pt x="0" y="75"/>
                  </a:moveTo>
                  <a:lnTo>
                    <a:pt x="279" y="75"/>
                  </a:lnTo>
                  <a:lnTo>
                    <a:pt x="279" y="0"/>
                  </a:lnTo>
                  <a:lnTo>
                    <a:pt x="0" y="0"/>
                  </a:lnTo>
                  <a:lnTo>
                    <a:pt x="0" y="75"/>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2" name="Freeform 389">
              <a:extLst>
                <a:ext uri="{FF2B5EF4-FFF2-40B4-BE49-F238E27FC236}">
                  <a16:creationId xmlns:a16="http://schemas.microsoft.com/office/drawing/2014/main" id="{0461B2BB-B0FC-B34E-ADF1-487D720628AD}"/>
                </a:ext>
              </a:extLst>
            </p:cNvPr>
            <p:cNvSpPr>
              <a:spLocks noChangeArrowheads="1"/>
            </p:cNvSpPr>
            <p:nvPr/>
          </p:nvSpPr>
          <p:spPr bwMode="auto">
            <a:xfrm>
              <a:off x="11496699" y="7720411"/>
              <a:ext cx="296624" cy="521838"/>
            </a:xfrm>
            <a:custGeom>
              <a:avLst/>
              <a:gdLst>
                <a:gd name="T0" fmla="*/ 147 w 237"/>
                <a:gd name="T1" fmla="*/ 420 h 421"/>
                <a:gd name="T2" fmla="*/ 125 w 237"/>
                <a:gd name="T3" fmla="*/ 415 h 421"/>
                <a:gd name="T4" fmla="*/ 205 w 237"/>
                <a:gd name="T5" fmla="*/ 42 h 421"/>
                <a:gd name="T6" fmla="*/ 121 w 237"/>
                <a:gd name="T7" fmla="*/ 111 h 421"/>
                <a:gd name="T8" fmla="*/ 121 w 237"/>
                <a:gd name="T9" fmla="*/ 111 h 421"/>
                <a:gd name="T10" fmla="*/ 106 w 237"/>
                <a:gd name="T11" fmla="*/ 110 h 421"/>
                <a:gd name="T12" fmla="*/ 30 w 237"/>
                <a:gd name="T13" fmla="*/ 43 h 421"/>
                <a:gd name="T14" fmla="*/ 101 w 237"/>
                <a:gd name="T15" fmla="*/ 416 h 421"/>
                <a:gd name="T16" fmla="*/ 78 w 237"/>
                <a:gd name="T17" fmla="*/ 420 h 421"/>
                <a:gd name="T18" fmla="*/ 1 w 237"/>
                <a:gd name="T19" fmla="*/ 14 h 421"/>
                <a:gd name="T20" fmla="*/ 1 w 237"/>
                <a:gd name="T21" fmla="*/ 14 h 421"/>
                <a:gd name="T22" fmla="*/ 6 w 237"/>
                <a:gd name="T23" fmla="*/ 2 h 421"/>
                <a:gd name="T24" fmla="*/ 6 w 237"/>
                <a:gd name="T25" fmla="*/ 2 h 421"/>
                <a:gd name="T26" fmla="*/ 20 w 237"/>
                <a:gd name="T27" fmla="*/ 3 h 421"/>
                <a:gd name="T28" fmla="*/ 114 w 237"/>
                <a:gd name="T29" fmla="*/ 87 h 421"/>
                <a:gd name="T30" fmla="*/ 216 w 237"/>
                <a:gd name="T31" fmla="*/ 3 h 421"/>
                <a:gd name="T32" fmla="*/ 216 w 237"/>
                <a:gd name="T33" fmla="*/ 3 h 421"/>
                <a:gd name="T34" fmla="*/ 229 w 237"/>
                <a:gd name="T35" fmla="*/ 3 h 421"/>
                <a:gd name="T36" fmla="*/ 229 w 237"/>
                <a:gd name="T37" fmla="*/ 3 h 421"/>
                <a:gd name="T38" fmla="*/ 235 w 237"/>
                <a:gd name="T39" fmla="*/ 15 h 421"/>
                <a:gd name="T40" fmla="*/ 147 w 237"/>
                <a:gd name="T41"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421">
                  <a:moveTo>
                    <a:pt x="147" y="420"/>
                  </a:moveTo>
                  <a:lnTo>
                    <a:pt x="125" y="415"/>
                  </a:lnTo>
                  <a:lnTo>
                    <a:pt x="205" y="42"/>
                  </a:lnTo>
                  <a:lnTo>
                    <a:pt x="121" y="111"/>
                  </a:lnTo>
                  <a:lnTo>
                    <a:pt x="121" y="111"/>
                  </a:lnTo>
                  <a:cubicBezTo>
                    <a:pt x="116" y="114"/>
                    <a:pt x="110" y="114"/>
                    <a:pt x="106" y="110"/>
                  </a:cubicBezTo>
                  <a:lnTo>
                    <a:pt x="30" y="43"/>
                  </a:lnTo>
                  <a:lnTo>
                    <a:pt x="101" y="416"/>
                  </a:lnTo>
                  <a:lnTo>
                    <a:pt x="78" y="420"/>
                  </a:lnTo>
                  <a:lnTo>
                    <a:pt x="1" y="14"/>
                  </a:lnTo>
                  <a:lnTo>
                    <a:pt x="1" y="14"/>
                  </a:lnTo>
                  <a:cubicBezTo>
                    <a:pt x="0" y="10"/>
                    <a:pt x="2" y="5"/>
                    <a:pt x="6" y="2"/>
                  </a:cubicBezTo>
                  <a:lnTo>
                    <a:pt x="6" y="2"/>
                  </a:lnTo>
                  <a:cubicBezTo>
                    <a:pt x="10" y="0"/>
                    <a:pt x="16" y="0"/>
                    <a:pt x="20" y="3"/>
                  </a:cubicBezTo>
                  <a:lnTo>
                    <a:pt x="114" y="87"/>
                  </a:lnTo>
                  <a:lnTo>
                    <a:pt x="216" y="3"/>
                  </a:lnTo>
                  <a:lnTo>
                    <a:pt x="216" y="3"/>
                  </a:lnTo>
                  <a:cubicBezTo>
                    <a:pt x="220" y="0"/>
                    <a:pt x="225" y="0"/>
                    <a:pt x="229" y="3"/>
                  </a:cubicBezTo>
                  <a:lnTo>
                    <a:pt x="229" y="3"/>
                  </a:lnTo>
                  <a:cubicBezTo>
                    <a:pt x="234" y="5"/>
                    <a:pt x="236" y="10"/>
                    <a:pt x="235" y="15"/>
                  </a:cubicBezTo>
                  <a:lnTo>
                    <a:pt x="147" y="42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3" name="Freeform 390">
              <a:extLst>
                <a:ext uri="{FF2B5EF4-FFF2-40B4-BE49-F238E27FC236}">
                  <a16:creationId xmlns:a16="http://schemas.microsoft.com/office/drawing/2014/main" id="{7A774AF7-DE56-B848-87C7-56D368DE626A}"/>
                </a:ext>
              </a:extLst>
            </p:cNvPr>
            <p:cNvSpPr>
              <a:spLocks noChangeArrowheads="1"/>
            </p:cNvSpPr>
            <p:nvPr/>
          </p:nvSpPr>
          <p:spPr bwMode="auto">
            <a:xfrm>
              <a:off x="2455146" y="4276272"/>
              <a:ext cx="10376364" cy="5657836"/>
            </a:xfrm>
            <a:custGeom>
              <a:avLst/>
              <a:gdLst>
                <a:gd name="T0" fmla="*/ 3061 w 8330"/>
                <a:gd name="T1" fmla="*/ 24 h 4542"/>
                <a:gd name="T2" fmla="*/ 3409 w 8330"/>
                <a:gd name="T3" fmla="*/ 7 h 4542"/>
                <a:gd name="T4" fmla="*/ 3407 w 8330"/>
                <a:gd name="T5" fmla="*/ 54 h 4542"/>
                <a:gd name="T6" fmla="*/ 2349 w 8330"/>
                <a:gd name="T7" fmla="*/ 46 h 4542"/>
                <a:gd name="T8" fmla="*/ 2698 w 8330"/>
                <a:gd name="T9" fmla="*/ 36 h 4542"/>
                <a:gd name="T10" fmla="*/ 2329 w 8330"/>
                <a:gd name="T11" fmla="*/ 72 h 4542"/>
                <a:gd name="T12" fmla="*/ 3793 w 8330"/>
                <a:gd name="T13" fmla="*/ 58 h 4542"/>
                <a:gd name="T14" fmla="*/ 4141 w 8330"/>
                <a:gd name="T15" fmla="*/ 77 h 4542"/>
                <a:gd name="T16" fmla="*/ 4134 w 8330"/>
                <a:gd name="T17" fmla="*/ 123 h 4542"/>
                <a:gd name="T18" fmla="*/ 4666 w 8330"/>
                <a:gd name="T19" fmla="*/ 220 h 4542"/>
                <a:gd name="T20" fmla="*/ 4518 w 8330"/>
                <a:gd name="T21" fmla="*/ 166 h 4542"/>
                <a:gd name="T22" fmla="*/ 4676 w 8330"/>
                <a:gd name="T23" fmla="*/ 175 h 4542"/>
                <a:gd name="T24" fmla="*/ 5552 w 8330"/>
                <a:gd name="T25" fmla="*/ 470 h 4542"/>
                <a:gd name="T26" fmla="*/ 5229 w 8330"/>
                <a:gd name="T27" fmla="*/ 342 h 4542"/>
                <a:gd name="T28" fmla="*/ 5582 w 8330"/>
                <a:gd name="T29" fmla="*/ 457 h 4542"/>
                <a:gd name="T30" fmla="*/ 881 w 8330"/>
                <a:gd name="T31" fmla="*/ 508 h 4542"/>
                <a:gd name="T32" fmla="*/ 1185 w 8330"/>
                <a:gd name="T33" fmla="*/ 335 h 4542"/>
                <a:gd name="T34" fmla="*/ 1202 w 8330"/>
                <a:gd name="T35" fmla="*/ 377 h 4542"/>
                <a:gd name="T36" fmla="*/ 6229 w 8330"/>
                <a:gd name="T37" fmla="*/ 747 h 4542"/>
                <a:gd name="T38" fmla="*/ 5921 w 8330"/>
                <a:gd name="T39" fmla="*/ 585 h 4542"/>
                <a:gd name="T40" fmla="*/ 6260 w 8330"/>
                <a:gd name="T41" fmla="*/ 736 h 4542"/>
                <a:gd name="T42" fmla="*/ 315 w 8330"/>
                <a:gd name="T43" fmla="*/ 968 h 4542"/>
                <a:gd name="T44" fmla="*/ 547 w 8330"/>
                <a:gd name="T45" fmla="*/ 706 h 4542"/>
                <a:gd name="T46" fmla="*/ 577 w 8330"/>
                <a:gd name="T47" fmla="*/ 742 h 4542"/>
                <a:gd name="T48" fmla="*/ 6869 w 8330"/>
                <a:gd name="T49" fmla="*/ 1099 h 4542"/>
                <a:gd name="T50" fmla="*/ 6582 w 8330"/>
                <a:gd name="T51" fmla="*/ 902 h 4542"/>
                <a:gd name="T52" fmla="*/ 6901 w 8330"/>
                <a:gd name="T53" fmla="*/ 1092 h 4542"/>
                <a:gd name="T54" fmla="*/ 7452 w 8330"/>
                <a:gd name="T55" fmla="*/ 1535 h 4542"/>
                <a:gd name="T56" fmla="*/ 7199 w 8330"/>
                <a:gd name="T57" fmla="*/ 1299 h 4542"/>
                <a:gd name="T58" fmla="*/ 7485 w 8330"/>
                <a:gd name="T59" fmla="*/ 1533 h 4542"/>
                <a:gd name="T60" fmla="*/ 22 w 8330"/>
                <a:gd name="T61" fmla="*/ 1628 h 4542"/>
                <a:gd name="T62" fmla="*/ 17 w 8330"/>
                <a:gd name="T63" fmla="*/ 1521 h 4542"/>
                <a:gd name="T64" fmla="*/ 124 w 8330"/>
                <a:gd name="T65" fmla="*/ 1274 h 4542"/>
                <a:gd name="T66" fmla="*/ 48 w 8330"/>
                <a:gd name="T67" fmla="*/ 1609 h 4542"/>
                <a:gd name="T68" fmla="*/ 7741 w 8330"/>
                <a:gd name="T69" fmla="*/ 1821 h 4542"/>
                <a:gd name="T70" fmla="*/ 7775 w 8330"/>
                <a:gd name="T71" fmla="*/ 1791 h 4542"/>
                <a:gd name="T72" fmla="*/ 7973 w 8330"/>
                <a:gd name="T73" fmla="*/ 2078 h 4542"/>
                <a:gd name="T74" fmla="*/ 6 w 8330"/>
                <a:gd name="T75" fmla="*/ 2016 h 4542"/>
                <a:gd name="T76" fmla="*/ 51 w 8330"/>
                <a:gd name="T77" fmla="*/ 2009 h 4542"/>
                <a:gd name="T78" fmla="*/ 124 w 8330"/>
                <a:gd name="T79" fmla="*/ 2345 h 4542"/>
                <a:gd name="T80" fmla="*/ 8247 w 8330"/>
                <a:gd name="T81" fmla="*/ 2723 h 4542"/>
                <a:gd name="T82" fmla="*/ 8185 w 8330"/>
                <a:gd name="T83" fmla="*/ 2403 h 4542"/>
                <a:gd name="T84" fmla="*/ 8275 w 8330"/>
                <a:gd name="T85" fmla="*/ 2740 h 4542"/>
                <a:gd name="T86" fmla="*/ 8139 w 8330"/>
                <a:gd name="T87" fmla="*/ 3620 h 4542"/>
                <a:gd name="T88" fmla="*/ 8282 w 8330"/>
                <a:gd name="T89" fmla="*/ 3122 h 4542"/>
                <a:gd name="T90" fmla="*/ 8302 w 8330"/>
                <a:gd name="T91" fmla="*/ 3311 h 4542"/>
                <a:gd name="T92" fmla="*/ 8247 w 8330"/>
                <a:gd name="T93" fmla="*/ 2723 h 4542"/>
                <a:gd name="T94" fmla="*/ 7662 w 8330"/>
                <a:gd name="T95" fmla="*/ 4154 h 4542"/>
                <a:gd name="T96" fmla="*/ 7935 w 8330"/>
                <a:gd name="T97" fmla="*/ 3943 h 4542"/>
                <a:gd name="T98" fmla="*/ 7657 w 8330"/>
                <a:gd name="T99" fmla="*/ 4186 h 4542"/>
                <a:gd name="T100" fmla="*/ 7021 w 8330"/>
                <a:gd name="T101" fmla="*/ 4493 h 4542"/>
                <a:gd name="T102" fmla="*/ 7347 w 8330"/>
                <a:gd name="T103" fmla="*/ 4374 h 4542"/>
                <a:gd name="T104" fmla="*/ 7007 w 8330"/>
                <a:gd name="T105" fmla="*/ 4522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0" h="4542">
                  <a:moveTo>
                    <a:pt x="3407" y="54"/>
                  </a:moveTo>
                  <a:lnTo>
                    <a:pt x="3407" y="54"/>
                  </a:lnTo>
                  <a:cubicBezTo>
                    <a:pt x="3299" y="49"/>
                    <a:pt x="3190" y="46"/>
                    <a:pt x="3083" y="46"/>
                  </a:cubicBezTo>
                  <a:lnTo>
                    <a:pt x="3083" y="46"/>
                  </a:lnTo>
                  <a:cubicBezTo>
                    <a:pt x="3071" y="46"/>
                    <a:pt x="3061" y="36"/>
                    <a:pt x="3061" y="24"/>
                  </a:cubicBezTo>
                  <a:lnTo>
                    <a:pt x="3061" y="24"/>
                  </a:lnTo>
                  <a:lnTo>
                    <a:pt x="3061" y="24"/>
                  </a:lnTo>
                  <a:cubicBezTo>
                    <a:pt x="3060" y="11"/>
                    <a:pt x="3071" y="0"/>
                    <a:pt x="3083" y="0"/>
                  </a:cubicBezTo>
                  <a:lnTo>
                    <a:pt x="3083" y="0"/>
                  </a:lnTo>
                  <a:cubicBezTo>
                    <a:pt x="3191" y="0"/>
                    <a:pt x="3300" y="2"/>
                    <a:pt x="3409" y="7"/>
                  </a:cubicBezTo>
                  <a:lnTo>
                    <a:pt x="3409" y="7"/>
                  </a:lnTo>
                  <a:cubicBezTo>
                    <a:pt x="3422" y="8"/>
                    <a:pt x="3431" y="19"/>
                    <a:pt x="3431" y="31"/>
                  </a:cubicBezTo>
                  <a:lnTo>
                    <a:pt x="3431" y="31"/>
                  </a:lnTo>
                  <a:lnTo>
                    <a:pt x="3431" y="31"/>
                  </a:lnTo>
                  <a:cubicBezTo>
                    <a:pt x="3430" y="44"/>
                    <a:pt x="3419" y="54"/>
                    <a:pt x="3407" y="54"/>
                  </a:cubicBezTo>
                  <a:close/>
                  <a:moveTo>
                    <a:pt x="2329" y="72"/>
                  </a:moveTo>
                  <a:lnTo>
                    <a:pt x="2329" y="72"/>
                  </a:lnTo>
                  <a:lnTo>
                    <a:pt x="2329" y="72"/>
                  </a:lnTo>
                  <a:cubicBezTo>
                    <a:pt x="2328" y="59"/>
                    <a:pt x="2336" y="47"/>
                    <a:pt x="2349" y="46"/>
                  </a:cubicBezTo>
                  <a:lnTo>
                    <a:pt x="2349" y="46"/>
                  </a:lnTo>
                  <a:cubicBezTo>
                    <a:pt x="2455" y="33"/>
                    <a:pt x="2564" y="22"/>
                    <a:pt x="2673" y="14"/>
                  </a:cubicBezTo>
                  <a:lnTo>
                    <a:pt x="2673" y="14"/>
                  </a:lnTo>
                  <a:cubicBezTo>
                    <a:pt x="2686" y="14"/>
                    <a:pt x="2697" y="24"/>
                    <a:pt x="2698" y="36"/>
                  </a:cubicBezTo>
                  <a:lnTo>
                    <a:pt x="2698" y="36"/>
                  </a:lnTo>
                  <a:lnTo>
                    <a:pt x="2698" y="36"/>
                  </a:lnTo>
                  <a:cubicBezTo>
                    <a:pt x="2699" y="49"/>
                    <a:pt x="2689" y="60"/>
                    <a:pt x="2676" y="61"/>
                  </a:cubicBezTo>
                  <a:lnTo>
                    <a:pt x="2676" y="61"/>
                  </a:lnTo>
                  <a:cubicBezTo>
                    <a:pt x="2568" y="68"/>
                    <a:pt x="2460" y="78"/>
                    <a:pt x="2355" y="92"/>
                  </a:cubicBezTo>
                  <a:lnTo>
                    <a:pt x="2355" y="92"/>
                  </a:lnTo>
                  <a:cubicBezTo>
                    <a:pt x="2342" y="93"/>
                    <a:pt x="2331" y="85"/>
                    <a:pt x="2329" y="72"/>
                  </a:cubicBezTo>
                  <a:close/>
                  <a:moveTo>
                    <a:pt x="4134" y="123"/>
                  </a:moveTo>
                  <a:lnTo>
                    <a:pt x="4134" y="123"/>
                  </a:lnTo>
                  <a:cubicBezTo>
                    <a:pt x="4027" y="107"/>
                    <a:pt x="3920" y="94"/>
                    <a:pt x="3813" y="83"/>
                  </a:cubicBezTo>
                  <a:lnTo>
                    <a:pt x="3813" y="83"/>
                  </a:lnTo>
                  <a:cubicBezTo>
                    <a:pt x="3801" y="82"/>
                    <a:pt x="3792" y="71"/>
                    <a:pt x="3793" y="58"/>
                  </a:cubicBezTo>
                  <a:lnTo>
                    <a:pt x="3793" y="58"/>
                  </a:lnTo>
                  <a:lnTo>
                    <a:pt x="3793" y="58"/>
                  </a:lnTo>
                  <a:cubicBezTo>
                    <a:pt x="3794" y="45"/>
                    <a:pt x="3805" y="36"/>
                    <a:pt x="3818" y="37"/>
                  </a:cubicBezTo>
                  <a:lnTo>
                    <a:pt x="3818" y="37"/>
                  </a:lnTo>
                  <a:cubicBezTo>
                    <a:pt x="3925" y="48"/>
                    <a:pt x="4033" y="61"/>
                    <a:pt x="4141" y="77"/>
                  </a:cubicBezTo>
                  <a:lnTo>
                    <a:pt x="4141" y="77"/>
                  </a:lnTo>
                  <a:cubicBezTo>
                    <a:pt x="4154" y="79"/>
                    <a:pt x="4162" y="91"/>
                    <a:pt x="4160" y="104"/>
                  </a:cubicBezTo>
                  <a:lnTo>
                    <a:pt x="4160" y="104"/>
                  </a:lnTo>
                  <a:lnTo>
                    <a:pt x="4160" y="104"/>
                  </a:lnTo>
                  <a:cubicBezTo>
                    <a:pt x="4159" y="117"/>
                    <a:pt x="4147" y="125"/>
                    <a:pt x="4134" y="123"/>
                  </a:cubicBezTo>
                  <a:close/>
                  <a:moveTo>
                    <a:pt x="4880" y="246"/>
                  </a:moveTo>
                  <a:lnTo>
                    <a:pt x="4880" y="246"/>
                  </a:lnTo>
                  <a:cubicBezTo>
                    <a:pt x="4877" y="259"/>
                    <a:pt x="4864" y="266"/>
                    <a:pt x="4851" y="263"/>
                  </a:cubicBezTo>
                  <a:lnTo>
                    <a:pt x="4851" y="263"/>
                  </a:lnTo>
                  <a:cubicBezTo>
                    <a:pt x="4790" y="248"/>
                    <a:pt x="4728" y="234"/>
                    <a:pt x="4666" y="220"/>
                  </a:cubicBezTo>
                  <a:lnTo>
                    <a:pt x="4666" y="220"/>
                  </a:lnTo>
                  <a:cubicBezTo>
                    <a:pt x="4623" y="211"/>
                    <a:pt x="4579" y="201"/>
                    <a:pt x="4536" y="193"/>
                  </a:cubicBezTo>
                  <a:lnTo>
                    <a:pt x="4536" y="193"/>
                  </a:lnTo>
                  <a:cubicBezTo>
                    <a:pt x="4523" y="191"/>
                    <a:pt x="4515" y="178"/>
                    <a:pt x="4518" y="166"/>
                  </a:cubicBezTo>
                  <a:lnTo>
                    <a:pt x="4518" y="166"/>
                  </a:lnTo>
                  <a:lnTo>
                    <a:pt x="4518" y="166"/>
                  </a:lnTo>
                  <a:cubicBezTo>
                    <a:pt x="4520" y="153"/>
                    <a:pt x="4532" y="145"/>
                    <a:pt x="4545" y="148"/>
                  </a:cubicBezTo>
                  <a:lnTo>
                    <a:pt x="4545" y="148"/>
                  </a:lnTo>
                  <a:cubicBezTo>
                    <a:pt x="4588" y="156"/>
                    <a:pt x="4632" y="165"/>
                    <a:pt x="4676" y="175"/>
                  </a:cubicBezTo>
                  <a:lnTo>
                    <a:pt x="4676" y="175"/>
                  </a:lnTo>
                  <a:cubicBezTo>
                    <a:pt x="4738" y="188"/>
                    <a:pt x="4801" y="203"/>
                    <a:pt x="4862" y="218"/>
                  </a:cubicBezTo>
                  <a:lnTo>
                    <a:pt x="4862" y="218"/>
                  </a:lnTo>
                  <a:cubicBezTo>
                    <a:pt x="4875" y="221"/>
                    <a:pt x="4883" y="234"/>
                    <a:pt x="4880" y="246"/>
                  </a:cubicBezTo>
                  <a:close/>
                  <a:moveTo>
                    <a:pt x="5552" y="470"/>
                  </a:moveTo>
                  <a:lnTo>
                    <a:pt x="5552" y="470"/>
                  </a:lnTo>
                  <a:cubicBezTo>
                    <a:pt x="5452" y="435"/>
                    <a:pt x="5349" y="401"/>
                    <a:pt x="5245" y="370"/>
                  </a:cubicBezTo>
                  <a:lnTo>
                    <a:pt x="5245" y="370"/>
                  </a:lnTo>
                  <a:cubicBezTo>
                    <a:pt x="5233" y="366"/>
                    <a:pt x="5226" y="354"/>
                    <a:pt x="5229" y="342"/>
                  </a:cubicBezTo>
                  <a:lnTo>
                    <a:pt x="5229" y="342"/>
                  </a:lnTo>
                  <a:lnTo>
                    <a:pt x="5229" y="342"/>
                  </a:lnTo>
                  <a:cubicBezTo>
                    <a:pt x="5233" y="329"/>
                    <a:pt x="5246" y="323"/>
                    <a:pt x="5259" y="326"/>
                  </a:cubicBezTo>
                  <a:lnTo>
                    <a:pt x="5259" y="326"/>
                  </a:lnTo>
                  <a:cubicBezTo>
                    <a:pt x="5363" y="358"/>
                    <a:pt x="5467" y="391"/>
                    <a:pt x="5568" y="427"/>
                  </a:cubicBezTo>
                  <a:lnTo>
                    <a:pt x="5568" y="427"/>
                  </a:lnTo>
                  <a:cubicBezTo>
                    <a:pt x="5580" y="431"/>
                    <a:pt x="5586" y="444"/>
                    <a:pt x="5582" y="457"/>
                  </a:cubicBezTo>
                  <a:lnTo>
                    <a:pt x="5582" y="457"/>
                  </a:lnTo>
                  <a:lnTo>
                    <a:pt x="5582" y="457"/>
                  </a:lnTo>
                  <a:cubicBezTo>
                    <a:pt x="5578" y="468"/>
                    <a:pt x="5565" y="475"/>
                    <a:pt x="5552" y="470"/>
                  </a:cubicBezTo>
                  <a:close/>
                  <a:moveTo>
                    <a:pt x="881" y="508"/>
                  </a:moveTo>
                  <a:lnTo>
                    <a:pt x="881" y="508"/>
                  </a:lnTo>
                  <a:lnTo>
                    <a:pt x="881" y="508"/>
                  </a:lnTo>
                  <a:cubicBezTo>
                    <a:pt x="875" y="497"/>
                    <a:pt x="879" y="483"/>
                    <a:pt x="890" y="476"/>
                  </a:cubicBezTo>
                  <a:lnTo>
                    <a:pt x="890" y="476"/>
                  </a:lnTo>
                  <a:cubicBezTo>
                    <a:pt x="982" y="425"/>
                    <a:pt x="1081" y="378"/>
                    <a:pt x="1185" y="335"/>
                  </a:cubicBezTo>
                  <a:lnTo>
                    <a:pt x="1185" y="335"/>
                  </a:lnTo>
                  <a:cubicBezTo>
                    <a:pt x="1197" y="330"/>
                    <a:pt x="1210" y="336"/>
                    <a:pt x="1215" y="348"/>
                  </a:cubicBezTo>
                  <a:lnTo>
                    <a:pt x="1215" y="348"/>
                  </a:lnTo>
                  <a:lnTo>
                    <a:pt x="1215" y="348"/>
                  </a:lnTo>
                  <a:cubicBezTo>
                    <a:pt x="1220" y="359"/>
                    <a:pt x="1214" y="373"/>
                    <a:pt x="1202" y="377"/>
                  </a:cubicBezTo>
                  <a:lnTo>
                    <a:pt x="1202" y="377"/>
                  </a:lnTo>
                  <a:cubicBezTo>
                    <a:pt x="1100" y="420"/>
                    <a:pt x="1003" y="467"/>
                    <a:pt x="912" y="517"/>
                  </a:cubicBezTo>
                  <a:lnTo>
                    <a:pt x="912" y="517"/>
                  </a:lnTo>
                  <a:cubicBezTo>
                    <a:pt x="901" y="523"/>
                    <a:pt x="887" y="519"/>
                    <a:pt x="881" y="508"/>
                  </a:cubicBezTo>
                  <a:close/>
                  <a:moveTo>
                    <a:pt x="6229" y="747"/>
                  </a:moveTo>
                  <a:lnTo>
                    <a:pt x="6229" y="747"/>
                  </a:lnTo>
                  <a:cubicBezTo>
                    <a:pt x="6133" y="702"/>
                    <a:pt x="6034" y="658"/>
                    <a:pt x="5934" y="616"/>
                  </a:cubicBezTo>
                  <a:lnTo>
                    <a:pt x="5934" y="616"/>
                  </a:lnTo>
                  <a:cubicBezTo>
                    <a:pt x="5922" y="611"/>
                    <a:pt x="5916" y="597"/>
                    <a:pt x="5921" y="585"/>
                  </a:cubicBezTo>
                  <a:lnTo>
                    <a:pt x="5921" y="585"/>
                  </a:lnTo>
                  <a:lnTo>
                    <a:pt x="5921" y="585"/>
                  </a:lnTo>
                  <a:cubicBezTo>
                    <a:pt x="5926" y="574"/>
                    <a:pt x="5940" y="568"/>
                    <a:pt x="5952" y="573"/>
                  </a:cubicBezTo>
                  <a:lnTo>
                    <a:pt x="5952" y="573"/>
                  </a:lnTo>
                  <a:cubicBezTo>
                    <a:pt x="6052" y="615"/>
                    <a:pt x="6152" y="659"/>
                    <a:pt x="6249" y="705"/>
                  </a:cubicBezTo>
                  <a:lnTo>
                    <a:pt x="6249" y="705"/>
                  </a:lnTo>
                  <a:cubicBezTo>
                    <a:pt x="6261" y="711"/>
                    <a:pt x="6265" y="724"/>
                    <a:pt x="6260" y="736"/>
                  </a:cubicBezTo>
                  <a:lnTo>
                    <a:pt x="6260" y="736"/>
                  </a:lnTo>
                  <a:lnTo>
                    <a:pt x="6260" y="736"/>
                  </a:lnTo>
                  <a:cubicBezTo>
                    <a:pt x="6255" y="748"/>
                    <a:pt x="6240" y="752"/>
                    <a:pt x="6229" y="747"/>
                  </a:cubicBezTo>
                  <a:close/>
                  <a:moveTo>
                    <a:pt x="315" y="968"/>
                  </a:moveTo>
                  <a:lnTo>
                    <a:pt x="315" y="968"/>
                  </a:lnTo>
                  <a:lnTo>
                    <a:pt x="315" y="968"/>
                  </a:lnTo>
                  <a:cubicBezTo>
                    <a:pt x="306" y="960"/>
                    <a:pt x="304" y="945"/>
                    <a:pt x="313" y="935"/>
                  </a:cubicBezTo>
                  <a:lnTo>
                    <a:pt x="313" y="935"/>
                  </a:lnTo>
                  <a:cubicBezTo>
                    <a:pt x="380" y="854"/>
                    <a:pt x="459" y="778"/>
                    <a:pt x="547" y="706"/>
                  </a:cubicBezTo>
                  <a:lnTo>
                    <a:pt x="547" y="706"/>
                  </a:lnTo>
                  <a:cubicBezTo>
                    <a:pt x="557" y="697"/>
                    <a:pt x="572" y="699"/>
                    <a:pt x="580" y="710"/>
                  </a:cubicBezTo>
                  <a:lnTo>
                    <a:pt x="580" y="710"/>
                  </a:lnTo>
                  <a:lnTo>
                    <a:pt x="580" y="710"/>
                  </a:lnTo>
                  <a:cubicBezTo>
                    <a:pt x="588" y="720"/>
                    <a:pt x="586" y="733"/>
                    <a:pt x="577" y="742"/>
                  </a:cubicBezTo>
                  <a:lnTo>
                    <a:pt x="577" y="742"/>
                  </a:lnTo>
                  <a:cubicBezTo>
                    <a:pt x="491" y="812"/>
                    <a:pt x="414" y="887"/>
                    <a:pt x="348" y="965"/>
                  </a:cubicBezTo>
                  <a:lnTo>
                    <a:pt x="348" y="965"/>
                  </a:lnTo>
                  <a:cubicBezTo>
                    <a:pt x="340" y="974"/>
                    <a:pt x="325" y="976"/>
                    <a:pt x="315" y="968"/>
                  </a:cubicBezTo>
                  <a:close/>
                  <a:moveTo>
                    <a:pt x="6869" y="1099"/>
                  </a:moveTo>
                  <a:lnTo>
                    <a:pt x="6869" y="1099"/>
                  </a:lnTo>
                  <a:cubicBezTo>
                    <a:pt x="6780" y="1042"/>
                    <a:pt x="6687" y="987"/>
                    <a:pt x="6591" y="934"/>
                  </a:cubicBezTo>
                  <a:lnTo>
                    <a:pt x="6591" y="934"/>
                  </a:lnTo>
                  <a:cubicBezTo>
                    <a:pt x="6580" y="927"/>
                    <a:pt x="6576" y="913"/>
                    <a:pt x="6582" y="902"/>
                  </a:cubicBezTo>
                  <a:lnTo>
                    <a:pt x="6582" y="902"/>
                  </a:lnTo>
                  <a:lnTo>
                    <a:pt x="6582" y="902"/>
                  </a:lnTo>
                  <a:cubicBezTo>
                    <a:pt x="6589" y="891"/>
                    <a:pt x="6603" y="887"/>
                    <a:pt x="6614" y="893"/>
                  </a:cubicBezTo>
                  <a:lnTo>
                    <a:pt x="6614" y="893"/>
                  </a:lnTo>
                  <a:cubicBezTo>
                    <a:pt x="6710" y="946"/>
                    <a:pt x="6804" y="1003"/>
                    <a:pt x="6894" y="1060"/>
                  </a:cubicBezTo>
                  <a:lnTo>
                    <a:pt x="6894" y="1060"/>
                  </a:lnTo>
                  <a:cubicBezTo>
                    <a:pt x="6905" y="1066"/>
                    <a:pt x="6908" y="1081"/>
                    <a:pt x="6901" y="1092"/>
                  </a:cubicBezTo>
                  <a:lnTo>
                    <a:pt x="6901" y="1092"/>
                  </a:lnTo>
                  <a:lnTo>
                    <a:pt x="6901" y="1092"/>
                  </a:lnTo>
                  <a:cubicBezTo>
                    <a:pt x="6894" y="1102"/>
                    <a:pt x="6879" y="1105"/>
                    <a:pt x="6869" y="1099"/>
                  </a:cubicBezTo>
                  <a:close/>
                  <a:moveTo>
                    <a:pt x="7452" y="1535"/>
                  </a:moveTo>
                  <a:lnTo>
                    <a:pt x="7452" y="1535"/>
                  </a:lnTo>
                  <a:cubicBezTo>
                    <a:pt x="7375" y="1466"/>
                    <a:pt x="7291" y="1398"/>
                    <a:pt x="7204" y="1331"/>
                  </a:cubicBezTo>
                  <a:lnTo>
                    <a:pt x="7204" y="1331"/>
                  </a:lnTo>
                  <a:cubicBezTo>
                    <a:pt x="7193" y="1323"/>
                    <a:pt x="7191" y="1309"/>
                    <a:pt x="7199" y="1299"/>
                  </a:cubicBezTo>
                  <a:lnTo>
                    <a:pt x="7199" y="1299"/>
                  </a:lnTo>
                  <a:lnTo>
                    <a:pt x="7199" y="1299"/>
                  </a:lnTo>
                  <a:cubicBezTo>
                    <a:pt x="7207" y="1288"/>
                    <a:pt x="7221" y="1286"/>
                    <a:pt x="7232" y="1294"/>
                  </a:cubicBezTo>
                  <a:lnTo>
                    <a:pt x="7232" y="1294"/>
                  </a:lnTo>
                  <a:cubicBezTo>
                    <a:pt x="7320" y="1361"/>
                    <a:pt x="7404" y="1431"/>
                    <a:pt x="7484" y="1501"/>
                  </a:cubicBezTo>
                  <a:lnTo>
                    <a:pt x="7484" y="1501"/>
                  </a:lnTo>
                  <a:cubicBezTo>
                    <a:pt x="7493" y="1509"/>
                    <a:pt x="7494" y="1524"/>
                    <a:pt x="7485" y="1533"/>
                  </a:cubicBezTo>
                  <a:lnTo>
                    <a:pt x="7485" y="1533"/>
                  </a:lnTo>
                  <a:lnTo>
                    <a:pt x="7485" y="1533"/>
                  </a:lnTo>
                  <a:cubicBezTo>
                    <a:pt x="7477" y="1543"/>
                    <a:pt x="7462" y="1544"/>
                    <a:pt x="7452" y="1535"/>
                  </a:cubicBezTo>
                  <a:close/>
                  <a:moveTo>
                    <a:pt x="22" y="1628"/>
                  </a:moveTo>
                  <a:lnTo>
                    <a:pt x="22" y="1628"/>
                  </a:lnTo>
                  <a:lnTo>
                    <a:pt x="22" y="1628"/>
                  </a:lnTo>
                  <a:cubicBezTo>
                    <a:pt x="9" y="1626"/>
                    <a:pt x="0" y="1615"/>
                    <a:pt x="2" y="1602"/>
                  </a:cubicBezTo>
                  <a:lnTo>
                    <a:pt x="2" y="1602"/>
                  </a:lnTo>
                  <a:cubicBezTo>
                    <a:pt x="6" y="1574"/>
                    <a:pt x="11" y="1548"/>
                    <a:pt x="17" y="1521"/>
                  </a:cubicBezTo>
                  <a:lnTo>
                    <a:pt x="17" y="1521"/>
                  </a:lnTo>
                  <a:cubicBezTo>
                    <a:pt x="35" y="1440"/>
                    <a:pt x="60" y="1362"/>
                    <a:pt x="93" y="1286"/>
                  </a:cubicBezTo>
                  <a:lnTo>
                    <a:pt x="93" y="1286"/>
                  </a:lnTo>
                  <a:cubicBezTo>
                    <a:pt x="98" y="1274"/>
                    <a:pt x="112" y="1268"/>
                    <a:pt x="124" y="1274"/>
                  </a:cubicBezTo>
                  <a:lnTo>
                    <a:pt x="124" y="1274"/>
                  </a:lnTo>
                  <a:lnTo>
                    <a:pt x="124" y="1274"/>
                  </a:lnTo>
                  <a:cubicBezTo>
                    <a:pt x="135" y="1279"/>
                    <a:pt x="140" y="1292"/>
                    <a:pt x="135" y="1304"/>
                  </a:cubicBezTo>
                  <a:lnTo>
                    <a:pt x="135" y="1304"/>
                  </a:lnTo>
                  <a:cubicBezTo>
                    <a:pt x="104" y="1377"/>
                    <a:pt x="79" y="1453"/>
                    <a:pt x="62" y="1530"/>
                  </a:cubicBezTo>
                  <a:lnTo>
                    <a:pt x="62" y="1530"/>
                  </a:lnTo>
                  <a:cubicBezTo>
                    <a:pt x="57" y="1556"/>
                    <a:pt x="52" y="1582"/>
                    <a:pt x="48" y="1609"/>
                  </a:cubicBezTo>
                  <a:lnTo>
                    <a:pt x="48" y="1609"/>
                  </a:lnTo>
                  <a:cubicBezTo>
                    <a:pt x="46" y="1621"/>
                    <a:pt x="34" y="1630"/>
                    <a:pt x="22" y="1628"/>
                  </a:cubicBezTo>
                  <a:close/>
                  <a:moveTo>
                    <a:pt x="7940" y="2073"/>
                  </a:moveTo>
                  <a:lnTo>
                    <a:pt x="7940" y="2073"/>
                  </a:lnTo>
                  <a:cubicBezTo>
                    <a:pt x="7881" y="1988"/>
                    <a:pt x="7814" y="1904"/>
                    <a:pt x="7741" y="1821"/>
                  </a:cubicBezTo>
                  <a:lnTo>
                    <a:pt x="7741" y="1821"/>
                  </a:lnTo>
                  <a:cubicBezTo>
                    <a:pt x="7733" y="1812"/>
                    <a:pt x="7733" y="1797"/>
                    <a:pt x="7742" y="1789"/>
                  </a:cubicBezTo>
                  <a:lnTo>
                    <a:pt x="7742" y="1789"/>
                  </a:lnTo>
                  <a:lnTo>
                    <a:pt x="7742" y="1789"/>
                  </a:lnTo>
                  <a:cubicBezTo>
                    <a:pt x="7752" y="1780"/>
                    <a:pt x="7767" y="1781"/>
                    <a:pt x="7775" y="1791"/>
                  </a:cubicBezTo>
                  <a:lnTo>
                    <a:pt x="7775" y="1791"/>
                  </a:lnTo>
                  <a:cubicBezTo>
                    <a:pt x="7850" y="1875"/>
                    <a:pt x="7918" y="1960"/>
                    <a:pt x="7978" y="2047"/>
                  </a:cubicBezTo>
                  <a:lnTo>
                    <a:pt x="7978" y="2047"/>
                  </a:lnTo>
                  <a:cubicBezTo>
                    <a:pt x="7985" y="2057"/>
                    <a:pt x="7983" y="2072"/>
                    <a:pt x="7973" y="2078"/>
                  </a:cubicBezTo>
                  <a:lnTo>
                    <a:pt x="7973" y="2078"/>
                  </a:lnTo>
                  <a:lnTo>
                    <a:pt x="7973" y="2078"/>
                  </a:lnTo>
                  <a:cubicBezTo>
                    <a:pt x="7962" y="2085"/>
                    <a:pt x="7948" y="2082"/>
                    <a:pt x="7940" y="2073"/>
                  </a:cubicBezTo>
                  <a:lnTo>
                    <a:pt x="93" y="2332"/>
                  </a:lnTo>
                  <a:lnTo>
                    <a:pt x="93" y="2332"/>
                  </a:lnTo>
                  <a:cubicBezTo>
                    <a:pt x="52" y="2226"/>
                    <a:pt x="23" y="2120"/>
                    <a:pt x="6" y="2016"/>
                  </a:cubicBezTo>
                  <a:lnTo>
                    <a:pt x="6" y="2016"/>
                  </a:lnTo>
                  <a:cubicBezTo>
                    <a:pt x="4" y="2003"/>
                    <a:pt x="13" y="1991"/>
                    <a:pt x="25" y="1990"/>
                  </a:cubicBezTo>
                  <a:lnTo>
                    <a:pt x="26" y="1990"/>
                  </a:lnTo>
                  <a:lnTo>
                    <a:pt x="26" y="1990"/>
                  </a:lnTo>
                  <a:cubicBezTo>
                    <a:pt x="38" y="1988"/>
                    <a:pt x="50" y="1996"/>
                    <a:pt x="51" y="2009"/>
                  </a:cubicBezTo>
                  <a:lnTo>
                    <a:pt x="51" y="2009"/>
                  </a:lnTo>
                  <a:cubicBezTo>
                    <a:pt x="68" y="2109"/>
                    <a:pt x="97" y="2212"/>
                    <a:pt x="136" y="2315"/>
                  </a:cubicBezTo>
                  <a:lnTo>
                    <a:pt x="136" y="2315"/>
                  </a:lnTo>
                  <a:cubicBezTo>
                    <a:pt x="141" y="2326"/>
                    <a:pt x="135" y="2340"/>
                    <a:pt x="124" y="2345"/>
                  </a:cubicBezTo>
                  <a:lnTo>
                    <a:pt x="124" y="2345"/>
                  </a:lnTo>
                  <a:lnTo>
                    <a:pt x="124" y="2345"/>
                  </a:lnTo>
                  <a:cubicBezTo>
                    <a:pt x="111" y="2350"/>
                    <a:pt x="98" y="2343"/>
                    <a:pt x="93" y="2332"/>
                  </a:cubicBezTo>
                  <a:lnTo>
                    <a:pt x="7940" y="2073"/>
                  </a:lnTo>
                  <a:close/>
                  <a:moveTo>
                    <a:pt x="8247" y="2723"/>
                  </a:moveTo>
                  <a:lnTo>
                    <a:pt x="8247" y="2723"/>
                  </a:lnTo>
                  <a:cubicBezTo>
                    <a:pt x="8223" y="2623"/>
                    <a:pt x="8189" y="2523"/>
                    <a:pt x="8143" y="2422"/>
                  </a:cubicBezTo>
                  <a:lnTo>
                    <a:pt x="8143" y="2422"/>
                  </a:lnTo>
                  <a:cubicBezTo>
                    <a:pt x="8138" y="2410"/>
                    <a:pt x="8143" y="2397"/>
                    <a:pt x="8154" y="2391"/>
                  </a:cubicBezTo>
                  <a:lnTo>
                    <a:pt x="8154" y="2391"/>
                  </a:lnTo>
                  <a:cubicBezTo>
                    <a:pt x="8166" y="2386"/>
                    <a:pt x="8179" y="2391"/>
                    <a:pt x="8185" y="2403"/>
                  </a:cubicBezTo>
                  <a:lnTo>
                    <a:pt x="8185" y="2403"/>
                  </a:lnTo>
                  <a:cubicBezTo>
                    <a:pt x="8232" y="2506"/>
                    <a:pt x="8268" y="2610"/>
                    <a:pt x="8293" y="2713"/>
                  </a:cubicBezTo>
                  <a:lnTo>
                    <a:pt x="8293" y="2713"/>
                  </a:lnTo>
                  <a:cubicBezTo>
                    <a:pt x="8295" y="2725"/>
                    <a:pt x="8287" y="2738"/>
                    <a:pt x="8275" y="2740"/>
                  </a:cubicBezTo>
                  <a:lnTo>
                    <a:pt x="8275" y="2740"/>
                  </a:lnTo>
                  <a:cubicBezTo>
                    <a:pt x="8262" y="2743"/>
                    <a:pt x="8250" y="2736"/>
                    <a:pt x="8247" y="2723"/>
                  </a:cubicBezTo>
                  <a:lnTo>
                    <a:pt x="8148" y="3651"/>
                  </a:lnTo>
                  <a:lnTo>
                    <a:pt x="8148" y="3651"/>
                  </a:lnTo>
                  <a:lnTo>
                    <a:pt x="8148" y="3651"/>
                  </a:lnTo>
                  <a:cubicBezTo>
                    <a:pt x="8137" y="3645"/>
                    <a:pt x="8133" y="3631"/>
                    <a:pt x="8139" y="3620"/>
                  </a:cubicBezTo>
                  <a:lnTo>
                    <a:pt x="8139" y="3620"/>
                  </a:lnTo>
                  <a:cubicBezTo>
                    <a:pt x="8193" y="3519"/>
                    <a:pt x="8232" y="3412"/>
                    <a:pt x="8256" y="3302"/>
                  </a:cubicBezTo>
                  <a:lnTo>
                    <a:pt x="8256" y="3302"/>
                  </a:lnTo>
                  <a:cubicBezTo>
                    <a:pt x="8269" y="3243"/>
                    <a:pt x="8278" y="3182"/>
                    <a:pt x="8282" y="3122"/>
                  </a:cubicBezTo>
                  <a:lnTo>
                    <a:pt x="8282" y="3122"/>
                  </a:lnTo>
                  <a:cubicBezTo>
                    <a:pt x="8283" y="3110"/>
                    <a:pt x="8294" y="3100"/>
                    <a:pt x="8306" y="3100"/>
                  </a:cubicBezTo>
                  <a:lnTo>
                    <a:pt x="8306" y="3100"/>
                  </a:lnTo>
                  <a:cubicBezTo>
                    <a:pt x="8319" y="3101"/>
                    <a:pt x="8329" y="3112"/>
                    <a:pt x="8328" y="3125"/>
                  </a:cubicBezTo>
                  <a:lnTo>
                    <a:pt x="8328" y="3125"/>
                  </a:lnTo>
                  <a:cubicBezTo>
                    <a:pt x="8324" y="3188"/>
                    <a:pt x="8315" y="3250"/>
                    <a:pt x="8302" y="3311"/>
                  </a:cubicBezTo>
                  <a:lnTo>
                    <a:pt x="8302" y="3311"/>
                  </a:lnTo>
                  <a:cubicBezTo>
                    <a:pt x="8277" y="3426"/>
                    <a:pt x="8236" y="3537"/>
                    <a:pt x="8180" y="3642"/>
                  </a:cubicBezTo>
                  <a:lnTo>
                    <a:pt x="8180" y="3642"/>
                  </a:lnTo>
                  <a:cubicBezTo>
                    <a:pt x="8174" y="3653"/>
                    <a:pt x="8160" y="3657"/>
                    <a:pt x="8148" y="3651"/>
                  </a:cubicBezTo>
                  <a:lnTo>
                    <a:pt x="8247" y="2723"/>
                  </a:lnTo>
                  <a:close/>
                  <a:moveTo>
                    <a:pt x="7657" y="4186"/>
                  </a:moveTo>
                  <a:lnTo>
                    <a:pt x="7657" y="4186"/>
                  </a:lnTo>
                  <a:lnTo>
                    <a:pt x="7657" y="4186"/>
                  </a:lnTo>
                  <a:cubicBezTo>
                    <a:pt x="7650" y="4175"/>
                    <a:pt x="7651" y="4161"/>
                    <a:pt x="7662" y="4154"/>
                  </a:cubicBezTo>
                  <a:lnTo>
                    <a:pt x="7662" y="4154"/>
                  </a:lnTo>
                  <a:cubicBezTo>
                    <a:pt x="7751" y="4088"/>
                    <a:pt x="7831" y="4018"/>
                    <a:pt x="7902" y="3944"/>
                  </a:cubicBezTo>
                  <a:lnTo>
                    <a:pt x="7902" y="3944"/>
                  </a:lnTo>
                  <a:cubicBezTo>
                    <a:pt x="7911" y="3935"/>
                    <a:pt x="7926" y="3934"/>
                    <a:pt x="7935" y="3943"/>
                  </a:cubicBezTo>
                  <a:lnTo>
                    <a:pt x="7935" y="3943"/>
                  </a:lnTo>
                  <a:lnTo>
                    <a:pt x="7935" y="3943"/>
                  </a:lnTo>
                  <a:cubicBezTo>
                    <a:pt x="7944" y="3952"/>
                    <a:pt x="7944" y="3966"/>
                    <a:pt x="7935" y="3976"/>
                  </a:cubicBezTo>
                  <a:lnTo>
                    <a:pt x="7935" y="3976"/>
                  </a:lnTo>
                  <a:cubicBezTo>
                    <a:pt x="7863" y="4052"/>
                    <a:pt x="7780" y="4123"/>
                    <a:pt x="7689" y="4191"/>
                  </a:cubicBezTo>
                  <a:lnTo>
                    <a:pt x="7689" y="4191"/>
                  </a:lnTo>
                  <a:cubicBezTo>
                    <a:pt x="7679" y="4199"/>
                    <a:pt x="7664" y="4196"/>
                    <a:pt x="7657" y="4186"/>
                  </a:cubicBezTo>
                  <a:lnTo>
                    <a:pt x="7007" y="4522"/>
                  </a:lnTo>
                  <a:lnTo>
                    <a:pt x="7007" y="4522"/>
                  </a:lnTo>
                  <a:lnTo>
                    <a:pt x="7007" y="4522"/>
                  </a:lnTo>
                  <a:cubicBezTo>
                    <a:pt x="7003" y="4511"/>
                    <a:pt x="7009" y="4497"/>
                    <a:pt x="7021" y="4493"/>
                  </a:cubicBezTo>
                  <a:lnTo>
                    <a:pt x="7021" y="4493"/>
                  </a:lnTo>
                  <a:cubicBezTo>
                    <a:pt x="7125" y="4454"/>
                    <a:pt x="7223" y="4410"/>
                    <a:pt x="7315" y="4364"/>
                  </a:cubicBezTo>
                  <a:lnTo>
                    <a:pt x="7315" y="4364"/>
                  </a:lnTo>
                  <a:cubicBezTo>
                    <a:pt x="7327" y="4358"/>
                    <a:pt x="7341" y="4363"/>
                    <a:pt x="7347" y="4374"/>
                  </a:cubicBezTo>
                  <a:lnTo>
                    <a:pt x="7347" y="4374"/>
                  </a:lnTo>
                  <a:lnTo>
                    <a:pt x="7347" y="4374"/>
                  </a:lnTo>
                  <a:cubicBezTo>
                    <a:pt x="7353" y="4385"/>
                    <a:pt x="7348" y="4399"/>
                    <a:pt x="7337" y="4405"/>
                  </a:cubicBezTo>
                  <a:lnTo>
                    <a:pt x="7337" y="4405"/>
                  </a:lnTo>
                  <a:cubicBezTo>
                    <a:pt x="7243" y="4453"/>
                    <a:pt x="7142" y="4496"/>
                    <a:pt x="7037" y="4536"/>
                  </a:cubicBezTo>
                  <a:lnTo>
                    <a:pt x="7037" y="4536"/>
                  </a:lnTo>
                  <a:cubicBezTo>
                    <a:pt x="7026" y="4541"/>
                    <a:pt x="7012" y="4535"/>
                    <a:pt x="7007" y="4522"/>
                  </a:cubicBezTo>
                  <a:lnTo>
                    <a:pt x="7657" y="4186"/>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4" name="Freeform 391">
              <a:extLst>
                <a:ext uri="{FF2B5EF4-FFF2-40B4-BE49-F238E27FC236}">
                  <a16:creationId xmlns:a16="http://schemas.microsoft.com/office/drawing/2014/main" id="{8E237071-BA0C-C54D-8BCF-F56ED42A3E9F}"/>
                </a:ext>
              </a:extLst>
            </p:cNvPr>
            <p:cNvSpPr>
              <a:spLocks noChangeArrowheads="1"/>
            </p:cNvSpPr>
            <p:nvPr/>
          </p:nvSpPr>
          <p:spPr bwMode="auto">
            <a:xfrm>
              <a:off x="5333501" y="10780036"/>
              <a:ext cx="3696820" cy="1713830"/>
            </a:xfrm>
            <a:custGeom>
              <a:avLst/>
              <a:gdLst>
                <a:gd name="T0" fmla="*/ 2307 w 2968"/>
                <a:gd name="T1" fmla="*/ 1121 h 1377"/>
                <a:gd name="T2" fmla="*/ 2307 w 2968"/>
                <a:gd name="T3" fmla="*/ 0 h 1377"/>
                <a:gd name="T4" fmla="*/ 660 w 2968"/>
                <a:gd name="T5" fmla="*/ 0 h 1377"/>
                <a:gd name="T6" fmla="*/ 660 w 2968"/>
                <a:gd name="T7" fmla="*/ 1121 h 1377"/>
                <a:gd name="T8" fmla="*/ 0 w 2968"/>
                <a:gd name="T9" fmla="*/ 1376 h 1377"/>
                <a:gd name="T10" fmla="*/ 660 w 2968"/>
                <a:gd name="T11" fmla="*/ 1376 h 1377"/>
                <a:gd name="T12" fmla="*/ 2307 w 2968"/>
                <a:gd name="T13" fmla="*/ 1376 h 1377"/>
                <a:gd name="T14" fmla="*/ 2967 w 2968"/>
                <a:gd name="T15" fmla="*/ 1376 h 1377"/>
                <a:gd name="T16" fmla="*/ 2307 w 2968"/>
                <a:gd name="T17" fmla="*/ 112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8" h="1377">
                  <a:moveTo>
                    <a:pt x="2307" y="1121"/>
                  </a:moveTo>
                  <a:lnTo>
                    <a:pt x="2307" y="0"/>
                  </a:lnTo>
                  <a:lnTo>
                    <a:pt x="660" y="0"/>
                  </a:lnTo>
                  <a:lnTo>
                    <a:pt x="660" y="1121"/>
                  </a:lnTo>
                  <a:lnTo>
                    <a:pt x="0" y="1376"/>
                  </a:lnTo>
                  <a:lnTo>
                    <a:pt x="660" y="1376"/>
                  </a:lnTo>
                  <a:lnTo>
                    <a:pt x="2307" y="1376"/>
                  </a:lnTo>
                  <a:lnTo>
                    <a:pt x="2967" y="1376"/>
                  </a:lnTo>
                  <a:lnTo>
                    <a:pt x="2307" y="112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5" name="Freeform 392">
              <a:extLst>
                <a:ext uri="{FF2B5EF4-FFF2-40B4-BE49-F238E27FC236}">
                  <a16:creationId xmlns:a16="http://schemas.microsoft.com/office/drawing/2014/main" id="{D3A9369D-D348-C340-908A-DDBE0CE3B1CB}"/>
                </a:ext>
              </a:extLst>
            </p:cNvPr>
            <p:cNvSpPr>
              <a:spLocks noChangeArrowheads="1"/>
            </p:cNvSpPr>
            <p:nvPr/>
          </p:nvSpPr>
          <p:spPr bwMode="auto">
            <a:xfrm>
              <a:off x="3213185" y="5786859"/>
              <a:ext cx="7629842" cy="5201912"/>
            </a:xfrm>
            <a:custGeom>
              <a:avLst/>
              <a:gdLst>
                <a:gd name="T0" fmla="*/ 6125 w 6126"/>
                <a:gd name="T1" fmla="*/ 4173 h 4174"/>
                <a:gd name="T2" fmla="*/ 0 w 6126"/>
                <a:gd name="T3" fmla="*/ 4173 h 4174"/>
                <a:gd name="T4" fmla="*/ 0 w 6126"/>
                <a:gd name="T5" fmla="*/ 0 h 4174"/>
                <a:gd name="T6" fmla="*/ 6125 w 6126"/>
                <a:gd name="T7" fmla="*/ 0 h 4174"/>
                <a:gd name="T8" fmla="*/ 6125 w 6126"/>
                <a:gd name="T9" fmla="*/ 4173 h 4174"/>
              </a:gdLst>
              <a:ahLst/>
              <a:cxnLst>
                <a:cxn ang="0">
                  <a:pos x="T0" y="T1"/>
                </a:cxn>
                <a:cxn ang="0">
                  <a:pos x="T2" y="T3"/>
                </a:cxn>
                <a:cxn ang="0">
                  <a:pos x="T4" y="T5"/>
                </a:cxn>
                <a:cxn ang="0">
                  <a:pos x="T6" y="T7"/>
                </a:cxn>
                <a:cxn ang="0">
                  <a:pos x="T8" y="T9"/>
                </a:cxn>
              </a:cxnLst>
              <a:rect l="0" t="0" r="r" b="b"/>
              <a:pathLst>
                <a:path w="6126" h="4174">
                  <a:moveTo>
                    <a:pt x="6125" y="4173"/>
                  </a:moveTo>
                  <a:lnTo>
                    <a:pt x="0" y="4173"/>
                  </a:lnTo>
                  <a:lnTo>
                    <a:pt x="0" y="0"/>
                  </a:lnTo>
                  <a:lnTo>
                    <a:pt x="6125" y="0"/>
                  </a:lnTo>
                  <a:lnTo>
                    <a:pt x="6125" y="4173"/>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6" name="Freeform 393">
              <a:extLst>
                <a:ext uri="{FF2B5EF4-FFF2-40B4-BE49-F238E27FC236}">
                  <a16:creationId xmlns:a16="http://schemas.microsoft.com/office/drawing/2014/main" id="{63680404-F61A-984F-8B88-31E567770408}"/>
                </a:ext>
              </a:extLst>
            </p:cNvPr>
            <p:cNvSpPr>
              <a:spLocks noChangeArrowheads="1"/>
            </p:cNvSpPr>
            <p:nvPr/>
          </p:nvSpPr>
          <p:spPr bwMode="auto">
            <a:xfrm>
              <a:off x="3443895" y="6001089"/>
              <a:ext cx="7173917" cy="4778950"/>
            </a:xfrm>
            <a:custGeom>
              <a:avLst/>
              <a:gdLst>
                <a:gd name="T0" fmla="*/ 5757 w 5758"/>
                <a:gd name="T1" fmla="*/ 3836 h 3837"/>
                <a:gd name="T2" fmla="*/ 0 w 5758"/>
                <a:gd name="T3" fmla="*/ 3836 h 3837"/>
                <a:gd name="T4" fmla="*/ 0 w 5758"/>
                <a:gd name="T5" fmla="*/ 0 h 3837"/>
                <a:gd name="T6" fmla="*/ 5757 w 5758"/>
                <a:gd name="T7" fmla="*/ 0 h 3837"/>
                <a:gd name="T8" fmla="*/ 5757 w 5758"/>
                <a:gd name="T9" fmla="*/ 3836 h 3837"/>
              </a:gdLst>
              <a:ahLst/>
              <a:cxnLst>
                <a:cxn ang="0">
                  <a:pos x="T0" y="T1"/>
                </a:cxn>
                <a:cxn ang="0">
                  <a:pos x="T2" y="T3"/>
                </a:cxn>
                <a:cxn ang="0">
                  <a:pos x="T4" y="T5"/>
                </a:cxn>
                <a:cxn ang="0">
                  <a:pos x="T6" y="T7"/>
                </a:cxn>
                <a:cxn ang="0">
                  <a:pos x="T8" y="T9"/>
                </a:cxn>
              </a:cxnLst>
              <a:rect l="0" t="0" r="r" b="b"/>
              <a:pathLst>
                <a:path w="5758" h="3837">
                  <a:moveTo>
                    <a:pt x="5757" y="3836"/>
                  </a:moveTo>
                  <a:lnTo>
                    <a:pt x="0" y="3836"/>
                  </a:lnTo>
                  <a:lnTo>
                    <a:pt x="0" y="0"/>
                  </a:lnTo>
                  <a:lnTo>
                    <a:pt x="5757" y="0"/>
                  </a:lnTo>
                  <a:lnTo>
                    <a:pt x="5757" y="3836"/>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7" name="Freeform 394">
              <a:extLst>
                <a:ext uri="{FF2B5EF4-FFF2-40B4-BE49-F238E27FC236}">
                  <a16:creationId xmlns:a16="http://schemas.microsoft.com/office/drawing/2014/main" id="{DB2B14AD-3DF3-C746-983C-CEDCDB3873F9}"/>
                </a:ext>
              </a:extLst>
            </p:cNvPr>
            <p:cNvSpPr>
              <a:spLocks noChangeArrowheads="1"/>
            </p:cNvSpPr>
            <p:nvPr/>
          </p:nvSpPr>
          <p:spPr bwMode="auto">
            <a:xfrm>
              <a:off x="5674070" y="6001089"/>
              <a:ext cx="4943740" cy="4778950"/>
            </a:xfrm>
            <a:custGeom>
              <a:avLst/>
              <a:gdLst>
                <a:gd name="T0" fmla="*/ 3966 w 3967"/>
                <a:gd name="T1" fmla="*/ 3836 h 3837"/>
                <a:gd name="T2" fmla="*/ 0 w 3967"/>
                <a:gd name="T3" fmla="*/ 3836 h 3837"/>
                <a:gd name="T4" fmla="*/ 1700 w 3967"/>
                <a:gd name="T5" fmla="*/ 0 h 3837"/>
                <a:gd name="T6" fmla="*/ 3966 w 3967"/>
                <a:gd name="T7" fmla="*/ 0 h 3837"/>
                <a:gd name="T8" fmla="*/ 3966 w 3967"/>
                <a:gd name="T9" fmla="*/ 3836 h 3837"/>
              </a:gdLst>
              <a:ahLst/>
              <a:cxnLst>
                <a:cxn ang="0">
                  <a:pos x="T0" y="T1"/>
                </a:cxn>
                <a:cxn ang="0">
                  <a:pos x="T2" y="T3"/>
                </a:cxn>
                <a:cxn ang="0">
                  <a:pos x="T4" y="T5"/>
                </a:cxn>
                <a:cxn ang="0">
                  <a:pos x="T6" y="T7"/>
                </a:cxn>
                <a:cxn ang="0">
                  <a:pos x="T8" y="T9"/>
                </a:cxn>
              </a:cxnLst>
              <a:rect l="0" t="0" r="r" b="b"/>
              <a:pathLst>
                <a:path w="3967" h="3837">
                  <a:moveTo>
                    <a:pt x="3966" y="3836"/>
                  </a:moveTo>
                  <a:lnTo>
                    <a:pt x="0" y="3836"/>
                  </a:lnTo>
                  <a:lnTo>
                    <a:pt x="1700" y="0"/>
                  </a:lnTo>
                  <a:lnTo>
                    <a:pt x="3966" y="0"/>
                  </a:lnTo>
                  <a:lnTo>
                    <a:pt x="3966" y="3836"/>
                  </a:ln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8" name="Freeform 395">
              <a:extLst>
                <a:ext uri="{FF2B5EF4-FFF2-40B4-BE49-F238E27FC236}">
                  <a16:creationId xmlns:a16="http://schemas.microsoft.com/office/drawing/2014/main" id="{363AFA21-F2D1-084B-8BF5-57A31E99F31D}"/>
                </a:ext>
              </a:extLst>
            </p:cNvPr>
            <p:cNvSpPr>
              <a:spLocks noChangeArrowheads="1"/>
            </p:cNvSpPr>
            <p:nvPr/>
          </p:nvSpPr>
          <p:spPr bwMode="auto">
            <a:xfrm>
              <a:off x="8612852" y="5407837"/>
              <a:ext cx="1219456" cy="379022"/>
            </a:xfrm>
            <a:custGeom>
              <a:avLst/>
              <a:gdLst>
                <a:gd name="T0" fmla="*/ 0 w 979"/>
                <a:gd name="T1" fmla="*/ 304 h 305"/>
                <a:gd name="T2" fmla="*/ 951 w 979"/>
                <a:gd name="T3" fmla="*/ 304 h 305"/>
                <a:gd name="T4" fmla="*/ 951 w 979"/>
                <a:gd name="T5" fmla="*/ 304 h 305"/>
                <a:gd name="T6" fmla="*/ 438 w 979"/>
                <a:gd name="T7" fmla="*/ 0 h 305"/>
                <a:gd name="T8" fmla="*/ 0 w 979"/>
                <a:gd name="T9" fmla="*/ 0 h 305"/>
                <a:gd name="T10" fmla="*/ 0 w 979"/>
                <a:gd name="T11" fmla="*/ 304 h 305"/>
              </a:gdLst>
              <a:ahLst/>
              <a:cxnLst>
                <a:cxn ang="0">
                  <a:pos x="T0" y="T1"/>
                </a:cxn>
                <a:cxn ang="0">
                  <a:pos x="T2" y="T3"/>
                </a:cxn>
                <a:cxn ang="0">
                  <a:pos x="T4" y="T5"/>
                </a:cxn>
                <a:cxn ang="0">
                  <a:pos x="T6" y="T7"/>
                </a:cxn>
                <a:cxn ang="0">
                  <a:pos x="T8" y="T9"/>
                </a:cxn>
                <a:cxn ang="0">
                  <a:pos x="T10" y="T11"/>
                </a:cxn>
              </a:cxnLst>
              <a:rect l="0" t="0" r="r" b="b"/>
              <a:pathLst>
                <a:path w="979" h="305">
                  <a:moveTo>
                    <a:pt x="0" y="304"/>
                  </a:moveTo>
                  <a:lnTo>
                    <a:pt x="951" y="304"/>
                  </a:lnTo>
                  <a:lnTo>
                    <a:pt x="951" y="304"/>
                  </a:lnTo>
                  <a:cubicBezTo>
                    <a:pt x="951" y="304"/>
                    <a:pt x="978" y="0"/>
                    <a:pt x="438" y="0"/>
                  </a:cubicBezTo>
                  <a:lnTo>
                    <a:pt x="0" y="0"/>
                  </a:lnTo>
                  <a:lnTo>
                    <a:pt x="0" y="30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9" name="Freeform 396">
              <a:extLst>
                <a:ext uri="{FF2B5EF4-FFF2-40B4-BE49-F238E27FC236}">
                  <a16:creationId xmlns:a16="http://schemas.microsoft.com/office/drawing/2014/main" id="{95BE3622-39B1-1B4B-ADB4-6B97CD6482F1}"/>
                </a:ext>
              </a:extLst>
            </p:cNvPr>
            <p:cNvSpPr>
              <a:spLocks noChangeArrowheads="1"/>
            </p:cNvSpPr>
            <p:nvPr/>
          </p:nvSpPr>
          <p:spPr bwMode="auto">
            <a:xfrm>
              <a:off x="5756467" y="5407839"/>
              <a:ext cx="3427661" cy="2960754"/>
            </a:xfrm>
            <a:custGeom>
              <a:avLst/>
              <a:gdLst>
                <a:gd name="T0" fmla="*/ 2751 w 2752"/>
                <a:gd name="T1" fmla="*/ 0 h 2375"/>
                <a:gd name="T2" fmla="*/ 504 w 2752"/>
                <a:gd name="T3" fmla="*/ 0 h 2375"/>
                <a:gd name="T4" fmla="*/ 504 w 2752"/>
                <a:gd name="T5" fmla="*/ 0 h 2375"/>
                <a:gd name="T6" fmla="*/ 315 w 2752"/>
                <a:gd name="T7" fmla="*/ 2374 h 2375"/>
                <a:gd name="T8" fmla="*/ 2126 w 2752"/>
                <a:gd name="T9" fmla="*/ 2374 h 2375"/>
                <a:gd name="T10" fmla="*/ 2126 w 2752"/>
                <a:gd name="T11" fmla="*/ 2374 h 2375"/>
                <a:gd name="T12" fmla="*/ 2362 w 2752"/>
                <a:gd name="T13" fmla="*/ 2119 h 2375"/>
                <a:gd name="T14" fmla="*/ 2362 w 2752"/>
                <a:gd name="T15" fmla="*/ 2119 h 2375"/>
                <a:gd name="T16" fmla="*/ 2751 w 2752"/>
                <a:gd name="T17" fmla="*/ 0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375">
                  <a:moveTo>
                    <a:pt x="2751" y="0"/>
                  </a:moveTo>
                  <a:lnTo>
                    <a:pt x="504" y="0"/>
                  </a:lnTo>
                  <a:lnTo>
                    <a:pt x="504" y="0"/>
                  </a:lnTo>
                  <a:cubicBezTo>
                    <a:pt x="504" y="0"/>
                    <a:pt x="0" y="147"/>
                    <a:pt x="315" y="2374"/>
                  </a:cubicBezTo>
                  <a:lnTo>
                    <a:pt x="2126" y="2374"/>
                  </a:lnTo>
                  <a:lnTo>
                    <a:pt x="2126" y="2374"/>
                  </a:lnTo>
                  <a:cubicBezTo>
                    <a:pt x="2263" y="2374"/>
                    <a:pt x="2373" y="2257"/>
                    <a:pt x="2362" y="2119"/>
                  </a:cubicBezTo>
                  <a:lnTo>
                    <a:pt x="2362" y="2119"/>
                  </a:lnTo>
                  <a:cubicBezTo>
                    <a:pt x="2314" y="1506"/>
                    <a:pt x="2249" y="0"/>
                    <a:pt x="2751" y="0"/>
                  </a:cubicBez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0" name="Freeform 397">
              <a:extLst>
                <a:ext uri="{FF2B5EF4-FFF2-40B4-BE49-F238E27FC236}">
                  <a16:creationId xmlns:a16="http://schemas.microsoft.com/office/drawing/2014/main" id="{CA158043-4E1E-154D-BDFC-78CCE791BBDF}"/>
                </a:ext>
              </a:extLst>
            </p:cNvPr>
            <p:cNvSpPr>
              <a:spLocks noChangeArrowheads="1"/>
            </p:cNvSpPr>
            <p:nvPr/>
          </p:nvSpPr>
          <p:spPr bwMode="auto">
            <a:xfrm>
              <a:off x="5734497" y="8011542"/>
              <a:ext cx="2647648" cy="351554"/>
            </a:xfrm>
            <a:custGeom>
              <a:avLst/>
              <a:gdLst>
                <a:gd name="T0" fmla="*/ 2123 w 2124"/>
                <a:gd name="T1" fmla="*/ 281 h 282"/>
                <a:gd name="T2" fmla="*/ 2123 w 2124"/>
                <a:gd name="T3" fmla="*/ 281 h 282"/>
                <a:gd name="T4" fmla="*/ 1955 w 2124"/>
                <a:gd name="T5" fmla="*/ 0 h 282"/>
                <a:gd name="T6" fmla="*/ 0 w 2124"/>
                <a:gd name="T7" fmla="*/ 0 h 282"/>
                <a:gd name="T8" fmla="*/ 0 w 2124"/>
                <a:gd name="T9" fmla="*/ 0 h 282"/>
                <a:gd name="T10" fmla="*/ 210 w 2124"/>
                <a:gd name="T11" fmla="*/ 281 h 282"/>
                <a:gd name="T12" fmla="*/ 2123 w 2124"/>
                <a:gd name="T13" fmla="*/ 281 h 282"/>
              </a:gdLst>
              <a:ahLst/>
              <a:cxnLst>
                <a:cxn ang="0">
                  <a:pos x="T0" y="T1"/>
                </a:cxn>
                <a:cxn ang="0">
                  <a:pos x="T2" y="T3"/>
                </a:cxn>
                <a:cxn ang="0">
                  <a:pos x="T4" y="T5"/>
                </a:cxn>
                <a:cxn ang="0">
                  <a:pos x="T6" y="T7"/>
                </a:cxn>
                <a:cxn ang="0">
                  <a:pos x="T8" y="T9"/>
                </a:cxn>
                <a:cxn ang="0">
                  <a:pos x="T10" y="T11"/>
                </a:cxn>
                <a:cxn ang="0">
                  <a:pos x="T12" y="T13"/>
                </a:cxn>
              </a:cxnLst>
              <a:rect l="0" t="0" r="r" b="b"/>
              <a:pathLst>
                <a:path w="2124" h="282">
                  <a:moveTo>
                    <a:pt x="2123" y="281"/>
                  </a:moveTo>
                  <a:lnTo>
                    <a:pt x="2123" y="281"/>
                  </a:lnTo>
                  <a:cubicBezTo>
                    <a:pt x="2123" y="281"/>
                    <a:pt x="1955" y="193"/>
                    <a:pt x="1955" y="0"/>
                  </a:cubicBezTo>
                  <a:lnTo>
                    <a:pt x="0" y="0"/>
                  </a:lnTo>
                  <a:lnTo>
                    <a:pt x="0" y="0"/>
                  </a:lnTo>
                  <a:cubicBezTo>
                    <a:pt x="0" y="0"/>
                    <a:pt x="19" y="281"/>
                    <a:pt x="210" y="281"/>
                  </a:cubicBezTo>
                  <a:lnTo>
                    <a:pt x="2123" y="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1" name="Freeform 30">
              <a:extLst>
                <a:ext uri="{FF2B5EF4-FFF2-40B4-BE49-F238E27FC236}">
                  <a16:creationId xmlns:a16="http://schemas.microsoft.com/office/drawing/2014/main" id="{DE474FC1-9DA1-CB46-8C4C-B854D2897C0D}"/>
                </a:ext>
              </a:extLst>
            </p:cNvPr>
            <p:cNvSpPr>
              <a:spLocks noChangeArrowheads="1"/>
            </p:cNvSpPr>
            <p:nvPr/>
          </p:nvSpPr>
          <p:spPr bwMode="auto">
            <a:xfrm>
              <a:off x="6206897" y="5693475"/>
              <a:ext cx="2300339" cy="2003680"/>
            </a:xfrm>
            <a:custGeom>
              <a:avLst/>
              <a:gdLst>
                <a:gd name="connsiteX0" fmla="*/ 28645 w 2300339"/>
                <a:gd name="connsiteY0" fmla="*/ 1944540 h 2003680"/>
                <a:gd name="connsiteX1" fmla="*/ 2271694 w 2300339"/>
                <a:gd name="connsiteY1" fmla="*/ 1944540 h 2003680"/>
                <a:gd name="connsiteX2" fmla="*/ 2300339 w 2300339"/>
                <a:gd name="connsiteY2" fmla="*/ 1974110 h 2003680"/>
                <a:gd name="connsiteX3" fmla="*/ 2271694 w 2300339"/>
                <a:gd name="connsiteY3" fmla="*/ 2003680 h 2003680"/>
                <a:gd name="connsiteX4" fmla="*/ 28645 w 2300339"/>
                <a:gd name="connsiteY4" fmla="*/ 2003680 h 2003680"/>
                <a:gd name="connsiteX5" fmla="*/ 0 w 2300339"/>
                <a:gd name="connsiteY5" fmla="*/ 1974110 h 2003680"/>
                <a:gd name="connsiteX6" fmla="*/ 28645 w 2300339"/>
                <a:gd name="connsiteY6" fmla="*/ 1944540 h 2003680"/>
                <a:gd name="connsiteX7" fmla="*/ 28645 w 2300339"/>
                <a:gd name="connsiteY7" fmla="*/ 1697352 h 2003680"/>
                <a:gd name="connsiteX8" fmla="*/ 2271694 w 2300339"/>
                <a:gd name="connsiteY8" fmla="*/ 1697352 h 2003680"/>
                <a:gd name="connsiteX9" fmla="*/ 2300339 w 2300339"/>
                <a:gd name="connsiteY9" fmla="*/ 1726920 h 2003680"/>
                <a:gd name="connsiteX10" fmla="*/ 2271694 w 2300339"/>
                <a:gd name="connsiteY10" fmla="*/ 1756488 h 2003680"/>
                <a:gd name="connsiteX11" fmla="*/ 28645 w 2300339"/>
                <a:gd name="connsiteY11" fmla="*/ 1756488 h 2003680"/>
                <a:gd name="connsiteX12" fmla="*/ 0 w 2300339"/>
                <a:gd name="connsiteY12" fmla="*/ 1726920 h 2003680"/>
                <a:gd name="connsiteX13" fmla="*/ 28645 w 2300339"/>
                <a:gd name="connsiteY13" fmla="*/ 1697352 h 2003680"/>
                <a:gd name="connsiteX14" fmla="*/ 28645 w 2300339"/>
                <a:gd name="connsiteY14" fmla="*/ 1444672 h 2003680"/>
                <a:gd name="connsiteX15" fmla="*/ 2271694 w 2300339"/>
                <a:gd name="connsiteY15" fmla="*/ 1444672 h 2003680"/>
                <a:gd name="connsiteX16" fmla="*/ 2300339 w 2300339"/>
                <a:gd name="connsiteY16" fmla="*/ 1474240 h 2003680"/>
                <a:gd name="connsiteX17" fmla="*/ 2271694 w 2300339"/>
                <a:gd name="connsiteY17" fmla="*/ 1503808 h 2003680"/>
                <a:gd name="connsiteX18" fmla="*/ 28645 w 2300339"/>
                <a:gd name="connsiteY18" fmla="*/ 1503808 h 2003680"/>
                <a:gd name="connsiteX19" fmla="*/ 0 w 2300339"/>
                <a:gd name="connsiteY19" fmla="*/ 1474240 h 2003680"/>
                <a:gd name="connsiteX20" fmla="*/ 28645 w 2300339"/>
                <a:gd name="connsiteY20" fmla="*/ 1444672 h 2003680"/>
                <a:gd name="connsiteX21" fmla="*/ 28645 w 2300339"/>
                <a:gd name="connsiteY21" fmla="*/ 1197486 h 2003680"/>
                <a:gd name="connsiteX22" fmla="*/ 2271694 w 2300339"/>
                <a:gd name="connsiteY22" fmla="*/ 1197486 h 2003680"/>
                <a:gd name="connsiteX23" fmla="*/ 2300339 w 2300339"/>
                <a:gd name="connsiteY23" fmla="*/ 1227699 h 2003680"/>
                <a:gd name="connsiteX24" fmla="*/ 2271694 w 2300339"/>
                <a:gd name="connsiteY24" fmla="*/ 1256652 h 2003680"/>
                <a:gd name="connsiteX25" fmla="*/ 28645 w 2300339"/>
                <a:gd name="connsiteY25" fmla="*/ 1256652 h 2003680"/>
                <a:gd name="connsiteX26" fmla="*/ 0 w 2300339"/>
                <a:gd name="connsiteY26" fmla="*/ 1227699 h 2003680"/>
                <a:gd name="connsiteX27" fmla="*/ 28645 w 2300339"/>
                <a:gd name="connsiteY27" fmla="*/ 1197486 h 2003680"/>
                <a:gd name="connsiteX28" fmla="*/ 28645 w 2300339"/>
                <a:gd name="connsiteY28" fmla="*/ 950298 h 2003680"/>
                <a:gd name="connsiteX29" fmla="*/ 2271694 w 2300339"/>
                <a:gd name="connsiteY29" fmla="*/ 950298 h 2003680"/>
                <a:gd name="connsiteX30" fmla="*/ 2300339 w 2300339"/>
                <a:gd name="connsiteY30" fmla="*/ 979250 h 2003680"/>
                <a:gd name="connsiteX31" fmla="*/ 2271694 w 2300339"/>
                <a:gd name="connsiteY31" fmla="*/ 1009460 h 2003680"/>
                <a:gd name="connsiteX32" fmla="*/ 28645 w 2300339"/>
                <a:gd name="connsiteY32" fmla="*/ 1009460 h 2003680"/>
                <a:gd name="connsiteX33" fmla="*/ 0 w 2300339"/>
                <a:gd name="connsiteY33" fmla="*/ 979250 h 2003680"/>
                <a:gd name="connsiteX34" fmla="*/ 28645 w 2300339"/>
                <a:gd name="connsiteY34" fmla="*/ 950298 h 2003680"/>
                <a:gd name="connsiteX35" fmla="*/ 1116321 w 2300339"/>
                <a:gd name="connsiteY35" fmla="*/ 565785 h 2003680"/>
                <a:gd name="connsiteX36" fmla="*/ 2271643 w 2300339"/>
                <a:gd name="connsiteY36" fmla="*/ 565785 h 2003680"/>
                <a:gd name="connsiteX37" fmla="*/ 2300338 w 2300339"/>
                <a:gd name="connsiteY37" fmla="*/ 595353 h 2003680"/>
                <a:gd name="connsiteX38" fmla="*/ 2271643 w 2300339"/>
                <a:gd name="connsiteY38" fmla="*/ 624921 h 2003680"/>
                <a:gd name="connsiteX39" fmla="*/ 1116321 w 2300339"/>
                <a:gd name="connsiteY39" fmla="*/ 624921 h 2003680"/>
                <a:gd name="connsiteX40" fmla="*/ 1087625 w 2300339"/>
                <a:gd name="connsiteY40" fmla="*/ 595353 h 2003680"/>
                <a:gd name="connsiteX41" fmla="*/ 1116321 w 2300339"/>
                <a:gd name="connsiteY41" fmla="*/ 565785 h 2003680"/>
                <a:gd name="connsiteX42" fmla="*/ 1116321 w 2300339"/>
                <a:gd name="connsiteY42" fmla="*/ 335077 h 2003680"/>
                <a:gd name="connsiteX43" fmla="*/ 2271643 w 2300339"/>
                <a:gd name="connsiteY43" fmla="*/ 335077 h 2003680"/>
                <a:gd name="connsiteX44" fmla="*/ 2300338 w 2300339"/>
                <a:gd name="connsiteY44" fmla="*/ 364645 h 2003680"/>
                <a:gd name="connsiteX45" fmla="*/ 2271643 w 2300339"/>
                <a:gd name="connsiteY45" fmla="*/ 394213 h 2003680"/>
                <a:gd name="connsiteX46" fmla="*/ 1116321 w 2300339"/>
                <a:gd name="connsiteY46" fmla="*/ 394213 h 2003680"/>
                <a:gd name="connsiteX47" fmla="*/ 1087625 w 2300339"/>
                <a:gd name="connsiteY47" fmla="*/ 364645 h 2003680"/>
                <a:gd name="connsiteX48" fmla="*/ 1116321 w 2300339"/>
                <a:gd name="connsiteY48" fmla="*/ 335077 h 2003680"/>
                <a:gd name="connsiteX49" fmla="*/ 1116321 w 2300339"/>
                <a:gd name="connsiteY49" fmla="*/ 109863 h 2003680"/>
                <a:gd name="connsiteX50" fmla="*/ 2271643 w 2300339"/>
                <a:gd name="connsiteY50" fmla="*/ 109863 h 2003680"/>
                <a:gd name="connsiteX51" fmla="*/ 2300338 w 2300339"/>
                <a:gd name="connsiteY51" fmla="*/ 140076 h 2003680"/>
                <a:gd name="connsiteX52" fmla="*/ 2271643 w 2300339"/>
                <a:gd name="connsiteY52" fmla="*/ 169029 h 2003680"/>
                <a:gd name="connsiteX53" fmla="*/ 1116321 w 2300339"/>
                <a:gd name="connsiteY53" fmla="*/ 169029 h 2003680"/>
                <a:gd name="connsiteX54" fmla="*/ 1087625 w 2300339"/>
                <a:gd name="connsiteY54" fmla="*/ 140076 h 2003680"/>
                <a:gd name="connsiteX55" fmla="*/ 1116321 w 2300339"/>
                <a:gd name="connsiteY55" fmla="*/ 109863 h 2003680"/>
                <a:gd name="connsiteX56" fmla="*/ 200724 w 2300339"/>
                <a:gd name="connsiteY56" fmla="*/ 0 h 2003680"/>
                <a:gd name="connsiteX57" fmla="*/ 949051 w 2300339"/>
                <a:gd name="connsiteY57" fmla="*/ 0 h 2003680"/>
                <a:gd name="connsiteX58" fmla="*/ 944062 w 2300339"/>
                <a:gd name="connsiteY58" fmla="*/ 47335 h 2003680"/>
                <a:gd name="connsiteX59" fmla="*/ 942815 w 2300339"/>
                <a:gd name="connsiteY59" fmla="*/ 718750 h 2003680"/>
                <a:gd name="connsiteX60" fmla="*/ 949051 w 2300339"/>
                <a:gd name="connsiteY60" fmla="*/ 789754 h 2003680"/>
                <a:gd name="connsiteX61" fmla="*/ 200724 w 2300339"/>
                <a:gd name="connsiteY61" fmla="*/ 789754 h 2003680"/>
                <a:gd name="connsiteX62" fmla="*/ 194488 w 2300339"/>
                <a:gd name="connsiteY62" fmla="*/ 718750 h 2003680"/>
                <a:gd name="connsiteX63" fmla="*/ 195736 w 2300339"/>
                <a:gd name="connsiteY63" fmla="*/ 47335 h 2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00339" h="2003680">
                  <a:moveTo>
                    <a:pt x="28645" y="1944540"/>
                  </a:moveTo>
                  <a:lnTo>
                    <a:pt x="2271694" y="1944540"/>
                  </a:lnTo>
                  <a:cubicBezTo>
                    <a:pt x="2287885" y="1944540"/>
                    <a:pt x="2300339" y="1957397"/>
                    <a:pt x="2300339" y="1974110"/>
                  </a:cubicBezTo>
                  <a:cubicBezTo>
                    <a:pt x="2300339" y="1990823"/>
                    <a:pt x="2287885" y="2003680"/>
                    <a:pt x="2271694" y="2003680"/>
                  </a:cubicBezTo>
                  <a:lnTo>
                    <a:pt x="28645" y="2003680"/>
                  </a:lnTo>
                  <a:cubicBezTo>
                    <a:pt x="12454" y="2003680"/>
                    <a:pt x="0" y="1990823"/>
                    <a:pt x="0" y="1974110"/>
                  </a:cubicBezTo>
                  <a:cubicBezTo>
                    <a:pt x="0" y="1957397"/>
                    <a:pt x="12454" y="1944540"/>
                    <a:pt x="28645" y="1944540"/>
                  </a:cubicBezTo>
                  <a:close/>
                  <a:moveTo>
                    <a:pt x="28645" y="1697352"/>
                  </a:moveTo>
                  <a:lnTo>
                    <a:pt x="2271694" y="1697352"/>
                  </a:lnTo>
                  <a:cubicBezTo>
                    <a:pt x="2287885" y="1697352"/>
                    <a:pt x="2300339" y="1710208"/>
                    <a:pt x="2300339" y="1726920"/>
                  </a:cubicBezTo>
                  <a:cubicBezTo>
                    <a:pt x="2300339" y="1743632"/>
                    <a:pt x="2287885" y="1756488"/>
                    <a:pt x="2271694" y="1756488"/>
                  </a:cubicBezTo>
                  <a:lnTo>
                    <a:pt x="28645" y="1756488"/>
                  </a:lnTo>
                  <a:cubicBezTo>
                    <a:pt x="12454" y="1756488"/>
                    <a:pt x="0" y="1743632"/>
                    <a:pt x="0" y="1726920"/>
                  </a:cubicBezTo>
                  <a:cubicBezTo>
                    <a:pt x="0" y="1710208"/>
                    <a:pt x="12454" y="1697352"/>
                    <a:pt x="28645" y="1697352"/>
                  </a:cubicBezTo>
                  <a:close/>
                  <a:moveTo>
                    <a:pt x="28645" y="1444672"/>
                  </a:moveTo>
                  <a:lnTo>
                    <a:pt x="2271694" y="1444672"/>
                  </a:lnTo>
                  <a:cubicBezTo>
                    <a:pt x="2287885" y="1444672"/>
                    <a:pt x="2300339" y="1457528"/>
                    <a:pt x="2300339" y="1474240"/>
                  </a:cubicBezTo>
                  <a:cubicBezTo>
                    <a:pt x="2300339" y="1489667"/>
                    <a:pt x="2287885" y="1503808"/>
                    <a:pt x="2271694" y="1503808"/>
                  </a:cubicBezTo>
                  <a:lnTo>
                    <a:pt x="28645" y="1503808"/>
                  </a:lnTo>
                  <a:cubicBezTo>
                    <a:pt x="12454" y="1503808"/>
                    <a:pt x="0" y="1489667"/>
                    <a:pt x="0" y="1474240"/>
                  </a:cubicBezTo>
                  <a:cubicBezTo>
                    <a:pt x="0" y="1457528"/>
                    <a:pt x="12454" y="1444672"/>
                    <a:pt x="28645" y="1444672"/>
                  </a:cubicBezTo>
                  <a:close/>
                  <a:moveTo>
                    <a:pt x="28645" y="1197486"/>
                  </a:moveTo>
                  <a:lnTo>
                    <a:pt x="2271694" y="1197486"/>
                  </a:lnTo>
                  <a:cubicBezTo>
                    <a:pt x="2287885" y="1197486"/>
                    <a:pt x="2300339" y="1211334"/>
                    <a:pt x="2300339" y="1227699"/>
                  </a:cubicBezTo>
                  <a:cubicBezTo>
                    <a:pt x="2300339" y="1244064"/>
                    <a:pt x="2287885" y="1256652"/>
                    <a:pt x="2271694" y="1256652"/>
                  </a:cubicBezTo>
                  <a:lnTo>
                    <a:pt x="28645" y="1256652"/>
                  </a:lnTo>
                  <a:cubicBezTo>
                    <a:pt x="12454" y="1256652"/>
                    <a:pt x="0" y="1244064"/>
                    <a:pt x="0" y="1227699"/>
                  </a:cubicBezTo>
                  <a:cubicBezTo>
                    <a:pt x="0" y="1211334"/>
                    <a:pt x="12454" y="1197486"/>
                    <a:pt x="28645" y="1197486"/>
                  </a:cubicBezTo>
                  <a:close/>
                  <a:moveTo>
                    <a:pt x="28645" y="950298"/>
                  </a:moveTo>
                  <a:lnTo>
                    <a:pt x="2271694" y="950298"/>
                  </a:lnTo>
                  <a:cubicBezTo>
                    <a:pt x="2287885" y="950298"/>
                    <a:pt x="2300339" y="962886"/>
                    <a:pt x="2300339" y="979250"/>
                  </a:cubicBezTo>
                  <a:cubicBezTo>
                    <a:pt x="2300339" y="995614"/>
                    <a:pt x="2287885" y="1009460"/>
                    <a:pt x="2271694" y="1009460"/>
                  </a:cubicBezTo>
                  <a:lnTo>
                    <a:pt x="28645" y="1009460"/>
                  </a:lnTo>
                  <a:cubicBezTo>
                    <a:pt x="12454" y="1009460"/>
                    <a:pt x="0" y="995614"/>
                    <a:pt x="0" y="979250"/>
                  </a:cubicBezTo>
                  <a:cubicBezTo>
                    <a:pt x="0" y="962886"/>
                    <a:pt x="12454" y="950298"/>
                    <a:pt x="28645" y="950298"/>
                  </a:cubicBezTo>
                  <a:close/>
                  <a:moveTo>
                    <a:pt x="1116321" y="565785"/>
                  </a:moveTo>
                  <a:lnTo>
                    <a:pt x="2271643" y="565785"/>
                  </a:lnTo>
                  <a:cubicBezTo>
                    <a:pt x="2287862" y="565785"/>
                    <a:pt x="2300338" y="578641"/>
                    <a:pt x="2300338" y="595353"/>
                  </a:cubicBezTo>
                  <a:cubicBezTo>
                    <a:pt x="2300338" y="612065"/>
                    <a:pt x="2287862" y="624921"/>
                    <a:pt x="2271643" y="624921"/>
                  </a:cubicBezTo>
                  <a:lnTo>
                    <a:pt x="1116321" y="624921"/>
                  </a:lnTo>
                  <a:cubicBezTo>
                    <a:pt x="1100102" y="624921"/>
                    <a:pt x="1087625" y="612065"/>
                    <a:pt x="1087625" y="595353"/>
                  </a:cubicBezTo>
                  <a:cubicBezTo>
                    <a:pt x="1087625" y="578641"/>
                    <a:pt x="1100102" y="565785"/>
                    <a:pt x="1116321" y="565785"/>
                  </a:cubicBezTo>
                  <a:close/>
                  <a:moveTo>
                    <a:pt x="1116321" y="335077"/>
                  </a:moveTo>
                  <a:lnTo>
                    <a:pt x="2271643" y="335077"/>
                  </a:lnTo>
                  <a:cubicBezTo>
                    <a:pt x="2287862" y="335077"/>
                    <a:pt x="2300338" y="347933"/>
                    <a:pt x="2300338" y="364645"/>
                  </a:cubicBezTo>
                  <a:cubicBezTo>
                    <a:pt x="2300338" y="381357"/>
                    <a:pt x="2287862" y="394213"/>
                    <a:pt x="2271643" y="394213"/>
                  </a:cubicBezTo>
                  <a:lnTo>
                    <a:pt x="1116321" y="394213"/>
                  </a:lnTo>
                  <a:cubicBezTo>
                    <a:pt x="1100102" y="394213"/>
                    <a:pt x="1087625" y="381357"/>
                    <a:pt x="1087625" y="364645"/>
                  </a:cubicBezTo>
                  <a:cubicBezTo>
                    <a:pt x="1087625" y="347933"/>
                    <a:pt x="1100102" y="335077"/>
                    <a:pt x="1116321" y="335077"/>
                  </a:cubicBezTo>
                  <a:close/>
                  <a:moveTo>
                    <a:pt x="1116321" y="109863"/>
                  </a:moveTo>
                  <a:lnTo>
                    <a:pt x="2271643" y="109863"/>
                  </a:lnTo>
                  <a:cubicBezTo>
                    <a:pt x="2287862" y="109863"/>
                    <a:pt x="2300338" y="123711"/>
                    <a:pt x="2300338" y="140076"/>
                  </a:cubicBezTo>
                  <a:cubicBezTo>
                    <a:pt x="2300338" y="155182"/>
                    <a:pt x="2287862" y="169029"/>
                    <a:pt x="2271643" y="169029"/>
                  </a:cubicBezTo>
                  <a:lnTo>
                    <a:pt x="1116321" y="169029"/>
                  </a:lnTo>
                  <a:cubicBezTo>
                    <a:pt x="1100102" y="169029"/>
                    <a:pt x="1087625" y="155182"/>
                    <a:pt x="1087625" y="140076"/>
                  </a:cubicBezTo>
                  <a:cubicBezTo>
                    <a:pt x="1087625" y="123711"/>
                    <a:pt x="1100102" y="109863"/>
                    <a:pt x="1116321" y="109863"/>
                  </a:cubicBezTo>
                  <a:close/>
                  <a:moveTo>
                    <a:pt x="200724" y="0"/>
                  </a:moveTo>
                  <a:lnTo>
                    <a:pt x="949051" y="0"/>
                  </a:lnTo>
                  <a:lnTo>
                    <a:pt x="944062" y="47335"/>
                  </a:lnTo>
                  <a:cubicBezTo>
                    <a:pt x="924107" y="270310"/>
                    <a:pt x="922860" y="495776"/>
                    <a:pt x="942815" y="718750"/>
                  </a:cubicBezTo>
                  <a:lnTo>
                    <a:pt x="949051" y="789754"/>
                  </a:lnTo>
                  <a:lnTo>
                    <a:pt x="200724" y="789754"/>
                  </a:lnTo>
                  <a:lnTo>
                    <a:pt x="194488" y="718750"/>
                  </a:lnTo>
                  <a:cubicBezTo>
                    <a:pt x="175780" y="495776"/>
                    <a:pt x="175780" y="270310"/>
                    <a:pt x="195736" y="47335"/>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32" name="Freeform 407">
              <a:extLst>
                <a:ext uri="{FF2B5EF4-FFF2-40B4-BE49-F238E27FC236}">
                  <a16:creationId xmlns:a16="http://schemas.microsoft.com/office/drawing/2014/main" id="{91FB753A-F714-E44D-9ED0-D888E95CCC0C}"/>
                </a:ext>
              </a:extLst>
            </p:cNvPr>
            <p:cNvSpPr>
              <a:spLocks noChangeArrowheads="1"/>
            </p:cNvSpPr>
            <p:nvPr/>
          </p:nvSpPr>
          <p:spPr bwMode="auto">
            <a:xfrm>
              <a:off x="4449124" y="5254031"/>
              <a:ext cx="1021706" cy="1647914"/>
            </a:xfrm>
            <a:custGeom>
              <a:avLst/>
              <a:gdLst>
                <a:gd name="T0" fmla="*/ 728 w 820"/>
                <a:gd name="T1" fmla="*/ 586 h 1322"/>
                <a:gd name="T2" fmla="*/ 331 w 820"/>
                <a:gd name="T3" fmla="*/ 1321 h 1322"/>
                <a:gd name="T4" fmla="*/ 144 w 820"/>
                <a:gd name="T5" fmla="*/ 1096 h 1322"/>
                <a:gd name="T6" fmla="*/ 427 w 820"/>
                <a:gd name="T7" fmla="*/ 422 h 1322"/>
                <a:gd name="T8" fmla="*/ 166 w 820"/>
                <a:gd name="T9" fmla="*/ 422 h 1322"/>
                <a:gd name="T10" fmla="*/ 166 w 820"/>
                <a:gd name="T11" fmla="*/ 422 h 1322"/>
                <a:gd name="T12" fmla="*/ 0 w 820"/>
                <a:gd name="T13" fmla="*/ 256 h 1322"/>
                <a:gd name="T14" fmla="*/ 0 w 820"/>
                <a:gd name="T15" fmla="*/ 0 h 1322"/>
                <a:gd name="T16" fmla="*/ 648 w 820"/>
                <a:gd name="T17" fmla="*/ 0 h 1322"/>
                <a:gd name="T18" fmla="*/ 718 w 820"/>
                <a:gd name="T19" fmla="*/ 169 h 1322"/>
                <a:gd name="T20" fmla="*/ 718 w 820"/>
                <a:gd name="T21" fmla="*/ 169 h 1322"/>
                <a:gd name="T22" fmla="*/ 792 w 820"/>
                <a:gd name="T23" fmla="*/ 213 h 1322"/>
                <a:gd name="T24" fmla="*/ 792 w 820"/>
                <a:gd name="T25" fmla="*/ 213 h 1322"/>
                <a:gd name="T26" fmla="*/ 813 w 820"/>
                <a:gd name="T27" fmla="*/ 336 h 1322"/>
                <a:gd name="T28" fmla="*/ 813 w 820"/>
                <a:gd name="T29" fmla="*/ 336 h 1322"/>
                <a:gd name="T30" fmla="*/ 728 w 820"/>
                <a:gd name="T31"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0" h="1322">
                  <a:moveTo>
                    <a:pt x="728" y="586"/>
                  </a:moveTo>
                  <a:lnTo>
                    <a:pt x="331" y="1321"/>
                  </a:lnTo>
                  <a:lnTo>
                    <a:pt x="144" y="1096"/>
                  </a:lnTo>
                  <a:lnTo>
                    <a:pt x="427" y="422"/>
                  </a:lnTo>
                  <a:lnTo>
                    <a:pt x="166" y="422"/>
                  </a:lnTo>
                  <a:lnTo>
                    <a:pt x="166" y="422"/>
                  </a:lnTo>
                  <a:cubicBezTo>
                    <a:pt x="75" y="422"/>
                    <a:pt x="0" y="348"/>
                    <a:pt x="0" y="256"/>
                  </a:cubicBezTo>
                  <a:lnTo>
                    <a:pt x="0" y="0"/>
                  </a:lnTo>
                  <a:lnTo>
                    <a:pt x="648" y="0"/>
                  </a:lnTo>
                  <a:lnTo>
                    <a:pt x="718" y="169"/>
                  </a:lnTo>
                  <a:lnTo>
                    <a:pt x="718" y="169"/>
                  </a:lnTo>
                  <a:cubicBezTo>
                    <a:pt x="750" y="169"/>
                    <a:pt x="778" y="186"/>
                    <a:pt x="792" y="213"/>
                  </a:cubicBezTo>
                  <a:lnTo>
                    <a:pt x="792" y="213"/>
                  </a:lnTo>
                  <a:cubicBezTo>
                    <a:pt x="811" y="250"/>
                    <a:pt x="819" y="293"/>
                    <a:pt x="813" y="336"/>
                  </a:cubicBezTo>
                  <a:lnTo>
                    <a:pt x="813" y="336"/>
                  </a:lnTo>
                  <a:cubicBezTo>
                    <a:pt x="800" y="423"/>
                    <a:pt x="772" y="508"/>
                    <a:pt x="728" y="586"/>
                  </a:cubicBezTo>
                </a:path>
              </a:pathLst>
            </a:custGeom>
            <a:solidFill>
              <a:srgbClr val="E444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3" name="Freeform 408">
              <a:extLst>
                <a:ext uri="{FF2B5EF4-FFF2-40B4-BE49-F238E27FC236}">
                  <a16:creationId xmlns:a16="http://schemas.microsoft.com/office/drawing/2014/main" id="{7214F424-7674-6944-8BD4-9A59F1F99B3A}"/>
                </a:ext>
              </a:extLst>
            </p:cNvPr>
            <p:cNvSpPr>
              <a:spLocks noChangeArrowheads="1"/>
            </p:cNvSpPr>
            <p:nvPr/>
          </p:nvSpPr>
          <p:spPr bwMode="auto">
            <a:xfrm>
              <a:off x="4762225" y="3518231"/>
              <a:ext cx="417471" cy="823956"/>
            </a:xfrm>
            <a:custGeom>
              <a:avLst/>
              <a:gdLst>
                <a:gd name="T0" fmla="*/ 218 w 335"/>
                <a:gd name="T1" fmla="*/ 0 h 663"/>
                <a:gd name="T2" fmla="*/ 188 w 335"/>
                <a:gd name="T3" fmla="*/ 0 h 663"/>
                <a:gd name="T4" fmla="*/ 188 w 335"/>
                <a:gd name="T5" fmla="*/ 0 h 663"/>
                <a:gd name="T6" fmla="*/ 79 w 335"/>
                <a:gd name="T7" fmla="*/ 91 h 663"/>
                <a:gd name="T8" fmla="*/ 0 w 335"/>
                <a:gd name="T9" fmla="*/ 521 h 663"/>
                <a:gd name="T10" fmla="*/ 269 w 335"/>
                <a:gd name="T11" fmla="*/ 662 h 663"/>
                <a:gd name="T12" fmla="*/ 269 w 335"/>
                <a:gd name="T13" fmla="*/ 662 h 663"/>
                <a:gd name="T14" fmla="*/ 247 w 335"/>
                <a:gd name="T15" fmla="*/ 374 h 663"/>
                <a:gd name="T16" fmla="*/ 247 w 335"/>
                <a:gd name="T17" fmla="*/ 374 h 663"/>
                <a:gd name="T18" fmla="*/ 218 w 335"/>
                <a:gd name="T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663">
                  <a:moveTo>
                    <a:pt x="218" y="0"/>
                  </a:moveTo>
                  <a:lnTo>
                    <a:pt x="188" y="0"/>
                  </a:lnTo>
                  <a:lnTo>
                    <a:pt x="188" y="0"/>
                  </a:lnTo>
                  <a:cubicBezTo>
                    <a:pt x="134" y="0"/>
                    <a:pt x="88" y="38"/>
                    <a:pt x="79" y="91"/>
                  </a:cubicBezTo>
                  <a:lnTo>
                    <a:pt x="0" y="521"/>
                  </a:lnTo>
                  <a:lnTo>
                    <a:pt x="269" y="662"/>
                  </a:lnTo>
                  <a:lnTo>
                    <a:pt x="269" y="662"/>
                  </a:lnTo>
                  <a:cubicBezTo>
                    <a:pt x="269" y="662"/>
                    <a:pt x="236" y="502"/>
                    <a:pt x="247" y="374"/>
                  </a:cubicBezTo>
                  <a:lnTo>
                    <a:pt x="247" y="374"/>
                  </a:lnTo>
                  <a:cubicBezTo>
                    <a:pt x="259" y="248"/>
                    <a:pt x="334" y="142"/>
                    <a:pt x="218"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4" name="Freeform 409">
              <a:extLst>
                <a:ext uri="{FF2B5EF4-FFF2-40B4-BE49-F238E27FC236}">
                  <a16:creationId xmlns:a16="http://schemas.microsoft.com/office/drawing/2014/main" id="{6173E485-E052-4548-8A00-515571765D8D}"/>
                </a:ext>
              </a:extLst>
            </p:cNvPr>
            <p:cNvSpPr>
              <a:spLocks noChangeArrowheads="1"/>
            </p:cNvSpPr>
            <p:nvPr/>
          </p:nvSpPr>
          <p:spPr bwMode="auto">
            <a:xfrm>
              <a:off x="3938267" y="4018101"/>
              <a:ext cx="1274386" cy="1241428"/>
            </a:xfrm>
            <a:custGeom>
              <a:avLst/>
              <a:gdLst>
                <a:gd name="T0" fmla="*/ 559 w 1021"/>
                <a:gd name="T1" fmla="*/ 0 h 997"/>
                <a:gd name="T2" fmla="*/ 234 w 1021"/>
                <a:gd name="T3" fmla="*/ 133 h 997"/>
                <a:gd name="T4" fmla="*/ 175 w 1021"/>
                <a:gd name="T5" fmla="*/ 753 h 997"/>
                <a:gd name="T6" fmla="*/ 66 w 1021"/>
                <a:gd name="T7" fmla="*/ 936 h 997"/>
                <a:gd name="T8" fmla="*/ 58 w 1021"/>
                <a:gd name="T9" fmla="*/ 936 h 997"/>
                <a:gd name="T10" fmla="*/ 58 w 1021"/>
                <a:gd name="T11" fmla="*/ 936 h 997"/>
                <a:gd name="T12" fmla="*/ 0 w 1021"/>
                <a:gd name="T13" fmla="*/ 996 h 997"/>
                <a:gd name="T14" fmla="*/ 734 w 1021"/>
                <a:gd name="T15" fmla="*/ 996 h 997"/>
                <a:gd name="T16" fmla="*/ 746 w 1021"/>
                <a:gd name="T17" fmla="*/ 688 h 997"/>
                <a:gd name="T18" fmla="*/ 841 w 1021"/>
                <a:gd name="T19" fmla="*/ 577 h 997"/>
                <a:gd name="T20" fmla="*/ 841 w 1021"/>
                <a:gd name="T21" fmla="*/ 996 h 997"/>
                <a:gd name="T22" fmla="*/ 1020 w 1021"/>
                <a:gd name="T23" fmla="*/ 996 h 997"/>
                <a:gd name="T24" fmla="*/ 997 w 1021"/>
                <a:gd name="T25" fmla="*/ 319 h 997"/>
                <a:gd name="T26" fmla="*/ 976 w 1021"/>
                <a:gd name="T27" fmla="*/ 286 h 997"/>
                <a:gd name="T28" fmla="*/ 976 w 1021"/>
                <a:gd name="T29" fmla="*/ 286 h 997"/>
                <a:gd name="T30" fmla="*/ 837 w 1021"/>
                <a:gd name="T31" fmla="*/ 138 h 997"/>
                <a:gd name="T32" fmla="*/ 693 w 1021"/>
                <a:gd name="T33" fmla="*/ 30 h 997"/>
                <a:gd name="T34" fmla="*/ 559 w 1021"/>
                <a:gd name="T35"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1" h="997">
                  <a:moveTo>
                    <a:pt x="559" y="0"/>
                  </a:moveTo>
                  <a:lnTo>
                    <a:pt x="234" y="133"/>
                  </a:lnTo>
                  <a:lnTo>
                    <a:pt x="175" y="753"/>
                  </a:lnTo>
                  <a:lnTo>
                    <a:pt x="66" y="936"/>
                  </a:lnTo>
                  <a:lnTo>
                    <a:pt x="58" y="936"/>
                  </a:lnTo>
                  <a:lnTo>
                    <a:pt x="58" y="936"/>
                  </a:lnTo>
                  <a:cubicBezTo>
                    <a:pt x="25" y="937"/>
                    <a:pt x="0" y="963"/>
                    <a:pt x="0" y="996"/>
                  </a:cubicBezTo>
                  <a:lnTo>
                    <a:pt x="734" y="996"/>
                  </a:lnTo>
                  <a:lnTo>
                    <a:pt x="746" y="688"/>
                  </a:lnTo>
                  <a:lnTo>
                    <a:pt x="841" y="577"/>
                  </a:lnTo>
                  <a:lnTo>
                    <a:pt x="841" y="996"/>
                  </a:lnTo>
                  <a:lnTo>
                    <a:pt x="1020" y="996"/>
                  </a:lnTo>
                  <a:lnTo>
                    <a:pt x="997" y="319"/>
                  </a:lnTo>
                  <a:lnTo>
                    <a:pt x="976" y="286"/>
                  </a:lnTo>
                  <a:lnTo>
                    <a:pt x="976" y="286"/>
                  </a:lnTo>
                  <a:cubicBezTo>
                    <a:pt x="938" y="229"/>
                    <a:pt x="891" y="179"/>
                    <a:pt x="837" y="138"/>
                  </a:cubicBezTo>
                  <a:lnTo>
                    <a:pt x="693" y="30"/>
                  </a:lnTo>
                  <a:lnTo>
                    <a:pt x="559" y="0"/>
                  </a:ln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5" name="Freeform 410">
              <a:extLst>
                <a:ext uri="{FF2B5EF4-FFF2-40B4-BE49-F238E27FC236}">
                  <a16:creationId xmlns:a16="http://schemas.microsoft.com/office/drawing/2014/main" id="{747945D8-E1F7-CF48-9B85-C7BE5C7A0901}"/>
                </a:ext>
              </a:extLst>
            </p:cNvPr>
            <p:cNvSpPr>
              <a:spLocks noChangeArrowheads="1"/>
            </p:cNvSpPr>
            <p:nvPr/>
          </p:nvSpPr>
          <p:spPr bwMode="auto">
            <a:xfrm>
              <a:off x="4157991" y="4182891"/>
              <a:ext cx="521842" cy="1076636"/>
            </a:xfrm>
            <a:custGeom>
              <a:avLst/>
              <a:gdLst>
                <a:gd name="T0" fmla="*/ 59 w 418"/>
                <a:gd name="T1" fmla="*/ 0 h 864"/>
                <a:gd name="T2" fmla="*/ 129 w 418"/>
                <a:gd name="T3" fmla="*/ 13 h 864"/>
                <a:gd name="T4" fmla="*/ 129 w 418"/>
                <a:gd name="T5" fmla="*/ 13 h 864"/>
                <a:gd name="T6" fmla="*/ 226 w 418"/>
                <a:gd name="T7" fmla="*/ 107 h 864"/>
                <a:gd name="T8" fmla="*/ 242 w 418"/>
                <a:gd name="T9" fmla="*/ 175 h 864"/>
                <a:gd name="T10" fmla="*/ 242 w 418"/>
                <a:gd name="T11" fmla="*/ 175 h 864"/>
                <a:gd name="T12" fmla="*/ 244 w 418"/>
                <a:gd name="T13" fmla="*/ 222 h 864"/>
                <a:gd name="T14" fmla="*/ 194 w 418"/>
                <a:gd name="T15" fmla="*/ 526 h 864"/>
                <a:gd name="T16" fmla="*/ 417 w 418"/>
                <a:gd name="T17" fmla="*/ 751 h 864"/>
                <a:gd name="T18" fmla="*/ 362 w 418"/>
                <a:gd name="T19" fmla="*/ 863 h 864"/>
                <a:gd name="T20" fmla="*/ 0 w 418"/>
                <a:gd name="T21" fmla="*/ 620 h 864"/>
                <a:gd name="T22" fmla="*/ 59 w 418"/>
                <a:gd name="T2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864">
                  <a:moveTo>
                    <a:pt x="59" y="0"/>
                  </a:moveTo>
                  <a:lnTo>
                    <a:pt x="129" y="13"/>
                  </a:lnTo>
                  <a:lnTo>
                    <a:pt x="129" y="13"/>
                  </a:lnTo>
                  <a:cubicBezTo>
                    <a:pt x="177" y="22"/>
                    <a:pt x="215" y="60"/>
                    <a:pt x="226" y="107"/>
                  </a:cubicBezTo>
                  <a:lnTo>
                    <a:pt x="242" y="175"/>
                  </a:lnTo>
                  <a:lnTo>
                    <a:pt x="242" y="175"/>
                  </a:lnTo>
                  <a:cubicBezTo>
                    <a:pt x="245" y="191"/>
                    <a:pt x="246" y="207"/>
                    <a:pt x="244" y="222"/>
                  </a:cubicBezTo>
                  <a:lnTo>
                    <a:pt x="194" y="526"/>
                  </a:lnTo>
                  <a:lnTo>
                    <a:pt x="417" y="751"/>
                  </a:lnTo>
                  <a:lnTo>
                    <a:pt x="362" y="863"/>
                  </a:lnTo>
                  <a:lnTo>
                    <a:pt x="0" y="620"/>
                  </a:lnTo>
                  <a:lnTo>
                    <a:pt x="59" y="0"/>
                  </a:lnTo>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6" name="Freeform 411">
              <a:extLst>
                <a:ext uri="{FF2B5EF4-FFF2-40B4-BE49-F238E27FC236}">
                  <a16:creationId xmlns:a16="http://schemas.microsoft.com/office/drawing/2014/main" id="{F260F510-DA17-8B40-BFDE-92C027168BF4}"/>
                </a:ext>
              </a:extLst>
            </p:cNvPr>
            <p:cNvSpPr>
              <a:spLocks noChangeArrowheads="1"/>
            </p:cNvSpPr>
            <p:nvPr/>
          </p:nvSpPr>
          <p:spPr bwMode="auto">
            <a:xfrm>
              <a:off x="3938269" y="5254031"/>
              <a:ext cx="1021706" cy="1647914"/>
            </a:xfrm>
            <a:custGeom>
              <a:avLst/>
              <a:gdLst>
                <a:gd name="T0" fmla="*/ 727 w 821"/>
                <a:gd name="T1" fmla="*/ 586 h 1322"/>
                <a:gd name="T2" fmla="*/ 331 w 821"/>
                <a:gd name="T3" fmla="*/ 1321 h 1322"/>
                <a:gd name="T4" fmla="*/ 143 w 821"/>
                <a:gd name="T5" fmla="*/ 1096 h 1322"/>
                <a:gd name="T6" fmla="*/ 426 w 821"/>
                <a:gd name="T7" fmla="*/ 422 h 1322"/>
                <a:gd name="T8" fmla="*/ 165 w 821"/>
                <a:gd name="T9" fmla="*/ 422 h 1322"/>
                <a:gd name="T10" fmla="*/ 165 w 821"/>
                <a:gd name="T11" fmla="*/ 422 h 1322"/>
                <a:gd name="T12" fmla="*/ 0 w 821"/>
                <a:gd name="T13" fmla="*/ 256 h 1322"/>
                <a:gd name="T14" fmla="*/ 0 w 821"/>
                <a:gd name="T15" fmla="*/ 0 h 1322"/>
                <a:gd name="T16" fmla="*/ 819 w 821"/>
                <a:gd name="T17" fmla="*/ 0 h 1322"/>
                <a:gd name="T18" fmla="*/ 760 w 821"/>
                <a:gd name="T19" fmla="*/ 169 h 1322"/>
                <a:gd name="T20" fmla="*/ 760 w 821"/>
                <a:gd name="T21" fmla="*/ 169 h 1322"/>
                <a:gd name="T22" fmla="*/ 812 w 821"/>
                <a:gd name="T23" fmla="*/ 336 h 1322"/>
                <a:gd name="T24" fmla="*/ 812 w 821"/>
                <a:gd name="T25" fmla="*/ 336 h 1322"/>
                <a:gd name="T26" fmla="*/ 727 w 821"/>
                <a:gd name="T27"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1322">
                  <a:moveTo>
                    <a:pt x="727" y="586"/>
                  </a:moveTo>
                  <a:lnTo>
                    <a:pt x="331" y="1321"/>
                  </a:lnTo>
                  <a:lnTo>
                    <a:pt x="143" y="1096"/>
                  </a:lnTo>
                  <a:lnTo>
                    <a:pt x="426" y="422"/>
                  </a:lnTo>
                  <a:lnTo>
                    <a:pt x="165" y="422"/>
                  </a:lnTo>
                  <a:lnTo>
                    <a:pt x="165" y="422"/>
                  </a:lnTo>
                  <a:cubicBezTo>
                    <a:pt x="74" y="422"/>
                    <a:pt x="0" y="348"/>
                    <a:pt x="0" y="256"/>
                  </a:cubicBezTo>
                  <a:lnTo>
                    <a:pt x="0" y="0"/>
                  </a:lnTo>
                  <a:lnTo>
                    <a:pt x="819" y="0"/>
                  </a:lnTo>
                  <a:lnTo>
                    <a:pt x="760" y="169"/>
                  </a:lnTo>
                  <a:lnTo>
                    <a:pt x="760" y="169"/>
                  </a:lnTo>
                  <a:cubicBezTo>
                    <a:pt x="801" y="214"/>
                    <a:pt x="820" y="275"/>
                    <a:pt x="812" y="336"/>
                  </a:cubicBezTo>
                  <a:lnTo>
                    <a:pt x="812" y="336"/>
                  </a:lnTo>
                  <a:cubicBezTo>
                    <a:pt x="799" y="423"/>
                    <a:pt x="771" y="508"/>
                    <a:pt x="727" y="586"/>
                  </a:cubicBezTo>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7" name="Freeform 412">
              <a:extLst>
                <a:ext uri="{FF2B5EF4-FFF2-40B4-BE49-F238E27FC236}">
                  <a16:creationId xmlns:a16="http://schemas.microsoft.com/office/drawing/2014/main" id="{309E757C-C973-A840-A248-0994D2D71B25}"/>
                </a:ext>
              </a:extLst>
            </p:cNvPr>
            <p:cNvSpPr>
              <a:spLocks noChangeArrowheads="1"/>
            </p:cNvSpPr>
            <p:nvPr/>
          </p:nvSpPr>
          <p:spPr bwMode="auto">
            <a:xfrm>
              <a:off x="4245878" y="5385867"/>
              <a:ext cx="241693" cy="82397"/>
            </a:xfrm>
            <a:custGeom>
              <a:avLst/>
              <a:gdLst>
                <a:gd name="T0" fmla="*/ 0 w 194"/>
                <a:gd name="T1" fmla="*/ 0 h 64"/>
                <a:gd name="T2" fmla="*/ 193 w 194"/>
                <a:gd name="T3" fmla="*/ 0 h 64"/>
                <a:gd name="T4" fmla="*/ 193 w 194"/>
                <a:gd name="T5" fmla="*/ 63 h 64"/>
                <a:gd name="T6" fmla="*/ 0 w 194"/>
                <a:gd name="T7" fmla="*/ 63 h 64"/>
                <a:gd name="T8" fmla="*/ 0 w 194"/>
                <a:gd name="T9" fmla="*/ 0 h 64"/>
              </a:gdLst>
              <a:ahLst/>
              <a:cxnLst>
                <a:cxn ang="0">
                  <a:pos x="T0" y="T1"/>
                </a:cxn>
                <a:cxn ang="0">
                  <a:pos x="T2" y="T3"/>
                </a:cxn>
                <a:cxn ang="0">
                  <a:pos x="T4" y="T5"/>
                </a:cxn>
                <a:cxn ang="0">
                  <a:pos x="T6" y="T7"/>
                </a:cxn>
                <a:cxn ang="0">
                  <a:pos x="T8" y="T9"/>
                </a:cxn>
              </a:cxnLst>
              <a:rect l="0" t="0" r="r" b="b"/>
              <a:pathLst>
                <a:path w="194" h="64">
                  <a:moveTo>
                    <a:pt x="0" y="0"/>
                  </a:moveTo>
                  <a:lnTo>
                    <a:pt x="193" y="0"/>
                  </a:lnTo>
                  <a:lnTo>
                    <a:pt x="193" y="63"/>
                  </a:lnTo>
                  <a:lnTo>
                    <a:pt x="0" y="63"/>
                  </a:ln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8" name="Freeform 413">
              <a:extLst>
                <a:ext uri="{FF2B5EF4-FFF2-40B4-BE49-F238E27FC236}">
                  <a16:creationId xmlns:a16="http://schemas.microsoft.com/office/drawing/2014/main" id="{02979589-AB03-B94F-B55E-EA03296E5705}"/>
                </a:ext>
              </a:extLst>
            </p:cNvPr>
            <p:cNvSpPr>
              <a:spLocks noChangeArrowheads="1"/>
            </p:cNvSpPr>
            <p:nvPr/>
          </p:nvSpPr>
          <p:spPr bwMode="auto">
            <a:xfrm>
              <a:off x="3888833" y="6654763"/>
              <a:ext cx="444936" cy="708601"/>
            </a:xfrm>
            <a:custGeom>
              <a:avLst/>
              <a:gdLst>
                <a:gd name="T0" fmla="*/ 207 w 357"/>
                <a:gd name="T1" fmla="*/ 0 h 570"/>
                <a:gd name="T2" fmla="*/ 146 w 357"/>
                <a:gd name="T3" fmla="*/ 137 h 570"/>
                <a:gd name="T4" fmla="*/ 146 w 357"/>
                <a:gd name="T5" fmla="*/ 137 h 570"/>
                <a:gd name="T6" fmla="*/ 44 w 357"/>
                <a:gd name="T7" fmla="*/ 238 h 570"/>
                <a:gd name="T8" fmla="*/ 0 w 357"/>
                <a:gd name="T9" fmla="*/ 342 h 570"/>
                <a:gd name="T10" fmla="*/ 0 w 357"/>
                <a:gd name="T11" fmla="*/ 342 h 570"/>
                <a:gd name="T12" fmla="*/ 48 w 357"/>
                <a:gd name="T13" fmla="*/ 322 h 570"/>
                <a:gd name="T14" fmla="*/ 83 w 357"/>
                <a:gd name="T15" fmla="*/ 239 h 570"/>
                <a:gd name="T16" fmla="*/ 83 w 357"/>
                <a:gd name="T17" fmla="*/ 239 h 570"/>
                <a:gd name="T18" fmla="*/ 60 w 357"/>
                <a:gd name="T19" fmla="*/ 374 h 570"/>
                <a:gd name="T20" fmla="*/ 268 w 357"/>
                <a:gd name="T21" fmla="*/ 569 h 570"/>
                <a:gd name="T22" fmla="*/ 268 w 357"/>
                <a:gd name="T23" fmla="*/ 569 h 570"/>
                <a:gd name="T24" fmla="*/ 288 w 357"/>
                <a:gd name="T25" fmla="*/ 348 h 570"/>
                <a:gd name="T26" fmla="*/ 288 w 357"/>
                <a:gd name="T27" fmla="*/ 348 h 570"/>
                <a:gd name="T28" fmla="*/ 294 w 357"/>
                <a:gd name="T29" fmla="*/ 279 h 570"/>
                <a:gd name="T30" fmla="*/ 356 w 357"/>
                <a:gd name="T31" fmla="*/ 179 h 570"/>
                <a:gd name="T32" fmla="*/ 207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7" y="0"/>
                  </a:moveTo>
                  <a:lnTo>
                    <a:pt x="146" y="137"/>
                  </a:lnTo>
                  <a:lnTo>
                    <a:pt x="146" y="137"/>
                  </a:lnTo>
                  <a:cubicBezTo>
                    <a:pt x="99" y="156"/>
                    <a:pt x="63" y="192"/>
                    <a:pt x="44" y="238"/>
                  </a:cubicBezTo>
                  <a:lnTo>
                    <a:pt x="0" y="342"/>
                  </a:lnTo>
                  <a:lnTo>
                    <a:pt x="0" y="342"/>
                  </a:lnTo>
                  <a:cubicBezTo>
                    <a:pt x="19" y="350"/>
                    <a:pt x="41" y="341"/>
                    <a:pt x="48" y="322"/>
                  </a:cubicBezTo>
                  <a:lnTo>
                    <a:pt x="83" y="239"/>
                  </a:lnTo>
                  <a:lnTo>
                    <a:pt x="83" y="239"/>
                  </a:lnTo>
                  <a:cubicBezTo>
                    <a:pt x="83" y="239"/>
                    <a:pt x="104" y="269"/>
                    <a:pt x="60" y="374"/>
                  </a:cubicBezTo>
                  <a:lnTo>
                    <a:pt x="268" y="569"/>
                  </a:lnTo>
                  <a:lnTo>
                    <a:pt x="268" y="569"/>
                  </a:lnTo>
                  <a:cubicBezTo>
                    <a:pt x="309" y="502"/>
                    <a:pt x="316" y="420"/>
                    <a:pt x="288" y="348"/>
                  </a:cubicBezTo>
                  <a:lnTo>
                    <a:pt x="288" y="348"/>
                  </a:lnTo>
                  <a:cubicBezTo>
                    <a:pt x="278" y="326"/>
                    <a:pt x="281" y="300"/>
                    <a:pt x="294" y="279"/>
                  </a:cubicBezTo>
                  <a:lnTo>
                    <a:pt x="356" y="179"/>
                  </a:lnTo>
                  <a:lnTo>
                    <a:pt x="207"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9" name="Freeform 414">
              <a:extLst>
                <a:ext uri="{FF2B5EF4-FFF2-40B4-BE49-F238E27FC236}">
                  <a16:creationId xmlns:a16="http://schemas.microsoft.com/office/drawing/2014/main" id="{13F00EF2-476B-534D-8393-B7F6DF9F9680}"/>
                </a:ext>
              </a:extLst>
            </p:cNvPr>
            <p:cNvSpPr>
              <a:spLocks noChangeArrowheads="1"/>
            </p:cNvSpPr>
            <p:nvPr/>
          </p:nvSpPr>
          <p:spPr bwMode="auto">
            <a:xfrm>
              <a:off x="4394193" y="6654763"/>
              <a:ext cx="444936" cy="708601"/>
            </a:xfrm>
            <a:custGeom>
              <a:avLst/>
              <a:gdLst>
                <a:gd name="T0" fmla="*/ 206 w 357"/>
                <a:gd name="T1" fmla="*/ 0 h 570"/>
                <a:gd name="T2" fmla="*/ 145 w 357"/>
                <a:gd name="T3" fmla="*/ 137 h 570"/>
                <a:gd name="T4" fmla="*/ 145 w 357"/>
                <a:gd name="T5" fmla="*/ 137 h 570"/>
                <a:gd name="T6" fmla="*/ 43 w 357"/>
                <a:gd name="T7" fmla="*/ 238 h 570"/>
                <a:gd name="T8" fmla="*/ 0 w 357"/>
                <a:gd name="T9" fmla="*/ 342 h 570"/>
                <a:gd name="T10" fmla="*/ 0 w 357"/>
                <a:gd name="T11" fmla="*/ 342 h 570"/>
                <a:gd name="T12" fmla="*/ 48 w 357"/>
                <a:gd name="T13" fmla="*/ 322 h 570"/>
                <a:gd name="T14" fmla="*/ 82 w 357"/>
                <a:gd name="T15" fmla="*/ 239 h 570"/>
                <a:gd name="T16" fmla="*/ 82 w 357"/>
                <a:gd name="T17" fmla="*/ 239 h 570"/>
                <a:gd name="T18" fmla="*/ 59 w 357"/>
                <a:gd name="T19" fmla="*/ 374 h 570"/>
                <a:gd name="T20" fmla="*/ 267 w 357"/>
                <a:gd name="T21" fmla="*/ 569 h 570"/>
                <a:gd name="T22" fmla="*/ 267 w 357"/>
                <a:gd name="T23" fmla="*/ 569 h 570"/>
                <a:gd name="T24" fmla="*/ 287 w 357"/>
                <a:gd name="T25" fmla="*/ 348 h 570"/>
                <a:gd name="T26" fmla="*/ 287 w 357"/>
                <a:gd name="T27" fmla="*/ 348 h 570"/>
                <a:gd name="T28" fmla="*/ 293 w 357"/>
                <a:gd name="T29" fmla="*/ 279 h 570"/>
                <a:gd name="T30" fmla="*/ 356 w 357"/>
                <a:gd name="T31" fmla="*/ 179 h 570"/>
                <a:gd name="T32" fmla="*/ 206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6" y="0"/>
                  </a:moveTo>
                  <a:lnTo>
                    <a:pt x="145" y="137"/>
                  </a:lnTo>
                  <a:lnTo>
                    <a:pt x="145" y="137"/>
                  </a:lnTo>
                  <a:cubicBezTo>
                    <a:pt x="99" y="156"/>
                    <a:pt x="62" y="192"/>
                    <a:pt x="43" y="238"/>
                  </a:cubicBezTo>
                  <a:lnTo>
                    <a:pt x="0" y="342"/>
                  </a:lnTo>
                  <a:lnTo>
                    <a:pt x="0" y="342"/>
                  </a:lnTo>
                  <a:cubicBezTo>
                    <a:pt x="19" y="350"/>
                    <a:pt x="40" y="341"/>
                    <a:pt x="48" y="322"/>
                  </a:cubicBezTo>
                  <a:lnTo>
                    <a:pt x="82" y="239"/>
                  </a:lnTo>
                  <a:lnTo>
                    <a:pt x="82" y="239"/>
                  </a:lnTo>
                  <a:cubicBezTo>
                    <a:pt x="82" y="239"/>
                    <a:pt x="102" y="270"/>
                    <a:pt x="59" y="374"/>
                  </a:cubicBezTo>
                  <a:lnTo>
                    <a:pt x="267" y="569"/>
                  </a:lnTo>
                  <a:lnTo>
                    <a:pt x="267" y="569"/>
                  </a:lnTo>
                  <a:cubicBezTo>
                    <a:pt x="309" y="503"/>
                    <a:pt x="316" y="421"/>
                    <a:pt x="287" y="348"/>
                  </a:cubicBezTo>
                  <a:lnTo>
                    <a:pt x="287" y="348"/>
                  </a:lnTo>
                  <a:cubicBezTo>
                    <a:pt x="278" y="326"/>
                    <a:pt x="280" y="300"/>
                    <a:pt x="293" y="279"/>
                  </a:cubicBezTo>
                  <a:lnTo>
                    <a:pt x="356" y="179"/>
                  </a:lnTo>
                  <a:lnTo>
                    <a:pt x="20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0" name="Freeform 415">
              <a:extLst>
                <a:ext uri="{FF2B5EF4-FFF2-40B4-BE49-F238E27FC236}">
                  <a16:creationId xmlns:a16="http://schemas.microsoft.com/office/drawing/2014/main" id="{0387134D-E012-1B4A-A143-99A69FE91A5E}"/>
                </a:ext>
              </a:extLst>
            </p:cNvPr>
            <p:cNvSpPr>
              <a:spLocks noChangeArrowheads="1"/>
            </p:cNvSpPr>
            <p:nvPr/>
          </p:nvSpPr>
          <p:spPr bwMode="auto">
            <a:xfrm>
              <a:off x="4103060" y="6693210"/>
              <a:ext cx="120848" cy="197750"/>
            </a:xfrm>
            <a:custGeom>
              <a:avLst/>
              <a:gdLst>
                <a:gd name="T0" fmla="*/ 95 w 96"/>
                <a:gd name="T1" fmla="*/ 46 h 159"/>
                <a:gd name="T2" fmla="*/ 46 w 96"/>
                <a:gd name="T3" fmla="*/ 142 h 159"/>
                <a:gd name="T4" fmla="*/ 46 w 96"/>
                <a:gd name="T5" fmla="*/ 142 h 159"/>
                <a:gd name="T6" fmla="*/ 11 w 96"/>
                <a:gd name="T7" fmla="*/ 150 h 159"/>
                <a:gd name="T8" fmla="*/ 11 w 96"/>
                <a:gd name="T9" fmla="*/ 150 h 159"/>
                <a:gd name="T10" fmla="*/ 4 w 96"/>
                <a:gd name="T11" fmla="*/ 123 h 159"/>
                <a:gd name="T12" fmla="*/ 58 w 96"/>
                <a:gd name="T13" fmla="*/ 0 h 159"/>
                <a:gd name="T14" fmla="*/ 95 w 96"/>
                <a:gd name="T15" fmla="*/ 46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6"/>
                  </a:moveTo>
                  <a:lnTo>
                    <a:pt x="46" y="142"/>
                  </a:lnTo>
                  <a:lnTo>
                    <a:pt x="46" y="142"/>
                  </a:lnTo>
                  <a:cubicBezTo>
                    <a:pt x="39" y="155"/>
                    <a:pt x="23" y="158"/>
                    <a:pt x="11" y="150"/>
                  </a:cubicBezTo>
                  <a:lnTo>
                    <a:pt x="11" y="150"/>
                  </a:lnTo>
                  <a:cubicBezTo>
                    <a:pt x="3" y="143"/>
                    <a:pt x="0" y="133"/>
                    <a:pt x="4" y="123"/>
                  </a:cubicBezTo>
                  <a:lnTo>
                    <a:pt x="58" y="0"/>
                  </a:lnTo>
                  <a:lnTo>
                    <a:pt x="95" y="46"/>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1" name="Freeform 416">
              <a:extLst>
                <a:ext uri="{FF2B5EF4-FFF2-40B4-BE49-F238E27FC236}">
                  <a16:creationId xmlns:a16="http://schemas.microsoft.com/office/drawing/2014/main" id="{9CF5A1BF-7071-2A43-B836-E5AA97716CE6}"/>
                </a:ext>
              </a:extLst>
            </p:cNvPr>
            <p:cNvSpPr>
              <a:spLocks noChangeArrowheads="1"/>
            </p:cNvSpPr>
            <p:nvPr/>
          </p:nvSpPr>
          <p:spPr bwMode="auto">
            <a:xfrm>
              <a:off x="4619406" y="6698705"/>
              <a:ext cx="120848" cy="197750"/>
            </a:xfrm>
            <a:custGeom>
              <a:avLst/>
              <a:gdLst>
                <a:gd name="T0" fmla="*/ 95 w 96"/>
                <a:gd name="T1" fmla="*/ 45 h 159"/>
                <a:gd name="T2" fmla="*/ 45 w 96"/>
                <a:gd name="T3" fmla="*/ 142 h 159"/>
                <a:gd name="T4" fmla="*/ 45 w 96"/>
                <a:gd name="T5" fmla="*/ 142 h 159"/>
                <a:gd name="T6" fmla="*/ 10 w 96"/>
                <a:gd name="T7" fmla="*/ 149 h 159"/>
                <a:gd name="T8" fmla="*/ 10 w 96"/>
                <a:gd name="T9" fmla="*/ 149 h 159"/>
                <a:gd name="T10" fmla="*/ 4 w 96"/>
                <a:gd name="T11" fmla="*/ 123 h 159"/>
                <a:gd name="T12" fmla="*/ 57 w 96"/>
                <a:gd name="T13" fmla="*/ 0 h 159"/>
                <a:gd name="T14" fmla="*/ 95 w 96"/>
                <a:gd name="T15" fmla="*/ 45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5"/>
                  </a:moveTo>
                  <a:lnTo>
                    <a:pt x="45" y="142"/>
                  </a:lnTo>
                  <a:lnTo>
                    <a:pt x="45" y="142"/>
                  </a:lnTo>
                  <a:cubicBezTo>
                    <a:pt x="39" y="154"/>
                    <a:pt x="22" y="158"/>
                    <a:pt x="10" y="149"/>
                  </a:cubicBezTo>
                  <a:lnTo>
                    <a:pt x="10" y="149"/>
                  </a:lnTo>
                  <a:cubicBezTo>
                    <a:pt x="3" y="142"/>
                    <a:pt x="0" y="131"/>
                    <a:pt x="4" y="123"/>
                  </a:cubicBezTo>
                  <a:lnTo>
                    <a:pt x="57" y="0"/>
                  </a:lnTo>
                  <a:lnTo>
                    <a:pt x="95" y="45"/>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2" name="Freeform 417">
              <a:extLst>
                <a:ext uri="{FF2B5EF4-FFF2-40B4-BE49-F238E27FC236}">
                  <a16:creationId xmlns:a16="http://schemas.microsoft.com/office/drawing/2014/main" id="{DCAF9997-31DD-0144-A0A8-8CA3E597FE5E}"/>
                </a:ext>
              </a:extLst>
            </p:cNvPr>
            <p:cNvSpPr>
              <a:spLocks noChangeArrowheads="1"/>
            </p:cNvSpPr>
            <p:nvPr/>
          </p:nvSpPr>
          <p:spPr bwMode="auto">
            <a:xfrm>
              <a:off x="4438137" y="4907973"/>
              <a:ext cx="1159031" cy="560291"/>
            </a:xfrm>
            <a:custGeom>
              <a:avLst/>
              <a:gdLst>
                <a:gd name="T0" fmla="*/ 726 w 929"/>
                <a:gd name="T1" fmla="*/ 449 h 450"/>
                <a:gd name="T2" fmla="*/ 0 w 929"/>
                <a:gd name="T3" fmla="*/ 449 h 450"/>
                <a:gd name="T4" fmla="*/ 202 w 929"/>
                <a:gd name="T5" fmla="*/ 0 h 450"/>
                <a:gd name="T6" fmla="*/ 928 w 929"/>
                <a:gd name="T7" fmla="*/ 0 h 450"/>
                <a:gd name="T8" fmla="*/ 726 w 929"/>
                <a:gd name="T9" fmla="*/ 449 h 450"/>
              </a:gdLst>
              <a:ahLst/>
              <a:cxnLst>
                <a:cxn ang="0">
                  <a:pos x="T0" y="T1"/>
                </a:cxn>
                <a:cxn ang="0">
                  <a:pos x="T2" y="T3"/>
                </a:cxn>
                <a:cxn ang="0">
                  <a:pos x="T4" y="T5"/>
                </a:cxn>
                <a:cxn ang="0">
                  <a:pos x="T6" y="T7"/>
                </a:cxn>
                <a:cxn ang="0">
                  <a:pos x="T8" y="T9"/>
                </a:cxn>
              </a:cxnLst>
              <a:rect l="0" t="0" r="r" b="b"/>
              <a:pathLst>
                <a:path w="929" h="450">
                  <a:moveTo>
                    <a:pt x="726" y="449"/>
                  </a:moveTo>
                  <a:lnTo>
                    <a:pt x="0" y="449"/>
                  </a:lnTo>
                  <a:lnTo>
                    <a:pt x="202" y="0"/>
                  </a:lnTo>
                  <a:lnTo>
                    <a:pt x="928" y="0"/>
                  </a:lnTo>
                  <a:lnTo>
                    <a:pt x="726" y="44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3" name="Freeform 418">
              <a:extLst>
                <a:ext uri="{FF2B5EF4-FFF2-40B4-BE49-F238E27FC236}">
                  <a16:creationId xmlns:a16="http://schemas.microsoft.com/office/drawing/2014/main" id="{D9834458-AC5F-6549-9E80-756AB3C52DC8}"/>
                </a:ext>
              </a:extLst>
            </p:cNvPr>
            <p:cNvSpPr>
              <a:spLocks noChangeArrowheads="1"/>
            </p:cNvSpPr>
            <p:nvPr/>
          </p:nvSpPr>
          <p:spPr bwMode="auto">
            <a:xfrm>
              <a:off x="4602928" y="3468793"/>
              <a:ext cx="483389" cy="790999"/>
            </a:xfrm>
            <a:custGeom>
              <a:avLst/>
              <a:gdLst>
                <a:gd name="T0" fmla="*/ 386 w 387"/>
                <a:gd name="T1" fmla="*/ 195 h 634"/>
                <a:gd name="T2" fmla="*/ 386 w 387"/>
                <a:gd name="T3" fmla="*/ 195 h 634"/>
                <a:gd name="T4" fmla="*/ 198 w 387"/>
                <a:gd name="T5" fmla="*/ 0 h 634"/>
                <a:gd name="T6" fmla="*/ 198 w 387"/>
                <a:gd name="T7" fmla="*/ 0 h 634"/>
                <a:gd name="T8" fmla="*/ 10 w 387"/>
                <a:gd name="T9" fmla="*/ 195 h 634"/>
                <a:gd name="T10" fmla="*/ 10 w 387"/>
                <a:gd name="T11" fmla="*/ 195 h 634"/>
                <a:gd name="T12" fmla="*/ 46 w 387"/>
                <a:gd name="T13" fmla="*/ 331 h 634"/>
                <a:gd name="T14" fmla="*/ 16 w 387"/>
                <a:gd name="T15" fmla="*/ 446 h 634"/>
                <a:gd name="T16" fmla="*/ 16 w 387"/>
                <a:gd name="T17" fmla="*/ 446 h 634"/>
                <a:gd name="T18" fmla="*/ 65 w 387"/>
                <a:gd name="T19" fmla="*/ 607 h 634"/>
                <a:gd name="T20" fmla="*/ 65 w 387"/>
                <a:gd name="T21" fmla="*/ 607 h 634"/>
                <a:gd name="T22" fmla="*/ 155 w 387"/>
                <a:gd name="T23" fmla="*/ 582 h 634"/>
                <a:gd name="T24" fmla="*/ 186 w 387"/>
                <a:gd name="T25" fmla="*/ 422 h 634"/>
                <a:gd name="T26" fmla="*/ 186 w 387"/>
                <a:gd name="T27" fmla="*/ 422 h 634"/>
                <a:gd name="T28" fmla="*/ 386 w 387"/>
                <a:gd name="T29" fmla="*/ 19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634">
                  <a:moveTo>
                    <a:pt x="386" y="195"/>
                  </a:moveTo>
                  <a:lnTo>
                    <a:pt x="386" y="195"/>
                  </a:lnTo>
                  <a:cubicBezTo>
                    <a:pt x="386" y="87"/>
                    <a:pt x="302" y="0"/>
                    <a:pt x="198" y="0"/>
                  </a:cubicBezTo>
                  <a:lnTo>
                    <a:pt x="198" y="0"/>
                  </a:lnTo>
                  <a:cubicBezTo>
                    <a:pt x="94" y="0"/>
                    <a:pt x="10" y="87"/>
                    <a:pt x="10" y="195"/>
                  </a:cubicBezTo>
                  <a:lnTo>
                    <a:pt x="10" y="195"/>
                  </a:lnTo>
                  <a:cubicBezTo>
                    <a:pt x="10" y="242"/>
                    <a:pt x="23" y="290"/>
                    <a:pt x="46" y="331"/>
                  </a:cubicBezTo>
                  <a:lnTo>
                    <a:pt x="16" y="446"/>
                  </a:lnTo>
                  <a:lnTo>
                    <a:pt x="16" y="446"/>
                  </a:lnTo>
                  <a:cubicBezTo>
                    <a:pt x="0" y="505"/>
                    <a:pt x="20" y="567"/>
                    <a:pt x="65" y="607"/>
                  </a:cubicBezTo>
                  <a:lnTo>
                    <a:pt x="65" y="607"/>
                  </a:lnTo>
                  <a:cubicBezTo>
                    <a:pt x="95" y="633"/>
                    <a:pt x="142" y="620"/>
                    <a:pt x="155" y="582"/>
                  </a:cubicBezTo>
                  <a:lnTo>
                    <a:pt x="186" y="422"/>
                  </a:lnTo>
                  <a:lnTo>
                    <a:pt x="186" y="422"/>
                  </a:lnTo>
                  <a:cubicBezTo>
                    <a:pt x="312" y="420"/>
                    <a:pt x="386" y="331"/>
                    <a:pt x="386" y="19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4" name="Freeform 419">
              <a:extLst>
                <a:ext uri="{FF2B5EF4-FFF2-40B4-BE49-F238E27FC236}">
                  <a16:creationId xmlns:a16="http://schemas.microsoft.com/office/drawing/2014/main" id="{DA4620F8-06BC-3A43-BF41-E072D6A18034}"/>
                </a:ext>
              </a:extLst>
            </p:cNvPr>
            <p:cNvSpPr>
              <a:spLocks noChangeArrowheads="1"/>
            </p:cNvSpPr>
            <p:nvPr/>
          </p:nvSpPr>
          <p:spPr bwMode="auto">
            <a:xfrm>
              <a:off x="4031650" y="3413865"/>
              <a:ext cx="1186497" cy="1016212"/>
            </a:xfrm>
            <a:custGeom>
              <a:avLst/>
              <a:gdLst>
                <a:gd name="T0" fmla="*/ 776 w 954"/>
                <a:gd name="T1" fmla="*/ 122 h 814"/>
                <a:gd name="T2" fmla="*/ 776 w 954"/>
                <a:gd name="T3" fmla="*/ 122 h 814"/>
                <a:gd name="T4" fmla="*/ 525 w 954"/>
                <a:gd name="T5" fmla="*/ 243 h 814"/>
                <a:gd name="T6" fmla="*/ 525 w 954"/>
                <a:gd name="T7" fmla="*/ 243 h 814"/>
                <a:gd name="T8" fmla="*/ 488 w 954"/>
                <a:gd name="T9" fmla="*/ 228 h 814"/>
                <a:gd name="T10" fmla="*/ 488 w 954"/>
                <a:gd name="T11" fmla="*/ 228 h 814"/>
                <a:gd name="T12" fmla="*/ 526 w 954"/>
                <a:gd name="T13" fmla="*/ 282 h 814"/>
                <a:gd name="T14" fmla="*/ 526 w 954"/>
                <a:gd name="T15" fmla="*/ 282 h 814"/>
                <a:gd name="T16" fmla="*/ 386 w 954"/>
                <a:gd name="T17" fmla="*/ 545 h 814"/>
                <a:gd name="T18" fmla="*/ 386 w 954"/>
                <a:gd name="T19" fmla="*/ 545 h 814"/>
                <a:gd name="T20" fmla="*/ 135 w 954"/>
                <a:gd name="T21" fmla="*/ 813 h 814"/>
                <a:gd name="T22" fmla="*/ 135 w 954"/>
                <a:gd name="T23" fmla="*/ 813 h 814"/>
                <a:gd name="T24" fmla="*/ 195 w 954"/>
                <a:gd name="T25" fmla="*/ 425 h 814"/>
                <a:gd name="T26" fmla="*/ 195 w 954"/>
                <a:gd name="T27" fmla="*/ 425 h 814"/>
                <a:gd name="T28" fmla="*/ 630 w 954"/>
                <a:gd name="T29" fmla="*/ 0 h 814"/>
                <a:gd name="T30" fmla="*/ 630 w 954"/>
                <a:gd name="T31" fmla="*/ 0 h 814"/>
                <a:gd name="T32" fmla="*/ 776 w 954"/>
                <a:gd name="T33" fmla="*/ 12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4" h="814">
                  <a:moveTo>
                    <a:pt x="776" y="122"/>
                  </a:moveTo>
                  <a:lnTo>
                    <a:pt x="776" y="122"/>
                  </a:lnTo>
                  <a:cubicBezTo>
                    <a:pt x="776" y="122"/>
                    <a:pt x="614" y="236"/>
                    <a:pt x="525" y="243"/>
                  </a:cubicBezTo>
                  <a:lnTo>
                    <a:pt x="525" y="243"/>
                  </a:lnTo>
                  <a:cubicBezTo>
                    <a:pt x="525" y="243"/>
                    <a:pt x="500" y="216"/>
                    <a:pt x="488" y="228"/>
                  </a:cubicBezTo>
                  <a:lnTo>
                    <a:pt x="488" y="228"/>
                  </a:lnTo>
                  <a:cubicBezTo>
                    <a:pt x="475" y="239"/>
                    <a:pt x="482" y="290"/>
                    <a:pt x="526" y="282"/>
                  </a:cubicBezTo>
                  <a:lnTo>
                    <a:pt x="526" y="282"/>
                  </a:lnTo>
                  <a:cubicBezTo>
                    <a:pt x="526" y="282"/>
                    <a:pt x="588" y="466"/>
                    <a:pt x="386" y="545"/>
                  </a:cubicBezTo>
                  <a:lnTo>
                    <a:pt x="386" y="545"/>
                  </a:lnTo>
                  <a:cubicBezTo>
                    <a:pt x="186" y="625"/>
                    <a:pt x="135" y="813"/>
                    <a:pt x="135" y="813"/>
                  </a:cubicBezTo>
                  <a:lnTo>
                    <a:pt x="135" y="813"/>
                  </a:lnTo>
                  <a:cubicBezTo>
                    <a:pt x="135" y="813"/>
                    <a:pt x="0" y="575"/>
                    <a:pt x="195" y="425"/>
                  </a:cubicBezTo>
                  <a:lnTo>
                    <a:pt x="195" y="425"/>
                  </a:lnTo>
                  <a:cubicBezTo>
                    <a:pt x="481" y="204"/>
                    <a:pt x="424" y="0"/>
                    <a:pt x="630" y="0"/>
                  </a:cubicBezTo>
                  <a:lnTo>
                    <a:pt x="630" y="0"/>
                  </a:lnTo>
                  <a:cubicBezTo>
                    <a:pt x="953" y="0"/>
                    <a:pt x="776" y="122"/>
                    <a:pt x="776" y="12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5" name="Freeform 420">
              <a:extLst>
                <a:ext uri="{FF2B5EF4-FFF2-40B4-BE49-F238E27FC236}">
                  <a16:creationId xmlns:a16="http://schemas.microsoft.com/office/drawing/2014/main" id="{546BDA0F-728C-3D40-B8B1-0A73EBD635A0}"/>
                </a:ext>
              </a:extLst>
            </p:cNvPr>
            <p:cNvSpPr>
              <a:spLocks noChangeArrowheads="1"/>
            </p:cNvSpPr>
            <p:nvPr/>
          </p:nvSpPr>
          <p:spPr bwMode="auto">
            <a:xfrm>
              <a:off x="8376649" y="7352375"/>
              <a:ext cx="1235937" cy="812971"/>
            </a:xfrm>
            <a:custGeom>
              <a:avLst/>
              <a:gdLst>
                <a:gd name="T0" fmla="*/ 992 w 993"/>
                <a:gd name="T1" fmla="*/ 652 h 653"/>
                <a:gd name="T2" fmla="*/ 0 w 993"/>
                <a:gd name="T3" fmla="*/ 652 h 653"/>
                <a:gd name="T4" fmla="*/ 0 w 993"/>
                <a:gd name="T5" fmla="*/ 0 h 653"/>
                <a:gd name="T6" fmla="*/ 992 w 993"/>
                <a:gd name="T7" fmla="*/ 0 h 653"/>
                <a:gd name="T8" fmla="*/ 992 w 993"/>
                <a:gd name="T9" fmla="*/ 652 h 653"/>
              </a:gdLst>
              <a:ahLst/>
              <a:cxnLst>
                <a:cxn ang="0">
                  <a:pos x="T0" y="T1"/>
                </a:cxn>
                <a:cxn ang="0">
                  <a:pos x="T2" y="T3"/>
                </a:cxn>
                <a:cxn ang="0">
                  <a:pos x="T4" y="T5"/>
                </a:cxn>
                <a:cxn ang="0">
                  <a:pos x="T6" y="T7"/>
                </a:cxn>
                <a:cxn ang="0">
                  <a:pos x="T8" y="T9"/>
                </a:cxn>
              </a:cxnLst>
              <a:rect l="0" t="0" r="r" b="b"/>
              <a:pathLst>
                <a:path w="993" h="653">
                  <a:moveTo>
                    <a:pt x="992" y="652"/>
                  </a:moveTo>
                  <a:lnTo>
                    <a:pt x="0" y="652"/>
                  </a:lnTo>
                  <a:lnTo>
                    <a:pt x="0" y="0"/>
                  </a:lnTo>
                  <a:lnTo>
                    <a:pt x="992" y="0"/>
                  </a:lnTo>
                  <a:lnTo>
                    <a:pt x="992" y="652"/>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6" name="Freeform 421">
              <a:extLst>
                <a:ext uri="{FF2B5EF4-FFF2-40B4-BE49-F238E27FC236}">
                  <a16:creationId xmlns:a16="http://schemas.microsoft.com/office/drawing/2014/main" id="{9E9C303F-BE88-EB4B-BDD1-F3C7E39867FC}"/>
                </a:ext>
              </a:extLst>
            </p:cNvPr>
            <p:cNvSpPr>
              <a:spLocks noChangeArrowheads="1"/>
            </p:cNvSpPr>
            <p:nvPr/>
          </p:nvSpPr>
          <p:spPr bwMode="auto">
            <a:xfrm>
              <a:off x="9579627" y="7945627"/>
              <a:ext cx="258171" cy="450430"/>
            </a:xfrm>
            <a:custGeom>
              <a:avLst/>
              <a:gdLst>
                <a:gd name="T0" fmla="*/ 113 w 209"/>
                <a:gd name="T1" fmla="*/ 0 h 361"/>
                <a:gd name="T2" fmla="*/ 0 w 209"/>
                <a:gd name="T3" fmla="*/ 99 h 361"/>
                <a:gd name="T4" fmla="*/ 41 w 209"/>
                <a:gd name="T5" fmla="*/ 360 h 361"/>
                <a:gd name="T6" fmla="*/ 208 w 209"/>
                <a:gd name="T7" fmla="*/ 305 h 361"/>
                <a:gd name="T8" fmla="*/ 113 w 209"/>
                <a:gd name="T9" fmla="*/ 0 h 361"/>
              </a:gdLst>
              <a:ahLst/>
              <a:cxnLst>
                <a:cxn ang="0">
                  <a:pos x="T0" y="T1"/>
                </a:cxn>
                <a:cxn ang="0">
                  <a:pos x="T2" y="T3"/>
                </a:cxn>
                <a:cxn ang="0">
                  <a:pos x="T4" y="T5"/>
                </a:cxn>
                <a:cxn ang="0">
                  <a:pos x="T6" y="T7"/>
                </a:cxn>
                <a:cxn ang="0">
                  <a:pos x="T8" y="T9"/>
                </a:cxn>
              </a:cxnLst>
              <a:rect l="0" t="0" r="r" b="b"/>
              <a:pathLst>
                <a:path w="209" h="361">
                  <a:moveTo>
                    <a:pt x="113" y="0"/>
                  </a:moveTo>
                  <a:lnTo>
                    <a:pt x="0" y="99"/>
                  </a:lnTo>
                  <a:lnTo>
                    <a:pt x="41" y="360"/>
                  </a:lnTo>
                  <a:lnTo>
                    <a:pt x="208" y="305"/>
                  </a:lnTo>
                  <a:lnTo>
                    <a:pt x="113" y="0"/>
                  </a:lnTo>
                </a:path>
              </a:pathLst>
            </a:custGeom>
            <a:solidFill>
              <a:srgbClr val="53B8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7" name="Freeform 422">
              <a:extLst>
                <a:ext uri="{FF2B5EF4-FFF2-40B4-BE49-F238E27FC236}">
                  <a16:creationId xmlns:a16="http://schemas.microsoft.com/office/drawing/2014/main" id="{C21151A7-6AC7-9F42-8704-A7694033E42F}"/>
                </a:ext>
              </a:extLst>
            </p:cNvPr>
            <p:cNvSpPr>
              <a:spLocks noChangeArrowheads="1"/>
            </p:cNvSpPr>
            <p:nvPr/>
          </p:nvSpPr>
          <p:spPr bwMode="auto">
            <a:xfrm>
              <a:off x="9475259" y="8264222"/>
              <a:ext cx="587757" cy="582263"/>
            </a:xfrm>
            <a:custGeom>
              <a:avLst/>
              <a:gdLst>
                <a:gd name="T0" fmla="*/ 331 w 470"/>
                <a:gd name="T1" fmla="*/ 56 h 468"/>
                <a:gd name="T2" fmla="*/ 331 w 470"/>
                <a:gd name="T3" fmla="*/ 56 h 468"/>
                <a:gd name="T4" fmla="*/ 95 w 470"/>
                <a:gd name="T5" fmla="*/ 118 h 468"/>
                <a:gd name="T6" fmla="*/ 95 w 470"/>
                <a:gd name="T7" fmla="*/ 118 h 468"/>
                <a:gd name="T8" fmla="*/ 25 w 470"/>
                <a:gd name="T9" fmla="*/ 155 h 468"/>
                <a:gd name="T10" fmla="*/ 61 w 470"/>
                <a:gd name="T11" fmla="*/ 178 h 468"/>
                <a:gd name="T12" fmla="*/ 61 w 470"/>
                <a:gd name="T13" fmla="*/ 178 h 468"/>
                <a:gd name="T14" fmla="*/ 89 w 470"/>
                <a:gd name="T15" fmla="*/ 407 h 468"/>
                <a:gd name="T16" fmla="*/ 89 w 470"/>
                <a:gd name="T17" fmla="*/ 407 h 468"/>
                <a:gd name="T18" fmla="*/ 410 w 470"/>
                <a:gd name="T19" fmla="*/ 349 h 468"/>
                <a:gd name="T20" fmla="*/ 410 w 470"/>
                <a:gd name="T21" fmla="*/ 349 h 468"/>
                <a:gd name="T22" fmla="*/ 331 w 470"/>
                <a:gd name="T23" fmla="*/ 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68">
                  <a:moveTo>
                    <a:pt x="331" y="56"/>
                  </a:moveTo>
                  <a:lnTo>
                    <a:pt x="331" y="56"/>
                  </a:lnTo>
                  <a:cubicBezTo>
                    <a:pt x="234" y="0"/>
                    <a:pt x="153" y="28"/>
                    <a:pt x="95" y="118"/>
                  </a:cubicBezTo>
                  <a:lnTo>
                    <a:pt x="95" y="118"/>
                  </a:lnTo>
                  <a:cubicBezTo>
                    <a:pt x="71" y="125"/>
                    <a:pt x="38" y="138"/>
                    <a:pt x="25" y="155"/>
                  </a:cubicBezTo>
                  <a:lnTo>
                    <a:pt x="61" y="178"/>
                  </a:lnTo>
                  <a:lnTo>
                    <a:pt x="61" y="178"/>
                  </a:lnTo>
                  <a:cubicBezTo>
                    <a:pt x="17" y="267"/>
                    <a:pt x="0" y="356"/>
                    <a:pt x="89" y="407"/>
                  </a:cubicBezTo>
                  <a:lnTo>
                    <a:pt x="89" y="407"/>
                  </a:lnTo>
                  <a:cubicBezTo>
                    <a:pt x="192" y="467"/>
                    <a:pt x="351" y="452"/>
                    <a:pt x="410" y="349"/>
                  </a:cubicBezTo>
                  <a:lnTo>
                    <a:pt x="410" y="349"/>
                  </a:lnTo>
                  <a:cubicBezTo>
                    <a:pt x="469" y="247"/>
                    <a:pt x="434" y="115"/>
                    <a:pt x="331" y="56"/>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8" name="Freeform 423">
              <a:extLst>
                <a:ext uri="{FF2B5EF4-FFF2-40B4-BE49-F238E27FC236}">
                  <a16:creationId xmlns:a16="http://schemas.microsoft.com/office/drawing/2014/main" id="{7A979386-2019-6947-836A-AC23DEB0E703}"/>
                </a:ext>
              </a:extLst>
            </p:cNvPr>
            <p:cNvSpPr>
              <a:spLocks noChangeArrowheads="1"/>
            </p:cNvSpPr>
            <p:nvPr/>
          </p:nvSpPr>
          <p:spPr bwMode="auto">
            <a:xfrm>
              <a:off x="9607092" y="8736624"/>
              <a:ext cx="230708" cy="324092"/>
            </a:xfrm>
            <a:custGeom>
              <a:avLst/>
              <a:gdLst>
                <a:gd name="T0" fmla="*/ 186 w 187"/>
                <a:gd name="T1" fmla="*/ 258 h 259"/>
                <a:gd name="T2" fmla="*/ 0 w 187"/>
                <a:gd name="T3" fmla="*/ 258 h 259"/>
                <a:gd name="T4" fmla="*/ 0 w 187"/>
                <a:gd name="T5" fmla="*/ 0 h 259"/>
                <a:gd name="T6" fmla="*/ 186 w 187"/>
                <a:gd name="T7" fmla="*/ 0 h 259"/>
                <a:gd name="T8" fmla="*/ 186 w 187"/>
                <a:gd name="T9" fmla="*/ 258 h 259"/>
              </a:gdLst>
              <a:ahLst/>
              <a:cxnLst>
                <a:cxn ang="0">
                  <a:pos x="T0" y="T1"/>
                </a:cxn>
                <a:cxn ang="0">
                  <a:pos x="T2" y="T3"/>
                </a:cxn>
                <a:cxn ang="0">
                  <a:pos x="T4" y="T5"/>
                </a:cxn>
                <a:cxn ang="0">
                  <a:pos x="T6" y="T7"/>
                </a:cxn>
                <a:cxn ang="0">
                  <a:pos x="T8" y="T9"/>
                </a:cxn>
              </a:cxnLst>
              <a:rect l="0" t="0" r="r" b="b"/>
              <a:pathLst>
                <a:path w="187" h="259">
                  <a:moveTo>
                    <a:pt x="186" y="258"/>
                  </a:moveTo>
                  <a:lnTo>
                    <a:pt x="0" y="258"/>
                  </a:lnTo>
                  <a:lnTo>
                    <a:pt x="0" y="0"/>
                  </a:lnTo>
                  <a:lnTo>
                    <a:pt x="186" y="0"/>
                  </a:lnTo>
                  <a:lnTo>
                    <a:pt x="186" y="25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9" name="Freeform 48">
              <a:extLst>
                <a:ext uri="{FF2B5EF4-FFF2-40B4-BE49-F238E27FC236}">
                  <a16:creationId xmlns:a16="http://schemas.microsoft.com/office/drawing/2014/main" id="{F319442B-DE57-1E45-B8EC-CA8809CB7D79}"/>
                </a:ext>
              </a:extLst>
            </p:cNvPr>
            <p:cNvSpPr>
              <a:spLocks noChangeArrowheads="1"/>
            </p:cNvSpPr>
            <p:nvPr/>
          </p:nvSpPr>
          <p:spPr bwMode="auto">
            <a:xfrm>
              <a:off x="8404115" y="8154360"/>
              <a:ext cx="1778504" cy="1970756"/>
            </a:xfrm>
            <a:custGeom>
              <a:avLst/>
              <a:gdLst>
                <a:gd name="connsiteX0" fmla="*/ 237147 w 1778504"/>
                <a:gd name="connsiteY0" fmla="*/ 0 h 1970756"/>
                <a:gd name="connsiteX1" fmla="*/ 565409 w 1778504"/>
                <a:gd name="connsiteY1" fmla="*/ 607389 h 1970756"/>
                <a:gd name="connsiteX2" fmla="*/ 1102656 w 1778504"/>
                <a:gd name="connsiteY2" fmla="*/ 873396 h 1970756"/>
                <a:gd name="connsiteX3" fmla="*/ 1778504 w 1778504"/>
                <a:gd name="connsiteY3" fmla="*/ 873396 h 1970756"/>
                <a:gd name="connsiteX4" fmla="*/ 1688842 w 1778504"/>
                <a:gd name="connsiteY4" fmla="*/ 1671135 h 1970756"/>
                <a:gd name="connsiteX5" fmla="*/ 1708767 w 1778504"/>
                <a:gd name="connsiteY5" fmla="*/ 1934552 h 1970756"/>
                <a:gd name="connsiteX6" fmla="*/ 884381 w 1778504"/>
                <a:gd name="connsiteY6" fmla="*/ 1970756 h 1970756"/>
                <a:gd name="connsiteX7" fmla="*/ 954118 w 1778504"/>
                <a:gd name="connsiteY7" fmla="*/ 1470140 h 1970756"/>
                <a:gd name="connsiteX8" fmla="*/ 932948 w 1778504"/>
                <a:gd name="connsiteY8" fmla="*/ 1393986 h 1970756"/>
                <a:gd name="connsiteX9" fmla="*/ 933123 w 1778504"/>
                <a:gd name="connsiteY9" fmla="*/ 1244586 h 1970756"/>
                <a:gd name="connsiteX10" fmla="*/ 946624 w 1778504"/>
                <a:gd name="connsiteY10" fmla="*/ 1207154 h 1970756"/>
                <a:gd name="connsiteX11" fmla="*/ 383180 w 1778504"/>
                <a:gd name="connsiteY11" fmla="*/ 847606 h 1970756"/>
                <a:gd name="connsiteX12" fmla="*/ 0 w 1778504"/>
                <a:gd name="connsiteY12" fmla="*/ 87125 h 19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504" h="1970756">
                  <a:moveTo>
                    <a:pt x="237147" y="0"/>
                  </a:moveTo>
                  <a:lnTo>
                    <a:pt x="565409" y="607389"/>
                  </a:lnTo>
                  <a:lnTo>
                    <a:pt x="1102656" y="873396"/>
                  </a:lnTo>
                  <a:lnTo>
                    <a:pt x="1778504" y="873396"/>
                  </a:lnTo>
                  <a:lnTo>
                    <a:pt x="1688842" y="1671135"/>
                  </a:lnTo>
                  <a:lnTo>
                    <a:pt x="1708767" y="1934552"/>
                  </a:lnTo>
                  <a:lnTo>
                    <a:pt x="884381" y="1970756"/>
                  </a:lnTo>
                  <a:lnTo>
                    <a:pt x="954118" y="1470140"/>
                  </a:lnTo>
                  <a:lnTo>
                    <a:pt x="932948" y="1393986"/>
                  </a:lnTo>
                  <a:cubicBezTo>
                    <a:pt x="919872" y="1344361"/>
                    <a:pt x="920105" y="1293332"/>
                    <a:pt x="933123" y="1244586"/>
                  </a:cubicBezTo>
                  <a:lnTo>
                    <a:pt x="946624" y="1207154"/>
                  </a:lnTo>
                  <a:lnTo>
                    <a:pt x="383180" y="847606"/>
                  </a:lnTo>
                  <a:lnTo>
                    <a:pt x="0" y="87125"/>
                  </a:lnTo>
                  <a:close/>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0" name="Freeform 49">
              <a:extLst>
                <a:ext uri="{FF2B5EF4-FFF2-40B4-BE49-F238E27FC236}">
                  <a16:creationId xmlns:a16="http://schemas.microsoft.com/office/drawing/2014/main" id="{6C9D13BD-9DC7-8C45-998E-D690A79DF2E4}"/>
                </a:ext>
              </a:extLst>
            </p:cNvPr>
            <p:cNvSpPr>
              <a:spLocks noChangeArrowheads="1"/>
            </p:cNvSpPr>
            <p:nvPr/>
          </p:nvSpPr>
          <p:spPr bwMode="auto">
            <a:xfrm>
              <a:off x="8903980" y="10087914"/>
              <a:ext cx="1366526" cy="2503580"/>
            </a:xfrm>
            <a:custGeom>
              <a:avLst/>
              <a:gdLst>
                <a:gd name="connsiteX0" fmla="*/ 1210830 w 1366526"/>
                <a:gd name="connsiteY0" fmla="*/ 0 h 2503580"/>
                <a:gd name="connsiteX1" fmla="*/ 1183427 w 1366526"/>
                <a:gd name="connsiteY1" fmla="*/ 556456 h 2503580"/>
                <a:gd name="connsiteX2" fmla="*/ 1082536 w 1366526"/>
                <a:gd name="connsiteY2" fmla="*/ 1140299 h 2503580"/>
                <a:gd name="connsiteX3" fmla="*/ 1366526 w 1366526"/>
                <a:gd name="connsiteY3" fmla="*/ 2312963 h 2503580"/>
                <a:gd name="connsiteX4" fmla="*/ 977908 w 1366526"/>
                <a:gd name="connsiteY4" fmla="*/ 2448654 h 2503580"/>
                <a:gd name="connsiteX5" fmla="*/ 604237 w 1366526"/>
                <a:gd name="connsiteY5" fmla="*/ 1206277 h 2503580"/>
                <a:gd name="connsiteX6" fmla="*/ 642925 w 1366526"/>
                <a:gd name="connsiteY6" fmla="*/ 909736 h 2503580"/>
                <a:gd name="connsiteX7" fmla="*/ 450318 w 1366526"/>
                <a:gd name="connsiteY7" fmla="*/ 1195560 h 2503580"/>
                <a:gd name="connsiteX8" fmla="*/ 473953 w 1366526"/>
                <a:gd name="connsiteY8" fmla="*/ 2461185 h 2503580"/>
                <a:gd name="connsiteX9" fmla="*/ 65931 w 1366526"/>
                <a:gd name="connsiteY9" fmla="*/ 2503580 h 2503580"/>
                <a:gd name="connsiteX10" fmla="*/ 0 w 1366526"/>
                <a:gd name="connsiteY10" fmla="*/ 1184338 h 2503580"/>
                <a:gd name="connsiteX11" fmla="*/ 384387 w 1366526"/>
                <a:gd name="connsiteY11" fmla="*/ 37170 h 2503580"/>
                <a:gd name="connsiteX12" fmla="*/ 976518 w 1366526"/>
                <a:gd name="connsiteY12" fmla="*/ 10985 h 2503580"/>
                <a:gd name="connsiteX13" fmla="*/ 976518 w 1366526"/>
                <a:gd name="connsiteY13" fmla="*/ 11612 h 250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26" h="2503580">
                  <a:moveTo>
                    <a:pt x="1210830" y="0"/>
                  </a:moveTo>
                  <a:cubicBezTo>
                    <a:pt x="1270617" y="168057"/>
                    <a:pt x="1264390" y="374705"/>
                    <a:pt x="1183427" y="556456"/>
                  </a:cubicBezTo>
                  <a:cubicBezTo>
                    <a:pt x="1070081" y="812898"/>
                    <a:pt x="1082536" y="1140299"/>
                    <a:pt x="1082536" y="1140299"/>
                  </a:cubicBezTo>
                  <a:lnTo>
                    <a:pt x="1366526" y="2312963"/>
                  </a:lnTo>
                  <a:lnTo>
                    <a:pt x="977908" y="2448654"/>
                  </a:lnTo>
                  <a:lnTo>
                    <a:pt x="604237" y="1206277"/>
                  </a:lnTo>
                  <a:lnTo>
                    <a:pt x="642925" y="909736"/>
                  </a:lnTo>
                  <a:lnTo>
                    <a:pt x="450318" y="1195560"/>
                  </a:lnTo>
                  <a:lnTo>
                    <a:pt x="473953" y="2461185"/>
                  </a:lnTo>
                  <a:lnTo>
                    <a:pt x="65931" y="2503580"/>
                  </a:lnTo>
                  <a:lnTo>
                    <a:pt x="0" y="1184338"/>
                  </a:lnTo>
                  <a:lnTo>
                    <a:pt x="384387" y="37170"/>
                  </a:lnTo>
                  <a:lnTo>
                    <a:pt x="976518" y="10985"/>
                  </a:lnTo>
                  <a:lnTo>
                    <a:pt x="976518" y="11612"/>
                  </a:lnTo>
                  <a:close/>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1" name="Freeform 426">
              <a:extLst>
                <a:ext uri="{FF2B5EF4-FFF2-40B4-BE49-F238E27FC236}">
                  <a16:creationId xmlns:a16="http://schemas.microsoft.com/office/drawing/2014/main" id="{8914698B-A3B3-0344-93E6-1E043D019430}"/>
                </a:ext>
              </a:extLst>
            </p:cNvPr>
            <p:cNvSpPr>
              <a:spLocks noChangeArrowheads="1"/>
            </p:cNvSpPr>
            <p:nvPr/>
          </p:nvSpPr>
          <p:spPr bwMode="auto">
            <a:xfrm>
              <a:off x="8673275" y="12548798"/>
              <a:ext cx="675646" cy="340569"/>
            </a:xfrm>
            <a:custGeom>
              <a:avLst/>
              <a:gdLst>
                <a:gd name="T0" fmla="*/ 537 w 543"/>
                <a:gd name="T1" fmla="*/ 271 h 272"/>
                <a:gd name="T2" fmla="*/ 452 w 543"/>
                <a:gd name="T3" fmla="*/ 271 h 272"/>
                <a:gd name="T4" fmla="*/ 453 w 543"/>
                <a:gd name="T5" fmla="*/ 166 h 272"/>
                <a:gd name="T6" fmla="*/ 375 w 543"/>
                <a:gd name="T7" fmla="*/ 271 h 272"/>
                <a:gd name="T8" fmla="*/ 0 w 543"/>
                <a:gd name="T9" fmla="*/ 271 h 272"/>
                <a:gd name="T10" fmla="*/ 0 w 543"/>
                <a:gd name="T11" fmla="*/ 187 h 272"/>
                <a:gd name="T12" fmla="*/ 201 w 543"/>
                <a:gd name="T13" fmla="*/ 185 h 272"/>
                <a:gd name="T14" fmla="*/ 272 w 543"/>
                <a:gd name="T15" fmla="*/ 28 h 272"/>
                <a:gd name="T16" fmla="*/ 542 w 543"/>
                <a:gd name="T17" fmla="*/ 0 h 272"/>
                <a:gd name="T18" fmla="*/ 537 w 543"/>
                <a:gd name="T19"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272">
                  <a:moveTo>
                    <a:pt x="537" y="271"/>
                  </a:moveTo>
                  <a:lnTo>
                    <a:pt x="452" y="271"/>
                  </a:lnTo>
                  <a:lnTo>
                    <a:pt x="453" y="166"/>
                  </a:lnTo>
                  <a:lnTo>
                    <a:pt x="375" y="271"/>
                  </a:lnTo>
                  <a:lnTo>
                    <a:pt x="0" y="271"/>
                  </a:lnTo>
                  <a:lnTo>
                    <a:pt x="0" y="187"/>
                  </a:lnTo>
                  <a:lnTo>
                    <a:pt x="201" y="185"/>
                  </a:lnTo>
                  <a:lnTo>
                    <a:pt x="272" y="28"/>
                  </a:lnTo>
                  <a:lnTo>
                    <a:pt x="542" y="0"/>
                  </a:lnTo>
                  <a:lnTo>
                    <a:pt x="537" y="27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2" name="Freeform 427">
              <a:extLst>
                <a:ext uri="{FF2B5EF4-FFF2-40B4-BE49-F238E27FC236}">
                  <a16:creationId xmlns:a16="http://schemas.microsoft.com/office/drawing/2014/main" id="{D4616658-C43E-2D43-A345-901EB6A67CE4}"/>
                </a:ext>
              </a:extLst>
            </p:cNvPr>
            <p:cNvSpPr>
              <a:spLocks noChangeArrowheads="1"/>
            </p:cNvSpPr>
            <p:nvPr/>
          </p:nvSpPr>
          <p:spPr bwMode="auto">
            <a:xfrm>
              <a:off x="8942436" y="12570768"/>
              <a:ext cx="164791" cy="159301"/>
            </a:xfrm>
            <a:custGeom>
              <a:avLst/>
              <a:gdLst>
                <a:gd name="T0" fmla="*/ 132 w 133"/>
                <a:gd name="T1" fmla="*/ 35 h 130"/>
                <a:gd name="T2" fmla="*/ 131 w 133"/>
                <a:gd name="T3" fmla="*/ 0 h 130"/>
                <a:gd name="T4" fmla="*/ 55 w 133"/>
                <a:gd name="T5" fmla="*/ 8 h 130"/>
                <a:gd name="T6" fmla="*/ 0 w 133"/>
                <a:gd name="T7" fmla="*/ 129 h 130"/>
                <a:gd name="T8" fmla="*/ 38 w 133"/>
                <a:gd name="T9" fmla="*/ 129 h 130"/>
                <a:gd name="T10" fmla="*/ 38 w 133"/>
                <a:gd name="T11" fmla="*/ 129 h 130"/>
                <a:gd name="T12" fmla="*/ 132 w 133"/>
                <a:gd name="T13" fmla="*/ 35 h 130"/>
              </a:gdLst>
              <a:ahLst/>
              <a:cxnLst>
                <a:cxn ang="0">
                  <a:pos x="T0" y="T1"/>
                </a:cxn>
                <a:cxn ang="0">
                  <a:pos x="T2" y="T3"/>
                </a:cxn>
                <a:cxn ang="0">
                  <a:pos x="T4" y="T5"/>
                </a:cxn>
                <a:cxn ang="0">
                  <a:pos x="T6" y="T7"/>
                </a:cxn>
                <a:cxn ang="0">
                  <a:pos x="T8" y="T9"/>
                </a:cxn>
                <a:cxn ang="0">
                  <a:pos x="T10" y="T11"/>
                </a:cxn>
                <a:cxn ang="0">
                  <a:pos x="T12" y="T13"/>
                </a:cxn>
              </a:cxnLst>
              <a:rect l="0" t="0" r="r" b="b"/>
              <a:pathLst>
                <a:path w="133" h="130">
                  <a:moveTo>
                    <a:pt x="132" y="35"/>
                  </a:moveTo>
                  <a:lnTo>
                    <a:pt x="131" y="0"/>
                  </a:lnTo>
                  <a:lnTo>
                    <a:pt x="55" y="8"/>
                  </a:lnTo>
                  <a:lnTo>
                    <a:pt x="0" y="129"/>
                  </a:lnTo>
                  <a:lnTo>
                    <a:pt x="38" y="129"/>
                  </a:lnTo>
                  <a:lnTo>
                    <a:pt x="38" y="129"/>
                  </a:lnTo>
                  <a:cubicBezTo>
                    <a:pt x="90" y="129"/>
                    <a:pt x="132" y="87"/>
                    <a:pt x="132" y="3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3" name="Freeform 428">
              <a:extLst>
                <a:ext uri="{FF2B5EF4-FFF2-40B4-BE49-F238E27FC236}">
                  <a16:creationId xmlns:a16="http://schemas.microsoft.com/office/drawing/2014/main" id="{D0CD5969-7207-E245-9BFC-775B3340AB9A}"/>
                </a:ext>
              </a:extLst>
            </p:cNvPr>
            <p:cNvSpPr>
              <a:spLocks noChangeArrowheads="1"/>
            </p:cNvSpPr>
            <p:nvPr/>
          </p:nvSpPr>
          <p:spPr bwMode="auto">
            <a:xfrm>
              <a:off x="9623571" y="12416966"/>
              <a:ext cx="675642" cy="477896"/>
            </a:xfrm>
            <a:custGeom>
              <a:avLst/>
              <a:gdLst>
                <a:gd name="T0" fmla="*/ 543 w 544"/>
                <a:gd name="T1" fmla="*/ 267 h 384"/>
                <a:gd name="T2" fmla="*/ 460 w 544"/>
                <a:gd name="T3" fmla="*/ 285 h 384"/>
                <a:gd name="T4" fmla="*/ 438 w 544"/>
                <a:gd name="T5" fmla="*/ 182 h 384"/>
                <a:gd name="T6" fmla="*/ 384 w 544"/>
                <a:gd name="T7" fmla="*/ 301 h 384"/>
                <a:gd name="T8" fmla="*/ 19 w 544"/>
                <a:gd name="T9" fmla="*/ 383 h 384"/>
                <a:gd name="T10" fmla="*/ 0 w 544"/>
                <a:gd name="T11" fmla="*/ 301 h 384"/>
                <a:gd name="T12" fmla="*/ 195 w 544"/>
                <a:gd name="T13" fmla="*/ 254 h 384"/>
                <a:gd name="T14" fmla="*/ 231 w 544"/>
                <a:gd name="T15" fmla="*/ 90 h 384"/>
                <a:gd name="T16" fmla="*/ 488 w 544"/>
                <a:gd name="T17" fmla="*/ 0 h 384"/>
                <a:gd name="T18" fmla="*/ 543 w 544"/>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384">
                  <a:moveTo>
                    <a:pt x="543" y="267"/>
                  </a:moveTo>
                  <a:lnTo>
                    <a:pt x="460" y="285"/>
                  </a:lnTo>
                  <a:lnTo>
                    <a:pt x="438" y="182"/>
                  </a:lnTo>
                  <a:lnTo>
                    <a:pt x="384" y="301"/>
                  </a:lnTo>
                  <a:lnTo>
                    <a:pt x="19" y="383"/>
                  </a:lnTo>
                  <a:lnTo>
                    <a:pt x="0" y="301"/>
                  </a:lnTo>
                  <a:lnTo>
                    <a:pt x="195" y="254"/>
                  </a:lnTo>
                  <a:lnTo>
                    <a:pt x="231" y="90"/>
                  </a:lnTo>
                  <a:lnTo>
                    <a:pt x="488" y="0"/>
                  </a:lnTo>
                  <a:lnTo>
                    <a:pt x="543" y="2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4" name="Freeform 429">
              <a:extLst>
                <a:ext uri="{FF2B5EF4-FFF2-40B4-BE49-F238E27FC236}">
                  <a16:creationId xmlns:a16="http://schemas.microsoft.com/office/drawing/2014/main" id="{121BEA68-56F3-6C4B-9EAC-9A333793CBFC}"/>
                </a:ext>
              </a:extLst>
            </p:cNvPr>
            <p:cNvSpPr>
              <a:spLocks noChangeArrowheads="1"/>
            </p:cNvSpPr>
            <p:nvPr/>
          </p:nvSpPr>
          <p:spPr bwMode="auto">
            <a:xfrm>
              <a:off x="9876251" y="12493868"/>
              <a:ext cx="148310" cy="192257"/>
            </a:xfrm>
            <a:custGeom>
              <a:avLst/>
              <a:gdLst>
                <a:gd name="T0" fmla="*/ 108 w 120"/>
                <a:gd name="T1" fmla="*/ 32 h 154"/>
                <a:gd name="T2" fmla="*/ 101 w 120"/>
                <a:gd name="T3" fmla="*/ 0 h 154"/>
                <a:gd name="T4" fmla="*/ 27 w 120"/>
                <a:gd name="T5" fmla="*/ 26 h 154"/>
                <a:gd name="T6" fmla="*/ 0 w 120"/>
                <a:gd name="T7" fmla="*/ 153 h 154"/>
                <a:gd name="T8" fmla="*/ 37 w 120"/>
                <a:gd name="T9" fmla="*/ 144 h 154"/>
                <a:gd name="T10" fmla="*/ 37 w 120"/>
                <a:gd name="T11" fmla="*/ 144 h 154"/>
                <a:gd name="T12" fmla="*/ 108 w 120"/>
                <a:gd name="T13" fmla="*/ 32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108" y="32"/>
                  </a:moveTo>
                  <a:lnTo>
                    <a:pt x="101" y="0"/>
                  </a:lnTo>
                  <a:lnTo>
                    <a:pt x="27" y="26"/>
                  </a:lnTo>
                  <a:lnTo>
                    <a:pt x="0" y="153"/>
                  </a:lnTo>
                  <a:lnTo>
                    <a:pt x="37" y="144"/>
                  </a:lnTo>
                  <a:lnTo>
                    <a:pt x="37" y="144"/>
                  </a:lnTo>
                  <a:cubicBezTo>
                    <a:pt x="88" y="133"/>
                    <a:pt x="119" y="83"/>
                    <a:pt x="108" y="32"/>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5" name="Freeform 431">
              <a:extLst>
                <a:ext uri="{FF2B5EF4-FFF2-40B4-BE49-F238E27FC236}">
                  <a16:creationId xmlns:a16="http://schemas.microsoft.com/office/drawing/2014/main" id="{C952A7D4-08AD-4940-8258-736AF7C6EA15}"/>
                </a:ext>
              </a:extLst>
            </p:cNvPr>
            <p:cNvSpPr>
              <a:spLocks noChangeArrowheads="1"/>
            </p:cNvSpPr>
            <p:nvPr/>
          </p:nvSpPr>
          <p:spPr bwMode="auto">
            <a:xfrm>
              <a:off x="8343690" y="7857736"/>
              <a:ext cx="269161" cy="373528"/>
            </a:xfrm>
            <a:custGeom>
              <a:avLst/>
              <a:gdLst>
                <a:gd name="T0" fmla="*/ 214 w 215"/>
                <a:gd name="T1" fmla="*/ 246 h 301"/>
                <a:gd name="T2" fmla="*/ 186 w 215"/>
                <a:gd name="T3" fmla="*/ 174 h 301"/>
                <a:gd name="T4" fmla="*/ 193 w 215"/>
                <a:gd name="T5" fmla="*/ 71 h 301"/>
                <a:gd name="T6" fmla="*/ 178 w 215"/>
                <a:gd name="T7" fmla="*/ 0 h 301"/>
                <a:gd name="T8" fmla="*/ 162 w 215"/>
                <a:gd name="T9" fmla="*/ 20 h 301"/>
                <a:gd name="T10" fmla="*/ 162 w 215"/>
                <a:gd name="T11" fmla="*/ 20 h 301"/>
                <a:gd name="T12" fmla="*/ 144 w 215"/>
                <a:gd name="T13" fmla="*/ 85 h 301"/>
                <a:gd name="T14" fmla="*/ 128 w 215"/>
                <a:gd name="T15" fmla="*/ 130 h 301"/>
                <a:gd name="T16" fmla="*/ 53 w 215"/>
                <a:gd name="T17" fmla="*/ 97 h 301"/>
                <a:gd name="T18" fmla="*/ 25 w 215"/>
                <a:gd name="T19" fmla="*/ 8 h 301"/>
                <a:gd name="T20" fmla="*/ 0 w 215"/>
                <a:gd name="T21" fmla="*/ 82 h 301"/>
                <a:gd name="T22" fmla="*/ 10 w 215"/>
                <a:gd name="T23" fmla="*/ 124 h 301"/>
                <a:gd name="T24" fmla="*/ 0 w 215"/>
                <a:gd name="T25" fmla="*/ 161 h 301"/>
                <a:gd name="T26" fmla="*/ 14 w 215"/>
                <a:gd name="T27" fmla="*/ 193 h 301"/>
                <a:gd name="T28" fmla="*/ 8 w 215"/>
                <a:gd name="T29" fmla="*/ 238 h 301"/>
                <a:gd name="T30" fmla="*/ 25 w 215"/>
                <a:gd name="T31" fmla="*/ 260 h 301"/>
                <a:gd name="T32" fmla="*/ 71 w 215"/>
                <a:gd name="T33" fmla="*/ 300 h 301"/>
                <a:gd name="T34" fmla="*/ 214 w 215"/>
                <a:gd name="T35" fmla="*/ 24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301">
                  <a:moveTo>
                    <a:pt x="214" y="246"/>
                  </a:moveTo>
                  <a:lnTo>
                    <a:pt x="186" y="174"/>
                  </a:lnTo>
                  <a:lnTo>
                    <a:pt x="193" y="71"/>
                  </a:lnTo>
                  <a:lnTo>
                    <a:pt x="178" y="0"/>
                  </a:lnTo>
                  <a:lnTo>
                    <a:pt x="162" y="20"/>
                  </a:lnTo>
                  <a:lnTo>
                    <a:pt x="162" y="20"/>
                  </a:lnTo>
                  <a:cubicBezTo>
                    <a:pt x="147" y="38"/>
                    <a:pt x="141" y="62"/>
                    <a:pt x="144" y="85"/>
                  </a:cubicBezTo>
                  <a:lnTo>
                    <a:pt x="128" y="130"/>
                  </a:lnTo>
                  <a:lnTo>
                    <a:pt x="53" y="97"/>
                  </a:lnTo>
                  <a:lnTo>
                    <a:pt x="25" y="8"/>
                  </a:lnTo>
                  <a:lnTo>
                    <a:pt x="0" y="82"/>
                  </a:lnTo>
                  <a:lnTo>
                    <a:pt x="10" y="124"/>
                  </a:lnTo>
                  <a:lnTo>
                    <a:pt x="0" y="161"/>
                  </a:lnTo>
                  <a:lnTo>
                    <a:pt x="14" y="193"/>
                  </a:lnTo>
                  <a:lnTo>
                    <a:pt x="8" y="238"/>
                  </a:lnTo>
                  <a:lnTo>
                    <a:pt x="25" y="260"/>
                  </a:lnTo>
                  <a:lnTo>
                    <a:pt x="71" y="300"/>
                  </a:lnTo>
                  <a:lnTo>
                    <a:pt x="214" y="246"/>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6" name="Freeform 432">
              <a:extLst>
                <a:ext uri="{FF2B5EF4-FFF2-40B4-BE49-F238E27FC236}">
                  <a16:creationId xmlns:a16="http://schemas.microsoft.com/office/drawing/2014/main" id="{79B0C134-F929-434A-BCB9-18424FF1D2A5}"/>
                </a:ext>
              </a:extLst>
            </p:cNvPr>
            <p:cNvSpPr>
              <a:spLocks noChangeArrowheads="1"/>
            </p:cNvSpPr>
            <p:nvPr/>
          </p:nvSpPr>
          <p:spPr bwMode="auto">
            <a:xfrm>
              <a:off x="9508218" y="7687454"/>
              <a:ext cx="186763" cy="362541"/>
            </a:xfrm>
            <a:custGeom>
              <a:avLst/>
              <a:gdLst>
                <a:gd name="T0" fmla="*/ 151 w 152"/>
                <a:gd name="T1" fmla="*/ 228 h 290"/>
                <a:gd name="T2" fmla="*/ 84 w 152"/>
                <a:gd name="T3" fmla="*/ 289 h 290"/>
                <a:gd name="T4" fmla="*/ 18 w 152"/>
                <a:gd name="T5" fmla="*/ 238 h 290"/>
                <a:gd name="T6" fmla="*/ 0 w 152"/>
                <a:gd name="T7" fmla="*/ 171 h 290"/>
                <a:gd name="T8" fmla="*/ 18 w 152"/>
                <a:gd name="T9" fmla="*/ 66 h 290"/>
                <a:gd name="T10" fmla="*/ 44 w 152"/>
                <a:gd name="T11" fmla="*/ 132 h 290"/>
                <a:gd name="T12" fmla="*/ 37 w 152"/>
                <a:gd name="T13" fmla="*/ 154 h 290"/>
                <a:gd name="T14" fmla="*/ 84 w 152"/>
                <a:gd name="T15" fmla="*/ 184 h 290"/>
                <a:gd name="T16" fmla="*/ 84 w 152"/>
                <a:gd name="T17" fmla="*/ 0 h 290"/>
                <a:gd name="T18" fmla="*/ 125 w 152"/>
                <a:gd name="T19" fmla="*/ 88 h 290"/>
                <a:gd name="T20" fmla="*/ 151 w 152"/>
                <a:gd name="T21" fmla="*/ 139 h 290"/>
                <a:gd name="T22" fmla="*/ 151 w 152"/>
                <a:gd name="T23" fmla="*/ 2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90">
                  <a:moveTo>
                    <a:pt x="151" y="228"/>
                  </a:moveTo>
                  <a:lnTo>
                    <a:pt x="84" y="289"/>
                  </a:lnTo>
                  <a:lnTo>
                    <a:pt x="18" y="238"/>
                  </a:lnTo>
                  <a:lnTo>
                    <a:pt x="0" y="171"/>
                  </a:lnTo>
                  <a:lnTo>
                    <a:pt x="18" y="66"/>
                  </a:lnTo>
                  <a:lnTo>
                    <a:pt x="44" y="132"/>
                  </a:lnTo>
                  <a:lnTo>
                    <a:pt x="37" y="154"/>
                  </a:lnTo>
                  <a:lnTo>
                    <a:pt x="84" y="184"/>
                  </a:lnTo>
                  <a:lnTo>
                    <a:pt x="84" y="0"/>
                  </a:lnTo>
                  <a:lnTo>
                    <a:pt x="125" y="88"/>
                  </a:lnTo>
                  <a:lnTo>
                    <a:pt x="151" y="139"/>
                  </a:lnTo>
                  <a:lnTo>
                    <a:pt x="151" y="22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7" name="Freeform 433">
              <a:extLst>
                <a:ext uri="{FF2B5EF4-FFF2-40B4-BE49-F238E27FC236}">
                  <a16:creationId xmlns:a16="http://schemas.microsoft.com/office/drawing/2014/main" id="{C5641E76-6565-B149-B57A-5FD0F4A0F9E0}"/>
                </a:ext>
              </a:extLst>
            </p:cNvPr>
            <p:cNvSpPr>
              <a:spLocks noChangeArrowheads="1"/>
            </p:cNvSpPr>
            <p:nvPr/>
          </p:nvSpPr>
          <p:spPr bwMode="auto">
            <a:xfrm>
              <a:off x="9326947" y="8115910"/>
              <a:ext cx="1422696" cy="1620446"/>
            </a:xfrm>
            <a:custGeom>
              <a:avLst/>
              <a:gdLst>
                <a:gd name="T0" fmla="*/ 291 w 1142"/>
                <a:gd name="T1" fmla="*/ 110 h 1303"/>
                <a:gd name="T2" fmla="*/ 291 w 1142"/>
                <a:gd name="T3" fmla="*/ 110 h 1303"/>
                <a:gd name="T4" fmla="*/ 311 w 1142"/>
                <a:gd name="T5" fmla="*/ 173 h 1303"/>
                <a:gd name="T6" fmla="*/ 311 w 1142"/>
                <a:gd name="T7" fmla="*/ 173 h 1303"/>
                <a:gd name="T8" fmla="*/ 325 w 1142"/>
                <a:gd name="T9" fmla="*/ 442 h 1303"/>
                <a:gd name="T10" fmla="*/ 325 w 1142"/>
                <a:gd name="T11" fmla="*/ 442 h 1303"/>
                <a:gd name="T12" fmla="*/ 355 w 1142"/>
                <a:gd name="T13" fmla="*/ 749 h 1303"/>
                <a:gd name="T14" fmla="*/ 355 w 1142"/>
                <a:gd name="T15" fmla="*/ 749 h 1303"/>
                <a:gd name="T16" fmla="*/ 571 w 1142"/>
                <a:gd name="T17" fmla="*/ 1250 h 1303"/>
                <a:gd name="T18" fmla="*/ 571 w 1142"/>
                <a:gd name="T19" fmla="*/ 1250 h 1303"/>
                <a:gd name="T20" fmla="*/ 703 w 1142"/>
                <a:gd name="T21" fmla="*/ 608 h 1303"/>
                <a:gd name="T22" fmla="*/ 703 w 1142"/>
                <a:gd name="T23" fmla="*/ 608 h 1303"/>
                <a:gd name="T24" fmla="*/ 538 w 1142"/>
                <a:gd name="T25" fmla="*/ 49 h 1303"/>
                <a:gd name="T26" fmla="*/ 538 w 1142"/>
                <a:gd name="T27" fmla="*/ 49 h 1303"/>
                <a:gd name="T28" fmla="*/ 291 w 1142"/>
                <a:gd name="T29" fmla="*/ 1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2" h="1303">
                  <a:moveTo>
                    <a:pt x="291" y="110"/>
                  </a:moveTo>
                  <a:lnTo>
                    <a:pt x="291" y="110"/>
                  </a:lnTo>
                  <a:cubicBezTo>
                    <a:pt x="290" y="132"/>
                    <a:pt x="297" y="154"/>
                    <a:pt x="311" y="173"/>
                  </a:cubicBezTo>
                  <a:lnTo>
                    <a:pt x="311" y="173"/>
                  </a:lnTo>
                  <a:cubicBezTo>
                    <a:pt x="335" y="206"/>
                    <a:pt x="386" y="302"/>
                    <a:pt x="325" y="442"/>
                  </a:cubicBezTo>
                  <a:lnTo>
                    <a:pt x="325" y="442"/>
                  </a:lnTo>
                  <a:cubicBezTo>
                    <a:pt x="249" y="619"/>
                    <a:pt x="355" y="749"/>
                    <a:pt x="355" y="749"/>
                  </a:cubicBezTo>
                  <a:lnTo>
                    <a:pt x="355" y="749"/>
                  </a:lnTo>
                  <a:cubicBezTo>
                    <a:pt x="355" y="749"/>
                    <a:pt x="0" y="1302"/>
                    <a:pt x="571" y="1250"/>
                  </a:cubicBezTo>
                  <a:lnTo>
                    <a:pt x="571" y="1250"/>
                  </a:lnTo>
                  <a:cubicBezTo>
                    <a:pt x="1141" y="1200"/>
                    <a:pt x="803" y="688"/>
                    <a:pt x="703" y="608"/>
                  </a:cubicBezTo>
                  <a:lnTo>
                    <a:pt x="703" y="608"/>
                  </a:lnTo>
                  <a:cubicBezTo>
                    <a:pt x="703" y="608"/>
                    <a:pt x="844" y="121"/>
                    <a:pt x="538" y="49"/>
                  </a:cubicBezTo>
                  <a:lnTo>
                    <a:pt x="538" y="49"/>
                  </a:lnTo>
                  <a:cubicBezTo>
                    <a:pt x="331" y="0"/>
                    <a:pt x="293" y="61"/>
                    <a:pt x="291" y="11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grpSp>
      <p:sp>
        <p:nvSpPr>
          <p:cNvPr id="58" name="Freeform 133">
            <a:extLst>
              <a:ext uri="{FF2B5EF4-FFF2-40B4-BE49-F238E27FC236}">
                <a16:creationId xmlns:a16="http://schemas.microsoft.com/office/drawing/2014/main" id="{FDF93C9B-49AB-B843-924E-5504F7CCD4FB}"/>
              </a:ext>
            </a:extLst>
          </p:cNvPr>
          <p:cNvSpPr>
            <a:spLocks noChangeArrowheads="1"/>
          </p:cNvSpPr>
          <p:nvPr/>
        </p:nvSpPr>
        <p:spPr bwMode="auto">
          <a:xfrm>
            <a:off x="4029528" y="862481"/>
            <a:ext cx="739501" cy="655046"/>
          </a:xfrm>
          <a:custGeom>
            <a:avLst/>
            <a:gdLst>
              <a:gd name="T0" fmla="*/ 1215 w 1584"/>
              <a:gd name="T1" fmla="*/ 0 h 1404"/>
              <a:gd name="T2" fmla="*/ 1061 w 1584"/>
              <a:gd name="T3" fmla="*/ 0 h 1404"/>
              <a:gd name="T4" fmla="*/ 405 w 1584"/>
              <a:gd name="T5" fmla="*/ 0 h 1404"/>
              <a:gd name="T6" fmla="*/ 0 w 1584"/>
              <a:gd name="T7" fmla="*/ 701 h 1404"/>
              <a:gd name="T8" fmla="*/ 405 w 1584"/>
              <a:gd name="T9" fmla="*/ 1403 h 1404"/>
              <a:gd name="T10" fmla="*/ 1061 w 1584"/>
              <a:gd name="T11" fmla="*/ 1403 h 1404"/>
              <a:gd name="T12" fmla="*/ 1215 w 1584"/>
              <a:gd name="T13" fmla="*/ 1403 h 1404"/>
              <a:gd name="T14" fmla="*/ 1583 w 1584"/>
              <a:gd name="T15" fmla="*/ 1403 h 1404"/>
              <a:gd name="T16" fmla="*/ 1583 w 1584"/>
              <a:gd name="T17" fmla="*/ 0 h 1404"/>
              <a:gd name="T18" fmla="*/ 1215 w 1584"/>
              <a:gd name="T19"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4" h="1404">
                <a:moveTo>
                  <a:pt x="1215" y="0"/>
                </a:moveTo>
                <a:lnTo>
                  <a:pt x="1061" y="0"/>
                </a:lnTo>
                <a:lnTo>
                  <a:pt x="405" y="0"/>
                </a:lnTo>
                <a:lnTo>
                  <a:pt x="0" y="701"/>
                </a:lnTo>
                <a:lnTo>
                  <a:pt x="405" y="1403"/>
                </a:lnTo>
                <a:lnTo>
                  <a:pt x="1061" y="1403"/>
                </a:lnTo>
                <a:lnTo>
                  <a:pt x="1215" y="1403"/>
                </a:lnTo>
                <a:lnTo>
                  <a:pt x="1583" y="1403"/>
                </a:lnTo>
                <a:lnTo>
                  <a:pt x="1583" y="0"/>
                </a:lnTo>
                <a:lnTo>
                  <a:pt x="1215" y="0"/>
                </a:lnTo>
              </a:path>
            </a:pathLst>
          </a:custGeom>
          <a:solidFill>
            <a:srgbClr val="FFC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75" dirty="0">
              <a:latin typeface="Poppins" pitchFamily="2" charset="77"/>
            </a:endParaRPr>
          </a:p>
        </p:txBody>
      </p:sp>
      <p:sp>
        <p:nvSpPr>
          <p:cNvPr id="3" name="CaixaDeTexto 2">
            <a:extLst>
              <a:ext uri="{FF2B5EF4-FFF2-40B4-BE49-F238E27FC236}">
                <a16:creationId xmlns:a16="http://schemas.microsoft.com/office/drawing/2014/main" id="{A32147C2-8A1A-3AC4-78EF-B27F1279C566}"/>
              </a:ext>
            </a:extLst>
          </p:cNvPr>
          <p:cNvSpPr txBox="1"/>
          <p:nvPr/>
        </p:nvSpPr>
        <p:spPr>
          <a:xfrm>
            <a:off x="44810" y="38910"/>
            <a:ext cx="8797511" cy="669414"/>
          </a:xfrm>
          <a:prstGeom prst="rect">
            <a:avLst/>
          </a:prstGeom>
          <a:noFill/>
        </p:spPr>
        <p:txBody>
          <a:bodyPr wrap="square">
            <a:spAutoFit/>
          </a:bodyPr>
          <a:lstStyle/>
          <a:p>
            <a:pPr algn="just"/>
            <a:r>
              <a:rPr lang="pt-BR" sz="1875" dirty="0">
                <a:latin typeface="rawline"/>
              </a:rPr>
              <a:t>Art. 124. Os contratos regidos por esta Lei </a:t>
            </a:r>
            <a:r>
              <a:rPr lang="pt-BR" sz="1875" b="1" dirty="0">
                <a:latin typeface="rawline"/>
              </a:rPr>
              <a:t>PODERÃO SER ALTERADOS</a:t>
            </a:r>
            <a:r>
              <a:rPr lang="pt-BR" sz="1875" dirty="0">
                <a:latin typeface="rawline"/>
              </a:rPr>
              <a:t>, com as </a:t>
            </a:r>
            <a:r>
              <a:rPr lang="pt-BR" sz="1875" b="1" dirty="0">
                <a:latin typeface="rawline"/>
              </a:rPr>
              <a:t>DEVIDAS JUSTIFICATIVAS</a:t>
            </a:r>
            <a:r>
              <a:rPr lang="pt-BR" sz="1875" dirty="0">
                <a:latin typeface="rawline"/>
              </a:rPr>
              <a:t>, nos seguintes casos:</a:t>
            </a:r>
          </a:p>
        </p:txBody>
      </p:sp>
      <p:sp>
        <p:nvSpPr>
          <p:cNvPr id="68" name="CaixaDeTexto 67">
            <a:extLst>
              <a:ext uri="{FF2B5EF4-FFF2-40B4-BE49-F238E27FC236}">
                <a16:creationId xmlns:a16="http://schemas.microsoft.com/office/drawing/2014/main" id="{DCEB653F-7190-C214-3254-5E58EF92752D}"/>
              </a:ext>
            </a:extLst>
          </p:cNvPr>
          <p:cNvSpPr txBox="1"/>
          <p:nvPr/>
        </p:nvSpPr>
        <p:spPr>
          <a:xfrm>
            <a:off x="4279314" y="924531"/>
            <a:ext cx="618997" cy="611706"/>
          </a:xfrm>
          <a:prstGeom prst="rect">
            <a:avLst/>
          </a:prstGeom>
          <a:noFill/>
        </p:spPr>
        <p:txBody>
          <a:bodyPr wrap="square">
            <a:spAutoFit/>
          </a:bodyPr>
          <a:lstStyle/>
          <a:p>
            <a:r>
              <a:rPr lang="pt-BR" sz="3375" dirty="0">
                <a:latin typeface="Aharoni" panose="02010803020104030203" pitchFamily="2" charset="-79"/>
                <a:cs typeface="Aharoni" panose="02010803020104030203" pitchFamily="2" charset="-79"/>
              </a:rPr>
              <a:t>II</a:t>
            </a:r>
          </a:p>
        </p:txBody>
      </p:sp>
      <p:sp>
        <p:nvSpPr>
          <p:cNvPr id="70" name="CaixaDeTexto 69">
            <a:extLst>
              <a:ext uri="{FF2B5EF4-FFF2-40B4-BE49-F238E27FC236}">
                <a16:creationId xmlns:a16="http://schemas.microsoft.com/office/drawing/2014/main" id="{25143784-6A90-12A4-B68E-DA1B2CB07786}"/>
              </a:ext>
            </a:extLst>
          </p:cNvPr>
          <p:cNvSpPr txBox="1"/>
          <p:nvPr/>
        </p:nvSpPr>
        <p:spPr>
          <a:xfrm>
            <a:off x="4542622" y="989164"/>
            <a:ext cx="4266646" cy="357790"/>
          </a:xfrm>
          <a:prstGeom prst="rect">
            <a:avLst/>
          </a:prstGeom>
          <a:noFill/>
        </p:spPr>
        <p:txBody>
          <a:bodyPr wrap="square">
            <a:spAutoFit/>
          </a:bodyPr>
          <a:lstStyle/>
          <a:p>
            <a:pPr marL="265510"/>
            <a:r>
              <a:rPr lang="pt-BR" sz="1725" dirty="0">
                <a:latin typeface="Aharoni" panose="02010803020104030203" pitchFamily="2" charset="-79"/>
                <a:cs typeface="Aharoni" panose="02010803020104030203" pitchFamily="2" charset="-79"/>
              </a:rPr>
              <a:t>Por acordo entre as partes;</a:t>
            </a:r>
          </a:p>
        </p:txBody>
      </p:sp>
      <p:sp>
        <p:nvSpPr>
          <p:cNvPr id="5" name="CaixaDeTexto 4">
            <a:extLst>
              <a:ext uri="{FF2B5EF4-FFF2-40B4-BE49-F238E27FC236}">
                <a16:creationId xmlns:a16="http://schemas.microsoft.com/office/drawing/2014/main" id="{062361F5-D8EB-AAE1-D2D7-76542DC3EFFC}"/>
              </a:ext>
            </a:extLst>
          </p:cNvPr>
          <p:cNvSpPr txBox="1"/>
          <p:nvPr/>
        </p:nvSpPr>
        <p:spPr>
          <a:xfrm>
            <a:off x="4054246" y="1552216"/>
            <a:ext cx="4995875" cy="2481449"/>
          </a:xfrm>
          <a:prstGeom prst="rect">
            <a:avLst/>
          </a:prstGeom>
          <a:noFill/>
        </p:spPr>
        <p:txBody>
          <a:bodyPr wrap="square">
            <a:spAutoFit/>
          </a:bodyPr>
          <a:lstStyle/>
          <a:p>
            <a:pPr algn="r"/>
            <a:r>
              <a:rPr lang="pt-BR" sz="1725" dirty="0">
                <a:latin typeface="rawline"/>
              </a:rPr>
              <a:t>Para restabelecer o </a:t>
            </a:r>
            <a:r>
              <a:rPr lang="pt-BR" sz="1725" b="1" dirty="0">
                <a:solidFill>
                  <a:srgbClr val="0070C0"/>
                </a:solidFill>
                <a:latin typeface="rawline"/>
              </a:rPr>
              <a:t>EQUILÍBRIO ECONÔMICO-FINANCEIRO INICIAL DO CONTRATO </a:t>
            </a:r>
            <a:r>
              <a:rPr lang="pt-BR" sz="1725" dirty="0">
                <a:latin typeface="rawline"/>
              </a:rPr>
              <a:t>em caso de </a:t>
            </a:r>
            <a:r>
              <a:rPr lang="pt-BR" sz="1725" b="1" dirty="0">
                <a:solidFill>
                  <a:srgbClr val="0070C0"/>
                </a:solidFill>
                <a:latin typeface="rawline"/>
              </a:rPr>
              <a:t>FORÇA MAIOR</a:t>
            </a:r>
            <a:r>
              <a:rPr lang="pt-BR" sz="1725" b="1" dirty="0">
                <a:latin typeface="rawline"/>
              </a:rPr>
              <a:t>, caso </a:t>
            </a:r>
            <a:r>
              <a:rPr lang="pt-BR" sz="1725" b="1" dirty="0">
                <a:solidFill>
                  <a:srgbClr val="0070C0"/>
                </a:solidFill>
                <a:latin typeface="rawline"/>
              </a:rPr>
              <a:t>FORTUITO OU FATO DO PRÍNCIPE </a:t>
            </a:r>
            <a:r>
              <a:rPr lang="pt-BR" sz="1725" b="1" dirty="0">
                <a:latin typeface="rawline"/>
              </a:rPr>
              <a:t>ou em decorrência de </a:t>
            </a:r>
            <a:r>
              <a:rPr lang="pt-BR" sz="1725" b="1" dirty="0">
                <a:solidFill>
                  <a:srgbClr val="0070C0"/>
                </a:solidFill>
                <a:latin typeface="rawline"/>
              </a:rPr>
              <a:t>FATOS IMPREVISÍVEIS OU PREVISÍVEIS DE CONSEQUÊNCIAS INCALCULÁVEIS, QUE INVIABILIZEM A EXECUÇÃO DO CONTRA</a:t>
            </a:r>
            <a:r>
              <a:rPr lang="pt-BR" sz="1725" b="1" dirty="0">
                <a:solidFill>
                  <a:srgbClr val="00B0F0"/>
                </a:solidFill>
                <a:latin typeface="rawline"/>
              </a:rPr>
              <a:t>TO</a:t>
            </a:r>
            <a:r>
              <a:rPr lang="pt-BR" sz="1725" dirty="0">
                <a:latin typeface="rawline"/>
              </a:rPr>
              <a:t> tal como pactuado, respeitada, em qualquer caso, a repartição objetiva de risco estabelecida no contrato;</a:t>
            </a:r>
            <a:endParaRPr lang="pt-BR" sz="1725" dirty="0"/>
          </a:p>
        </p:txBody>
      </p:sp>
    </p:spTree>
    <p:extLst>
      <p:ext uri="{BB962C8B-B14F-4D97-AF65-F5344CB8AC3E}">
        <p14:creationId xmlns:p14="http://schemas.microsoft.com/office/powerpoint/2010/main" val="37262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7D51B0AC-E7CB-AB4F-AB99-8EE090C118CF}"/>
              </a:ext>
            </a:extLst>
          </p:cNvPr>
          <p:cNvGrpSpPr/>
          <p:nvPr/>
        </p:nvGrpSpPr>
        <p:grpSpPr>
          <a:xfrm>
            <a:off x="128718" y="1300910"/>
            <a:ext cx="4200121" cy="3575973"/>
            <a:chOff x="1631188" y="3358934"/>
            <a:chExt cx="11200322" cy="9535928"/>
          </a:xfrm>
        </p:grpSpPr>
        <p:sp>
          <p:nvSpPr>
            <p:cNvPr id="14" name="Freeform 381">
              <a:extLst>
                <a:ext uri="{FF2B5EF4-FFF2-40B4-BE49-F238E27FC236}">
                  <a16:creationId xmlns:a16="http://schemas.microsoft.com/office/drawing/2014/main" id="{20895088-A5E3-5542-996F-10EB216A5773}"/>
                </a:ext>
              </a:extLst>
            </p:cNvPr>
            <p:cNvSpPr>
              <a:spLocks noChangeArrowheads="1"/>
            </p:cNvSpPr>
            <p:nvPr/>
          </p:nvSpPr>
          <p:spPr bwMode="auto">
            <a:xfrm>
              <a:off x="11546139" y="8357606"/>
              <a:ext cx="181269" cy="142819"/>
            </a:xfrm>
            <a:custGeom>
              <a:avLst/>
              <a:gdLst>
                <a:gd name="T0" fmla="*/ 143 w 144"/>
                <a:gd name="T1" fmla="*/ 57 h 114"/>
                <a:gd name="T2" fmla="*/ 143 w 144"/>
                <a:gd name="T3" fmla="*/ 57 h 114"/>
                <a:gd name="T4" fmla="*/ 72 w 144"/>
                <a:gd name="T5" fmla="*/ 113 h 114"/>
                <a:gd name="T6" fmla="*/ 72 w 144"/>
                <a:gd name="T7" fmla="*/ 113 h 114"/>
                <a:gd name="T8" fmla="*/ 0 w 144"/>
                <a:gd name="T9" fmla="*/ 57 h 114"/>
                <a:gd name="T10" fmla="*/ 0 w 144"/>
                <a:gd name="T11" fmla="*/ 57 h 114"/>
                <a:gd name="T12" fmla="*/ 72 w 144"/>
                <a:gd name="T13" fmla="*/ 0 h 114"/>
                <a:gd name="T14" fmla="*/ 72 w 144"/>
                <a:gd name="T15" fmla="*/ 0 h 114"/>
                <a:gd name="T16" fmla="*/ 143 w 144"/>
                <a:gd name="T17"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14">
                  <a:moveTo>
                    <a:pt x="143" y="57"/>
                  </a:moveTo>
                  <a:lnTo>
                    <a:pt x="143" y="57"/>
                  </a:lnTo>
                  <a:cubicBezTo>
                    <a:pt x="143" y="88"/>
                    <a:pt x="111" y="113"/>
                    <a:pt x="72" y="113"/>
                  </a:cubicBezTo>
                  <a:lnTo>
                    <a:pt x="72" y="113"/>
                  </a:lnTo>
                  <a:cubicBezTo>
                    <a:pt x="32" y="113"/>
                    <a:pt x="0" y="88"/>
                    <a:pt x="0" y="57"/>
                  </a:cubicBezTo>
                  <a:lnTo>
                    <a:pt x="0" y="57"/>
                  </a:lnTo>
                  <a:cubicBezTo>
                    <a:pt x="0" y="25"/>
                    <a:pt x="32" y="0"/>
                    <a:pt x="72" y="0"/>
                  </a:cubicBezTo>
                  <a:lnTo>
                    <a:pt x="72" y="0"/>
                  </a:lnTo>
                  <a:cubicBezTo>
                    <a:pt x="111" y="0"/>
                    <a:pt x="143" y="25"/>
                    <a:pt x="143" y="5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5" name="Freeform 382">
              <a:extLst>
                <a:ext uri="{FF2B5EF4-FFF2-40B4-BE49-F238E27FC236}">
                  <a16:creationId xmlns:a16="http://schemas.microsoft.com/office/drawing/2014/main" id="{0B507192-8EEE-2B48-B51C-B0499BEE7BE5}"/>
                </a:ext>
              </a:extLst>
            </p:cNvPr>
            <p:cNvSpPr>
              <a:spLocks noChangeArrowheads="1"/>
            </p:cNvSpPr>
            <p:nvPr/>
          </p:nvSpPr>
          <p:spPr bwMode="auto">
            <a:xfrm>
              <a:off x="6624368" y="3358934"/>
              <a:ext cx="571276" cy="576768"/>
            </a:xfrm>
            <a:custGeom>
              <a:avLst/>
              <a:gdLst>
                <a:gd name="T0" fmla="*/ 229 w 458"/>
                <a:gd name="T1" fmla="*/ 315 h 465"/>
                <a:gd name="T2" fmla="*/ 229 w 458"/>
                <a:gd name="T3" fmla="*/ 315 h 465"/>
                <a:gd name="T4" fmla="*/ 147 w 458"/>
                <a:gd name="T5" fmla="*/ 232 h 465"/>
                <a:gd name="T6" fmla="*/ 147 w 458"/>
                <a:gd name="T7" fmla="*/ 232 h 465"/>
                <a:gd name="T8" fmla="*/ 229 w 458"/>
                <a:gd name="T9" fmla="*/ 150 h 465"/>
                <a:gd name="T10" fmla="*/ 229 w 458"/>
                <a:gd name="T11" fmla="*/ 150 h 465"/>
                <a:gd name="T12" fmla="*/ 311 w 458"/>
                <a:gd name="T13" fmla="*/ 232 h 465"/>
                <a:gd name="T14" fmla="*/ 311 w 458"/>
                <a:gd name="T15" fmla="*/ 232 h 465"/>
                <a:gd name="T16" fmla="*/ 229 w 458"/>
                <a:gd name="T17" fmla="*/ 315 h 465"/>
                <a:gd name="T18" fmla="*/ 457 w 458"/>
                <a:gd name="T19" fmla="*/ 278 h 465"/>
                <a:gd name="T20" fmla="*/ 457 w 458"/>
                <a:gd name="T21" fmla="*/ 186 h 465"/>
                <a:gd name="T22" fmla="*/ 410 w 458"/>
                <a:gd name="T23" fmla="*/ 186 h 465"/>
                <a:gd name="T24" fmla="*/ 410 w 458"/>
                <a:gd name="T25" fmla="*/ 186 h 465"/>
                <a:gd name="T26" fmla="*/ 389 w 458"/>
                <a:gd name="T27" fmla="*/ 135 h 465"/>
                <a:gd name="T28" fmla="*/ 422 w 458"/>
                <a:gd name="T29" fmla="*/ 100 h 465"/>
                <a:gd name="T30" fmla="*/ 358 w 458"/>
                <a:gd name="T31" fmla="*/ 35 h 465"/>
                <a:gd name="T32" fmla="*/ 325 w 458"/>
                <a:gd name="T33" fmla="*/ 70 h 465"/>
                <a:gd name="T34" fmla="*/ 325 w 458"/>
                <a:gd name="T35" fmla="*/ 70 h 465"/>
                <a:gd name="T36" fmla="*/ 275 w 458"/>
                <a:gd name="T37" fmla="*/ 49 h 465"/>
                <a:gd name="T38" fmla="*/ 275 w 458"/>
                <a:gd name="T39" fmla="*/ 0 h 465"/>
                <a:gd name="T40" fmla="*/ 183 w 458"/>
                <a:gd name="T41" fmla="*/ 0 h 465"/>
                <a:gd name="T42" fmla="*/ 183 w 458"/>
                <a:gd name="T43" fmla="*/ 49 h 465"/>
                <a:gd name="T44" fmla="*/ 183 w 458"/>
                <a:gd name="T45" fmla="*/ 49 h 465"/>
                <a:gd name="T46" fmla="*/ 133 w 458"/>
                <a:gd name="T47" fmla="*/ 70 h 465"/>
                <a:gd name="T48" fmla="*/ 99 w 458"/>
                <a:gd name="T49" fmla="*/ 35 h 465"/>
                <a:gd name="T50" fmla="*/ 35 w 458"/>
                <a:gd name="T51" fmla="*/ 100 h 465"/>
                <a:gd name="T52" fmla="*/ 69 w 458"/>
                <a:gd name="T53" fmla="*/ 135 h 465"/>
                <a:gd name="T54" fmla="*/ 69 w 458"/>
                <a:gd name="T55" fmla="*/ 135 h 465"/>
                <a:gd name="T56" fmla="*/ 47 w 458"/>
                <a:gd name="T57" fmla="*/ 186 h 465"/>
                <a:gd name="T58" fmla="*/ 0 w 458"/>
                <a:gd name="T59" fmla="*/ 186 h 465"/>
                <a:gd name="T60" fmla="*/ 0 w 458"/>
                <a:gd name="T61" fmla="*/ 278 h 465"/>
                <a:gd name="T62" fmla="*/ 47 w 458"/>
                <a:gd name="T63" fmla="*/ 278 h 465"/>
                <a:gd name="T64" fmla="*/ 47 w 458"/>
                <a:gd name="T65" fmla="*/ 278 h 465"/>
                <a:gd name="T66" fmla="*/ 69 w 458"/>
                <a:gd name="T67" fmla="*/ 330 h 465"/>
                <a:gd name="T68" fmla="*/ 35 w 458"/>
                <a:gd name="T69" fmla="*/ 364 h 465"/>
                <a:gd name="T70" fmla="*/ 99 w 458"/>
                <a:gd name="T71" fmla="*/ 429 h 465"/>
                <a:gd name="T72" fmla="*/ 133 w 458"/>
                <a:gd name="T73" fmla="*/ 395 h 465"/>
                <a:gd name="T74" fmla="*/ 133 w 458"/>
                <a:gd name="T75" fmla="*/ 395 h 465"/>
                <a:gd name="T76" fmla="*/ 183 w 458"/>
                <a:gd name="T77" fmla="*/ 415 h 465"/>
                <a:gd name="T78" fmla="*/ 183 w 458"/>
                <a:gd name="T79" fmla="*/ 464 h 465"/>
                <a:gd name="T80" fmla="*/ 275 w 458"/>
                <a:gd name="T81" fmla="*/ 464 h 465"/>
                <a:gd name="T82" fmla="*/ 275 w 458"/>
                <a:gd name="T83" fmla="*/ 415 h 465"/>
                <a:gd name="T84" fmla="*/ 275 w 458"/>
                <a:gd name="T85" fmla="*/ 415 h 465"/>
                <a:gd name="T86" fmla="*/ 325 w 458"/>
                <a:gd name="T87" fmla="*/ 395 h 465"/>
                <a:gd name="T88" fmla="*/ 358 w 458"/>
                <a:gd name="T89" fmla="*/ 429 h 465"/>
                <a:gd name="T90" fmla="*/ 422 w 458"/>
                <a:gd name="T91" fmla="*/ 364 h 465"/>
                <a:gd name="T92" fmla="*/ 389 w 458"/>
                <a:gd name="T93" fmla="*/ 330 h 465"/>
                <a:gd name="T94" fmla="*/ 389 w 458"/>
                <a:gd name="T95" fmla="*/ 330 h 465"/>
                <a:gd name="T96" fmla="*/ 410 w 458"/>
                <a:gd name="T97" fmla="*/ 278 h 465"/>
                <a:gd name="T98" fmla="*/ 457 w 458"/>
                <a:gd name="T99" fmla="*/ 27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465">
                  <a:moveTo>
                    <a:pt x="229" y="315"/>
                  </a:moveTo>
                  <a:lnTo>
                    <a:pt x="229" y="315"/>
                  </a:lnTo>
                  <a:cubicBezTo>
                    <a:pt x="183" y="315"/>
                    <a:pt x="147" y="277"/>
                    <a:pt x="147" y="232"/>
                  </a:cubicBezTo>
                  <a:lnTo>
                    <a:pt x="147" y="232"/>
                  </a:lnTo>
                  <a:cubicBezTo>
                    <a:pt x="147" y="187"/>
                    <a:pt x="183" y="150"/>
                    <a:pt x="229" y="150"/>
                  </a:cubicBezTo>
                  <a:lnTo>
                    <a:pt x="229" y="150"/>
                  </a:lnTo>
                  <a:cubicBezTo>
                    <a:pt x="275" y="150"/>
                    <a:pt x="311" y="187"/>
                    <a:pt x="311" y="232"/>
                  </a:cubicBezTo>
                  <a:lnTo>
                    <a:pt x="311" y="232"/>
                  </a:lnTo>
                  <a:cubicBezTo>
                    <a:pt x="311" y="277"/>
                    <a:pt x="275" y="315"/>
                    <a:pt x="229" y="315"/>
                  </a:cubicBezTo>
                  <a:close/>
                  <a:moveTo>
                    <a:pt x="457" y="278"/>
                  </a:moveTo>
                  <a:lnTo>
                    <a:pt x="457" y="186"/>
                  </a:lnTo>
                  <a:lnTo>
                    <a:pt x="410" y="186"/>
                  </a:lnTo>
                  <a:lnTo>
                    <a:pt x="410" y="186"/>
                  </a:lnTo>
                  <a:cubicBezTo>
                    <a:pt x="406" y="168"/>
                    <a:pt x="399" y="150"/>
                    <a:pt x="389" y="135"/>
                  </a:cubicBezTo>
                  <a:lnTo>
                    <a:pt x="422" y="100"/>
                  </a:lnTo>
                  <a:lnTo>
                    <a:pt x="358" y="35"/>
                  </a:lnTo>
                  <a:lnTo>
                    <a:pt x="325" y="70"/>
                  </a:lnTo>
                  <a:lnTo>
                    <a:pt x="325" y="70"/>
                  </a:lnTo>
                  <a:cubicBezTo>
                    <a:pt x="309" y="61"/>
                    <a:pt x="292" y="53"/>
                    <a:pt x="275" y="49"/>
                  </a:cubicBezTo>
                  <a:lnTo>
                    <a:pt x="275" y="0"/>
                  </a:lnTo>
                  <a:lnTo>
                    <a:pt x="183" y="0"/>
                  </a:lnTo>
                  <a:lnTo>
                    <a:pt x="183" y="49"/>
                  </a:lnTo>
                  <a:lnTo>
                    <a:pt x="183" y="49"/>
                  </a:lnTo>
                  <a:cubicBezTo>
                    <a:pt x="166" y="53"/>
                    <a:pt x="149" y="61"/>
                    <a:pt x="133" y="70"/>
                  </a:cubicBezTo>
                  <a:lnTo>
                    <a:pt x="99" y="35"/>
                  </a:lnTo>
                  <a:lnTo>
                    <a:pt x="35" y="100"/>
                  </a:lnTo>
                  <a:lnTo>
                    <a:pt x="69" y="135"/>
                  </a:lnTo>
                  <a:lnTo>
                    <a:pt x="69" y="135"/>
                  </a:lnTo>
                  <a:cubicBezTo>
                    <a:pt x="59" y="150"/>
                    <a:pt x="52" y="168"/>
                    <a:pt x="47" y="186"/>
                  </a:cubicBezTo>
                  <a:lnTo>
                    <a:pt x="0" y="186"/>
                  </a:lnTo>
                  <a:lnTo>
                    <a:pt x="0" y="278"/>
                  </a:lnTo>
                  <a:lnTo>
                    <a:pt x="47" y="278"/>
                  </a:lnTo>
                  <a:lnTo>
                    <a:pt x="47" y="278"/>
                  </a:lnTo>
                  <a:cubicBezTo>
                    <a:pt x="52" y="297"/>
                    <a:pt x="59" y="314"/>
                    <a:pt x="69" y="330"/>
                  </a:cubicBezTo>
                  <a:lnTo>
                    <a:pt x="35" y="364"/>
                  </a:lnTo>
                  <a:lnTo>
                    <a:pt x="99" y="429"/>
                  </a:lnTo>
                  <a:lnTo>
                    <a:pt x="133" y="395"/>
                  </a:lnTo>
                  <a:lnTo>
                    <a:pt x="133" y="395"/>
                  </a:lnTo>
                  <a:cubicBezTo>
                    <a:pt x="149" y="404"/>
                    <a:pt x="166" y="410"/>
                    <a:pt x="183" y="415"/>
                  </a:cubicBezTo>
                  <a:lnTo>
                    <a:pt x="183" y="464"/>
                  </a:lnTo>
                  <a:lnTo>
                    <a:pt x="275" y="464"/>
                  </a:lnTo>
                  <a:lnTo>
                    <a:pt x="275" y="415"/>
                  </a:lnTo>
                  <a:lnTo>
                    <a:pt x="275" y="415"/>
                  </a:lnTo>
                  <a:cubicBezTo>
                    <a:pt x="292" y="410"/>
                    <a:pt x="309" y="404"/>
                    <a:pt x="325" y="395"/>
                  </a:cubicBezTo>
                  <a:lnTo>
                    <a:pt x="358" y="429"/>
                  </a:lnTo>
                  <a:lnTo>
                    <a:pt x="422" y="364"/>
                  </a:lnTo>
                  <a:lnTo>
                    <a:pt x="389" y="330"/>
                  </a:lnTo>
                  <a:lnTo>
                    <a:pt x="389" y="330"/>
                  </a:lnTo>
                  <a:cubicBezTo>
                    <a:pt x="399" y="314"/>
                    <a:pt x="406" y="297"/>
                    <a:pt x="410" y="278"/>
                  </a:cubicBezTo>
                  <a:lnTo>
                    <a:pt x="457" y="278"/>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6" name="Freeform 383">
              <a:extLst>
                <a:ext uri="{FF2B5EF4-FFF2-40B4-BE49-F238E27FC236}">
                  <a16:creationId xmlns:a16="http://schemas.microsoft.com/office/drawing/2014/main" id="{9F8813DF-8685-5C4E-B47B-0E484783E7C2}"/>
                </a:ext>
              </a:extLst>
            </p:cNvPr>
            <p:cNvSpPr>
              <a:spLocks noChangeArrowheads="1"/>
            </p:cNvSpPr>
            <p:nvPr/>
          </p:nvSpPr>
          <p:spPr bwMode="auto">
            <a:xfrm>
              <a:off x="5910273" y="3694007"/>
              <a:ext cx="329582" cy="335077"/>
            </a:xfrm>
            <a:custGeom>
              <a:avLst/>
              <a:gdLst>
                <a:gd name="T0" fmla="*/ 132 w 265"/>
                <a:gd name="T1" fmla="*/ 182 h 270"/>
                <a:gd name="T2" fmla="*/ 132 w 265"/>
                <a:gd name="T3" fmla="*/ 182 h 270"/>
                <a:gd name="T4" fmla="*/ 84 w 265"/>
                <a:gd name="T5" fmla="*/ 135 h 270"/>
                <a:gd name="T6" fmla="*/ 84 w 265"/>
                <a:gd name="T7" fmla="*/ 135 h 270"/>
                <a:gd name="T8" fmla="*/ 132 w 265"/>
                <a:gd name="T9" fmla="*/ 87 h 270"/>
                <a:gd name="T10" fmla="*/ 132 w 265"/>
                <a:gd name="T11" fmla="*/ 87 h 270"/>
                <a:gd name="T12" fmla="*/ 179 w 265"/>
                <a:gd name="T13" fmla="*/ 135 h 270"/>
                <a:gd name="T14" fmla="*/ 179 w 265"/>
                <a:gd name="T15" fmla="*/ 135 h 270"/>
                <a:gd name="T16" fmla="*/ 132 w 265"/>
                <a:gd name="T17" fmla="*/ 182 h 270"/>
                <a:gd name="T18" fmla="*/ 264 w 265"/>
                <a:gd name="T19" fmla="*/ 161 h 270"/>
                <a:gd name="T20" fmla="*/ 264 w 265"/>
                <a:gd name="T21" fmla="*/ 108 h 270"/>
                <a:gd name="T22" fmla="*/ 237 w 265"/>
                <a:gd name="T23" fmla="*/ 108 h 270"/>
                <a:gd name="T24" fmla="*/ 237 w 265"/>
                <a:gd name="T25" fmla="*/ 108 h 270"/>
                <a:gd name="T26" fmla="*/ 224 w 265"/>
                <a:gd name="T27" fmla="*/ 78 h 270"/>
                <a:gd name="T28" fmla="*/ 243 w 265"/>
                <a:gd name="T29" fmla="*/ 58 h 270"/>
                <a:gd name="T30" fmla="*/ 207 w 265"/>
                <a:gd name="T31" fmla="*/ 21 h 270"/>
                <a:gd name="T32" fmla="*/ 187 w 265"/>
                <a:gd name="T33" fmla="*/ 40 h 270"/>
                <a:gd name="T34" fmla="*/ 187 w 265"/>
                <a:gd name="T35" fmla="*/ 40 h 270"/>
                <a:gd name="T36" fmla="*/ 158 w 265"/>
                <a:gd name="T37" fmla="*/ 29 h 270"/>
                <a:gd name="T38" fmla="*/ 158 w 265"/>
                <a:gd name="T39" fmla="*/ 0 h 270"/>
                <a:gd name="T40" fmla="*/ 106 w 265"/>
                <a:gd name="T41" fmla="*/ 0 h 270"/>
                <a:gd name="T42" fmla="*/ 106 w 265"/>
                <a:gd name="T43" fmla="*/ 29 h 270"/>
                <a:gd name="T44" fmla="*/ 106 w 265"/>
                <a:gd name="T45" fmla="*/ 29 h 270"/>
                <a:gd name="T46" fmla="*/ 76 w 265"/>
                <a:gd name="T47" fmla="*/ 40 h 270"/>
                <a:gd name="T48" fmla="*/ 57 w 265"/>
                <a:gd name="T49" fmla="*/ 21 h 270"/>
                <a:gd name="T50" fmla="*/ 20 w 265"/>
                <a:gd name="T51" fmla="*/ 58 h 270"/>
                <a:gd name="T52" fmla="*/ 39 w 265"/>
                <a:gd name="T53" fmla="*/ 78 h 270"/>
                <a:gd name="T54" fmla="*/ 39 w 265"/>
                <a:gd name="T55" fmla="*/ 78 h 270"/>
                <a:gd name="T56" fmla="*/ 27 w 265"/>
                <a:gd name="T57" fmla="*/ 108 h 270"/>
                <a:gd name="T58" fmla="*/ 0 w 265"/>
                <a:gd name="T59" fmla="*/ 108 h 270"/>
                <a:gd name="T60" fmla="*/ 0 w 265"/>
                <a:gd name="T61" fmla="*/ 161 h 270"/>
                <a:gd name="T62" fmla="*/ 27 w 265"/>
                <a:gd name="T63" fmla="*/ 161 h 270"/>
                <a:gd name="T64" fmla="*/ 27 w 265"/>
                <a:gd name="T65" fmla="*/ 161 h 270"/>
                <a:gd name="T66" fmla="*/ 39 w 265"/>
                <a:gd name="T67" fmla="*/ 191 h 270"/>
                <a:gd name="T68" fmla="*/ 20 w 265"/>
                <a:gd name="T69" fmla="*/ 210 h 270"/>
                <a:gd name="T70" fmla="*/ 57 w 265"/>
                <a:gd name="T71" fmla="*/ 248 h 270"/>
                <a:gd name="T72" fmla="*/ 76 w 265"/>
                <a:gd name="T73" fmla="*/ 228 h 270"/>
                <a:gd name="T74" fmla="*/ 76 w 265"/>
                <a:gd name="T75" fmla="*/ 228 h 270"/>
                <a:gd name="T76" fmla="*/ 106 w 265"/>
                <a:gd name="T77" fmla="*/ 240 h 270"/>
                <a:gd name="T78" fmla="*/ 106 w 265"/>
                <a:gd name="T79" fmla="*/ 269 h 270"/>
                <a:gd name="T80" fmla="*/ 158 w 265"/>
                <a:gd name="T81" fmla="*/ 269 h 270"/>
                <a:gd name="T82" fmla="*/ 158 w 265"/>
                <a:gd name="T83" fmla="*/ 240 h 270"/>
                <a:gd name="T84" fmla="*/ 158 w 265"/>
                <a:gd name="T85" fmla="*/ 240 h 270"/>
                <a:gd name="T86" fmla="*/ 187 w 265"/>
                <a:gd name="T87" fmla="*/ 228 h 270"/>
                <a:gd name="T88" fmla="*/ 207 w 265"/>
                <a:gd name="T89" fmla="*/ 248 h 270"/>
                <a:gd name="T90" fmla="*/ 243 w 265"/>
                <a:gd name="T91" fmla="*/ 210 h 270"/>
                <a:gd name="T92" fmla="*/ 224 w 265"/>
                <a:gd name="T93" fmla="*/ 191 h 270"/>
                <a:gd name="T94" fmla="*/ 224 w 265"/>
                <a:gd name="T95" fmla="*/ 191 h 270"/>
                <a:gd name="T96" fmla="*/ 237 w 265"/>
                <a:gd name="T97" fmla="*/ 161 h 270"/>
                <a:gd name="T98" fmla="*/ 264 w 265"/>
                <a:gd name="T99" fmla="*/ 16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 h="270">
                  <a:moveTo>
                    <a:pt x="132" y="182"/>
                  </a:moveTo>
                  <a:lnTo>
                    <a:pt x="132" y="182"/>
                  </a:lnTo>
                  <a:cubicBezTo>
                    <a:pt x="106" y="182"/>
                    <a:pt x="84" y="161"/>
                    <a:pt x="84" y="135"/>
                  </a:cubicBezTo>
                  <a:lnTo>
                    <a:pt x="84" y="135"/>
                  </a:lnTo>
                  <a:cubicBezTo>
                    <a:pt x="84" y="108"/>
                    <a:pt x="106" y="87"/>
                    <a:pt x="132" y="87"/>
                  </a:cubicBezTo>
                  <a:lnTo>
                    <a:pt x="132" y="87"/>
                  </a:lnTo>
                  <a:cubicBezTo>
                    <a:pt x="158" y="87"/>
                    <a:pt x="179" y="108"/>
                    <a:pt x="179" y="135"/>
                  </a:cubicBezTo>
                  <a:lnTo>
                    <a:pt x="179" y="135"/>
                  </a:lnTo>
                  <a:cubicBezTo>
                    <a:pt x="179" y="161"/>
                    <a:pt x="158" y="182"/>
                    <a:pt x="132" y="182"/>
                  </a:cubicBezTo>
                  <a:close/>
                  <a:moveTo>
                    <a:pt x="264" y="161"/>
                  </a:moveTo>
                  <a:lnTo>
                    <a:pt x="264" y="108"/>
                  </a:lnTo>
                  <a:lnTo>
                    <a:pt x="237" y="108"/>
                  </a:lnTo>
                  <a:lnTo>
                    <a:pt x="237" y="108"/>
                  </a:lnTo>
                  <a:cubicBezTo>
                    <a:pt x="234" y="97"/>
                    <a:pt x="229" y="87"/>
                    <a:pt x="224" y="78"/>
                  </a:cubicBezTo>
                  <a:lnTo>
                    <a:pt x="243" y="58"/>
                  </a:lnTo>
                  <a:lnTo>
                    <a:pt x="207" y="21"/>
                  </a:lnTo>
                  <a:lnTo>
                    <a:pt x="187" y="40"/>
                  </a:lnTo>
                  <a:lnTo>
                    <a:pt x="187" y="40"/>
                  </a:lnTo>
                  <a:cubicBezTo>
                    <a:pt x="178" y="35"/>
                    <a:pt x="168" y="31"/>
                    <a:pt x="158" y="29"/>
                  </a:cubicBezTo>
                  <a:lnTo>
                    <a:pt x="158" y="0"/>
                  </a:lnTo>
                  <a:lnTo>
                    <a:pt x="106" y="0"/>
                  </a:lnTo>
                  <a:lnTo>
                    <a:pt x="106" y="29"/>
                  </a:lnTo>
                  <a:lnTo>
                    <a:pt x="106" y="29"/>
                  </a:lnTo>
                  <a:cubicBezTo>
                    <a:pt x="95" y="31"/>
                    <a:pt x="86" y="35"/>
                    <a:pt x="76" y="40"/>
                  </a:cubicBezTo>
                  <a:lnTo>
                    <a:pt x="57" y="21"/>
                  </a:lnTo>
                  <a:lnTo>
                    <a:pt x="20" y="58"/>
                  </a:lnTo>
                  <a:lnTo>
                    <a:pt x="39" y="78"/>
                  </a:lnTo>
                  <a:lnTo>
                    <a:pt x="39" y="78"/>
                  </a:lnTo>
                  <a:cubicBezTo>
                    <a:pt x="34" y="87"/>
                    <a:pt x="30" y="97"/>
                    <a:pt x="27" y="108"/>
                  </a:cubicBezTo>
                  <a:lnTo>
                    <a:pt x="0" y="108"/>
                  </a:lnTo>
                  <a:lnTo>
                    <a:pt x="0" y="161"/>
                  </a:lnTo>
                  <a:lnTo>
                    <a:pt x="27" y="161"/>
                  </a:lnTo>
                  <a:lnTo>
                    <a:pt x="27" y="161"/>
                  </a:lnTo>
                  <a:cubicBezTo>
                    <a:pt x="30" y="172"/>
                    <a:pt x="34" y="182"/>
                    <a:pt x="39" y="191"/>
                  </a:cubicBezTo>
                  <a:lnTo>
                    <a:pt x="20" y="210"/>
                  </a:lnTo>
                  <a:lnTo>
                    <a:pt x="57" y="248"/>
                  </a:lnTo>
                  <a:lnTo>
                    <a:pt x="76" y="228"/>
                  </a:lnTo>
                  <a:lnTo>
                    <a:pt x="76" y="228"/>
                  </a:lnTo>
                  <a:cubicBezTo>
                    <a:pt x="86" y="234"/>
                    <a:pt x="95" y="237"/>
                    <a:pt x="106" y="240"/>
                  </a:cubicBezTo>
                  <a:lnTo>
                    <a:pt x="106" y="269"/>
                  </a:lnTo>
                  <a:lnTo>
                    <a:pt x="158" y="269"/>
                  </a:lnTo>
                  <a:lnTo>
                    <a:pt x="158" y="240"/>
                  </a:lnTo>
                  <a:lnTo>
                    <a:pt x="158" y="240"/>
                  </a:lnTo>
                  <a:cubicBezTo>
                    <a:pt x="168" y="237"/>
                    <a:pt x="178" y="234"/>
                    <a:pt x="187" y="228"/>
                  </a:cubicBezTo>
                  <a:lnTo>
                    <a:pt x="207" y="248"/>
                  </a:lnTo>
                  <a:lnTo>
                    <a:pt x="243" y="210"/>
                  </a:lnTo>
                  <a:lnTo>
                    <a:pt x="224" y="191"/>
                  </a:lnTo>
                  <a:lnTo>
                    <a:pt x="224" y="191"/>
                  </a:lnTo>
                  <a:cubicBezTo>
                    <a:pt x="229" y="182"/>
                    <a:pt x="234" y="172"/>
                    <a:pt x="237" y="161"/>
                  </a:cubicBezTo>
                  <a:lnTo>
                    <a:pt x="264" y="161"/>
                  </a:lnTo>
                  <a:close/>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7" name="Freeform 384">
              <a:extLst>
                <a:ext uri="{FF2B5EF4-FFF2-40B4-BE49-F238E27FC236}">
                  <a16:creationId xmlns:a16="http://schemas.microsoft.com/office/drawing/2014/main" id="{ED291934-EF38-4A4F-B037-D09B016AD40E}"/>
                </a:ext>
              </a:extLst>
            </p:cNvPr>
            <p:cNvSpPr>
              <a:spLocks noChangeArrowheads="1"/>
            </p:cNvSpPr>
            <p:nvPr/>
          </p:nvSpPr>
          <p:spPr bwMode="auto">
            <a:xfrm>
              <a:off x="10002591" y="3935703"/>
              <a:ext cx="2164260" cy="763535"/>
            </a:xfrm>
            <a:custGeom>
              <a:avLst/>
              <a:gdLst>
                <a:gd name="T0" fmla="*/ 1383 w 1739"/>
                <a:gd name="T1" fmla="*/ 480 h 613"/>
                <a:gd name="T2" fmla="*/ 1383 w 1739"/>
                <a:gd name="T3" fmla="*/ 480 h 613"/>
                <a:gd name="T4" fmla="*/ 1364 w 1739"/>
                <a:gd name="T5" fmla="*/ 480 h 613"/>
                <a:gd name="T6" fmla="*/ 1364 w 1739"/>
                <a:gd name="T7" fmla="*/ 480 h 613"/>
                <a:gd name="T8" fmla="*/ 1364 w 1739"/>
                <a:gd name="T9" fmla="*/ 460 h 613"/>
                <a:gd name="T10" fmla="*/ 1364 w 1739"/>
                <a:gd name="T11" fmla="*/ 460 h 613"/>
                <a:gd name="T12" fmla="*/ 856 w 1739"/>
                <a:gd name="T13" fmla="*/ 0 h 613"/>
                <a:gd name="T14" fmla="*/ 856 w 1739"/>
                <a:gd name="T15" fmla="*/ 0 h 613"/>
                <a:gd name="T16" fmla="*/ 395 w 1739"/>
                <a:gd name="T17" fmla="*/ 268 h 613"/>
                <a:gd name="T18" fmla="*/ 395 w 1739"/>
                <a:gd name="T19" fmla="*/ 268 h 613"/>
                <a:gd name="T20" fmla="*/ 246 w 1739"/>
                <a:gd name="T21" fmla="*/ 192 h 613"/>
                <a:gd name="T22" fmla="*/ 246 w 1739"/>
                <a:gd name="T23" fmla="*/ 192 h 613"/>
                <a:gd name="T24" fmla="*/ 0 w 1739"/>
                <a:gd name="T25" fmla="*/ 562 h 613"/>
                <a:gd name="T26" fmla="*/ 0 w 1739"/>
                <a:gd name="T27" fmla="*/ 562 h 613"/>
                <a:gd name="T28" fmla="*/ 1 w 1739"/>
                <a:gd name="T29" fmla="*/ 612 h 613"/>
                <a:gd name="T30" fmla="*/ 377 w 1739"/>
                <a:gd name="T31" fmla="*/ 612 h 613"/>
                <a:gd name="T32" fmla="*/ 489 w 1739"/>
                <a:gd name="T33" fmla="*/ 612 h 613"/>
                <a:gd name="T34" fmla="*/ 1026 w 1739"/>
                <a:gd name="T35" fmla="*/ 612 h 613"/>
                <a:gd name="T36" fmla="*/ 1335 w 1739"/>
                <a:gd name="T37" fmla="*/ 612 h 613"/>
                <a:gd name="T38" fmla="*/ 1738 w 1739"/>
                <a:gd name="T39" fmla="*/ 612 h 613"/>
                <a:gd name="T40" fmla="*/ 1738 w 1739"/>
                <a:gd name="T41" fmla="*/ 612 h 613"/>
                <a:gd name="T42" fmla="*/ 1383 w 1739"/>
                <a:gd name="T43" fmla="*/ 48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9" h="613">
                  <a:moveTo>
                    <a:pt x="1383" y="480"/>
                  </a:moveTo>
                  <a:lnTo>
                    <a:pt x="1383" y="480"/>
                  </a:lnTo>
                  <a:cubicBezTo>
                    <a:pt x="1376" y="480"/>
                    <a:pt x="1370" y="480"/>
                    <a:pt x="1364" y="480"/>
                  </a:cubicBezTo>
                  <a:lnTo>
                    <a:pt x="1364" y="480"/>
                  </a:lnTo>
                  <a:cubicBezTo>
                    <a:pt x="1364" y="474"/>
                    <a:pt x="1364" y="467"/>
                    <a:pt x="1364" y="460"/>
                  </a:cubicBezTo>
                  <a:lnTo>
                    <a:pt x="1364" y="460"/>
                  </a:lnTo>
                  <a:cubicBezTo>
                    <a:pt x="1364" y="206"/>
                    <a:pt x="1137" y="0"/>
                    <a:pt x="856" y="0"/>
                  </a:cubicBezTo>
                  <a:lnTo>
                    <a:pt x="856" y="0"/>
                  </a:lnTo>
                  <a:cubicBezTo>
                    <a:pt x="652" y="0"/>
                    <a:pt x="476" y="110"/>
                    <a:pt x="395" y="268"/>
                  </a:cubicBezTo>
                  <a:lnTo>
                    <a:pt x="395" y="268"/>
                  </a:lnTo>
                  <a:cubicBezTo>
                    <a:pt x="354" y="220"/>
                    <a:pt x="302" y="192"/>
                    <a:pt x="246" y="192"/>
                  </a:cubicBezTo>
                  <a:lnTo>
                    <a:pt x="246" y="192"/>
                  </a:lnTo>
                  <a:cubicBezTo>
                    <a:pt x="110" y="192"/>
                    <a:pt x="0" y="357"/>
                    <a:pt x="0" y="562"/>
                  </a:cubicBezTo>
                  <a:lnTo>
                    <a:pt x="0" y="562"/>
                  </a:lnTo>
                  <a:cubicBezTo>
                    <a:pt x="0" y="579"/>
                    <a:pt x="0" y="596"/>
                    <a:pt x="1" y="612"/>
                  </a:cubicBezTo>
                  <a:lnTo>
                    <a:pt x="377" y="612"/>
                  </a:lnTo>
                  <a:lnTo>
                    <a:pt x="489" y="612"/>
                  </a:lnTo>
                  <a:lnTo>
                    <a:pt x="1026" y="612"/>
                  </a:lnTo>
                  <a:lnTo>
                    <a:pt x="1335" y="612"/>
                  </a:lnTo>
                  <a:lnTo>
                    <a:pt x="1738" y="612"/>
                  </a:lnTo>
                  <a:lnTo>
                    <a:pt x="1738" y="612"/>
                  </a:lnTo>
                  <a:cubicBezTo>
                    <a:pt x="1647" y="530"/>
                    <a:pt x="1521" y="480"/>
                    <a:pt x="1383" y="480"/>
                  </a:cubicBezTo>
                </a:path>
              </a:pathLst>
            </a:custGeom>
            <a:solidFill>
              <a:srgbClr val="65CD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8" name="Freeform 385">
              <a:extLst>
                <a:ext uri="{FF2B5EF4-FFF2-40B4-BE49-F238E27FC236}">
                  <a16:creationId xmlns:a16="http://schemas.microsoft.com/office/drawing/2014/main" id="{17A47D67-01C9-464B-A022-4CC267BA75D3}"/>
                </a:ext>
              </a:extLst>
            </p:cNvPr>
            <p:cNvSpPr>
              <a:spLocks noChangeArrowheads="1"/>
            </p:cNvSpPr>
            <p:nvPr/>
          </p:nvSpPr>
          <p:spPr bwMode="auto">
            <a:xfrm>
              <a:off x="1631188" y="7539140"/>
              <a:ext cx="2422434" cy="895368"/>
            </a:xfrm>
            <a:custGeom>
              <a:avLst/>
              <a:gdLst>
                <a:gd name="T0" fmla="*/ 1944 w 1945"/>
                <a:gd name="T1" fmla="*/ 564 h 717"/>
                <a:gd name="T2" fmla="*/ 1944 w 1945"/>
                <a:gd name="T3" fmla="*/ 564 h 717"/>
                <a:gd name="T4" fmla="*/ 1553 w 1945"/>
                <a:gd name="T5" fmla="*/ 172 h 717"/>
                <a:gd name="T6" fmla="*/ 1553 w 1945"/>
                <a:gd name="T7" fmla="*/ 172 h 717"/>
                <a:gd name="T8" fmla="*/ 1418 w 1945"/>
                <a:gd name="T9" fmla="*/ 197 h 717"/>
                <a:gd name="T10" fmla="*/ 1418 w 1945"/>
                <a:gd name="T11" fmla="*/ 197 h 717"/>
                <a:gd name="T12" fmla="*/ 944 w 1945"/>
                <a:gd name="T13" fmla="*/ 0 h 717"/>
                <a:gd name="T14" fmla="*/ 944 w 1945"/>
                <a:gd name="T15" fmla="*/ 0 h 717"/>
                <a:gd name="T16" fmla="*/ 291 w 1945"/>
                <a:gd name="T17" fmla="*/ 519 h 717"/>
                <a:gd name="T18" fmla="*/ 291 w 1945"/>
                <a:gd name="T19" fmla="*/ 519 h 717"/>
                <a:gd name="T20" fmla="*/ 0 w 1945"/>
                <a:gd name="T21" fmla="*/ 716 h 717"/>
                <a:gd name="T22" fmla="*/ 1914 w 1945"/>
                <a:gd name="T23" fmla="*/ 716 h 717"/>
                <a:gd name="T24" fmla="*/ 1914 w 1945"/>
                <a:gd name="T25" fmla="*/ 716 h 717"/>
                <a:gd name="T26" fmla="*/ 1944 w 1945"/>
                <a:gd name="T27" fmla="*/ 564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5" h="717">
                  <a:moveTo>
                    <a:pt x="1944" y="564"/>
                  </a:moveTo>
                  <a:lnTo>
                    <a:pt x="1944" y="564"/>
                  </a:lnTo>
                  <a:cubicBezTo>
                    <a:pt x="1944" y="348"/>
                    <a:pt x="1769" y="172"/>
                    <a:pt x="1553" y="172"/>
                  </a:cubicBezTo>
                  <a:lnTo>
                    <a:pt x="1553" y="172"/>
                  </a:lnTo>
                  <a:cubicBezTo>
                    <a:pt x="1505" y="172"/>
                    <a:pt x="1460" y="181"/>
                    <a:pt x="1418" y="197"/>
                  </a:cubicBezTo>
                  <a:lnTo>
                    <a:pt x="1418" y="197"/>
                  </a:lnTo>
                  <a:cubicBezTo>
                    <a:pt x="1296" y="75"/>
                    <a:pt x="1129" y="0"/>
                    <a:pt x="944" y="0"/>
                  </a:cubicBezTo>
                  <a:lnTo>
                    <a:pt x="944" y="0"/>
                  </a:lnTo>
                  <a:cubicBezTo>
                    <a:pt x="626" y="0"/>
                    <a:pt x="359" y="222"/>
                    <a:pt x="291" y="519"/>
                  </a:cubicBezTo>
                  <a:lnTo>
                    <a:pt x="291" y="519"/>
                  </a:lnTo>
                  <a:cubicBezTo>
                    <a:pt x="177" y="558"/>
                    <a:pt x="77" y="626"/>
                    <a:pt x="0" y="716"/>
                  </a:cubicBezTo>
                  <a:lnTo>
                    <a:pt x="1914" y="716"/>
                  </a:lnTo>
                  <a:lnTo>
                    <a:pt x="1914" y="716"/>
                  </a:lnTo>
                  <a:cubicBezTo>
                    <a:pt x="1933" y="669"/>
                    <a:pt x="1944" y="618"/>
                    <a:pt x="1944" y="564"/>
                  </a:cubicBezTo>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9" name="Freeform 386">
              <a:extLst>
                <a:ext uri="{FF2B5EF4-FFF2-40B4-BE49-F238E27FC236}">
                  <a16:creationId xmlns:a16="http://schemas.microsoft.com/office/drawing/2014/main" id="{AA665FA0-06B3-9943-B5A4-7A3A93F6558C}"/>
                </a:ext>
              </a:extLst>
            </p:cNvPr>
            <p:cNvSpPr>
              <a:spLocks noChangeArrowheads="1"/>
            </p:cNvSpPr>
            <p:nvPr/>
          </p:nvSpPr>
          <p:spPr bwMode="auto">
            <a:xfrm>
              <a:off x="11260500" y="7379843"/>
              <a:ext cx="758041" cy="862407"/>
            </a:xfrm>
            <a:custGeom>
              <a:avLst/>
              <a:gdLst>
                <a:gd name="T0" fmla="*/ 283 w 607"/>
                <a:gd name="T1" fmla="*/ 13 h 691"/>
                <a:gd name="T2" fmla="*/ 283 w 607"/>
                <a:gd name="T3" fmla="*/ 13 h 691"/>
                <a:gd name="T4" fmla="*/ 4 w 607"/>
                <a:gd name="T5" fmla="*/ 299 h 691"/>
                <a:gd name="T6" fmla="*/ 4 w 607"/>
                <a:gd name="T7" fmla="*/ 299 h 691"/>
                <a:gd name="T8" fmla="*/ 99 w 607"/>
                <a:gd name="T9" fmla="*/ 532 h 691"/>
                <a:gd name="T10" fmla="*/ 99 w 607"/>
                <a:gd name="T11" fmla="*/ 532 h 691"/>
                <a:gd name="T12" fmla="*/ 165 w 607"/>
                <a:gd name="T13" fmla="*/ 686 h 691"/>
                <a:gd name="T14" fmla="*/ 165 w 607"/>
                <a:gd name="T15" fmla="*/ 690 h 691"/>
                <a:gd name="T16" fmla="*/ 444 w 607"/>
                <a:gd name="T17" fmla="*/ 690 h 691"/>
                <a:gd name="T18" fmla="*/ 444 w 607"/>
                <a:gd name="T19" fmla="*/ 687 h 691"/>
                <a:gd name="T20" fmla="*/ 444 w 607"/>
                <a:gd name="T21" fmla="*/ 687 h 691"/>
                <a:gd name="T22" fmla="*/ 510 w 607"/>
                <a:gd name="T23" fmla="*/ 532 h 691"/>
                <a:gd name="T24" fmla="*/ 510 w 607"/>
                <a:gd name="T25" fmla="*/ 532 h 691"/>
                <a:gd name="T26" fmla="*/ 606 w 607"/>
                <a:gd name="T27" fmla="*/ 313 h 691"/>
                <a:gd name="T28" fmla="*/ 606 w 607"/>
                <a:gd name="T29" fmla="*/ 313 h 691"/>
                <a:gd name="T30" fmla="*/ 283 w 607"/>
                <a:gd name="T31" fmla="*/ 13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 h="691">
                  <a:moveTo>
                    <a:pt x="283" y="13"/>
                  </a:moveTo>
                  <a:lnTo>
                    <a:pt x="283" y="13"/>
                  </a:lnTo>
                  <a:cubicBezTo>
                    <a:pt x="132" y="23"/>
                    <a:pt x="11" y="147"/>
                    <a:pt x="4" y="299"/>
                  </a:cubicBezTo>
                  <a:lnTo>
                    <a:pt x="4" y="299"/>
                  </a:lnTo>
                  <a:cubicBezTo>
                    <a:pt x="0" y="392"/>
                    <a:pt x="38" y="475"/>
                    <a:pt x="99" y="532"/>
                  </a:cubicBezTo>
                  <a:lnTo>
                    <a:pt x="99" y="532"/>
                  </a:lnTo>
                  <a:cubicBezTo>
                    <a:pt x="142" y="572"/>
                    <a:pt x="165" y="628"/>
                    <a:pt x="165" y="686"/>
                  </a:cubicBezTo>
                  <a:lnTo>
                    <a:pt x="165" y="690"/>
                  </a:lnTo>
                  <a:lnTo>
                    <a:pt x="444" y="690"/>
                  </a:lnTo>
                  <a:lnTo>
                    <a:pt x="444" y="687"/>
                  </a:lnTo>
                  <a:lnTo>
                    <a:pt x="444" y="687"/>
                  </a:lnTo>
                  <a:cubicBezTo>
                    <a:pt x="444" y="629"/>
                    <a:pt x="468" y="573"/>
                    <a:pt x="510" y="532"/>
                  </a:cubicBezTo>
                  <a:lnTo>
                    <a:pt x="510" y="532"/>
                  </a:lnTo>
                  <a:cubicBezTo>
                    <a:pt x="568" y="478"/>
                    <a:pt x="606" y="400"/>
                    <a:pt x="606" y="313"/>
                  </a:cubicBezTo>
                  <a:lnTo>
                    <a:pt x="606" y="313"/>
                  </a:lnTo>
                  <a:cubicBezTo>
                    <a:pt x="606" y="140"/>
                    <a:pt x="459" y="0"/>
                    <a:pt x="283" y="13"/>
                  </a:cubicBez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0" name="Freeform 387">
              <a:extLst>
                <a:ext uri="{FF2B5EF4-FFF2-40B4-BE49-F238E27FC236}">
                  <a16:creationId xmlns:a16="http://schemas.microsoft.com/office/drawing/2014/main" id="{AF5BFD6D-D134-054B-85A8-1FB074DEE90A}"/>
                </a:ext>
              </a:extLst>
            </p:cNvPr>
            <p:cNvSpPr>
              <a:spLocks noChangeArrowheads="1"/>
            </p:cNvSpPr>
            <p:nvPr/>
          </p:nvSpPr>
          <p:spPr bwMode="auto">
            <a:xfrm>
              <a:off x="11463740" y="8335634"/>
              <a:ext cx="346064" cy="93380"/>
            </a:xfrm>
            <a:custGeom>
              <a:avLst/>
              <a:gdLst>
                <a:gd name="T0" fmla="*/ 76 w 280"/>
                <a:gd name="T1" fmla="*/ 76 h 77"/>
                <a:gd name="T2" fmla="*/ 203 w 280"/>
                <a:gd name="T3" fmla="*/ 76 h 77"/>
                <a:gd name="T4" fmla="*/ 203 w 280"/>
                <a:gd name="T5" fmla="*/ 76 h 77"/>
                <a:gd name="T6" fmla="*/ 279 w 280"/>
                <a:gd name="T7" fmla="*/ 0 h 77"/>
                <a:gd name="T8" fmla="*/ 0 w 280"/>
                <a:gd name="T9" fmla="*/ 0 h 77"/>
                <a:gd name="T10" fmla="*/ 0 w 280"/>
                <a:gd name="T11" fmla="*/ 0 h 77"/>
                <a:gd name="T12" fmla="*/ 76 w 280"/>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280" h="77">
                  <a:moveTo>
                    <a:pt x="76" y="76"/>
                  </a:moveTo>
                  <a:lnTo>
                    <a:pt x="203" y="76"/>
                  </a:lnTo>
                  <a:lnTo>
                    <a:pt x="203" y="76"/>
                  </a:lnTo>
                  <a:cubicBezTo>
                    <a:pt x="246" y="76"/>
                    <a:pt x="279" y="42"/>
                    <a:pt x="279" y="0"/>
                  </a:cubicBezTo>
                  <a:lnTo>
                    <a:pt x="0" y="0"/>
                  </a:lnTo>
                  <a:lnTo>
                    <a:pt x="0" y="0"/>
                  </a:lnTo>
                  <a:cubicBezTo>
                    <a:pt x="0" y="42"/>
                    <a:pt x="34" y="76"/>
                    <a:pt x="76" y="76"/>
                  </a:cubicBez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1" name="Freeform 388">
              <a:extLst>
                <a:ext uri="{FF2B5EF4-FFF2-40B4-BE49-F238E27FC236}">
                  <a16:creationId xmlns:a16="http://schemas.microsoft.com/office/drawing/2014/main" id="{9FF99850-6F34-DB43-A637-CACE61FAB8CA}"/>
                </a:ext>
              </a:extLst>
            </p:cNvPr>
            <p:cNvSpPr>
              <a:spLocks noChangeArrowheads="1"/>
            </p:cNvSpPr>
            <p:nvPr/>
          </p:nvSpPr>
          <p:spPr bwMode="auto">
            <a:xfrm>
              <a:off x="11463740" y="8242249"/>
              <a:ext cx="346064" cy="93383"/>
            </a:xfrm>
            <a:custGeom>
              <a:avLst/>
              <a:gdLst>
                <a:gd name="T0" fmla="*/ 0 w 280"/>
                <a:gd name="T1" fmla="*/ 75 h 76"/>
                <a:gd name="T2" fmla="*/ 279 w 280"/>
                <a:gd name="T3" fmla="*/ 75 h 76"/>
                <a:gd name="T4" fmla="*/ 279 w 280"/>
                <a:gd name="T5" fmla="*/ 0 h 76"/>
                <a:gd name="T6" fmla="*/ 0 w 280"/>
                <a:gd name="T7" fmla="*/ 0 h 76"/>
                <a:gd name="T8" fmla="*/ 0 w 280"/>
                <a:gd name="T9" fmla="*/ 75 h 76"/>
              </a:gdLst>
              <a:ahLst/>
              <a:cxnLst>
                <a:cxn ang="0">
                  <a:pos x="T0" y="T1"/>
                </a:cxn>
                <a:cxn ang="0">
                  <a:pos x="T2" y="T3"/>
                </a:cxn>
                <a:cxn ang="0">
                  <a:pos x="T4" y="T5"/>
                </a:cxn>
                <a:cxn ang="0">
                  <a:pos x="T6" y="T7"/>
                </a:cxn>
                <a:cxn ang="0">
                  <a:pos x="T8" y="T9"/>
                </a:cxn>
              </a:cxnLst>
              <a:rect l="0" t="0" r="r" b="b"/>
              <a:pathLst>
                <a:path w="280" h="76">
                  <a:moveTo>
                    <a:pt x="0" y="75"/>
                  </a:moveTo>
                  <a:lnTo>
                    <a:pt x="279" y="75"/>
                  </a:lnTo>
                  <a:lnTo>
                    <a:pt x="279" y="0"/>
                  </a:lnTo>
                  <a:lnTo>
                    <a:pt x="0" y="0"/>
                  </a:lnTo>
                  <a:lnTo>
                    <a:pt x="0" y="75"/>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2" name="Freeform 389">
              <a:extLst>
                <a:ext uri="{FF2B5EF4-FFF2-40B4-BE49-F238E27FC236}">
                  <a16:creationId xmlns:a16="http://schemas.microsoft.com/office/drawing/2014/main" id="{0461B2BB-B0FC-B34E-ADF1-487D720628AD}"/>
                </a:ext>
              </a:extLst>
            </p:cNvPr>
            <p:cNvSpPr>
              <a:spLocks noChangeArrowheads="1"/>
            </p:cNvSpPr>
            <p:nvPr/>
          </p:nvSpPr>
          <p:spPr bwMode="auto">
            <a:xfrm>
              <a:off x="11496699" y="7720411"/>
              <a:ext cx="296624" cy="521838"/>
            </a:xfrm>
            <a:custGeom>
              <a:avLst/>
              <a:gdLst>
                <a:gd name="T0" fmla="*/ 147 w 237"/>
                <a:gd name="T1" fmla="*/ 420 h 421"/>
                <a:gd name="T2" fmla="*/ 125 w 237"/>
                <a:gd name="T3" fmla="*/ 415 h 421"/>
                <a:gd name="T4" fmla="*/ 205 w 237"/>
                <a:gd name="T5" fmla="*/ 42 h 421"/>
                <a:gd name="T6" fmla="*/ 121 w 237"/>
                <a:gd name="T7" fmla="*/ 111 h 421"/>
                <a:gd name="T8" fmla="*/ 121 w 237"/>
                <a:gd name="T9" fmla="*/ 111 h 421"/>
                <a:gd name="T10" fmla="*/ 106 w 237"/>
                <a:gd name="T11" fmla="*/ 110 h 421"/>
                <a:gd name="T12" fmla="*/ 30 w 237"/>
                <a:gd name="T13" fmla="*/ 43 h 421"/>
                <a:gd name="T14" fmla="*/ 101 w 237"/>
                <a:gd name="T15" fmla="*/ 416 h 421"/>
                <a:gd name="T16" fmla="*/ 78 w 237"/>
                <a:gd name="T17" fmla="*/ 420 h 421"/>
                <a:gd name="T18" fmla="*/ 1 w 237"/>
                <a:gd name="T19" fmla="*/ 14 h 421"/>
                <a:gd name="T20" fmla="*/ 1 w 237"/>
                <a:gd name="T21" fmla="*/ 14 h 421"/>
                <a:gd name="T22" fmla="*/ 6 w 237"/>
                <a:gd name="T23" fmla="*/ 2 h 421"/>
                <a:gd name="T24" fmla="*/ 6 w 237"/>
                <a:gd name="T25" fmla="*/ 2 h 421"/>
                <a:gd name="T26" fmla="*/ 20 w 237"/>
                <a:gd name="T27" fmla="*/ 3 h 421"/>
                <a:gd name="T28" fmla="*/ 114 w 237"/>
                <a:gd name="T29" fmla="*/ 87 h 421"/>
                <a:gd name="T30" fmla="*/ 216 w 237"/>
                <a:gd name="T31" fmla="*/ 3 h 421"/>
                <a:gd name="T32" fmla="*/ 216 w 237"/>
                <a:gd name="T33" fmla="*/ 3 h 421"/>
                <a:gd name="T34" fmla="*/ 229 w 237"/>
                <a:gd name="T35" fmla="*/ 3 h 421"/>
                <a:gd name="T36" fmla="*/ 229 w 237"/>
                <a:gd name="T37" fmla="*/ 3 h 421"/>
                <a:gd name="T38" fmla="*/ 235 w 237"/>
                <a:gd name="T39" fmla="*/ 15 h 421"/>
                <a:gd name="T40" fmla="*/ 147 w 237"/>
                <a:gd name="T41"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421">
                  <a:moveTo>
                    <a:pt x="147" y="420"/>
                  </a:moveTo>
                  <a:lnTo>
                    <a:pt x="125" y="415"/>
                  </a:lnTo>
                  <a:lnTo>
                    <a:pt x="205" y="42"/>
                  </a:lnTo>
                  <a:lnTo>
                    <a:pt x="121" y="111"/>
                  </a:lnTo>
                  <a:lnTo>
                    <a:pt x="121" y="111"/>
                  </a:lnTo>
                  <a:cubicBezTo>
                    <a:pt x="116" y="114"/>
                    <a:pt x="110" y="114"/>
                    <a:pt x="106" y="110"/>
                  </a:cubicBezTo>
                  <a:lnTo>
                    <a:pt x="30" y="43"/>
                  </a:lnTo>
                  <a:lnTo>
                    <a:pt x="101" y="416"/>
                  </a:lnTo>
                  <a:lnTo>
                    <a:pt x="78" y="420"/>
                  </a:lnTo>
                  <a:lnTo>
                    <a:pt x="1" y="14"/>
                  </a:lnTo>
                  <a:lnTo>
                    <a:pt x="1" y="14"/>
                  </a:lnTo>
                  <a:cubicBezTo>
                    <a:pt x="0" y="10"/>
                    <a:pt x="2" y="5"/>
                    <a:pt x="6" y="2"/>
                  </a:cubicBezTo>
                  <a:lnTo>
                    <a:pt x="6" y="2"/>
                  </a:lnTo>
                  <a:cubicBezTo>
                    <a:pt x="10" y="0"/>
                    <a:pt x="16" y="0"/>
                    <a:pt x="20" y="3"/>
                  </a:cubicBezTo>
                  <a:lnTo>
                    <a:pt x="114" y="87"/>
                  </a:lnTo>
                  <a:lnTo>
                    <a:pt x="216" y="3"/>
                  </a:lnTo>
                  <a:lnTo>
                    <a:pt x="216" y="3"/>
                  </a:lnTo>
                  <a:cubicBezTo>
                    <a:pt x="220" y="0"/>
                    <a:pt x="225" y="0"/>
                    <a:pt x="229" y="3"/>
                  </a:cubicBezTo>
                  <a:lnTo>
                    <a:pt x="229" y="3"/>
                  </a:lnTo>
                  <a:cubicBezTo>
                    <a:pt x="234" y="5"/>
                    <a:pt x="236" y="10"/>
                    <a:pt x="235" y="15"/>
                  </a:cubicBezTo>
                  <a:lnTo>
                    <a:pt x="147" y="42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3" name="Freeform 390">
              <a:extLst>
                <a:ext uri="{FF2B5EF4-FFF2-40B4-BE49-F238E27FC236}">
                  <a16:creationId xmlns:a16="http://schemas.microsoft.com/office/drawing/2014/main" id="{7A774AF7-DE56-B848-87C7-56D368DE626A}"/>
                </a:ext>
              </a:extLst>
            </p:cNvPr>
            <p:cNvSpPr>
              <a:spLocks noChangeArrowheads="1"/>
            </p:cNvSpPr>
            <p:nvPr/>
          </p:nvSpPr>
          <p:spPr bwMode="auto">
            <a:xfrm>
              <a:off x="2455146" y="4276272"/>
              <a:ext cx="10376364" cy="5657836"/>
            </a:xfrm>
            <a:custGeom>
              <a:avLst/>
              <a:gdLst>
                <a:gd name="T0" fmla="*/ 3061 w 8330"/>
                <a:gd name="T1" fmla="*/ 24 h 4542"/>
                <a:gd name="T2" fmla="*/ 3409 w 8330"/>
                <a:gd name="T3" fmla="*/ 7 h 4542"/>
                <a:gd name="T4" fmla="*/ 3407 w 8330"/>
                <a:gd name="T5" fmla="*/ 54 h 4542"/>
                <a:gd name="T6" fmla="*/ 2349 w 8330"/>
                <a:gd name="T7" fmla="*/ 46 h 4542"/>
                <a:gd name="T8" fmla="*/ 2698 w 8330"/>
                <a:gd name="T9" fmla="*/ 36 h 4542"/>
                <a:gd name="T10" fmla="*/ 2329 w 8330"/>
                <a:gd name="T11" fmla="*/ 72 h 4542"/>
                <a:gd name="T12" fmla="*/ 3793 w 8330"/>
                <a:gd name="T13" fmla="*/ 58 h 4542"/>
                <a:gd name="T14" fmla="*/ 4141 w 8330"/>
                <a:gd name="T15" fmla="*/ 77 h 4542"/>
                <a:gd name="T16" fmla="*/ 4134 w 8330"/>
                <a:gd name="T17" fmla="*/ 123 h 4542"/>
                <a:gd name="T18" fmla="*/ 4666 w 8330"/>
                <a:gd name="T19" fmla="*/ 220 h 4542"/>
                <a:gd name="T20" fmla="*/ 4518 w 8330"/>
                <a:gd name="T21" fmla="*/ 166 h 4542"/>
                <a:gd name="T22" fmla="*/ 4676 w 8330"/>
                <a:gd name="T23" fmla="*/ 175 h 4542"/>
                <a:gd name="T24" fmla="*/ 5552 w 8330"/>
                <a:gd name="T25" fmla="*/ 470 h 4542"/>
                <a:gd name="T26" fmla="*/ 5229 w 8330"/>
                <a:gd name="T27" fmla="*/ 342 h 4542"/>
                <a:gd name="T28" fmla="*/ 5582 w 8330"/>
                <a:gd name="T29" fmla="*/ 457 h 4542"/>
                <a:gd name="T30" fmla="*/ 881 w 8330"/>
                <a:gd name="T31" fmla="*/ 508 h 4542"/>
                <a:gd name="T32" fmla="*/ 1185 w 8330"/>
                <a:gd name="T33" fmla="*/ 335 h 4542"/>
                <a:gd name="T34" fmla="*/ 1202 w 8330"/>
                <a:gd name="T35" fmla="*/ 377 h 4542"/>
                <a:gd name="T36" fmla="*/ 6229 w 8330"/>
                <a:gd name="T37" fmla="*/ 747 h 4542"/>
                <a:gd name="T38" fmla="*/ 5921 w 8330"/>
                <a:gd name="T39" fmla="*/ 585 h 4542"/>
                <a:gd name="T40" fmla="*/ 6260 w 8330"/>
                <a:gd name="T41" fmla="*/ 736 h 4542"/>
                <a:gd name="T42" fmla="*/ 315 w 8330"/>
                <a:gd name="T43" fmla="*/ 968 h 4542"/>
                <a:gd name="T44" fmla="*/ 547 w 8330"/>
                <a:gd name="T45" fmla="*/ 706 h 4542"/>
                <a:gd name="T46" fmla="*/ 577 w 8330"/>
                <a:gd name="T47" fmla="*/ 742 h 4542"/>
                <a:gd name="T48" fmla="*/ 6869 w 8330"/>
                <a:gd name="T49" fmla="*/ 1099 h 4542"/>
                <a:gd name="T50" fmla="*/ 6582 w 8330"/>
                <a:gd name="T51" fmla="*/ 902 h 4542"/>
                <a:gd name="T52" fmla="*/ 6901 w 8330"/>
                <a:gd name="T53" fmla="*/ 1092 h 4542"/>
                <a:gd name="T54" fmla="*/ 7452 w 8330"/>
                <a:gd name="T55" fmla="*/ 1535 h 4542"/>
                <a:gd name="T56" fmla="*/ 7199 w 8330"/>
                <a:gd name="T57" fmla="*/ 1299 h 4542"/>
                <a:gd name="T58" fmla="*/ 7485 w 8330"/>
                <a:gd name="T59" fmla="*/ 1533 h 4542"/>
                <a:gd name="T60" fmla="*/ 22 w 8330"/>
                <a:gd name="T61" fmla="*/ 1628 h 4542"/>
                <a:gd name="T62" fmla="*/ 17 w 8330"/>
                <a:gd name="T63" fmla="*/ 1521 h 4542"/>
                <a:gd name="T64" fmla="*/ 124 w 8330"/>
                <a:gd name="T65" fmla="*/ 1274 h 4542"/>
                <a:gd name="T66" fmla="*/ 48 w 8330"/>
                <a:gd name="T67" fmla="*/ 1609 h 4542"/>
                <a:gd name="T68" fmla="*/ 7741 w 8330"/>
                <a:gd name="T69" fmla="*/ 1821 h 4542"/>
                <a:gd name="T70" fmla="*/ 7775 w 8330"/>
                <a:gd name="T71" fmla="*/ 1791 h 4542"/>
                <a:gd name="T72" fmla="*/ 7973 w 8330"/>
                <a:gd name="T73" fmla="*/ 2078 h 4542"/>
                <a:gd name="T74" fmla="*/ 6 w 8330"/>
                <a:gd name="T75" fmla="*/ 2016 h 4542"/>
                <a:gd name="T76" fmla="*/ 51 w 8330"/>
                <a:gd name="T77" fmla="*/ 2009 h 4542"/>
                <a:gd name="T78" fmla="*/ 124 w 8330"/>
                <a:gd name="T79" fmla="*/ 2345 h 4542"/>
                <a:gd name="T80" fmla="*/ 8247 w 8330"/>
                <a:gd name="T81" fmla="*/ 2723 h 4542"/>
                <a:gd name="T82" fmla="*/ 8185 w 8330"/>
                <a:gd name="T83" fmla="*/ 2403 h 4542"/>
                <a:gd name="T84" fmla="*/ 8275 w 8330"/>
                <a:gd name="T85" fmla="*/ 2740 h 4542"/>
                <a:gd name="T86" fmla="*/ 8139 w 8330"/>
                <a:gd name="T87" fmla="*/ 3620 h 4542"/>
                <a:gd name="T88" fmla="*/ 8282 w 8330"/>
                <a:gd name="T89" fmla="*/ 3122 h 4542"/>
                <a:gd name="T90" fmla="*/ 8302 w 8330"/>
                <a:gd name="T91" fmla="*/ 3311 h 4542"/>
                <a:gd name="T92" fmla="*/ 8247 w 8330"/>
                <a:gd name="T93" fmla="*/ 2723 h 4542"/>
                <a:gd name="T94" fmla="*/ 7662 w 8330"/>
                <a:gd name="T95" fmla="*/ 4154 h 4542"/>
                <a:gd name="T96" fmla="*/ 7935 w 8330"/>
                <a:gd name="T97" fmla="*/ 3943 h 4542"/>
                <a:gd name="T98" fmla="*/ 7657 w 8330"/>
                <a:gd name="T99" fmla="*/ 4186 h 4542"/>
                <a:gd name="T100" fmla="*/ 7021 w 8330"/>
                <a:gd name="T101" fmla="*/ 4493 h 4542"/>
                <a:gd name="T102" fmla="*/ 7347 w 8330"/>
                <a:gd name="T103" fmla="*/ 4374 h 4542"/>
                <a:gd name="T104" fmla="*/ 7007 w 8330"/>
                <a:gd name="T105" fmla="*/ 4522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0" h="4542">
                  <a:moveTo>
                    <a:pt x="3407" y="54"/>
                  </a:moveTo>
                  <a:lnTo>
                    <a:pt x="3407" y="54"/>
                  </a:lnTo>
                  <a:cubicBezTo>
                    <a:pt x="3299" y="49"/>
                    <a:pt x="3190" y="46"/>
                    <a:pt x="3083" y="46"/>
                  </a:cubicBezTo>
                  <a:lnTo>
                    <a:pt x="3083" y="46"/>
                  </a:lnTo>
                  <a:cubicBezTo>
                    <a:pt x="3071" y="46"/>
                    <a:pt x="3061" y="36"/>
                    <a:pt x="3061" y="24"/>
                  </a:cubicBezTo>
                  <a:lnTo>
                    <a:pt x="3061" y="24"/>
                  </a:lnTo>
                  <a:lnTo>
                    <a:pt x="3061" y="24"/>
                  </a:lnTo>
                  <a:cubicBezTo>
                    <a:pt x="3060" y="11"/>
                    <a:pt x="3071" y="0"/>
                    <a:pt x="3083" y="0"/>
                  </a:cubicBezTo>
                  <a:lnTo>
                    <a:pt x="3083" y="0"/>
                  </a:lnTo>
                  <a:cubicBezTo>
                    <a:pt x="3191" y="0"/>
                    <a:pt x="3300" y="2"/>
                    <a:pt x="3409" y="7"/>
                  </a:cubicBezTo>
                  <a:lnTo>
                    <a:pt x="3409" y="7"/>
                  </a:lnTo>
                  <a:cubicBezTo>
                    <a:pt x="3422" y="8"/>
                    <a:pt x="3431" y="19"/>
                    <a:pt x="3431" y="31"/>
                  </a:cubicBezTo>
                  <a:lnTo>
                    <a:pt x="3431" y="31"/>
                  </a:lnTo>
                  <a:lnTo>
                    <a:pt x="3431" y="31"/>
                  </a:lnTo>
                  <a:cubicBezTo>
                    <a:pt x="3430" y="44"/>
                    <a:pt x="3419" y="54"/>
                    <a:pt x="3407" y="54"/>
                  </a:cubicBezTo>
                  <a:close/>
                  <a:moveTo>
                    <a:pt x="2329" y="72"/>
                  </a:moveTo>
                  <a:lnTo>
                    <a:pt x="2329" y="72"/>
                  </a:lnTo>
                  <a:lnTo>
                    <a:pt x="2329" y="72"/>
                  </a:lnTo>
                  <a:cubicBezTo>
                    <a:pt x="2328" y="59"/>
                    <a:pt x="2336" y="47"/>
                    <a:pt x="2349" y="46"/>
                  </a:cubicBezTo>
                  <a:lnTo>
                    <a:pt x="2349" y="46"/>
                  </a:lnTo>
                  <a:cubicBezTo>
                    <a:pt x="2455" y="33"/>
                    <a:pt x="2564" y="22"/>
                    <a:pt x="2673" y="14"/>
                  </a:cubicBezTo>
                  <a:lnTo>
                    <a:pt x="2673" y="14"/>
                  </a:lnTo>
                  <a:cubicBezTo>
                    <a:pt x="2686" y="14"/>
                    <a:pt x="2697" y="24"/>
                    <a:pt x="2698" y="36"/>
                  </a:cubicBezTo>
                  <a:lnTo>
                    <a:pt x="2698" y="36"/>
                  </a:lnTo>
                  <a:lnTo>
                    <a:pt x="2698" y="36"/>
                  </a:lnTo>
                  <a:cubicBezTo>
                    <a:pt x="2699" y="49"/>
                    <a:pt x="2689" y="60"/>
                    <a:pt x="2676" y="61"/>
                  </a:cubicBezTo>
                  <a:lnTo>
                    <a:pt x="2676" y="61"/>
                  </a:lnTo>
                  <a:cubicBezTo>
                    <a:pt x="2568" y="68"/>
                    <a:pt x="2460" y="78"/>
                    <a:pt x="2355" y="92"/>
                  </a:cubicBezTo>
                  <a:lnTo>
                    <a:pt x="2355" y="92"/>
                  </a:lnTo>
                  <a:cubicBezTo>
                    <a:pt x="2342" y="93"/>
                    <a:pt x="2331" y="85"/>
                    <a:pt x="2329" y="72"/>
                  </a:cubicBezTo>
                  <a:close/>
                  <a:moveTo>
                    <a:pt x="4134" y="123"/>
                  </a:moveTo>
                  <a:lnTo>
                    <a:pt x="4134" y="123"/>
                  </a:lnTo>
                  <a:cubicBezTo>
                    <a:pt x="4027" y="107"/>
                    <a:pt x="3920" y="94"/>
                    <a:pt x="3813" y="83"/>
                  </a:cubicBezTo>
                  <a:lnTo>
                    <a:pt x="3813" y="83"/>
                  </a:lnTo>
                  <a:cubicBezTo>
                    <a:pt x="3801" y="82"/>
                    <a:pt x="3792" y="71"/>
                    <a:pt x="3793" y="58"/>
                  </a:cubicBezTo>
                  <a:lnTo>
                    <a:pt x="3793" y="58"/>
                  </a:lnTo>
                  <a:lnTo>
                    <a:pt x="3793" y="58"/>
                  </a:lnTo>
                  <a:cubicBezTo>
                    <a:pt x="3794" y="45"/>
                    <a:pt x="3805" y="36"/>
                    <a:pt x="3818" y="37"/>
                  </a:cubicBezTo>
                  <a:lnTo>
                    <a:pt x="3818" y="37"/>
                  </a:lnTo>
                  <a:cubicBezTo>
                    <a:pt x="3925" y="48"/>
                    <a:pt x="4033" y="61"/>
                    <a:pt x="4141" y="77"/>
                  </a:cubicBezTo>
                  <a:lnTo>
                    <a:pt x="4141" y="77"/>
                  </a:lnTo>
                  <a:cubicBezTo>
                    <a:pt x="4154" y="79"/>
                    <a:pt x="4162" y="91"/>
                    <a:pt x="4160" y="104"/>
                  </a:cubicBezTo>
                  <a:lnTo>
                    <a:pt x="4160" y="104"/>
                  </a:lnTo>
                  <a:lnTo>
                    <a:pt x="4160" y="104"/>
                  </a:lnTo>
                  <a:cubicBezTo>
                    <a:pt x="4159" y="117"/>
                    <a:pt x="4147" y="125"/>
                    <a:pt x="4134" y="123"/>
                  </a:cubicBezTo>
                  <a:close/>
                  <a:moveTo>
                    <a:pt x="4880" y="246"/>
                  </a:moveTo>
                  <a:lnTo>
                    <a:pt x="4880" y="246"/>
                  </a:lnTo>
                  <a:cubicBezTo>
                    <a:pt x="4877" y="259"/>
                    <a:pt x="4864" y="266"/>
                    <a:pt x="4851" y="263"/>
                  </a:cubicBezTo>
                  <a:lnTo>
                    <a:pt x="4851" y="263"/>
                  </a:lnTo>
                  <a:cubicBezTo>
                    <a:pt x="4790" y="248"/>
                    <a:pt x="4728" y="234"/>
                    <a:pt x="4666" y="220"/>
                  </a:cubicBezTo>
                  <a:lnTo>
                    <a:pt x="4666" y="220"/>
                  </a:lnTo>
                  <a:cubicBezTo>
                    <a:pt x="4623" y="211"/>
                    <a:pt x="4579" y="201"/>
                    <a:pt x="4536" y="193"/>
                  </a:cubicBezTo>
                  <a:lnTo>
                    <a:pt x="4536" y="193"/>
                  </a:lnTo>
                  <a:cubicBezTo>
                    <a:pt x="4523" y="191"/>
                    <a:pt x="4515" y="178"/>
                    <a:pt x="4518" y="166"/>
                  </a:cubicBezTo>
                  <a:lnTo>
                    <a:pt x="4518" y="166"/>
                  </a:lnTo>
                  <a:lnTo>
                    <a:pt x="4518" y="166"/>
                  </a:lnTo>
                  <a:cubicBezTo>
                    <a:pt x="4520" y="153"/>
                    <a:pt x="4532" y="145"/>
                    <a:pt x="4545" y="148"/>
                  </a:cubicBezTo>
                  <a:lnTo>
                    <a:pt x="4545" y="148"/>
                  </a:lnTo>
                  <a:cubicBezTo>
                    <a:pt x="4588" y="156"/>
                    <a:pt x="4632" y="165"/>
                    <a:pt x="4676" y="175"/>
                  </a:cubicBezTo>
                  <a:lnTo>
                    <a:pt x="4676" y="175"/>
                  </a:lnTo>
                  <a:cubicBezTo>
                    <a:pt x="4738" y="188"/>
                    <a:pt x="4801" y="203"/>
                    <a:pt x="4862" y="218"/>
                  </a:cubicBezTo>
                  <a:lnTo>
                    <a:pt x="4862" y="218"/>
                  </a:lnTo>
                  <a:cubicBezTo>
                    <a:pt x="4875" y="221"/>
                    <a:pt x="4883" y="234"/>
                    <a:pt x="4880" y="246"/>
                  </a:cubicBezTo>
                  <a:close/>
                  <a:moveTo>
                    <a:pt x="5552" y="470"/>
                  </a:moveTo>
                  <a:lnTo>
                    <a:pt x="5552" y="470"/>
                  </a:lnTo>
                  <a:cubicBezTo>
                    <a:pt x="5452" y="435"/>
                    <a:pt x="5349" y="401"/>
                    <a:pt x="5245" y="370"/>
                  </a:cubicBezTo>
                  <a:lnTo>
                    <a:pt x="5245" y="370"/>
                  </a:lnTo>
                  <a:cubicBezTo>
                    <a:pt x="5233" y="366"/>
                    <a:pt x="5226" y="354"/>
                    <a:pt x="5229" y="342"/>
                  </a:cubicBezTo>
                  <a:lnTo>
                    <a:pt x="5229" y="342"/>
                  </a:lnTo>
                  <a:lnTo>
                    <a:pt x="5229" y="342"/>
                  </a:lnTo>
                  <a:cubicBezTo>
                    <a:pt x="5233" y="329"/>
                    <a:pt x="5246" y="323"/>
                    <a:pt x="5259" y="326"/>
                  </a:cubicBezTo>
                  <a:lnTo>
                    <a:pt x="5259" y="326"/>
                  </a:lnTo>
                  <a:cubicBezTo>
                    <a:pt x="5363" y="358"/>
                    <a:pt x="5467" y="391"/>
                    <a:pt x="5568" y="427"/>
                  </a:cubicBezTo>
                  <a:lnTo>
                    <a:pt x="5568" y="427"/>
                  </a:lnTo>
                  <a:cubicBezTo>
                    <a:pt x="5580" y="431"/>
                    <a:pt x="5586" y="444"/>
                    <a:pt x="5582" y="457"/>
                  </a:cubicBezTo>
                  <a:lnTo>
                    <a:pt x="5582" y="457"/>
                  </a:lnTo>
                  <a:lnTo>
                    <a:pt x="5582" y="457"/>
                  </a:lnTo>
                  <a:cubicBezTo>
                    <a:pt x="5578" y="468"/>
                    <a:pt x="5565" y="475"/>
                    <a:pt x="5552" y="470"/>
                  </a:cubicBezTo>
                  <a:close/>
                  <a:moveTo>
                    <a:pt x="881" y="508"/>
                  </a:moveTo>
                  <a:lnTo>
                    <a:pt x="881" y="508"/>
                  </a:lnTo>
                  <a:lnTo>
                    <a:pt x="881" y="508"/>
                  </a:lnTo>
                  <a:cubicBezTo>
                    <a:pt x="875" y="497"/>
                    <a:pt x="879" y="483"/>
                    <a:pt x="890" y="476"/>
                  </a:cubicBezTo>
                  <a:lnTo>
                    <a:pt x="890" y="476"/>
                  </a:lnTo>
                  <a:cubicBezTo>
                    <a:pt x="982" y="425"/>
                    <a:pt x="1081" y="378"/>
                    <a:pt x="1185" y="335"/>
                  </a:cubicBezTo>
                  <a:lnTo>
                    <a:pt x="1185" y="335"/>
                  </a:lnTo>
                  <a:cubicBezTo>
                    <a:pt x="1197" y="330"/>
                    <a:pt x="1210" y="336"/>
                    <a:pt x="1215" y="348"/>
                  </a:cubicBezTo>
                  <a:lnTo>
                    <a:pt x="1215" y="348"/>
                  </a:lnTo>
                  <a:lnTo>
                    <a:pt x="1215" y="348"/>
                  </a:lnTo>
                  <a:cubicBezTo>
                    <a:pt x="1220" y="359"/>
                    <a:pt x="1214" y="373"/>
                    <a:pt x="1202" y="377"/>
                  </a:cubicBezTo>
                  <a:lnTo>
                    <a:pt x="1202" y="377"/>
                  </a:lnTo>
                  <a:cubicBezTo>
                    <a:pt x="1100" y="420"/>
                    <a:pt x="1003" y="467"/>
                    <a:pt x="912" y="517"/>
                  </a:cubicBezTo>
                  <a:lnTo>
                    <a:pt x="912" y="517"/>
                  </a:lnTo>
                  <a:cubicBezTo>
                    <a:pt x="901" y="523"/>
                    <a:pt x="887" y="519"/>
                    <a:pt x="881" y="508"/>
                  </a:cubicBezTo>
                  <a:close/>
                  <a:moveTo>
                    <a:pt x="6229" y="747"/>
                  </a:moveTo>
                  <a:lnTo>
                    <a:pt x="6229" y="747"/>
                  </a:lnTo>
                  <a:cubicBezTo>
                    <a:pt x="6133" y="702"/>
                    <a:pt x="6034" y="658"/>
                    <a:pt x="5934" y="616"/>
                  </a:cubicBezTo>
                  <a:lnTo>
                    <a:pt x="5934" y="616"/>
                  </a:lnTo>
                  <a:cubicBezTo>
                    <a:pt x="5922" y="611"/>
                    <a:pt x="5916" y="597"/>
                    <a:pt x="5921" y="585"/>
                  </a:cubicBezTo>
                  <a:lnTo>
                    <a:pt x="5921" y="585"/>
                  </a:lnTo>
                  <a:lnTo>
                    <a:pt x="5921" y="585"/>
                  </a:lnTo>
                  <a:cubicBezTo>
                    <a:pt x="5926" y="574"/>
                    <a:pt x="5940" y="568"/>
                    <a:pt x="5952" y="573"/>
                  </a:cubicBezTo>
                  <a:lnTo>
                    <a:pt x="5952" y="573"/>
                  </a:lnTo>
                  <a:cubicBezTo>
                    <a:pt x="6052" y="615"/>
                    <a:pt x="6152" y="659"/>
                    <a:pt x="6249" y="705"/>
                  </a:cubicBezTo>
                  <a:lnTo>
                    <a:pt x="6249" y="705"/>
                  </a:lnTo>
                  <a:cubicBezTo>
                    <a:pt x="6261" y="711"/>
                    <a:pt x="6265" y="724"/>
                    <a:pt x="6260" y="736"/>
                  </a:cubicBezTo>
                  <a:lnTo>
                    <a:pt x="6260" y="736"/>
                  </a:lnTo>
                  <a:lnTo>
                    <a:pt x="6260" y="736"/>
                  </a:lnTo>
                  <a:cubicBezTo>
                    <a:pt x="6255" y="748"/>
                    <a:pt x="6240" y="752"/>
                    <a:pt x="6229" y="747"/>
                  </a:cubicBezTo>
                  <a:close/>
                  <a:moveTo>
                    <a:pt x="315" y="968"/>
                  </a:moveTo>
                  <a:lnTo>
                    <a:pt x="315" y="968"/>
                  </a:lnTo>
                  <a:lnTo>
                    <a:pt x="315" y="968"/>
                  </a:lnTo>
                  <a:cubicBezTo>
                    <a:pt x="306" y="960"/>
                    <a:pt x="304" y="945"/>
                    <a:pt x="313" y="935"/>
                  </a:cubicBezTo>
                  <a:lnTo>
                    <a:pt x="313" y="935"/>
                  </a:lnTo>
                  <a:cubicBezTo>
                    <a:pt x="380" y="854"/>
                    <a:pt x="459" y="778"/>
                    <a:pt x="547" y="706"/>
                  </a:cubicBezTo>
                  <a:lnTo>
                    <a:pt x="547" y="706"/>
                  </a:lnTo>
                  <a:cubicBezTo>
                    <a:pt x="557" y="697"/>
                    <a:pt x="572" y="699"/>
                    <a:pt x="580" y="710"/>
                  </a:cubicBezTo>
                  <a:lnTo>
                    <a:pt x="580" y="710"/>
                  </a:lnTo>
                  <a:lnTo>
                    <a:pt x="580" y="710"/>
                  </a:lnTo>
                  <a:cubicBezTo>
                    <a:pt x="588" y="720"/>
                    <a:pt x="586" y="733"/>
                    <a:pt x="577" y="742"/>
                  </a:cubicBezTo>
                  <a:lnTo>
                    <a:pt x="577" y="742"/>
                  </a:lnTo>
                  <a:cubicBezTo>
                    <a:pt x="491" y="812"/>
                    <a:pt x="414" y="887"/>
                    <a:pt x="348" y="965"/>
                  </a:cubicBezTo>
                  <a:lnTo>
                    <a:pt x="348" y="965"/>
                  </a:lnTo>
                  <a:cubicBezTo>
                    <a:pt x="340" y="974"/>
                    <a:pt x="325" y="976"/>
                    <a:pt x="315" y="968"/>
                  </a:cubicBezTo>
                  <a:close/>
                  <a:moveTo>
                    <a:pt x="6869" y="1099"/>
                  </a:moveTo>
                  <a:lnTo>
                    <a:pt x="6869" y="1099"/>
                  </a:lnTo>
                  <a:cubicBezTo>
                    <a:pt x="6780" y="1042"/>
                    <a:pt x="6687" y="987"/>
                    <a:pt x="6591" y="934"/>
                  </a:cubicBezTo>
                  <a:lnTo>
                    <a:pt x="6591" y="934"/>
                  </a:lnTo>
                  <a:cubicBezTo>
                    <a:pt x="6580" y="927"/>
                    <a:pt x="6576" y="913"/>
                    <a:pt x="6582" y="902"/>
                  </a:cubicBezTo>
                  <a:lnTo>
                    <a:pt x="6582" y="902"/>
                  </a:lnTo>
                  <a:lnTo>
                    <a:pt x="6582" y="902"/>
                  </a:lnTo>
                  <a:cubicBezTo>
                    <a:pt x="6589" y="891"/>
                    <a:pt x="6603" y="887"/>
                    <a:pt x="6614" y="893"/>
                  </a:cubicBezTo>
                  <a:lnTo>
                    <a:pt x="6614" y="893"/>
                  </a:lnTo>
                  <a:cubicBezTo>
                    <a:pt x="6710" y="946"/>
                    <a:pt x="6804" y="1003"/>
                    <a:pt x="6894" y="1060"/>
                  </a:cubicBezTo>
                  <a:lnTo>
                    <a:pt x="6894" y="1060"/>
                  </a:lnTo>
                  <a:cubicBezTo>
                    <a:pt x="6905" y="1066"/>
                    <a:pt x="6908" y="1081"/>
                    <a:pt x="6901" y="1092"/>
                  </a:cubicBezTo>
                  <a:lnTo>
                    <a:pt x="6901" y="1092"/>
                  </a:lnTo>
                  <a:lnTo>
                    <a:pt x="6901" y="1092"/>
                  </a:lnTo>
                  <a:cubicBezTo>
                    <a:pt x="6894" y="1102"/>
                    <a:pt x="6879" y="1105"/>
                    <a:pt x="6869" y="1099"/>
                  </a:cubicBezTo>
                  <a:close/>
                  <a:moveTo>
                    <a:pt x="7452" y="1535"/>
                  </a:moveTo>
                  <a:lnTo>
                    <a:pt x="7452" y="1535"/>
                  </a:lnTo>
                  <a:cubicBezTo>
                    <a:pt x="7375" y="1466"/>
                    <a:pt x="7291" y="1398"/>
                    <a:pt x="7204" y="1331"/>
                  </a:cubicBezTo>
                  <a:lnTo>
                    <a:pt x="7204" y="1331"/>
                  </a:lnTo>
                  <a:cubicBezTo>
                    <a:pt x="7193" y="1323"/>
                    <a:pt x="7191" y="1309"/>
                    <a:pt x="7199" y="1299"/>
                  </a:cubicBezTo>
                  <a:lnTo>
                    <a:pt x="7199" y="1299"/>
                  </a:lnTo>
                  <a:lnTo>
                    <a:pt x="7199" y="1299"/>
                  </a:lnTo>
                  <a:cubicBezTo>
                    <a:pt x="7207" y="1288"/>
                    <a:pt x="7221" y="1286"/>
                    <a:pt x="7232" y="1294"/>
                  </a:cubicBezTo>
                  <a:lnTo>
                    <a:pt x="7232" y="1294"/>
                  </a:lnTo>
                  <a:cubicBezTo>
                    <a:pt x="7320" y="1361"/>
                    <a:pt x="7404" y="1431"/>
                    <a:pt x="7484" y="1501"/>
                  </a:cubicBezTo>
                  <a:lnTo>
                    <a:pt x="7484" y="1501"/>
                  </a:lnTo>
                  <a:cubicBezTo>
                    <a:pt x="7493" y="1509"/>
                    <a:pt x="7494" y="1524"/>
                    <a:pt x="7485" y="1533"/>
                  </a:cubicBezTo>
                  <a:lnTo>
                    <a:pt x="7485" y="1533"/>
                  </a:lnTo>
                  <a:lnTo>
                    <a:pt x="7485" y="1533"/>
                  </a:lnTo>
                  <a:cubicBezTo>
                    <a:pt x="7477" y="1543"/>
                    <a:pt x="7462" y="1544"/>
                    <a:pt x="7452" y="1535"/>
                  </a:cubicBezTo>
                  <a:close/>
                  <a:moveTo>
                    <a:pt x="22" y="1628"/>
                  </a:moveTo>
                  <a:lnTo>
                    <a:pt x="22" y="1628"/>
                  </a:lnTo>
                  <a:lnTo>
                    <a:pt x="22" y="1628"/>
                  </a:lnTo>
                  <a:cubicBezTo>
                    <a:pt x="9" y="1626"/>
                    <a:pt x="0" y="1615"/>
                    <a:pt x="2" y="1602"/>
                  </a:cubicBezTo>
                  <a:lnTo>
                    <a:pt x="2" y="1602"/>
                  </a:lnTo>
                  <a:cubicBezTo>
                    <a:pt x="6" y="1574"/>
                    <a:pt x="11" y="1548"/>
                    <a:pt x="17" y="1521"/>
                  </a:cubicBezTo>
                  <a:lnTo>
                    <a:pt x="17" y="1521"/>
                  </a:lnTo>
                  <a:cubicBezTo>
                    <a:pt x="35" y="1440"/>
                    <a:pt x="60" y="1362"/>
                    <a:pt x="93" y="1286"/>
                  </a:cubicBezTo>
                  <a:lnTo>
                    <a:pt x="93" y="1286"/>
                  </a:lnTo>
                  <a:cubicBezTo>
                    <a:pt x="98" y="1274"/>
                    <a:pt x="112" y="1268"/>
                    <a:pt x="124" y="1274"/>
                  </a:cubicBezTo>
                  <a:lnTo>
                    <a:pt x="124" y="1274"/>
                  </a:lnTo>
                  <a:lnTo>
                    <a:pt x="124" y="1274"/>
                  </a:lnTo>
                  <a:cubicBezTo>
                    <a:pt x="135" y="1279"/>
                    <a:pt x="140" y="1292"/>
                    <a:pt x="135" y="1304"/>
                  </a:cubicBezTo>
                  <a:lnTo>
                    <a:pt x="135" y="1304"/>
                  </a:lnTo>
                  <a:cubicBezTo>
                    <a:pt x="104" y="1377"/>
                    <a:pt x="79" y="1453"/>
                    <a:pt x="62" y="1530"/>
                  </a:cubicBezTo>
                  <a:lnTo>
                    <a:pt x="62" y="1530"/>
                  </a:lnTo>
                  <a:cubicBezTo>
                    <a:pt x="57" y="1556"/>
                    <a:pt x="52" y="1582"/>
                    <a:pt x="48" y="1609"/>
                  </a:cubicBezTo>
                  <a:lnTo>
                    <a:pt x="48" y="1609"/>
                  </a:lnTo>
                  <a:cubicBezTo>
                    <a:pt x="46" y="1621"/>
                    <a:pt x="34" y="1630"/>
                    <a:pt x="22" y="1628"/>
                  </a:cubicBezTo>
                  <a:close/>
                  <a:moveTo>
                    <a:pt x="7940" y="2073"/>
                  </a:moveTo>
                  <a:lnTo>
                    <a:pt x="7940" y="2073"/>
                  </a:lnTo>
                  <a:cubicBezTo>
                    <a:pt x="7881" y="1988"/>
                    <a:pt x="7814" y="1904"/>
                    <a:pt x="7741" y="1821"/>
                  </a:cubicBezTo>
                  <a:lnTo>
                    <a:pt x="7741" y="1821"/>
                  </a:lnTo>
                  <a:cubicBezTo>
                    <a:pt x="7733" y="1812"/>
                    <a:pt x="7733" y="1797"/>
                    <a:pt x="7742" y="1789"/>
                  </a:cubicBezTo>
                  <a:lnTo>
                    <a:pt x="7742" y="1789"/>
                  </a:lnTo>
                  <a:lnTo>
                    <a:pt x="7742" y="1789"/>
                  </a:lnTo>
                  <a:cubicBezTo>
                    <a:pt x="7752" y="1780"/>
                    <a:pt x="7767" y="1781"/>
                    <a:pt x="7775" y="1791"/>
                  </a:cubicBezTo>
                  <a:lnTo>
                    <a:pt x="7775" y="1791"/>
                  </a:lnTo>
                  <a:cubicBezTo>
                    <a:pt x="7850" y="1875"/>
                    <a:pt x="7918" y="1960"/>
                    <a:pt x="7978" y="2047"/>
                  </a:cubicBezTo>
                  <a:lnTo>
                    <a:pt x="7978" y="2047"/>
                  </a:lnTo>
                  <a:cubicBezTo>
                    <a:pt x="7985" y="2057"/>
                    <a:pt x="7983" y="2072"/>
                    <a:pt x="7973" y="2078"/>
                  </a:cubicBezTo>
                  <a:lnTo>
                    <a:pt x="7973" y="2078"/>
                  </a:lnTo>
                  <a:lnTo>
                    <a:pt x="7973" y="2078"/>
                  </a:lnTo>
                  <a:cubicBezTo>
                    <a:pt x="7962" y="2085"/>
                    <a:pt x="7948" y="2082"/>
                    <a:pt x="7940" y="2073"/>
                  </a:cubicBezTo>
                  <a:lnTo>
                    <a:pt x="93" y="2332"/>
                  </a:lnTo>
                  <a:lnTo>
                    <a:pt x="93" y="2332"/>
                  </a:lnTo>
                  <a:cubicBezTo>
                    <a:pt x="52" y="2226"/>
                    <a:pt x="23" y="2120"/>
                    <a:pt x="6" y="2016"/>
                  </a:cubicBezTo>
                  <a:lnTo>
                    <a:pt x="6" y="2016"/>
                  </a:lnTo>
                  <a:cubicBezTo>
                    <a:pt x="4" y="2003"/>
                    <a:pt x="13" y="1991"/>
                    <a:pt x="25" y="1990"/>
                  </a:cubicBezTo>
                  <a:lnTo>
                    <a:pt x="26" y="1990"/>
                  </a:lnTo>
                  <a:lnTo>
                    <a:pt x="26" y="1990"/>
                  </a:lnTo>
                  <a:cubicBezTo>
                    <a:pt x="38" y="1988"/>
                    <a:pt x="50" y="1996"/>
                    <a:pt x="51" y="2009"/>
                  </a:cubicBezTo>
                  <a:lnTo>
                    <a:pt x="51" y="2009"/>
                  </a:lnTo>
                  <a:cubicBezTo>
                    <a:pt x="68" y="2109"/>
                    <a:pt x="97" y="2212"/>
                    <a:pt x="136" y="2315"/>
                  </a:cubicBezTo>
                  <a:lnTo>
                    <a:pt x="136" y="2315"/>
                  </a:lnTo>
                  <a:cubicBezTo>
                    <a:pt x="141" y="2326"/>
                    <a:pt x="135" y="2340"/>
                    <a:pt x="124" y="2345"/>
                  </a:cubicBezTo>
                  <a:lnTo>
                    <a:pt x="124" y="2345"/>
                  </a:lnTo>
                  <a:lnTo>
                    <a:pt x="124" y="2345"/>
                  </a:lnTo>
                  <a:cubicBezTo>
                    <a:pt x="111" y="2350"/>
                    <a:pt x="98" y="2343"/>
                    <a:pt x="93" y="2332"/>
                  </a:cubicBezTo>
                  <a:lnTo>
                    <a:pt x="7940" y="2073"/>
                  </a:lnTo>
                  <a:close/>
                  <a:moveTo>
                    <a:pt x="8247" y="2723"/>
                  </a:moveTo>
                  <a:lnTo>
                    <a:pt x="8247" y="2723"/>
                  </a:lnTo>
                  <a:cubicBezTo>
                    <a:pt x="8223" y="2623"/>
                    <a:pt x="8189" y="2523"/>
                    <a:pt x="8143" y="2422"/>
                  </a:cubicBezTo>
                  <a:lnTo>
                    <a:pt x="8143" y="2422"/>
                  </a:lnTo>
                  <a:cubicBezTo>
                    <a:pt x="8138" y="2410"/>
                    <a:pt x="8143" y="2397"/>
                    <a:pt x="8154" y="2391"/>
                  </a:cubicBezTo>
                  <a:lnTo>
                    <a:pt x="8154" y="2391"/>
                  </a:lnTo>
                  <a:cubicBezTo>
                    <a:pt x="8166" y="2386"/>
                    <a:pt x="8179" y="2391"/>
                    <a:pt x="8185" y="2403"/>
                  </a:cubicBezTo>
                  <a:lnTo>
                    <a:pt x="8185" y="2403"/>
                  </a:lnTo>
                  <a:cubicBezTo>
                    <a:pt x="8232" y="2506"/>
                    <a:pt x="8268" y="2610"/>
                    <a:pt x="8293" y="2713"/>
                  </a:cubicBezTo>
                  <a:lnTo>
                    <a:pt x="8293" y="2713"/>
                  </a:lnTo>
                  <a:cubicBezTo>
                    <a:pt x="8295" y="2725"/>
                    <a:pt x="8287" y="2738"/>
                    <a:pt x="8275" y="2740"/>
                  </a:cubicBezTo>
                  <a:lnTo>
                    <a:pt x="8275" y="2740"/>
                  </a:lnTo>
                  <a:cubicBezTo>
                    <a:pt x="8262" y="2743"/>
                    <a:pt x="8250" y="2736"/>
                    <a:pt x="8247" y="2723"/>
                  </a:cubicBezTo>
                  <a:lnTo>
                    <a:pt x="8148" y="3651"/>
                  </a:lnTo>
                  <a:lnTo>
                    <a:pt x="8148" y="3651"/>
                  </a:lnTo>
                  <a:lnTo>
                    <a:pt x="8148" y="3651"/>
                  </a:lnTo>
                  <a:cubicBezTo>
                    <a:pt x="8137" y="3645"/>
                    <a:pt x="8133" y="3631"/>
                    <a:pt x="8139" y="3620"/>
                  </a:cubicBezTo>
                  <a:lnTo>
                    <a:pt x="8139" y="3620"/>
                  </a:lnTo>
                  <a:cubicBezTo>
                    <a:pt x="8193" y="3519"/>
                    <a:pt x="8232" y="3412"/>
                    <a:pt x="8256" y="3302"/>
                  </a:cubicBezTo>
                  <a:lnTo>
                    <a:pt x="8256" y="3302"/>
                  </a:lnTo>
                  <a:cubicBezTo>
                    <a:pt x="8269" y="3243"/>
                    <a:pt x="8278" y="3182"/>
                    <a:pt x="8282" y="3122"/>
                  </a:cubicBezTo>
                  <a:lnTo>
                    <a:pt x="8282" y="3122"/>
                  </a:lnTo>
                  <a:cubicBezTo>
                    <a:pt x="8283" y="3110"/>
                    <a:pt x="8294" y="3100"/>
                    <a:pt x="8306" y="3100"/>
                  </a:cubicBezTo>
                  <a:lnTo>
                    <a:pt x="8306" y="3100"/>
                  </a:lnTo>
                  <a:cubicBezTo>
                    <a:pt x="8319" y="3101"/>
                    <a:pt x="8329" y="3112"/>
                    <a:pt x="8328" y="3125"/>
                  </a:cubicBezTo>
                  <a:lnTo>
                    <a:pt x="8328" y="3125"/>
                  </a:lnTo>
                  <a:cubicBezTo>
                    <a:pt x="8324" y="3188"/>
                    <a:pt x="8315" y="3250"/>
                    <a:pt x="8302" y="3311"/>
                  </a:cubicBezTo>
                  <a:lnTo>
                    <a:pt x="8302" y="3311"/>
                  </a:lnTo>
                  <a:cubicBezTo>
                    <a:pt x="8277" y="3426"/>
                    <a:pt x="8236" y="3537"/>
                    <a:pt x="8180" y="3642"/>
                  </a:cubicBezTo>
                  <a:lnTo>
                    <a:pt x="8180" y="3642"/>
                  </a:lnTo>
                  <a:cubicBezTo>
                    <a:pt x="8174" y="3653"/>
                    <a:pt x="8160" y="3657"/>
                    <a:pt x="8148" y="3651"/>
                  </a:cubicBezTo>
                  <a:lnTo>
                    <a:pt x="8247" y="2723"/>
                  </a:lnTo>
                  <a:close/>
                  <a:moveTo>
                    <a:pt x="7657" y="4186"/>
                  </a:moveTo>
                  <a:lnTo>
                    <a:pt x="7657" y="4186"/>
                  </a:lnTo>
                  <a:lnTo>
                    <a:pt x="7657" y="4186"/>
                  </a:lnTo>
                  <a:cubicBezTo>
                    <a:pt x="7650" y="4175"/>
                    <a:pt x="7651" y="4161"/>
                    <a:pt x="7662" y="4154"/>
                  </a:cubicBezTo>
                  <a:lnTo>
                    <a:pt x="7662" y="4154"/>
                  </a:lnTo>
                  <a:cubicBezTo>
                    <a:pt x="7751" y="4088"/>
                    <a:pt x="7831" y="4018"/>
                    <a:pt x="7902" y="3944"/>
                  </a:cubicBezTo>
                  <a:lnTo>
                    <a:pt x="7902" y="3944"/>
                  </a:lnTo>
                  <a:cubicBezTo>
                    <a:pt x="7911" y="3935"/>
                    <a:pt x="7926" y="3934"/>
                    <a:pt x="7935" y="3943"/>
                  </a:cubicBezTo>
                  <a:lnTo>
                    <a:pt x="7935" y="3943"/>
                  </a:lnTo>
                  <a:lnTo>
                    <a:pt x="7935" y="3943"/>
                  </a:lnTo>
                  <a:cubicBezTo>
                    <a:pt x="7944" y="3952"/>
                    <a:pt x="7944" y="3966"/>
                    <a:pt x="7935" y="3976"/>
                  </a:cubicBezTo>
                  <a:lnTo>
                    <a:pt x="7935" y="3976"/>
                  </a:lnTo>
                  <a:cubicBezTo>
                    <a:pt x="7863" y="4052"/>
                    <a:pt x="7780" y="4123"/>
                    <a:pt x="7689" y="4191"/>
                  </a:cubicBezTo>
                  <a:lnTo>
                    <a:pt x="7689" y="4191"/>
                  </a:lnTo>
                  <a:cubicBezTo>
                    <a:pt x="7679" y="4199"/>
                    <a:pt x="7664" y="4196"/>
                    <a:pt x="7657" y="4186"/>
                  </a:cubicBezTo>
                  <a:lnTo>
                    <a:pt x="7007" y="4522"/>
                  </a:lnTo>
                  <a:lnTo>
                    <a:pt x="7007" y="4522"/>
                  </a:lnTo>
                  <a:lnTo>
                    <a:pt x="7007" y="4522"/>
                  </a:lnTo>
                  <a:cubicBezTo>
                    <a:pt x="7003" y="4511"/>
                    <a:pt x="7009" y="4497"/>
                    <a:pt x="7021" y="4493"/>
                  </a:cubicBezTo>
                  <a:lnTo>
                    <a:pt x="7021" y="4493"/>
                  </a:lnTo>
                  <a:cubicBezTo>
                    <a:pt x="7125" y="4454"/>
                    <a:pt x="7223" y="4410"/>
                    <a:pt x="7315" y="4364"/>
                  </a:cubicBezTo>
                  <a:lnTo>
                    <a:pt x="7315" y="4364"/>
                  </a:lnTo>
                  <a:cubicBezTo>
                    <a:pt x="7327" y="4358"/>
                    <a:pt x="7341" y="4363"/>
                    <a:pt x="7347" y="4374"/>
                  </a:cubicBezTo>
                  <a:lnTo>
                    <a:pt x="7347" y="4374"/>
                  </a:lnTo>
                  <a:lnTo>
                    <a:pt x="7347" y="4374"/>
                  </a:lnTo>
                  <a:cubicBezTo>
                    <a:pt x="7353" y="4385"/>
                    <a:pt x="7348" y="4399"/>
                    <a:pt x="7337" y="4405"/>
                  </a:cubicBezTo>
                  <a:lnTo>
                    <a:pt x="7337" y="4405"/>
                  </a:lnTo>
                  <a:cubicBezTo>
                    <a:pt x="7243" y="4453"/>
                    <a:pt x="7142" y="4496"/>
                    <a:pt x="7037" y="4536"/>
                  </a:cubicBezTo>
                  <a:lnTo>
                    <a:pt x="7037" y="4536"/>
                  </a:lnTo>
                  <a:cubicBezTo>
                    <a:pt x="7026" y="4541"/>
                    <a:pt x="7012" y="4535"/>
                    <a:pt x="7007" y="4522"/>
                  </a:cubicBezTo>
                  <a:lnTo>
                    <a:pt x="7657" y="4186"/>
                  </a:lnTo>
                  <a:close/>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4" name="Freeform 391">
              <a:extLst>
                <a:ext uri="{FF2B5EF4-FFF2-40B4-BE49-F238E27FC236}">
                  <a16:creationId xmlns:a16="http://schemas.microsoft.com/office/drawing/2014/main" id="{8E237071-BA0C-C54D-8BCF-F56ED42A3E9F}"/>
                </a:ext>
              </a:extLst>
            </p:cNvPr>
            <p:cNvSpPr>
              <a:spLocks noChangeArrowheads="1"/>
            </p:cNvSpPr>
            <p:nvPr/>
          </p:nvSpPr>
          <p:spPr bwMode="auto">
            <a:xfrm>
              <a:off x="5333501" y="10780036"/>
              <a:ext cx="3696820" cy="1713830"/>
            </a:xfrm>
            <a:custGeom>
              <a:avLst/>
              <a:gdLst>
                <a:gd name="T0" fmla="*/ 2307 w 2968"/>
                <a:gd name="T1" fmla="*/ 1121 h 1377"/>
                <a:gd name="T2" fmla="*/ 2307 w 2968"/>
                <a:gd name="T3" fmla="*/ 0 h 1377"/>
                <a:gd name="T4" fmla="*/ 660 w 2968"/>
                <a:gd name="T5" fmla="*/ 0 h 1377"/>
                <a:gd name="T6" fmla="*/ 660 w 2968"/>
                <a:gd name="T7" fmla="*/ 1121 h 1377"/>
                <a:gd name="T8" fmla="*/ 0 w 2968"/>
                <a:gd name="T9" fmla="*/ 1376 h 1377"/>
                <a:gd name="T10" fmla="*/ 660 w 2968"/>
                <a:gd name="T11" fmla="*/ 1376 h 1377"/>
                <a:gd name="T12" fmla="*/ 2307 w 2968"/>
                <a:gd name="T13" fmla="*/ 1376 h 1377"/>
                <a:gd name="T14" fmla="*/ 2967 w 2968"/>
                <a:gd name="T15" fmla="*/ 1376 h 1377"/>
                <a:gd name="T16" fmla="*/ 2307 w 2968"/>
                <a:gd name="T17" fmla="*/ 112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8" h="1377">
                  <a:moveTo>
                    <a:pt x="2307" y="1121"/>
                  </a:moveTo>
                  <a:lnTo>
                    <a:pt x="2307" y="0"/>
                  </a:lnTo>
                  <a:lnTo>
                    <a:pt x="660" y="0"/>
                  </a:lnTo>
                  <a:lnTo>
                    <a:pt x="660" y="1121"/>
                  </a:lnTo>
                  <a:lnTo>
                    <a:pt x="0" y="1376"/>
                  </a:lnTo>
                  <a:lnTo>
                    <a:pt x="660" y="1376"/>
                  </a:lnTo>
                  <a:lnTo>
                    <a:pt x="2307" y="1376"/>
                  </a:lnTo>
                  <a:lnTo>
                    <a:pt x="2967" y="1376"/>
                  </a:lnTo>
                  <a:lnTo>
                    <a:pt x="2307" y="112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5" name="Freeform 392">
              <a:extLst>
                <a:ext uri="{FF2B5EF4-FFF2-40B4-BE49-F238E27FC236}">
                  <a16:creationId xmlns:a16="http://schemas.microsoft.com/office/drawing/2014/main" id="{D3A9369D-D348-C340-908A-DDBE0CE3B1CB}"/>
                </a:ext>
              </a:extLst>
            </p:cNvPr>
            <p:cNvSpPr>
              <a:spLocks noChangeArrowheads="1"/>
            </p:cNvSpPr>
            <p:nvPr/>
          </p:nvSpPr>
          <p:spPr bwMode="auto">
            <a:xfrm>
              <a:off x="3213185" y="5786859"/>
              <a:ext cx="7629842" cy="5201912"/>
            </a:xfrm>
            <a:custGeom>
              <a:avLst/>
              <a:gdLst>
                <a:gd name="T0" fmla="*/ 6125 w 6126"/>
                <a:gd name="T1" fmla="*/ 4173 h 4174"/>
                <a:gd name="T2" fmla="*/ 0 w 6126"/>
                <a:gd name="T3" fmla="*/ 4173 h 4174"/>
                <a:gd name="T4" fmla="*/ 0 w 6126"/>
                <a:gd name="T5" fmla="*/ 0 h 4174"/>
                <a:gd name="T6" fmla="*/ 6125 w 6126"/>
                <a:gd name="T7" fmla="*/ 0 h 4174"/>
                <a:gd name="T8" fmla="*/ 6125 w 6126"/>
                <a:gd name="T9" fmla="*/ 4173 h 4174"/>
              </a:gdLst>
              <a:ahLst/>
              <a:cxnLst>
                <a:cxn ang="0">
                  <a:pos x="T0" y="T1"/>
                </a:cxn>
                <a:cxn ang="0">
                  <a:pos x="T2" y="T3"/>
                </a:cxn>
                <a:cxn ang="0">
                  <a:pos x="T4" y="T5"/>
                </a:cxn>
                <a:cxn ang="0">
                  <a:pos x="T6" y="T7"/>
                </a:cxn>
                <a:cxn ang="0">
                  <a:pos x="T8" y="T9"/>
                </a:cxn>
              </a:cxnLst>
              <a:rect l="0" t="0" r="r" b="b"/>
              <a:pathLst>
                <a:path w="6126" h="4174">
                  <a:moveTo>
                    <a:pt x="6125" y="4173"/>
                  </a:moveTo>
                  <a:lnTo>
                    <a:pt x="0" y="4173"/>
                  </a:lnTo>
                  <a:lnTo>
                    <a:pt x="0" y="0"/>
                  </a:lnTo>
                  <a:lnTo>
                    <a:pt x="6125" y="0"/>
                  </a:lnTo>
                  <a:lnTo>
                    <a:pt x="6125" y="4173"/>
                  </a:lnTo>
                </a:path>
              </a:pathLst>
            </a:custGeom>
            <a:solidFill>
              <a:srgbClr val="5ED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6" name="Freeform 393">
              <a:extLst>
                <a:ext uri="{FF2B5EF4-FFF2-40B4-BE49-F238E27FC236}">
                  <a16:creationId xmlns:a16="http://schemas.microsoft.com/office/drawing/2014/main" id="{63680404-F61A-984F-8B88-31E567770408}"/>
                </a:ext>
              </a:extLst>
            </p:cNvPr>
            <p:cNvSpPr>
              <a:spLocks noChangeArrowheads="1"/>
            </p:cNvSpPr>
            <p:nvPr/>
          </p:nvSpPr>
          <p:spPr bwMode="auto">
            <a:xfrm>
              <a:off x="3443895" y="6001089"/>
              <a:ext cx="7173917" cy="4778950"/>
            </a:xfrm>
            <a:custGeom>
              <a:avLst/>
              <a:gdLst>
                <a:gd name="T0" fmla="*/ 5757 w 5758"/>
                <a:gd name="T1" fmla="*/ 3836 h 3837"/>
                <a:gd name="T2" fmla="*/ 0 w 5758"/>
                <a:gd name="T3" fmla="*/ 3836 h 3837"/>
                <a:gd name="T4" fmla="*/ 0 w 5758"/>
                <a:gd name="T5" fmla="*/ 0 h 3837"/>
                <a:gd name="T6" fmla="*/ 5757 w 5758"/>
                <a:gd name="T7" fmla="*/ 0 h 3837"/>
                <a:gd name="T8" fmla="*/ 5757 w 5758"/>
                <a:gd name="T9" fmla="*/ 3836 h 3837"/>
              </a:gdLst>
              <a:ahLst/>
              <a:cxnLst>
                <a:cxn ang="0">
                  <a:pos x="T0" y="T1"/>
                </a:cxn>
                <a:cxn ang="0">
                  <a:pos x="T2" y="T3"/>
                </a:cxn>
                <a:cxn ang="0">
                  <a:pos x="T4" y="T5"/>
                </a:cxn>
                <a:cxn ang="0">
                  <a:pos x="T6" y="T7"/>
                </a:cxn>
                <a:cxn ang="0">
                  <a:pos x="T8" y="T9"/>
                </a:cxn>
              </a:cxnLst>
              <a:rect l="0" t="0" r="r" b="b"/>
              <a:pathLst>
                <a:path w="5758" h="3837">
                  <a:moveTo>
                    <a:pt x="5757" y="3836"/>
                  </a:moveTo>
                  <a:lnTo>
                    <a:pt x="0" y="3836"/>
                  </a:lnTo>
                  <a:lnTo>
                    <a:pt x="0" y="0"/>
                  </a:lnTo>
                  <a:lnTo>
                    <a:pt x="5757" y="0"/>
                  </a:lnTo>
                  <a:lnTo>
                    <a:pt x="5757" y="3836"/>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7" name="Freeform 394">
              <a:extLst>
                <a:ext uri="{FF2B5EF4-FFF2-40B4-BE49-F238E27FC236}">
                  <a16:creationId xmlns:a16="http://schemas.microsoft.com/office/drawing/2014/main" id="{DB2B14AD-3DF3-C746-983C-CEDCDB3873F9}"/>
                </a:ext>
              </a:extLst>
            </p:cNvPr>
            <p:cNvSpPr>
              <a:spLocks noChangeArrowheads="1"/>
            </p:cNvSpPr>
            <p:nvPr/>
          </p:nvSpPr>
          <p:spPr bwMode="auto">
            <a:xfrm>
              <a:off x="5674070" y="6001089"/>
              <a:ext cx="4943740" cy="4778950"/>
            </a:xfrm>
            <a:custGeom>
              <a:avLst/>
              <a:gdLst>
                <a:gd name="T0" fmla="*/ 3966 w 3967"/>
                <a:gd name="T1" fmla="*/ 3836 h 3837"/>
                <a:gd name="T2" fmla="*/ 0 w 3967"/>
                <a:gd name="T3" fmla="*/ 3836 h 3837"/>
                <a:gd name="T4" fmla="*/ 1700 w 3967"/>
                <a:gd name="T5" fmla="*/ 0 h 3837"/>
                <a:gd name="T6" fmla="*/ 3966 w 3967"/>
                <a:gd name="T7" fmla="*/ 0 h 3837"/>
                <a:gd name="T8" fmla="*/ 3966 w 3967"/>
                <a:gd name="T9" fmla="*/ 3836 h 3837"/>
              </a:gdLst>
              <a:ahLst/>
              <a:cxnLst>
                <a:cxn ang="0">
                  <a:pos x="T0" y="T1"/>
                </a:cxn>
                <a:cxn ang="0">
                  <a:pos x="T2" y="T3"/>
                </a:cxn>
                <a:cxn ang="0">
                  <a:pos x="T4" y="T5"/>
                </a:cxn>
                <a:cxn ang="0">
                  <a:pos x="T6" y="T7"/>
                </a:cxn>
                <a:cxn ang="0">
                  <a:pos x="T8" y="T9"/>
                </a:cxn>
              </a:cxnLst>
              <a:rect l="0" t="0" r="r" b="b"/>
              <a:pathLst>
                <a:path w="3967" h="3837">
                  <a:moveTo>
                    <a:pt x="3966" y="3836"/>
                  </a:moveTo>
                  <a:lnTo>
                    <a:pt x="0" y="3836"/>
                  </a:lnTo>
                  <a:lnTo>
                    <a:pt x="1700" y="0"/>
                  </a:lnTo>
                  <a:lnTo>
                    <a:pt x="3966" y="0"/>
                  </a:lnTo>
                  <a:lnTo>
                    <a:pt x="3966" y="3836"/>
                  </a:lnTo>
                </a:path>
              </a:pathLst>
            </a:custGeom>
            <a:solidFill>
              <a:srgbClr val="FEE2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8" name="Freeform 395">
              <a:extLst>
                <a:ext uri="{FF2B5EF4-FFF2-40B4-BE49-F238E27FC236}">
                  <a16:creationId xmlns:a16="http://schemas.microsoft.com/office/drawing/2014/main" id="{363AFA21-F2D1-084B-8BF5-57A31E99F31D}"/>
                </a:ext>
              </a:extLst>
            </p:cNvPr>
            <p:cNvSpPr>
              <a:spLocks noChangeArrowheads="1"/>
            </p:cNvSpPr>
            <p:nvPr/>
          </p:nvSpPr>
          <p:spPr bwMode="auto">
            <a:xfrm>
              <a:off x="8612852" y="5407837"/>
              <a:ext cx="1219456" cy="379022"/>
            </a:xfrm>
            <a:custGeom>
              <a:avLst/>
              <a:gdLst>
                <a:gd name="T0" fmla="*/ 0 w 979"/>
                <a:gd name="T1" fmla="*/ 304 h 305"/>
                <a:gd name="T2" fmla="*/ 951 w 979"/>
                <a:gd name="T3" fmla="*/ 304 h 305"/>
                <a:gd name="T4" fmla="*/ 951 w 979"/>
                <a:gd name="T5" fmla="*/ 304 h 305"/>
                <a:gd name="T6" fmla="*/ 438 w 979"/>
                <a:gd name="T7" fmla="*/ 0 h 305"/>
                <a:gd name="T8" fmla="*/ 0 w 979"/>
                <a:gd name="T9" fmla="*/ 0 h 305"/>
                <a:gd name="T10" fmla="*/ 0 w 979"/>
                <a:gd name="T11" fmla="*/ 304 h 305"/>
              </a:gdLst>
              <a:ahLst/>
              <a:cxnLst>
                <a:cxn ang="0">
                  <a:pos x="T0" y="T1"/>
                </a:cxn>
                <a:cxn ang="0">
                  <a:pos x="T2" y="T3"/>
                </a:cxn>
                <a:cxn ang="0">
                  <a:pos x="T4" y="T5"/>
                </a:cxn>
                <a:cxn ang="0">
                  <a:pos x="T6" y="T7"/>
                </a:cxn>
                <a:cxn ang="0">
                  <a:pos x="T8" y="T9"/>
                </a:cxn>
                <a:cxn ang="0">
                  <a:pos x="T10" y="T11"/>
                </a:cxn>
              </a:cxnLst>
              <a:rect l="0" t="0" r="r" b="b"/>
              <a:pathLst>
                <a:path w="979" h="305">
                  <a:moveTo>
                    <a:pt x="0" y="304"/>
                  </a:moveTo>
                  <a:lnTo>
                    <a:pt x="951" y="304"/>
                  </a:lnTo>
                  <a:lnTo>
                    <a:pt x="951" y="304"/>
                  </a:lnTo>
                  <a:cubicBezTo>
                    <a:pt x="951" y="304"/>
                    <a:pt x="978" y="0"/>
                    <a:pt x="438" y="0"/>
                  </a:cubicBezTo>
                  <a:lnTo>
                    <a:pt x="0" y="0"/>
                  </a:lnTo>
                  <a:lnTo>
                    <a:pt x="0" y="30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9" name="Freeform 396">
              <a:extLst>
                <a:ext uri="{FF2B5EF4-FFF2-40B4-BE49-F238E27FC236}">
                  <a16:creationId xmlns:a16="http://schemas.microsoft.com/office/drawing/2014/main" id="{95BE3622-39B1-1B4B-ADB4-6B97CD6482F1}"/>
                </a:ext>
              </a:extLst>
            </p:cNvPr>
            <p:cNvSpPr>
              <a:spLocks noChangeArrowheads="1"/>
            </p:cNvSpPr>
            <p:nvPr/>
          </p:nvSpPr>
          <p:spPr bwMode="auto">
            <a:xfrm>
              <a:off x="5756467" y="5407839"/>
              <a:ext cx="3427661" cy="2960754"/>
            </a:xfrm>
            <a:custGeom>
              <a:avLst/>
              <a:gdLst>
                <a:gd name="T0" fmla="*/ 2751 w 2752"/>
                <a:gd name="T1" fmla="*/ 0 h 2375"/>
                <a:gd name="T2" fmla="*/ 504 w 2752"/>
                <a:gd name="T3" fmla="*/ 0 h 2375"/>
                <a:gd name="T4" fmla="*/ 504 w 2752"/>
                <a:gd name="T5" fmla="*/ 0 h 2375"/>
                <a:gd name="T6" fmla="*/ 315 w 2752"/>
                <a:gd name="T7" fmla="*/ 2374 h 2375"/>
                <a:gd name="T8" fmla="*/ 2126 w 2752"/>
                <a:gd name="T9" fmla="*/ 2374 h 2375"/>
                <a:gd name="T10" fmla="*/ 2126 w 2752"/>
                <a:gd name="T11" fmla="*/ 2374 h 2375"/>
                <a:gd name="T12" fmla="*/ 2362 w 2752"/>
                <a:gd name="T13" fmla="*/ 2119 h 2375"/>
                <a:gd name="T14" fmla="*/ 2362 w 2752"/>
                <a:gd name="T15" fmla="*/ 2119 h 2375"/>
                <a:gd name="T16" fmla="*/ 2751 w 2752"/>
                <a:gd name="T17" fmla="*/ 0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375">
                  <a:moveTo>
                    <a:pt x="2751" y="0"/>
                  </a:moveTo>
                  <a:lnTo>
                    <a:pt x="504" y="0"/>
                  </a:lnTo>
                  <a:lnTo>
                    <a:pt x="504" y="0"/>
                  </a:lnTo>
                  <a:cubicBezTo>
                    <a:pt x="504" y="0"/>
                    <a:pt x="0" y="147"/>
                    <a:pt x="315" y="2374"/>
                  </a:cubicBezTo>
                  <a:lnTo>
                    <a:pt x="2126" y="2374"/>
                  </a:lnTo>
                  <a:lnTo>
                    <a:pt x="2126" y="2374"/>
                  </a:lnTo>
                  <a:cubicBezTo>
                    <a:pt x="2263" y="2374"/>
                    <a:pt x="2373" y="2257"/>
                    <a:pt x="2362" y="2119"/>
                  </a:cubicBezTo>
                  <a:lnTo>
                    <a:pt x="2362" y="2119"/>
                  </a:lnTo>
                  <a:cubicBezTo>
                    <a:pt x="2314" y="1506"/>
                    <a:pt x="2249" y="0"/>
                    <a:pt x="2751" y="0"/>
                  </a:cubicBez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0" name="Freeform 397">
              <a:extLst>
                <a:ext uri="{FF2B5EF4-FFF2-40B4-BE49-F238E27FC236}">
                  <a16:creationId xmlns:a16="http://schemas.microsoft.com/office/drawing/2014/main" id="{CA158043-4E1E-154D-BDFC-78CCE791BBDF}"/>
                </a:ext>
              </a:extLst>
            </p:cNvPr>
            <p:cNvSpPr>
              <a:spLocks noChangeArrowheads="1"/>
            </p:cNvSpPr>
            <p:nvPr/>
          </p:nvSpPr>
          <p:spPr bwMode="auto">
            <a:xfrm>
              <a:off x="5734497" y="8011542"/>
              <a:ext cx="2647648" cy="351554"/>
            </a:xfrm>
            <a:custGeom>
              <a:avLst/>
              <a:gdLst>
                <a:gd name="T0" fmla="*/ 2123 w 2124"/>
                <a:gd name="T1" fmla="*/ 281 h 282"/>
                <a:gd name="T2" fmla="*/ 2123 w 2124"/>
                <a:gd name="T3" fmla="*/ 281 h 282"/>
                <a:gd name="T4" fmla="*/ 1955 w 2124"/>
                <a:gd name="T5" fmla="*/ 0 h 282"/>
                <a:gd name="T6" fmla="*/ 0 w 2124"/>
                <a:gd name="T7" fmla="*/ 0 h 282"/>
                <a:gd name="T8" fmla="*/ 0 w 2124"/>
                <a:gd name="T9" fmla="*/ 0 h 282"/>
                <a:gd name="T10" fmla="*/ 210 w 2124"/>
                <a:gd name="T11" fmla="*/ 281 h 282"/>
                <a:gd name="T12" fmla="*/ 2123 w 2124"/>
                <a:gd name="T13" fmla="*/ 281 h 282"/>
              </a:gdLst>
              <a:ahLst/>
              <a:cxnLst>
                <a:cxn ang="0">
                  <a:pos x="T0" y="T1"/>
                </a:cxn>
                <a:cxn ang="0">
                  <a:pos x="T2" y="T3"/>
                </a:cxn>
                <a:cxn ang="0">
                  <a:pos x="T4" y="T5"/>
                </a:cxn>
                <a:cxn ang="0">
                  <a:pos x="T6" y="T7"/>
                </a:cxn>
                <a:cxn ang="0">
                  <a:pos x="T8" y="T9"/>
                </a:cxn>
                <a:cxn ang="0">
                  <a:pos x="T10" y="T11"/>
                </a:cxn>
                <a:cxn ang="0">
                  <a:pos x="T12" y="T13"/>
                </a:cxn>
              </a:cxnLst>
              <a:rect l="0" t="0" r="r" b="b"/>
              <a:pathLst>
                <a:path w="2124" h="282">
                  <a:moveTo>
                    <a:pt x="2123" y="281"/>
                  </a:moveTo>
                  <a:lnTo>
                    <a:pt x="2123" y="281"/>
                  </a:lnTo>
                  <a:cubicBezTo>
                    <a:pt x="2123" y="281"/>
                    <a:pt x="1955" y="193"/>
                    <a:pt x="1955" y="0"/>
                  </a:cubicBezTo>
                  <a:lnTo>
                    <a:pt x="0" y="0"/>
                  </a:lnTo>
                  <a:lnTo>
                    <a:pt x="0" y="0"/>
                  </a:lnTo>
                  <a:cubicBezTo>
                    <a:pt x="0" y="0"/>
                    <a:pt x="19" y="281"/>
                    <a:pt x="210" y="281"/>
                  </a:cubicBezTo>
                  <a:lnTo>
                    <a:pt x="2123" y="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1" name="Freeform 30">
              <a:extLst>
                <a:ext uri="{FF2B5EF4-FFF2-40B4-BE49-F238E27FC236}">
                  <a16:creationId xmlns:a16="http://schemas.microsoft.com/office/drawing/2014/main" id="{DE474FC1-9DA1-CB46-8C4C-B854D2897C0D}"/>
                </a:ext>
              </a:extLst>
            </p:cNvPr>
            <p:cNvSpPr>
              <a:spLocks noChangeArrowheads="1"/>
            </p:cNvSpPr>
            <p:nvPr/>
          </p:nvSpPr>
          <p:spPr bwMode="auto">
            <a:xfrm>
              <a:off x="6206897" y="5693475"/>
              <a:ext cx="2300339" cy="2003680"/>
            </a:xfrm>
            <a:custGeom>
              <a:avLst/>
              <a:gdLst>
                <a:gd name="connsiteX0" fmla="*/ 28645 w 2300339"/>
                <a:gd name="connsiteY0" fmla="*/ 1944540 h 2003680"/>
                <a:gd name="connsiteX1" fmla="*/ 2271694 w 2300339"/>
                <a:gd name="connsiteY1" fmla="*/ 1944540 h 2003680"/>
                <a:gd name="connsiteX2" fmla="*/ 2300339 w 2300339"/>
                <a:gd name="connsiteY2" fmla="*/ 1974110 h 2003680"/>
                <a:gd name="connsiteX3" fmla="*/ 2271694 w 2300339"/>
                <a:gd name="connsiteY3" fmla="*/ 2003680 h 2003680"/>
                <a:gd name="connsiteX4" fmla="*/ 28645 w 2300339"/>
                <a:gd name="connsiteY4" fmla="*/ 2003680 h 2003680"/>
                <a:gd name="connsiteX5" fmla="*/ 0 w 2300339"/>
                <a:gd name="connsiteY5" fmla="*/ 1974110 h 2003680"/>
                <a:gd name="connsiteX6" fmla="*/ 28645 w 2300339"/>
                <a:gd name="connsiteY6" fmla="*/ 1944540 h 2003680"/>
                <a:gd name="connsiteX7" fmla="*/ 28645 w 2300339"/>
                <a:gd name="connsiteY7" fmla="*/ 1697352 h 2003680"/>
                <a:gd name="connsiteX8" fmla="*/ 2271694 w 2300339"/>
                <a:gd name="connsiteY8" fmla="*/ 1697352 h 2003680"/>
                <a:gd name="connsiteX9" fmla="*/ 2300339 w 2300339"/>
                <a:gd name="connsiteY9" fmla="*/ 1726920 h 2003680"/>
                <a:gd name="connsiteX10" fmla="*/ 2271694 w 2300339"/>
                <a:gd name="connsiteY10" fmla="*/ 1756488 h 2003680"/>
                <a:gd name="connsiteX11" fmla="*/ 28645 w 2300339"/>
                <a:gd name="connsiteY11" fmla="*/ 1756488 h 2003680"/>
                <a:gd name="connsiteX12" fmla="*/ 0 w 2300339"/>
                <a:gd name="connsiteY12" fmla="*/ 1726920 h 2003680"/>
                <a:gd name="connsiteX13" fmla="*/ 28645 w 2300339"/>
                <a:gd name="connsiteY13" fmla="*/ 1697352 h 2003680"/>
                <a:gd name="connsiteX14" fmla="*/ 28645 w 2300339"/>
                <a:gd name="connsiteY14" fmla="*/ 1444672 h 2003680"/>
                <a:gd name="connsiteX15" fmla="*/ 2271694 w 2300339"/>
                <a:gd name="connsiteY15" fmla="*/ 1444672 h 2003680"/>
                <a:gd name="connsiteX16" fmla="*/ 2300339 w 2300339"/>
                <a:gd name="connsiteY16" fmla="*/ 1474240 h 2003680"/>
                <a:gd name="connsiteX17" fmla="*/ 2271694 w 2300339"/>
                <a:gd name="connsiteY17" fmla="*/ 1503808 h 2003680"/>
                <a:gd name="connsiteX18" fmla="*/ 28645 w 2300339"/>
                <a:gd name="connsiteY18" fmla="*/ 1503808 h 2003680"/>
                <a:gd name="connsiteX19" fmla="*/ 0 w 2300339"/>
                <a:gd name="connsiteY19" fmla="*/ 1474240 h 2003680"/>
                <a:gd name="connsiteX20" fmla="*/ 28645 w 2300339"/>
                <a:gd name="connsiteY20" fmla="*/ 1444672 h 2003680"/>
                <a:gd name="connsiteX21" fmla="*/ 28645 w 2300339"/>
                <a:gd name="connsiteY21" fmla="*/ 1197486 h 2003680"/>
                <a:gd name="connsiteX22" fmla="*/ 2271694 w 2300339"/>
                <a:gd name="connsiteY22" fmla="*/ 1197486 h 2003680"/>
                <a:gd name="connsiteX23" fmla="*/ 2300339 w 2300339"/>
                <a:gd name="connsiteY23" fmla="*/ 1227699 h 2003680"/>
                <a:gd name="connsiteX24" fmla="*/ 2271694 w 2300339"/>
                <a:gd name="connsiteY24" fmla="*/ 1256652 h 2003680"/>
                <a:gd name="connsiteX25" fmla="*/ 28645 w 2300339"/>
                <a:gd name="connsiteY25" fmla="*/ 1256652 h 2003680"/>
                <a:gd name="connsiteX26" fmla="*/ 0 w 2300339"/>
                <a:gd name="connsiteY26" fmla="*/ 1227699 h 2003680"/>
                <a:gd name="connsiteX27" fmla="*/ 28645 w 2300339"/>
                <a:gd name="connsiteY27" fmla="*/ 1197486 h 2003680"/>
                <a:gd name="connsiteX28" fmla="*/ 28645 w 2300339"/>
                <a:gd name="connsiteY28" fmla="*/ 950298 h 2003680"/>
                <a:gd name="connsiteX29" fmla="*/ 2271694 w 2300339"/>
                <a:gd name="connsiteY29" fmla="*/ 950298 h 2003680"/>
                <a:gd name="connsiteX30" fmla="*/ 2300339 w 2300339"/>
                <a:gd name="connsiteY30" fmla="*/ 979250 h 2003680"/>
                <a:gd name="connsiteX31" fmla="*/ 2271694 w 2300339"/>
                <a:gd name="connsiteY31" fmla="*/ 1009460 h 2003680"/>
                <a:gd name="connsiteX32" fmla="*/ 28645 w 2300339"/>
                <a:gd name="connsiteY32" fmla="*/ 1009460 h 2003680"/>
                <a:gd name="connsiteX33" fmla="*/ 0 w 2300339"/>
                <a:gd name="connsiteY33" fmla="*/ 979250 h 2003680"/>
                <a:gd name="connsiteX34" fmla="*/ 28645 w 2300339"/>
                <a:gd name="connsiteY34" fmla="*/ 950298 h 2003680"/>
                <a:gd name="connsiteX35" fmla="*/ 1116321 w 2300339"/>
                <a:gd name="connsiteY35" fmla="*/ 565785 h 2003680"/>
                <a:gd name="connsiteX36" fmla="*/ 2271643 w 2300339"/>
                <a:gd name="connsiteY36" fmla="*/ 565785 h 2003680"/>
                <a:gd name="connsiteX37" fmla="*/ 2300338 w 2300339"/>
                <a:gd name="connsiteY37" fmla="*/ 595353 h 2003680"/>
                <a:gd name="connsiteX38" fmla="*/ 2271643 w 2300339"/>
                <a:gd name="connsiteY38" fmla="*/ 624921 h 2003680"/>
                <a:gd name="connsiteX39" fmla="*/ 1116321 w 2300339"/>
                <a:gd name="connsiteY39" fmla="*/ 624921 h 2003680"/>
                <a:gd name="connsiteX40" fmla="*/ 1087625 w 2300339"/>
                <a:gd name="connsiteY40" fmla="*/ 595353 h 2003680"/>
                <a:gd name="connsiteX41" fmla="*/ 1116321 w 2300339"/>
                <a:gd name="connsiteY41" fmla="*/ 565785 h 2003680"/>
                <a:gd name="connsiteX42" fmla="*/ 1116321 w 2300339"/>
                <a:gd name="connsiteY42" fmla="*/ 335077 h 2003680"/>
                <a:gd name="connsiteX43" fmla="*/ 2271643 w 2300339"/>
                <a:gd name="connsiteY43" fmla="*/ 335077 h 2003680"/>
                <a:gd name="connsiteX44" fmla="*/ 2300338 w 2300339"/>
                <a:gd name="connsiteY44" fmla="*/ 364645 h 2003680"/>
                <a:gd name="connsiteX45" fmla="*/ 2271643 w 2300339"/>
                <a:gd name="connsiteY45" fmla="*/ 394213 h 2003680"/>
                <a:gd name="connsiteX46" fmla="*/ 1116321 w 2300339"/>
                <a:gd name="connsiteY46" fmla="*/ 394213 h 2003680"/>
                <a:gd name="connsiteX47" fmla="*/ 1087625 w 2300339"/>
                <a:gd name="connsiteY47" fmla="*/ 364645 h 2003680"/>
                <a:gd name="connsiteX48" fmla="*/ 1116321 w 2300339"/>
                <a:gd name="connsiteY48" fmla="*/ 335077 h 2003680"/>
                <a:gd name="connsiteX49" fmla="*/ 1116321 w 2300339"/>
                <a:gd name="connsiteY49" fmla="*/ 109863 h 2003680"/>
                <a:gd name="connsiteX50" fmla="*/ 2271643 w 2300339"/>
                <a:gd name="connsiteY50" fmla="*/ 109863 h 2003680"/>
                <a:gd name="connsiteX51" fmla="*/ 2300338 w 2300339"/>
                <a:gd name="connsiteY51" fmla="*/ 140076 h 2003680"/>
                <a:gd name="connsiteX52" fmla="*/ 2271643 w 2300339"/>
                <a:gd name="connsiteY52" fmla="*/ 169029 h 2003680"/>
                <a:gd name="connsiteX53" fmla="*/ 1116321 w 2300339"/>
                <a:gd name="connsiteY53" fmla="*/ 169029 h 2003680"/>
                <a:gd name="connsiteX54" fmla="*/ 1087625 w 2300339"/>
                <a:gd name="connsiteY54" fmla="*/ 140076 h 2003680"/>
                <a:gd name="connsiteX55" fmla="*/ 1116321 w 2300339"/>
                <a:gd name="connsiteY55" fmla="*/ 109863 h 2003680"/>
                <a:gd name="connsiteX56" fmla="*/ 200724 w 2300339"/>
                <a:gd name="connsiteY56" fmla="*/ 0 h 2003680"/>
                <a:gd name="connsiteX57" fmla="*/ 949051 w 2300339"/>
                <a:gd name="connsiteY57" fmla="*/ 0 h 2003680"/>
                <a:gd name="connsiteX58" fmla="*/ 944062 w 2300339"/>
                <a:gd name="connsiteY58" fmla="*/ 47335 h 2003680"/>
                <a:gd name="connsiteX59" fmla="*/ 942815 w 2300339"/>
                <a:gd name="connsiteY59" fmla="*/ 718750 h 2003680"/>
                <a:gd name="connsiteX60" fmla="*/ 949051 w 2300339"/>
                <a:gd name="connsiteY60" fmla="*/ 789754 h 2003680"/>
                <a:gd name="connsiteX61" fmla="*/ 200724 w 2300339"/>
                <a:gd name="connsiteY61" fmla="*/ 789754 h 2003680"/>
                <a:gd name="connsiteX62" fmla="*/ 194488 w 2300339"/>
                <a:gd name="connsiteY62" fmla="*/ 718750 h 2003680"/>
                <a:gd name="connsiteX63" fmla="*/ 195736 w 2300339"/>
                <a:gd name="connsiteY63" fmla="*/ 47335 h 2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00339" h="2003680">
                  <a:moveTo>
                    <a:pt x="28645" y="1944540"/>
                  </a:moveTo>
                  <a:lnTo>
                    <a:pt x="2271694" y="1944540"/>
                  </a:lnTo>
                  <a:cubicBezTo>
                    <a:pt x="2287885" y="1944540"/>
                    <a:pt x="2300339" y="1957397"/>
                    <a:pt x="2300339" y="1974110"/>
                  </a:cubicBezTo>
                  <a:cubicBezTo>
                    <a:pt x="2300339" y="1990823"/>
                    <a:pt x="2287885" y="2003680"/>
                    <a:pt x="2271694" y="2003680"/>
                  </a:cubicBezTo>
                  <a:lnTo>
                    <a:pt x="28645" y="2003680"/>
                  </a:lnTo>
                  <a:cubicBezTo>
                    <a:pt x="12454" y="2003680"/>
                    <a:pt x="0" y="1990823"/>
                    <a:pt x="0" y="1974110"/>
                  </a:cubicBezTo>
                  <a:cubicBezTo>
                    <a:pt x="0" y="1957397"/>
                    <a:pt x="12454" y="1944540"/>
                    <a:pt x="28645" y="1944540"/>
                  </a:cubicBezTo>
                  <a:close/>
                  <a:moveTo>
                    <a:pt x="28645" y="1697352"/>
                  </a:moveTo>
                  <a:lnTo>
                    <a:pt x="2271694" y="1697352"/>
                  </a:lnTo>
                  <a:cubicBezTo>
                    <a:pt x="2287885" y="1697352"/>
                    <a:pt x="2300339" y="1710208"/>
                    <a:pt x="2300339" y="1726920"/>
                  </a:cubicBezTo>
                  <a:cubicBezTo>
                    <a:pt x="2300339" y="1743632"/>
                    <a:pt x="2287885" y="1756488"/>
                    <a:pt x="2271694" y="1756488"/>
                  </a:cubicBezTo>
                  <a:lnTo>
                    <a:pt x="28645" y="1756488"/>
                  </a:lnTo>
                  <a:cubicBezTo>
                    <a:pt x="12454" y="1756488"/>
                    <a:pt x="0" y="1743632"/>
                    <a:pt x="0" y="1726920"/>
                  </a:cubicBezTo>
                  <a:cubicBezTo>
                    <a:pt x="0" y="1710208"/>
                    <a:pt x="12454" y="1697352"/>
                    <a:pt x="28645" y="1697352"/>
                  </a:cubicBezTo>
                  <a:close/>
                  <a:moveTo>
                    <a:pt x="28645" y="1444672"/>
                  </a:moveTo>
                  <a:lnTo>
                    <a:pt x="2271694" y="1444672"/>
                  </a:lnTo>
                  <a:cubicBezTo>
                    <a:pt x="2287885" y="1444672"/>
                    <a:pt x="2300339" y="1457528"/>
                    <a:pt x="2300339" y="1474240"/>
                  </a:cubicBezTo>
                  <a:cubicBezTo>
                    <a:pt x="2300339" y="1489667"/>
                    <a:pt x="2287885" y="1503808"/>
                    <a:pt x="2271694" y="1503808"/>
                  </a:cubicBezTo>
                  <a:lnTo>
                    <a:pt x="28645" y="1503808"/>
                  </a:lnTo>
                  <a:cubicBezTo>
                    <a:pt x="12454" y="1503808"/>
                    <a:pt x="0" y="1489667"/>
                    <a:pt x="0" y="1474240"/>
                  </a:cubicBezTo>
                  <a:cubicBezTo>
                    <a:pt x="0" y="1457528"/>
                    <a:pt x="12454" y="1444672"/>
                    <a:pt x="28645" y="1444672"/>
                  </a:cubicBezTo>
                  <a:close/>
                  <a:moveTo>
                    <a:pt x="28645" y="1197486"/>
                  </a:moveTo>
                  <a:lnTo>
                    <a:pt x="2271694" y="1197486"/>
                  </a:lnTo>
                  <a:cubicBezTo>
                    <a:pt x="2287885" y="1197486"/>
                    <a:pt x="2300339" y="1211334"/>
                    <a:pt x="2300339" y="1227699"/>
                  </a:cubicBezTo>
                  <a:cubicBezTo>
                    <a:pt x="2300339" y="1244064"/>
                    <a:pt x="2287885" y="1256652"/>
                    <a:pt x="2271694" y="1256652"/>
                  </a:cubicBezTo>
                  <a:lnTo>
                    <a:pt x="28645" y="1256652"/>
                  </a:lnTo>
                  <a:cubicBezTo>
                    <a:pt x="12454" y="1256652"/>
                    <a:pt x="0" y="1244064"/>
                    <a:pt x="0" y="1227699"/>
                  </a:cubicBezTo>
                  <a:cubicBezTo>
                    <a:pt x="0" y="1211334"/>
                    <a:pt x="12454" y="1197486"/>
                    <a:pt x="28645" y="1197486"/>
                  </a:cubicBezTo>
                  <a:close/>
                  <a:moveTo>
                    <a:pt x="28645" y="950298"/>
                  </a:moveTo>
                  <a:lnTo>
                    <a:pt x="2271694" y="950298"/>
                  </a:lnTo>
                  <a:cubicBezTo>
                    <a:pt x="2287885" y="950298"/>
                    <a:pt x="2300339" y="962886"/>
                    <a:pt x="2300339" y="979250"/>
                  </a:cubicBezTo>
                  <a:cubicBezTo>
                    <a:pt x="2300339" y="995614"/>
                    <a:pt x="2287885" y="1009460"/>
                    <a:pt x="2271694" y="1009460"/>
                  </a:cubicBezTo>
                  <a:lnTo>
                    <a:pt x="28645" y="1009460"/>
                  </a:lnTo>
                  <a:cubicBezTo>
                    <a:pt x="12454" y="1009460"/>
                    <a:pt x="0" y="995614"/>
                    <a:pt x="0" y="979250"/>
                  </a:cubicBezTo>
                  <a:cubicBezTo>
                    <a:pt x="0" y="962886"/>
                    <a:pt x="12454" y="950298"/>
                    <a:pt x="28645" y="950298"/>
                  </a:cubicBezTo>
                  <a:close/>
                  <a:moveTo>
                    <a:pt x="1116321" y="565785"/>
                  </a:moveTo>
                  <a:lnTo>
                    <a:pt x="2271643" y="565785"/>
                  </a:lnTo>
                  <a:cubicBezTo>
                    <a:pt x="2287862" y="565785"/>
                    <a:pt x="2300338" y="578641"/>
                    <a:pt x="2300338" y="595353"/>
                  </a:cubicBezTo>
                  <a:cubicBezTo>
                    <a:pt x="2300338" y="612065"/>
                    <a:pt x="2287862" y="624921"/>
                    <a:pt x="2271643" y="624921"/>
                  </a:cubicBezTo>
                  <a:lnTo>
                    <a:pt x="1116321" y="624921"/>
                  </a:lnTo>
                  <a:cubicBezTo>
                    <a:pt x="1100102" y="624921"/>
                    <a:pt x="1087625" y="612065"/>
                    <a:pt x="1087625" y="595353"/>
                  </a:cubicBezTo>
                  <a:cubicBezTo>
                    <a:pt x="1087625" y="578641"/>
                    <a:pt x="1100102" y="565785"/>
                    <a:pt x="1116321" y="565785"/>
                  </a:cubicBezTo>
                  <a:close/>
                  <a:moveTo>
                    <a:pt x="1116321" y="335077"/>
                  </a:moveTo>
                  <a:lnTo>
                    <a:pt x="2271643" y="335077"/>
                  </a:lnTo>
                  <a:cubicBezTo>
                    <a:pt x="2287862" y="335077"/>
                    <a:pt x="2300338" y="347933"/>
                    <a:pt x="2300338" y="364645"/>
                  </a:cubicBezTo>
                  <a:cubicBezTo>
                    <a:pt x="2300338" y="381357"/>
                    <a:pt x="2287862" y="394213"/>
                    <a:pt x="2271643" y="394213"/>
                  </a:cubicBezTo>
                  <a:lnTo>
                    <a:pt x="1116321" y="394213"/>
                  </a:lnTo>
                  <a:cubicBezTo>
                    <a:pt x="1100102" y="394213"/>
                    <a:pt x="1087625" y="381357"/>
                    <a:pt x="1087625" y="364645"/>
                  </a:cubicBezTo>
                  <a:cubicBezTo>
                    <a:pt x="1087625" y="347933"/>
                    <a:pt x="1100102" y="335077"/>
                    <a:pt x="1116321" y="335077"/>
                  </a:cubicBezTo>
                  <a:close/>
                  <a:moveTo>
                    <a:pt x="1116321" y="109863"/>
                  </a:moveTo>
                  <a:lnTo>
                    <a:pt x="2271643" y="109863"/>
                  </a:lnTo>
                  <a:cubicBezTo>
                    <a:pt x="2287862" y="109863"/>
                    <a:pt x="2300338" y="123711"/>
                    <a:pt x="2300338" y="140076"/>
                  </a:cubicBezTo>
                  <a:cubicBezTo>
                    <a:pt x="2300338" y="155182"/>
                    <a:pt x="2287862" y="169029"/>
                    <a:pt x="2271643" y="169029"/>
                  </a:cubicBezTo>
                  <a:lnTo>
                    <a:pt x="1116321" y="169029"/>
                  </a:lnTo>
                  <a:cubicBezTo>
                    <a:pt x="1100102" y="169029"/>
                    <a:pt x="1087625" y="155182"/>
                    <a:pt x="1087625" y="140076"/>
                  </a:cubicBezTo>
                  <a:cubicBezTo>
                    <a:pt x="1087625" y="123711"/>
                    <a:pt x="1100102" y="109863"/>
                    <a:pt x="1116321" y="109863"/>
                  </a:cubicBezTo>
                  <a:close/>
                  <a:moveTo>
                    <a:pt x="200724" y="0"/>
                  </a:moveTo>
                  <a:lnTo>
                    <a:pt x="949051" y="0"/>
                  </a:lnTo>
                  <a:lnTo>
                    <a:pt x="944062" y="47335"/>
                  </a:lnTo>
                  <a:cubicBezTo>
                    <a:pt x="924107" y="270310"/>
                    <a:pt x="922860" y="495776"/>
                    <a:pt x="942815" y="718750"/>
                  </a:cubicBezTo>
                  <a:lnTo>
                    <a:pt x="949051" y="789754"/>
                  </a:lnTo>
                  <a:lnTo>
                    <a:pt x="200724" y="789754"/>
                  </a:lnTo>
                  <a:lnTo>
                    <a:pt x="194488" y="718750"/>
                  </a:lnTo>
                  <a:cubicBezTo>
                    <a:pt x="175780" y="495776"/>
                    <a:pt x="175780" y="270310"/>
                    <a:pt x="195736" y="47335"/>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32" name="Freeform 407">
              <a:extLst>
                <a:ext uri="{FF2B5EF4-FFF2-40B4-BE49-F238E27FC236}">
                  <a16:creationId xmlns:a16="http://schemas.microsoft.com/office/drawing/2014/main" id="{91FB753A-F714-E44D-9ED0-D888E95CCC0C}"/>
                </a:ext>
              </a:extLst>
            </p:cNvPr>
            <p:cNvSpPr>
              <a:spLocks noChangeArrowheads="1"/>
            </p:cNvSpPr>
            <p:nvPr/>
          </p:nvSpPr>
          <p:spPr bwMode="auto">
            <a:xfrm>
              <a:off x="4449124" y="5254031"/>
              <a:ext cx="1021706" cy="1647914"/>
            </a:xfrm>
            <a:custGeom>
              <a:avLst/>
              <a:gdLst>
                <a:gd name="T0" fmla="*/ 728 w 820"/>
                <a:gd name="T1" fmla="*/ 586 h 1322"/>
                <a:gd name="T2" fmla="*/ 331 w 820"/>
                <a:gd name="T3" fmla="*/ 1321 h 1322"/>
                <a:gd name="T4" fmla="*/ 144 w 820"/>
                <a:gd name="T5" fmla="*/ 1096 h 1322"/>
                <a:gd name="T6" fmla="*/ 427 w 820"/>
                <a:gd name="T7" fmla="*/ 422 h 1322"/>
                <a:gd name="T8" fmla="*/ 166 w 820"/>
                <a:gd name="T9" fmla="*/ 422 h 1322"/>
                <a:gd name="T10" fmla="*/ 166 w 820"/>
                <a:gd name="T11" fmla="*/ 422 h 1322"/>
                <a:gd name="T12" fmla="*/ 0 w 820"/>
                <a:gd name="T13" fmla="*/ 256 h 1322"/>
                <a:gd name="T14" fmla="*/ 0 w 820"/>
                <a:gd name="T15" fmla="*/ 0 h 1322"/>
                <a:gd name="T16" fmla="*/ 648 w 820"/>
                <a:gd name="T17" fmla="*/ 0 h 1322"/>
                <a:gd name="T18" fmla="*/ 718 w 820"/>
                <a:gd name="T19" fmla="*/ 169 h 1322"/>
                <a:gd name="T20" fmla="*/ 718 w 820"/>
                <a:gd name="T21" fmla="*/ 169 h 1322"/>
                <a:gd name="T22" fmla="*/ 792 w 820"/>
                <a:gd name="T23" fmla="*/ 213 h 1322"/>
                <a:gd name="T24" fmla="*/ 792 w 820"/>
                <a:gd name="T25" fmla="*/ 213 h 1322"/>
                <a:gd name="T26" fmla="*/ 813 w 820"/>
                <a:gd name="T27" fmla="*/ 336 h 1322"/>
                <a:gd name="T28" fmla="*/ 813 w 820"/>
                <a:gd name="T29" fmla="*/ 336 h 1322"/>
                <a:gd name="T30" fmla="*/ 728 w 820"/>
                <a:gd name="T31"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0" h="1322">
                  <a:moveTo>
                    <a:pt x="728" y="586"/>
                  </a:moveTo>
                  <a:lnTo>
                    <a:pt x="331" y="1321"/>
                  </a:lnTo>
                  <a:lnTo>
                    <a:pt x="144" y="1096"/>
                  </a:lnTo>
                  <a:lnTo>
                    <a:pt x="427" y="422"/>
                  </a:lnTo>
                  <a:lnTo>
                    <a:pt x="166" y="422"/>
                  </a:lnTo>
                  <a:lnTo>
                    <a:pt x="166" y="422"/>
                  </a:lnTo>
                  <a:cubicBezTo>
                    <a:pt x="75" y="422"/>
                    <a:pt x="0" y="348"/>
                    <a:pt x="0" y="256"/>
                  </a:cubicBezTo>
                  <a:lnTo>
                    <a:pt x="0" y="0"/>
                  </a:lnTo>
                  <a:lnTo>
                    <a:pt x="648" y="0"/>
                  </a:lnTo>
                  <a:lnTo>
                    <a:pt x="718" y="169"/>
                  </a:lnTo>
                  <a:lnTo>
                    <a:pt x="718" y="169"/>
                  </a:lnTo>
                  <a:cubicBezTo>
                    <a:pt x="750" y="169"/>
                    <a:pt x="778" y="186"/>
                    <a:pt x="792" y="213"/>
                  </a:cubicBezTo>
                  <a:lnTo>
                    <a:pt x="792" y="213"/>
                  </a:lnTo>
                  <a:cubicBezTo>
                    <a:pt x="811" y="250"/>
                    <a:pt x="819" y="293"/>
                    <a:pt x="813" y="336"/>
                  </a:cubicBezTo>
                  <a:lnTo>
                    <a:pt x="813" y="336"/>
                  </a:lnTo>
                  <a:cubicBezTo>
                    <a:pt x="800" y="423"/>
                    <a:pt x="772" y="508"/>
                    <a:pt x="728" y="586"/>
                  </a:cubicBezTo>
                </a:path>
              </a:pathLst>
            </a:custGeom>
            <a:solidFill>
              <a:srgbClr val="E444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3" name="Freeform 408">
              <a:extLst>
                <a:ext uri="{FF2B5EF4-FFF2-40B4-BE49-F238E27FC236}">
                  <a16:creationId xmlns:a16="http://schemas.microsoft.com/office/drawing/2014/main" id="{7214F424-7674-6944-8BD4-9A59F1F99B3A}"/>
                </a:ext>
              </a:extLst>
            </p:cNvPr>
            <p:cNvSpPr>
              <a:spLocks noChangeArrowheads="1"/>
            </p:cNvSpPr>
            <p:nvPr/>
          </p:nvSpPr>
          <p:spPr bwMode="auto">
            <a:xfrm>
              <a:off x="4762225" y="3518231"/>
              <a:ext cx="417471" cy="823956"/>
            </a:xfrm>
            <a:custGeom>
              <a:avLst/>
              <a:gdLst>
                <a:gd name="T0" fmla="*/ 218 w 335"/>
                <a:gd name="T1" fmla="*/ 0 h 663"/>
                <a:gd name="T2" fmla="*/ 188 w 335"/>
                <a:gd name="T3" fmla="*/ 0 h 663"/>
                <a:gd name="T4" fmla="*/ 188 w 335"/>
                <a:gd name="T5" fmla="*/ 0 h 663"/>
                <a:gd name="T6" fmla="*/ 79 w 335"/>
                <a:gd name="T7" fmla="*/ 91 h 663"/>
                <a:gd name="T8" fmla="*/ 0 w 335"/>
                <a:gd name="T9" fmla="*/ 521 h 663"/>
                <a:gd name="T10" fmla="*/ 269 w 335"/>
                <a:gd name="T11" fmla="*/ 662 h 663"/>
                <a:gd name="T12" fmla="*/ 269 w 335"/>
                <a:gd name="T13" fmla="*/ 662 h 663"/>
                <a:gd name="T14" fmla="*/ 247 w 335"/>
                <a:gd name="T15" fmla="*/ 374 h 663"/>
                <a:gd name="T16" fmla="*/ 247 w 335"/>
                <a:gd name="T17" fmla="*/ 374 h 663"/>
                <a:gd name="T18" fmla="*/ 218 w 335"/>
                <a:gd name="T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663">
                  <a:moveTo>
                    <a:pt x="218" y="0"/>
                  </a:moveTo>
                  <a:lnTo>
                    <a:pt x="188" y="0"/>
                  </a:lnTo>
                  <a:lnTo>
                    <a:pt x="188" y="0"/>
                  </a:lnTo>
                  <a:cubicBezTo>
                    <a:pt x="134" y="0"/>
                    <a:pt x="88" y="38"/>
                    <a:pt x="79" y="91"/>
                  </a:cubicBezTo>
                  <a:lnTo>
                    <a:pt x="0" y="521"/>
                  </a:lnTo>
                  <a:lnTo>
                    <a:pt x="269" y="662"/>
                  </a:lnTo>
                  <a:lnTo>
                    <a:pt x="269" y="662"/>
                  </a:lnTo>
                  <a:cubicBezTo>
                    <a:pt x="269" y="662"/>
                    <a:pt x="236" y="502"/>
                    <a:pt x="247" y="374"/>
                  </a:cubicBezTo>
                  <a:lnTo>
                    <a:pt x="247" y="374"/>
                  </a:lnTo>
                  <a:cubicBezTo>
                    <a:pt x="259" y="248"/>
                    <a:pt x="334" y="142"/>
                    <a:pt x="218"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4" name="Freeform 409">
              <a:extLst>
                <a:ext uri="{FF2B5EF4-FFF2-40B4-BE49-F238E27FC236}">
                  <a16:creationId xmlns:a16="http://schemas.microsoft.com/office/drawing/2014/main" id="{6173E485-E052-4548-8A00-515571765D8D}"/>
                </a:ext>
              </a:extLst>
            </p:cNvPr>
            <p:cNvSpPr>
              <a:spLocks noChangeArrowheads="1"/>
            </p:cNvSpPr>
            <p:nvPr/>
          </p:nvSpPr>
          <p:spPr bwMode="auto">
            <a:xfrm>
              <a:off x="3938267" y="4018101"/>
              <a:ext cx="1274386" cy="1241428"/>
            </a:xfrm>
            <a:custGeom>
              <a:avLst/>
              <a:gdLst>
                <a:gd name="T0" fmla="*/ 559 w 1021"/>
                <a:gd name="T1" fmla="*/ 0 h 997"/>
                <a:gd name="T2" fmla="*/ 234 w 1021"/>
                <a:gd name="T3" fmla="*/ 133 h 997"/>
                <a:gd name="T4" fmla="*/ 175 w 1021"/>
                <a:gd name="T5" fmla="*/ 753 h 997"/>
                <a:gd name="T6" fmla="*/ 66 w 1021"/>
                <a:gd name="T7" fmla="*/ 936 h 997"/>
                <a:gd name="T8" fmla="*/ 58 w 1021"/>
                <a:gd name="T9" fmla="*/ 936 h 997"/>
                <a:gd name="T10" fmla="*/ 58 w 1021"/>
                <a:gd name="T11" fmla="*/ 936 h 997"/>
                <a:gd name="T12" fmla="*/ 0 w 1021"/>
                <a:gd name="T13" fmla="*/ 996 h 997"/>
                <a:gd name="T14" fmla="*/ 734 w 1021"/>
                <a:gd name="T15" fmla="*/ 996 h 997"/>
                <a:gd name="T16" fmla="*/ 746 w 1021"/>
                <a:gd name="T17" fmla="*/ 688 h 997"/>
                <a:gd name="T18" fmla="*/ 841 w 1021"/>
                <a:gd name="T19" fmla="*/ 577 h 997"/>
                <a:gd name="T20" fmla="*/ 841 w 1021"/>
                <a:gd name="T21" fmla="*/ 996 h 997"/>
                <a:gd name="T22" fmla="*/ 1020 w 1021"/>
                <a:gd name="T23" fmla="*/ 996 h 997"/>
                <a:gd name="T24" fmla="*/ 997 w 1021"/>
                <a:gd name="T25" fmla="*/ 319 h 997"/>
                <a:gd name="T26" fmla="*/ 976 w 1021"/>
                <a:gd name="T27" fmla="*/ 286 h 997"/>
                <a:gd name="T28" fmla="*/ 976 w 1021"/>
                <a:gd name="T29" fmla="*/ 286 h 997"/>
                <a:gd name="T30" fmla="*/ 837 w 1021"/>
                <a:gd name="T31" fmla="*/ 138 h 997"/>
                <a:gd name="T32" fmla="*/ 693 w 1021"/>
                <a:gd name="T33" fmla="*/ 30 h 997"/>
                <a:gd name="T34" fmla="*/ 559 w 1021"/>
                <a:gd name="T35"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1" h="997">
                  <a:moveTo>
                    <a:pt x="559" y="0"/>
                  </a:moveTo>
                  <a:lnTo>
                    <a:pt x="234" y="133"/>
                  </a:lnTo>
                  <a:lnTo>
                    <a:pt x="175" y="753"/>
                  </a:lnTo>
                  <a:lnTo>
                    <a:pt x="66" y="936"/>
                  </a:lnTo>
                  <a:lnTo>
                    <a:pt x="58" y="936"/>
                  </a:lnTo>
                  <a:lnTo>
                    <a:pt x="58" y="936"/>
                  </a:lnTo>
                  <a:cubicBezTo>
                    <a:pt x="25" y="937"/>
                    <a:pt x="0" y="963"/>
                    <a:pt x="0" y="996"/>
                  </a:cubicBezTo>
                  <a:lnTo>
                    <a:pt x="734" y="996"/>
                  </a:lnTo>
                  <a:lnTo>
                    <a:pt x="746" y="688"/>
                  </a:lnTo>
                  <a:lnTo>
                    <a:pt x="841" y="577"/>
                  </a:lnTo>
                  <a:lnTo>
                    <a:pt x="841" y="996"/>
                  </a:lnTo>
                  <a:lnTo>
                    <a:pt x="1020" y="996"/>
                  </a:lnTo>
                  <a:lnTo>
                    <a:pt x="997" y="319"/>
                  </a:lnTo>
                  <a:lnTo>
                    <a:pt x="976" y="286"/>
                  </a:lnTo>
                  <a:lnTo>
                    <a:pt x="976" y="286"/>
                  </a:lnTo>
                  <a:cubicBezTo>
                    <a:pt x="938" y="229"/>
                    <a:pt x="891" y="179"/>
                    <a:pt x="837" y="138"/>
                  </a:cubicBezTo>
                  <a:lnTo>
                    <a:pt x="693" y="30"/>
                  </a:lnTo>
                  <a:lnTo>
                    <a:pt x="559" y="0"/>
                  </a:lnTo>
                </a:path>
              </a:pathLst>
            </a:custGeom>
            <a:solidFill>
              <a:srgbClr val="6E41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5" name="Freeform 410">
              <a:extLst>
                <a:ext uri="{FF2B5EF4-FFF2-40B4-BE49-F238E27FC236}">
                  <a16:creationId xmlns:a16="http://schemas.microsoft.com/office/drawing/2014/main" id="{747945D8-E1F7-CF48-9B85-C7BE5C7A0901}"/>
                </a:ext>
              </a:extLst>
            </p:cNvPr>
            <p:cNvSpPr>
              <a:spLocks noChangeArrowheads="1"/>
            </p:cNvSpPr>
            <p:nvPr/>
          </p:nvSpPr>
          <p:spPr bwMode="auto">
            <a:xfrm>
              <a:off x="4157991" y="4182891"/>
              <a:ext cx="521842" cy="1076636"/>
            </a:xfrm>
            <a:custGeom>
              <a:avLst/>
              <a:gdLst>
                <a:gd name="T0" fmla="*/ 59 w 418"/>
                <a:gd name="T1" fmla="*/ 0 h 864"/>
                <a:gd name="T2" fmla="*/ 129 w 418"/>
                <a:gd name="T3" fmla="*/ 13 h 864"/>
                <a:gd name="T4" fmla="*/ 129 w 418"/>
                <a:gd name="T5" fmla="*/ 13 h 864"/>
                <a:gd name="T6" fmla="*/ 226 w 418"/>
                <a:gd name="T7" fmla="*/ 107 h 864"/>
                <a:gd name="T8" fmla="*/ 242 w 418"/>
                <a:gd name="T9" fmla="*/ 175 h 864"/>
                <a:gd name="T10" fmla="*/ 242 w 418"/>
                <a:gd name="T11" fmla="*/ 175 h 864"/>
                <a:gd name="T12" fmla="*/ 244 w 418"/>
                <a:gd name="T13" fmla="*/ 222 h 864"/>
                <a:gd name="T14" fmla="*/ 194 w 418"/>
                <a:gd name="T15" fmla="*/ 526 h 864"/>
                <a:gd name="T16" fmla="*/ 417 w 418"/>
                <a:gd name="T17" fmla="*/ 751 h 864"/>
                <a:gd name="T18" fmla="*/ 362 w 418"/>
                <a:gd name="T19" fmla="*/ 863 h 864"/>
                <a:gd name="T20" fmla="*/ 0 w 418"/>
                <a:gd name="T21" fmla="*/ 620 h 864"/>
                <a:gd name="T22" fmla="*/ 59 w 418"/>
                <a:gd name="T2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864">
                  <a:moveTo>
                    <a:pt x="59" y="0"/>
                  </a:moveTo>
                  <a:lnTo>
                    <a:pt x="129" y="13"/>
                  </a:lnTo>
                  <a:lnTo>
                    <a:pt x="129" y="13"/>
                  </a:lnTo>
                  <a:cubicBezTo>
                    <a:pt x="177" y="22"/>
                    <a:pt x="215" y="60"/>
                    <a:pt x="226" y="107"/>
                  </a:cubicBezTo>
                  <a:lnTo>
                    <a:pt x="242" y="175"/>
                  </a:lnTo>
                  <a:lnTo>
                    <a:pt x="242" y="175"/>
                  </a:lnTo>
                  <a:cubicBezTo>
                    <a:pt x="245" y="191"/>
                    <a:pt x="246" y="207"/>
                    <a:pt x="244" y="222"/>
                  </a:cubicBezTo>
                  <a:lnTo>
                    <a:pt x="194" y="526"/>
                  </a:lnTo>
                  <a:lnTo>
                    <a:pt x="417" y="751"/>
                  </a:lnTo>
                  <a:lnTo>
                    <a:pt x="362" y="863"/>
                  </a:lnTo>
                  <a:lnTo>
                    <a:pt x="0" y="620"/>
                  </a:lnTo>
                  <a:lnTo>
                    <a:pt x="59" y="0"/>
                  </a:lnTo>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6" name="Freeform 411">
              <a:extLst>
                <a:ext uri="{FF2B5EF4-FFF2-40B4-BE49-F238E27FC236}">
                  <a16:creationId xmlns:a16="http://schemas.microsoft.com/office/drawing/2014/main" id="{F260F510-DA17-8B40-BFDE-92C027168BF4}"/>
                </a:ext>
              </a:extLst>
            </p:cNvPr>
            <p:cNvSpPr>
              <a:spLocks noChangeArrowheads="1"/>
            </p:cNvSpPr>
            <p:nvPr/>
          </p:nvSpPr>
          <p:spPr bwMode="auto">
            <a:xfrm>
              <a:off x="3938269" y="5254031"/>
              <a:ext cx="1021706" cy="1647914"/>
            </a:xfrm>
            <a:custGeom>
              <a:avLst/>
              <a:gdLst>
                <a:gd name="T0" fmla="*/ 727 w 821"/>
                <a:gd name="T1" fmla="*/ 586 h 1322"/>
                <a:gd name="T2" fmla="*/ 331 w 821"/>
                <a:gd name="T3" fmla="*/ 1321 h 1322"/>
                <a:gd name="T4" fmla="*/ 143 w 821"/>
                <a:gd name="T5" fmla="*/ 1096 h 1322"/>
                <a:gd name="T6" fmla="*/ 426 w 821"/>
                <a:gd name="T7" fmla="*/ 422 h 1322"/>
                <a:gd name="T8" fmla="*/ 165 w 821"/>
                <a:gd name="T9" fmla="*/ 422 h 1322"/>
                <a:gd name="T10" fmla="*/ 165 w 821"/>
                <a:gd name="T11" fmla="*/ 422 h 1322"/>
                <a:gd name="T12" fmla="*/ 0 w 821"/>
                <a:gd name="T13" fmla="*/ 256 h 1322"/>
                <a:gd name="T14" fmla="*/ 0 w 821"/>
                <a:gd name="T15" fmla="*/ 0 h 1322"/>
                <a:gd name="T16" fmla="*/ 819 w 821"/>
                <a:gd name="T17" fmla="*/ 0 h 1322"/>
                <a:gd name="T18" fmla="*/ 760 w 821"/>
                <a:gd name="T19" fmla="*/ 169 h 1322"/>
                <a:gd name="T20" fmla="*/ 760 w 821"/>
                <a:gd name="T21" fmla="*/ 169 h 1322"/>
                <a:gd name="T22" fmla="*/ 812 w 821"/>
                <a:gd name="T23" fmla="*/ 336 h 1322"/>
                <a:gd name="T24" fmla="*/ 812 w 821"/>
                <a:gd name="T25" fmla="*/ 336 h 1322"/>
                <a:gd name="T26" fmla="*/ 727 w 821"/>
                <a:gd name="T27" fmla="*/ 58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1322">
                  <a:moveTo>
                    <a:pt x="727" y="586"/>
                  </a:moveTo>
                  <a:lnTo>
                    <a:pt x="331" y="1321"/>
                  </a:lnTo>
                  <a:lnTo>
                    <a:pt x="143" y="1096"/>
                  </a:lnTo>
                  <a:lnTo>
                    <a:pt x="426" y="422"/>
                  </a:lnTo>
                  <a:lnTo>
                    <a:pt x="165" y="422"/>
                  </a:lnTo>
                  <a:lnTo>
                    <a:pt x="165" y="422"/>
                  </a:lnTo>
                  <a:cubicBezTo>
                    <a:pt x="74" y="422"/>
                    <a:pt x="0" y="348"/>
                    <a:pt x="0" y="256"/>
                  </a:cubicBezTo>
                  <a:lnTo>
                    <a:pt x="0" y="0"/>
                  </a:lnTo>
                  <a:lnTo>
                    <a:pt x="819" y="0"/>
                  </a:lnTo>
                  <a:lnTo>
                    <a:pt x="760" y="169"/>
                  </a:lnTo>
                  <a:lnTo>
                    <a:pt x="760" y="169"/>
                  </a:lnTo>
                  <a:cubicBezTo>
                    <a:pt x="801" y="214"/>
                    <a:pt x="820" y="275"/>
                    <a:pt x="812" y="336"/>
                  </a:cubicBezTo>
                  <a:lnTo>
                    <a:pt x="812" y="336"/>
                  </a:lnTo>
                  <a:cubicBezTo>
                    <a:pt x="799" y="423"/>
                    <a:pt x="771" y="508"/>
                    <a:pt x="727" y="586"/>
                  </a:cubicBezTo>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7" name="Freeform 412">
              <a:extLst>
                <a:ext uri="{FF2B5EF4-FFF2-40B4-BE49-F238E27FC236}">
                  <a16:creationId xmlns:a16="http://schemas.microsoft.com/office/drawing/2014/main" id="{309E757C-C973-A840-A248-0994D2D71B25}"/>
                </a:ext>
              </a:extLst>
            </p:cNvPr>
            <p:cNvSpPr>
              <a:spLocks noChangeArrowheads="1"/>
            </p:cNvSpPr>
            <p:nvPr/>
          </p:nvSpPr>
          <p:spPr bwMode="auto">
            <a:xfrm>
              <a:off x="4245878" y="5385867"/>
              <a:ext cx="241693" cy="82397"/>
            </a:xfrm>
            <a:custGeom>
              <a:avLst/>
              <a:gdLst>
                <a:gd name="T0" fmla="*/ 0 w 194"/>
                <a:gd name="T1" fmla="*/ 0 h 64"/>
                <a:gd name="T2" fmla="*/ 193 w 194"/>
                <a:gd name="T3" fmla="*/ 0 h 64"/>
                <a:gd name="T4" fmla="*/ 193 w 194"/>
                <a:gd name="T5" fmla="*/ 63 h 64"/>
                <a:gd name="T6" fmla="*/ 0 w 194"/>
                <a:gd name="T7" fmla="*/ 63 h 64"/>
                <a:gd name="T8" fmla="*/ 0 w 194"/>
                <a:gd name="T9" fmla="*/ 0 h 64"/>
              </a:gdLst>
              <a:ahLst/>
              <a:cxnLst>
                <a:cxn ang="0">
                  <a:pos x="T0" y="T1"/>
                </a:cxn>
                <a:cxn ang="0">
                  <a:pos x="T2" y="T3"/>
                </a:cxn>
                <a:cxn ang="0">
                  <a:pos x="T4" y="T5"/>
                </a:cxn>
                <a:cxn ang="0">
                  <a:pos x="T6" y="T7"/>
                </a:cxn>
                <a:cxn ang="0">
                  <a:pos x="T8" y="T9"/>
                </a:cxn>
              </a:cxnLst>
              <a:rect l="0" t="0" r="r" b="b"/>
              <a:pathLst>
                <a:path w="194" h="64">
                  <a:moveTo>
                    <a:pt x="0" y="0"/>
                  </a:moveTo>
                  <a:lnTo>
                    <a:pt x="193" y="0"/>
                  </a:lnTo>
                  <a:lnTo>
                    <a:pt x="193" y="63"/>
                  </a:lnTo>
                  <a:lnTo>
                    <a:pt x="0" y="63"/>
                  </a:ln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8" name="Freeform 413">
              <a:extLst>
                <a:ext uri="{FF2B5EF4-FFF2-40B4-BE49-F238E27FC236}">
                  <a16:creationId xmlns:a16="http://schemas.microsoft.com/office/drawing/2014/main" id="{02979589-AB03-B94F-B55E-EA03296E5705}"/>
                </a:ext>
              </a:extLst>
            </p:cNvPr>
            <p:cNvSpPr>
              <a:spLocks noChangeArrowheads="1"/>
            </p:cNvSpPr>
            <p:nvPr/>
          </p:nvSpPr>
          <p:spPr bwMode="auto">
            <a:xfrm>
              <a:off x="3888833" y="6654763"/>
              <a:ext cx="444936" cy="708601"/>
            </a:xfrm>
            <a:custGeom>
              <a:avLst/>
              <a:gdLst>
                <a:gd name="T0" fmla="*/ 207 w 357"/>
                <a:gd name="T1" fmla="*/ 0 h 570"/>
                <a:gd name="T2" fmla="*/ 146 w 357"/>
                <a:gd name="T3" fmla="*/ 137 h 570"/>
                <a:gd name="T4" fmla="*/ 146 w 357"/>
                <a:gd name="T5" fmla="*/ 137 h 570"/>
                <a:gd name="T6" fmla="*/ 44 w 357"/>
                <a:gd name="T7" fmla="*/ 238 h 570"/>
                <a:gd name="T8" fmla="*/ 0 w 357"/>
                <a:gd name="T9" fmla="*/ 342 h 570"/>
                <a:gd name="T10" fmla="*/ 0 w 357"/>
                <a:gd name="T11" fmla="*/ 342 h 570"/>
                <a:gd name="T12" fmla="*/ 48 w 357"/>
                <a:gd name="T13" fmla="*/ 322 h 570"/>
                <a:gd name="T14" fmla="*/ 83 w 357"/>
                <a:gd name="T15" fmla="*/ 239 h 570"/>
                <a:gd name="T16" fmla="*/ 83 w 357"/>
                <a:gd name="T17" fmla="*/ 239 h 570"/>
                <a:gd name="T18" fmla="*/ 60 w 357"/>
                <a:gd name="T19" fmla="*/ 374 h 570"/>
                <a:gd name="T20" fmla="*/ 268 w 357"/>
                <a:gd name="T21" fmla="*/ 569 h 570"/>
                <a:gd name="T22" fmla="*/ 268 w 357"/>
                <a:gd name="T23" fmla="*/ 569 h 570"/>
                <a:gd name="T24" fmla="*/ 288 w 357"/>
                <a:gd name="T25" fmla="*/ 348 h 570"/>
                <a:gd name="T26" fmla="*/ 288 w 357"/>
                <a:gd name="T27" fmla="*/ 348 h 570"/>
                <a:gd name="T28" fmla="*/ 294 w 357"/>
                <a:gd name="T29" fmla="*/ 279 h 570"/>
                <a:gd name="T30" fmla="*/ 356 w 357"/>
                <a:gd name="T31" fmla="*/ 179 h 570"/>
                <a:gd name="T32" fmla="*/ 207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7" y="0"/>
                  </a:moveTo>
                  <a:lnTo>
                    <a:pt x="146" y="137"/>
                  </a:lnTo>
                  <a:lnTo>
                    <a:pt x="146" y="137"/>
                  </a:lnTo>
                  <a:cubicBezTo>
                    <a:pt x="99" y="156"/>
                    <a:pt x="63" y="192"/>
                    <a:pt x="44" y="238"/>
                  </a:cubicBezTo>
                  <a:lnTo>
                    <a:pt x="0" y="342"/>
                  </a:lnTo>
                  <a:lnTo>
                    <a:pt x="0" y="342"/>
                  </a:lnTo>
                  <a:cubicBezTo>
                    <a:pt x="19" y="350"/>
                    <a:pt x="41" y="341"/>
                    <a:pt x="48" y="322"/>
                  </a:cubicBezTo>
                  <a:lnTo>
                    <a:pt x="83" y="239"/>
                  </a:lnTo>
                  <a:lnTo>
                    <a:pt x="83" y="239"/>
                  </a:lnTo>
                  <a:cubicBezTo>
                    <a:pt x="83" y="239"/>
                    <a:pt x="104" y="269"/>
                    <a:pt x="60" y="374"/>
                  </a:cubicBezTo>
                  <a:lnTo>
                    <a:pt x="268" y="569"/>
                  </a:lnTo>
                  <a:lnTo>
                    <a:pt x="268" y="569"/>
                  </a:lnTo>
                  <a:cubicBezTo>
                    <a:pt x="309" y="502"/>
                    <a:pt x="316" y="420"/>
                    <a:pt x="288" y="348"/>
                  </a:cubicBezTo>
                  <a:lnTo>
                    <a:pt x="288" y="348"/>
                  </a:lnTo>
                  <a:cubicBezTo>
                    <a:pt x="278" y="326"/>
                    <a:pt x="281" y="300"/>
                    <a:pt x="294" y="279"/>
                  </a:cubicBezTo>
                  <a:lnTo>
                    <a:pt x="356" y="179"/>
                  </a:lnTo>
                  <a:lnTo>
                    <a:pt x="207"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9" name="Freeform 414">
              <a:extLst>
                <a:ext uri="{FF2B5EF4-FFF2-40B4-BE49-F238E27FC236}">
                  <a16:creationId xmlns:a16="http://schemas.microsoft.com/office/drawing/2014/main" id="{13F00EF2-476B-534D-8393-B7F6DF9F9680}"/>
                </a:ext>
              </a:extLst>
            </p:cNvPr>
            <p:cNvSpPr>
              <a:spLocks noChangeArrowheads="1"/>
            </p:cNvSpPr>
            <p:nvPr/>
          </p:nvSpPr>
          <p:spPr bwMode="auto">
            <a:xfrm>
              <a:off x="4394193" y="6654763"/>
              <a:ext cx="444936" cy="708601"/>
            </a:xfrm>
            <a:custGeom>
              <a:avLst/>
              <a:gdLst>
                <a:gd name="T0" fmla="*/ 206 w 357"/>
                <a:gd name="T1" fmla="*/ 0 h 570"/>
                <a:gd name="T2" fmla="*/ 145 w 357"/>
                <a:gd name="T3" fmla="*/ 137 h 570"/>
                <a:gd name="T4" fmla="*/ 145 w 357"/>
                <a:gd name="T5" fmla="*/ 137 h 570"/>
                <a:gd name="T6" fmla="*/ 43 w 357"/>
                <a:gd name="T7" fmla="*/ 238 h 570"/>
                <a:gd name="T8" fmla="*/ 0 w 357"/>
                <a:gd name="T9" fmla="*/ 342 h 570"/>
                <a:gd name="T10" fmla="*/ 0 w 357"/>
                <a:gd name="T11" fmla="*/ 342 h 570"/>
                <a:gd name="T12" fmla="*/ 48 w 357"/>
                <a:gd name="T13" fmla="*/ 322 h 570"/>
                <a:gd name="T14" fmla="*/ 82 w 357"/>
                <a:gd name="T15" fmla="*/ 239 h 570"/>
                <a:gd name="T16" fmla="*/ 82 w 357"/>
                <a:gd name="T17" fmla="*/ 239 h 570"/>
                <a:gd name="T18" fmla="*/ 59 w 357"/>
                <a:gd name="T19" fmla="*/ 374 h 570"/>
                <a:gd name="T20" fmla="*/ 267 w 357"/>
                <a:gd name="T21" fmla="*/ 569 h 570"/>
                <a:gd name="T22" fmla="*/ 267 w 357"/>
                <a:gd name="T23" fmla="*/ 569 h 570"/>
                <a:gd name="T24" fmla="*/ 287 w 357"/>
                <a:gd name="T25" fmla="*/ 348 h 570"/>
                <a:gd name="T26" fmla="*/ 287 w 357"/>
                <a:gd name="T27" fmla="*/ 348 h 570"/>
                <a:gd name="T28" fmla="*/ 293 w 357"/>
                <a:gd name="T29" fmla="*/ 279 h 570"/>
                <a:gd name="T30" fmla="*/ 356 w 357"/>
                <a:gd name="T31" fmla="*/ 179 h 570"/>
                <a:gd name="T32" fmla="*/ 206 w 357"/>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570">
                  <a:moveTo>
                    <a:pt x="206" y="0"/>
                  </a:moveTo>
                  <a:lnTo>
                    <a:pt x="145" y="137"/>
                  </a:lnTo>
                  <a:lnTo>
                    <a:pt x="145" y="137"/>
                  </a:lnTo>
                  <a:cubicBezTo>
                    <a:pt x="99" y="156"/>
                    <a:pt x="62" y="192"/>
                    <a:pt x="43" y="238"/>
                  </a:cubicBezTo>
                  <a:lnTo>
                    <a:pt x="0" y="342"/>
                  </a:lnTo>
                  <a:lnTo>
                    <a:pt x="0" y="342"/>
                  </a:lnTo>
                  <a:cubicBezTo>
                    <a:pt x="19" y="350"/>
                    <a:pt x="40" y="341"/>
                    <a:pt x="48" y="322"/>
                  </a:cubicBezTo>
                  <a:lnTo>
                    <a:pt x="82" y="239"/>
                  </a:lnTo>
                  <a:lnTo>
                    <a:pt x="82" y="239"/>
                  </a:lnTo>
                  <a:cubicBezTo>
                    <a:pt x="82" y="239"/>
                    <a:pt x="102" y="270"/>
                    <a:pt x="59" y="374"/>
                  </a:cubicBezTo>
                  <a:lnTo>
                    <a:pt x="267" y="569"/>
                  </a:lnTo>
                  <a:lnTo>
                    <a:pt x="267" y="569"/>
                  </a:lnTo>
                  <a:cubicBezTo>
                    <a:pt x="309" y="503"/>
                    <a:pt x="316" y="421"/>
                    <a:pt x="287" y="348"/>
                  </a:cubicBezTo>
                  <a:lnTo>
                    <a:pt x="287" y="348"/>
                  </a:lnTo>
                  <a:cubicBezTo>
                    <a:pt x="278" y="326"/>
                    <a:pt x="280" y="300"/>
                    <a:pt x="293" y="279"/>
                  </a:cubicBezTo>
                  <a:lnTo>
                    <a:pt x="356" y="179"/>
                  </a:lnTo>
                  <a:lnTo>
                    <a:pt x="20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0" name="Freeform 415">
              <a:extLst>
                <a:ext uri="{FF2B5EF4-FFF2-40B4-BE49-F238E27FC236}">
                  <a16:creationId xmlns:a16="http://schemas.microsoft.com/office/drawing/2014/main" id="{0387134D-E012-1B4A-A143-99A69FE91A5E}"/>
                </a:ext>
              </a:extLst>
            </p:cNvPr>
            <p:cNvSpPr>
              <a:spLocks noChangeArrowheads="1"/>
            </p:cNvSpPr>
            <p:nvPr/>
          </p:nvSpPr>
          <p:spPr bwMode="auto">
            <a:xfrm>
              <a:off x="4103060" y="6693210"/>
              <a:ext cx="120848" cy="197750"/>
            </a:xfrm>
            <a:custGeom>
              <a:avLst/>
              <a:gdLst>
                <a:gd name="T0" fmla="*/ 95 w 96"/>
                <a:gd name="T1" fmla="*/ 46 h 159"/>
                <a:gd name="T2" fmla="*/ 46 w 96"/>
                <a:gd name="T3" fmla="*/ 142 h 159"/>
                <a:gd name="T4" fmla="*/ 46 w 96"/>
                <a:gd name="T5" fmla="*/ 142 h 159"/>
                <a:gd name="T6" fmla="*/ 11 w 96"/>
                <a:gd name="T7" fmla="*/ 150 h 159"/>
                <a:gd name="T8" fmla="*/ 11 w 96"/>
                <a:gd name="T9" fmla="*/ 150 h 159"/>
                <a:gd name="T10" fmla="*/ 4 w 96"/>
                <a:gd name="T11" fmla="*/ 123 h 159"/>
                <a:gd name="T12" fmla="*/ 58 w 96"/>
                <a:gd name="T13" fmla="*/ 0 h 159"/>
                <a:gd name="T14" fmla="*/ 95 w 96"/>
                <a:gd name="T15" fmla="*/ 46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6"/>
                  </a:moveTo>
                  <a:lnTo>
                    <a:pt x="46" y="142"/>
                  </a:lnTo>
                  <a:lnTo>
                    <a:pt x="46" y="142"/>
                  </a:lnTo>
                  <a:cubicBezTo>
                    <a:pt x="39" y="155"/>
                    <a:pt x="23" y="158"/>
                    <a:pt x="11" y="150"/>
                  </a:cubicBezTo>
                  <a:lnTo>
                    <a:pt x="11" y="150"/>
                  </a:lnTo>
                  <a:cubicBezTo>
                    <a:pt x="3" y="143"/>
                    <a:pt x="0" y="133"/>
                    <a:pt x="4" y="123"/>
                  </a:cubicBezTo>
                  <a:lnTo>
                    <a:pt x="58" y="0"/>
                  </a:lnTo>
                  <a:lnTo>
                    <a:pt x="95" y="46"/>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1" name="Freeform 416">
              <a:extLst>
                <a:ext uri="{FF2B5EF4-FFF2-40B4-BE49-F238E27FC236}">
                  <a16:creationId xmlns:a16="http://schemas.microsoft.com/office/drawing/2014/main" id="{9CF5A1BF-7071-2A43-B836-E5AA97716CE6}"/>
                </a:ext>
              </a:extLst>
            </p:cNvPr>
            <p:cNvSpPr>
              <a:spLocks noChangeArrowheads="1"/>
            </p:cNvSpPr>
            <p:nvPr/>
          </p:nvSpPr>
          <p:spPr bwMode="auto">
            <a:xfrm>
              <a:off x="4619406" y="6698705"/>
              <a:ext cx="120848" cy="197750"/>
            </a:xfrm>
            <a:custGeom>
              <a:avLst/>
              <a:gdLst>
                <a:gd name="T0" fmla="*/ 95 w 96"/>
                <a:gd name="T1" fmla="*/ 45 h 159"/>
                <a:gd name="T2" fmla="*/ 45 w 96"/>
                <a:gd name="T3" fmla="*/ 142 h 159"/>
                <a:gd name="T4" fmla="*/ 45 w 96"/>
                <a:gd name="T5" fmla="*/ 142 h 159"/>
                <a:gd name="T6" fmla="*/ 10 w 96"/>
                <a:gd name="T7" fmla="*/ 149 h 159"/>
                <a:gd name="T8" fmla="*/ 10 w 96"/>
                <a:gd name="T9" fmla="*/ 149 h 159"/>
                <a:gd name="T10" fmla="*/ 4 w 96"/>
                <a:gd name="T11" fmla="*/ 123 h 159"/>
                <a:gd name="T12" fmla="*/ 57 w 96"/>
                <a:gd name="T13" fmla="*/ 0 h 159"/>
                <a:gd name="T14" fmla="*/ 95 w 96"/>
                <a:gd name="T15" fmla="*/ 45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59">
                  <a:moveTo>
                    <a:pt x="95" y="45"/>
                  </a:moveTo>
                  <a:lnTo>
                    <a:pt x="45" y="142"/>
                  </a:lnTo>
                  <a:lnTo>
                    <a:pt x="45" y="142"/>
                  </a:lnTo>
                  <a:cubicBezTo>
                    <a:pt x="39" y="154"/>
                    <a:pt x="22" y="158"/>
                    <a:pt x="10" y="149"/>
                  </a:cubicBezTo>
                  <a:lnTo>
                    <a:pt x="10" y="149"/>
                  </a:lnTo>
                  <a:cubicBezTo>
                    <a:pt x="3" y="142"/>
                    <a:pt x="0" y="131"/>
                    <a:pt x="4" y="123"/>
                  </a:cubicBezTo>
                  <a:lnTo>
                    <a:pt x="57" y="0"/>
                  </a:lnTo>
                  <a:lnTo>
                    <a:pt x="95" y="45"/>
                  </a:lnTo>
                </a:path>
              </a:pathLst>
            </a:custGeom>
            <a:solidFill>
              <a:srgbClr val="D2D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2" name="Freeform 417">
              <a:extLst>
                <a:ext uri="{FF2B5EF4-FFF2-40B4-BE49-F238E27FC236}">
                  <a16:creationId xmlns:a16="http://schemas.microsoft.com/office/drawing/2014/main" id="{DCAF9997-31DD-0144-A0A8-8CA3E597FE5E}"/>
                </a:ext>
              </a:extLst>
            </p:cNvPr>
            <p:cNvSpPr>
              <a:spLocks noChangeArrowheads="1"/>
            </p:cNvSpPr>
            <p:nvPr/>
          </p:nvSpPr>
          <p:spPr bwMode="auto">
            <a:xfrm>
              <a:off x="4438137" y="4907973"/>
              <a:ext cx="1159031" cy="560291"/>
            </a:xfrm>
            <a:custGeom>
              <a:avLst/>
              <a:gdLst>
                <a:gd name="T0" fmla="*/ 726 w 929"/>
                <a:gd name="T1" fmla="*/ 449 h 450"/>
                <a:gd name="T2" fmla="*/ 0 w 929"/>
                <a:gd name="T3" fmla="*/ 449 h 450"/>
                <a:gd name="T4" fmla="*/ 202 w 929"/>
                <a:gd name="T5" fmla="*/ 0 h 450"/>
                <a:gd name="T6" fmla="*/ 928 w 929"/>
                <a:gd name="T7" fmla="*/ 0 h 450"/>
                <a:gd name="T8" fmla="*/ 726 w 929"/>
                <a:gd name="T9" fmla="*/ 449 h 450"/>
              </a:gdLst>
              <a:ahLst/>
              <a:cxnLst>
                <a:cxn ang="0">
                  <a:pos x="T0" y="T1"/>
                </a:cxn>
                <a:cxn ang="0">
                  <a:pos x="T2" y="T3"/>
                </a:cxn>
                <a:cxn ang="0">
                  <a:pos x="T4" y="T5"/>
                </a:cxn>
                <a:cxn ang="0">
                  <a:pos x="T6" y="T7"/>
                </a:cxn>
                <a:cxn ang="0">
                  <a:pos x="T8" y="T9"/>
                </a:cxn>
              </a:cxnLst>
              <a:rect l="0" t="0" r="r" b="b"/>
              <a:pathLst>
                <a:path w="929" h="450">
                  <a:moveTo>
                    <a:pt x="726" y="449"/>
                  </a:moveTo>
                  <a:lnTo>
                    <a:pt x="0" y="449"/>
                  </a:lnTo>
                  <a:lnTo>
                    <a:pt x="202" y="0"/>
                  </a:lnTo>
                  <a:lnTo>
                    <a:pt x="928" y="0"/>
                  </a:lnTo>
                  <a:lnTo>
                    <a:pt x="726" y="44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3" name="Freeform 418">
              <a:extLst>
                <a:ext uri="{FF2B5EF4-FFF2-40B4-BE49-F238E27FC236}">
                  <a16:creationId xmlns:a16="http://schemas.microsoft.com/office/drawing/2014/main" id="{D9834458-AC5F-6549-9E80-756AB3C52DC8}"/>
                </a:ext>
              </a:extLst>
            </p:cNvPr>
            <p:cNvSpPr>
              <a:spLocks noChangeArrowheads="1"/>
            </p:cNvSpPr>
            <p:nvPr/>
          </p:nvSpPr>
          <p:spPr bwMode="auto">
            <a:xfrm>
              <a:off x="4602928" y="3468793"/>
              <a:ext cx="483389" cy="790999"/>
            </a:xfrm>
            <a:custGeom>
              <a:avLst/>
              <a:gdLst>
                <a:gd name="T0" fmla="*/ 386 w 387"/>
                <a:gd name="T1" fmla="*/ 195 h 634"/>
                <a:gd name="T2" fmla="*/ 386 w 387"/>
                <a:gd name="T3" fmla="*/ 195 h 634"/>
                <a:gd name="T4" fmla="*/ 198 w 387"/>
                <a:gd name="T5" fmla="*/ 0 h 634"/>
                <a:gd name="T6" fmla="*/ 198 w 387"/>
                <a:gd name="T7" fmla="*/ 0 h 634"/>
                <a:gd name="T8" fmla="*/ 10 w 387"/>
                <a:gd name="T9" fmla="*/ 195 h 634"/>
                <a:gd name="T10" fmla="*/ 10 w 387"/>
                <a:gd name="T11" fmla="*/ 195 h 634"/>
                <a:gd name="T12" fmla="*/ 46 w 387"/>
                <a:gd name="T13" fmla="*/ 331 h 634"/>
                <a:gd name="T14" fmla="*/ 16 w 387"/>
                <a:gd name="T15" fmla="*/ 446 h 634"/>
                <a:gd name="T16" fmla="*/ 16 w 387"/>
                <a:gd name="T17" fmla="*/ 446 h 634"/>
                <a:gd name="T18" fmla="*/ 65 w 387"/>
                <a:gd name="T19" fmla="*/ 607 h 634"/>
                <a:gd name="T20" fmla="*/ 65 w 387"/>
                <a:gd name="T21" fmla="*/ 607 h 634"/>
                <a:gd name="T22" fmla="*/ 155 w 387"/>
                <a:gd name="T23" fmla="*/ 582 h 634"/>
                <a:gd name="T24" fmla="*/ 186 w 387"/>
                <a:gd name="T25" fmla="*/ 422 h 634"/>
                <a:gd name="T26" fmla="*/ 186 w 387"/>
                <a:gd name="T27" fmla="*/ 422 h 634"/>
                <a:gd name="T28" fmla="*/ 386 w 387"/>
                <a:gd name="T29" fmla="*/ 19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634">
                  <a:moveTo>
                    <a:pt x="386" y="195"/>
                  </a:moveTo>
                  <a:lnTo>
                    <a:pt x="386" y="195"/>
                  </a:lnTo>
                  <a:cubicBezTo>
                    <a:pt x="386" y="87"/>
                    <a:pt x="302" y="0"/>
                    <a:pt x="198" y="0"/>
                  </a:cubicBezTo>
                  <a:lnTo>
                    <a:pt x="198" y="0"/>
                  </a:lnTo>
                  <a:cubicBezTo>
                    <a:pt x="94" y="0"/>
                    <a:pt x="10" y="87"/>
                    <a:pt x="10" y="195"/>
                  </a:cubicBezTo>
                  <a:lnTo>
                    <a:pt x="10" y="195"/>
                  </a:lnTo>
                  <a:cubicBezTo>
                    <a:pt x="10" y="242"/>
                    <a:pt x="23" y="290"/>
                    <a:pt x="46" y="331"/>
                  </a:cubicBezTo>
                  <a:lnTo>
                    <a:pt x="16" y="446"/>
                  </a:lnTo>
                  <a:lnTo>
                    <a:pt x="16" y="446"/>
                  </a:lnTo>
                  <a:cubicBezTo>
                    <a:pt x="0" y="505"/>
                    <a:pt x="20" y="567"/>
                    <a:pt x="65" y="607"/>
                  </a:cubicBezTo>
                  <a:lnTo>
                    <a:pt x="65" y="607"/>
                  </a:lnTo>
                  <a:cubicBezTo>
                    <a:pt x="95" y="633"/>
                    <a:pt x="142" y="620"/>
                    <a:pt x="155" y="582"/>
                  </a:cubicBezTo>
                  <a:lnTo>
                    <a:pt x="186" y="422"/>
                  </a:lnTo>
                  <a:lnTo>
                    <a:pt x="186" y="422"/>
                  </a:lnTo>
                  <a:cubicBezTo>
                    <a:pt x="312" y="420"/>
                    <a:pt x="386" y="331"/>
                    <a:pt x="386" y="19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4" name="Freeform 419">
              <a:extLst>
                <a:ext uri="{FF2B5EF4-FFF2-40B4-BE49-F238E27FC236}">
                  <a16:creationId xmlns:a16="http://schemas.microsoft.com/office/drawing/2014/main" id="{DA4620F8-06BC-3A43-BF41-E072D6A18034}"/>
                </a:ext>
              </a:extLst>
            </p:cNvPr>
            <p:cNvSpPr>
              <a:spLocks noChangeArrowheads="1"/>
            </p:cNvSpPr>
            <p:nvPr/>
          </p:nvSpPr>
          <p:spPr bwMode="auto">
            <a:xfrm>
              <a:off x="4031650" y="3413865"/>
              <a:ext cx="1186497" cy="1016212"/>
            </a:xfrm>
            <a:custGeom>
              <a:avLst/>
              <a:gdLst>
                <a:gd name="T0" fmla="*/ 776 w 954"/>
                <a:gd name="T1" fmla="*/ 122 h 814"/>
                <a:gd name="T2" fmla="*/ 776 w 954"/>
                <a:gd name="T3" fmla="*/ 122 h 814"/>
                <a:gd name="T4" fmla="*/ 525 w 954"/>
                <a:gd name="T5" fmla="*/ 243 h 814"/>
                <a:gd name="T6" fmla="*/ 525 w 954"/>
                <a:gd name="T7" fmla="*/ 243 h 814"/>
                <a:gd name="T8" fmla="*/ 488 w 954"/>
                <a:gd name="T9" fmla="*/ 228 h 814"/>
                <a:gd name="T10" fmla="*/ 488 w 954"/>
                <a:gd name="T11" fmla="*/ 228 h 814"/>
                <a:gd name="T12" fmla="*/ 526 w 954"/>
                <a:gd name="T13" fmla="*/ 282 h 814"/>
                <a:gd name="T14" fmla="*/ 526 w 954"/>
                <a:gd name="T15" fmla="*/ 282 h 814"/>
                <a:gd name="T16" fmla="*/ 386 w 954"/>
                <a:gd name="T17" fmla="*/ 545 h 814"/>
                <a:gd name="T18" fmla="*/ 386 w 954"/>
                <a:gd name="T19" fmla="*/ 545 h 814"/>
                <a:gd name="T20" fmla="*/ 135 w 954"/>
                <a:gd name="T21" fmla="*/ 813 h 814"/>
                <a:gd name="T22" fmla="*/ 135 w 954"/>
                <a:gd name="T23" fmla="*/ 813 h 814"/>
                <a:gd name="T24" fmla="*/ 195 w 954"/>
                <a:gd name="T25" fmla="*/ 425 h 814"/>
                <a:gd name="T26" fmla="*/ 195 w 954"/>
                <a:gd name="T27" fmla="*/ 425 h 814"/>
                <a:gd name="T28" fmla="*/ 630 w 954"/>
                <a:gd name="T29" fmla="*/ 0 h 814"/>
                <a:gd name="T30" fmla="*/ 630 w 954"/>
                <a:gd name="T31" fmla="*/ 0 h 814"/>
                <a:gd name="T32" fmla="*/ 776 w 954"/>
                <a:gd name="T33" fmla="*/ 12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4" h="814">
                  <a:moveTo>
                    <a:pt x="776" y="122"/>
                  </a:moveTo>
                  <a:lnTo>
                    <a:pt x="776" y="122"/>
                  </a:lnTo>
                  <a:cubicBezTo>
                    <a:pt x="776" y="122"/>
                    <a:pt x="614" y="236"/>
                    <a:pt x="525" y="243"/>
                  </a:cubicBezTo>
                  <a:lnTo>
                    <a:pt x="525" y="243"/>
                  </a:lnTo>
                  <a:cubicBezTo>
                    <a:pt x="525" y="243"/>
                    <a:pt x="500" y="216"/>
                    <a:pt x="488" y="228"/>
                  </a:cubicBezTo>
                  <a:lnTo>
                    <a:pt x="488" y="228"/>
                  </a:lnTo>
                  <a:cubicBezTo>
                    <a:pt x="475" y="239"/>
                    <a:pt x="482" y="290"/>
                    <a:pt x="526" y="282"/>
                  </a:cubicBezTo>
                  <a:lnTo>
                    <a:pt x="526" y="282"/>
                  </a:lnTo>
                  <a:cubicBezTo>
                    <a:pt x="526" y="282"/>
                    <a:pt x="588" y="466"/>
                    <a:pt x="386" y="545"/>
                  </a:cubicBezTo>
                  <a:lnTo>
                    <a:pt x="386" y="545"/>
                  </a:lnTo>
                  <a:cubicBezTo>
                    <a:pt x="186" y="625"/>
                    <a:pt x="135" y="813"/>
                    <a:pt x="135" y="813"/>
                  </a:cubicBezTo>
                  <a:lnTo>
                    <a:pt x="135" y="813"/>
                  </a:lnTo>
                  <a:cubicBezTo>
                    <a:pt x="135" y="813"/>
                    <a:pt x="0" y="575"/>
                    <a:pt x="195" y="425"/>
                  </a:cubicBezTo>
                  <a:lnTo>
                    <a:pt x="195" y="425"/>
                  </a:lnTo>
                  <a:cubicBezTo>
                    <a:pt x="481" y="204"/>
                    <a:pt x="424" y="0"/>
                    <a:pt x="630" y="0"/>
                  </a:cubicBezTo>
                  <a:lnTo>
                    <a:pt x="630" y="0"/>
                  </a:lnTo>
                  <a:cubicBezTo>
                    <a:pt x="953" y="0"/>
                    <a:pt x="776" y="122"/>
                    <a:pt x="776" y="12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5" name="Freeform 420">
              <a:extLst>
                <a:ext uri="{FF2B5EF4-FFF2-40B4-BE49-F238E27FC236}">
                  <a16:creationId xmlns:a16="http://schemas.microsoft.com/office/drawing/2014/main" id="{546BDA0F-728C-3D40-B8B1-0A73EBD635A0}"/>
                </a:ext>
              </a:extLst>
            </p:cNvPr>
            <p:cNvSpPr>
              <a:spLocks noChangeArrowheads="1"/>
            </p:cNvSpPr>
            <p:nvPr/>
          </p:nvSpPr>
          <p:spPr bwMode="auto">
            <a:xfrm>
              <a:off x="8376649" y="7352375"/>
              <a:ext cx="1235937" cy="812971"/>
            </a:xfrm>
            <a:custGeom>
              <a:avLst/>
              <a:gdLst>
                <a:gd name="T0" fmla="*/ 992 w 993"/>
                <a:gd name="T1" fmla="*/ 652 h 653"/>
                <a:gd name="T2" fmla="*/ 0 w 993"/>
                <a:gd name="T3" fmla="*/ 652 h 653"/>
                <a:gd name="T4" fmla="*/ 0 w 993"/>
                <a:gd name="T5" fmla="*/ 0 h 653"/>
                <a:gd name="T6" fmla="*/ 992 w 993"/>
                <a:gd name="T7" fmla="*/ 0 h 653"/>
                <a:gd name="T8" fmla="*/ 992 w 993"/>
                <a:gd name="T9" fmla="*/ 652 h 653"/>
              </a:gdLst>
              <a:ahLst/>
              <a:cxnLst>
                <a:cxn ang="0">
                  <a:pos x="T0" y="T1"/>
                </a:cxn>
                <a:cxn ang="0">
                  <a:pos x="T2" y="T3"/>
                </a:cxn>
                <a:cxn ang="0">
                  <a:pos x="T4" y="T5"/>
                </a:cxn>
                <a:cxn ang="0">
                  <a:pos x="T6" y="T7"/>
                </a:cxn>
                <a:cxn ang="0">
                  <a:pos x="T8" y="T9"/>
                </a:cxn>
              </a:cxnLst>
              <a:rect l="0" t="0" r="r" b="b"/>
              <a:pathLst>
                <a:path w="993" h="653">
                  <a:moveTo>
                    <a:pt x="992" y="652"/>
                  </a:moveTo>
                  <a:lnTo>
                    <a:pt x="0" y="652"/>
                  </a:lnTo>
                  <a:lnTo>
                    <a:pt x="0" y="0"/>
                  </a:lnTo>
                  <a:lnTo>
                    <a:pt x="992" y="0"/>
                  </a:lnTo>
                  <a:lnTo>
                    <a:pt x="992" y="652"/>
                  </a:lnTo>
                </a:path>
              </a:pathLst>
            </a:custGeom>
            <a:solidFill>
              <a:srgbClr val="005B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6" name="Freeform 421">
              <a:extLst>
                <a:ext uri="{FF2B5EF4-FFF2-40B4-BE49-F238E27FC236}">
                  <a16:creationId xmlns:a16="http://schemas.microsoft.com/office/drawing/2014/main" id="{9E9C303F-BE88-EB4B-BDD1-F3C7E39867FC}"/>
                </a:ext>
              </a:extLst>
            </p:cNvPr>
            <p:cNvSpPr>
              <a:spLocks noChangeArrowheads="1"/>
            </p:cNvSpPr>
            <p:nvPr/>
          </p:nvSpPr>
          <p:spPr bwMode="auto">
            <a:xfrm>
              <a:off x="9579627" y="7945627"/>
              <a:ext cx="258171" cy="450430"/>
            </a:xfrm>
            <a:custGeom>
              <a:avLst/>
              <a:gdLst>
                <a:gd name="T0" fmla="*/ 113 w 209"/>
                <a:gd name="T1" fmla="*/ 0 h 361"/>
                <a:gd name="T2" fmla="*/ 0 w 209"/>
                <a:gd name="T3" fmla="*/ 99 h 361"/>
                <a:gd name="T4" fmla="*/ 41 w 209"/>
                <a:gd name="T5" fmla="*/ 360 h 361"/>
                <a:gd name="T6" fmla="*/ 208 w 209"/>
                <a:gd name="T7" fmla="*/ 305 h 361"/>
                <a:gd name="T8" fmla="*/ 113 w 209"/>
                <a:gd name="T9" fmla="*/ 0 h 361"/>
              </a:gdLst>
              <a:ahLst/>
              <a:cxnLst>
                <a:cxn ang="0">
                  <a:pos x="T0" y="T1"/>
                </a:cxn>
                <a:cxn ang="0">
                  <a:pos x="T2" y="T3"/>
                </a:cxn>
                <a:cxn ang="0">
                  <a:pos x="T4" y="T5"/>
                </a:cxn>
                <a:cxn ang="0">
                  <a:pos x="T6" y="T7"/>
                </a:cxn>
                <a:cxn ang="0">
                  <a:pos x="T8" y="T9"/>
                </a:cxn>
              </a:cxnLst>
              <a:rect l="0" t="0" r="r" b="b"/>
              <a:pathLst>
                <a:path w="209" h="361">
                  <a:moveTo>
                    <a:pt x="113" y="0"/>
                  </a:moveTo>
                  <a:lnTo>
                    <a:pt x="0" y="99"/>
                  </a:lnTo>
                  <a:lnTo>
                    <a:pt x="41" y="360"/>
                  </a:lnTo>
                  <a:lnTo>
                    <a:pt x="208" y="305"/>
                  </a:lnTo>
                  <a:lnTo>
                    <a:pt x="113" y="0"/>
                  </a:lnTo>
                </a:path>
              </a:pathLst>
            </a:custGeom>
            <a:solidFill>
              <a:srgbClr val="53B8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7" name="Freeform 422">
              <a:extLst>
                <a:ext uri="{FF2B5EF4-FFF2-40B4-BE49-F238E27FC236}">
                  <a16:creationId xmlns:a16="http://schemas.microsoft.com/office/drawing/2014/main" id="{C21151A7-6AC7-9F42-8704-A7694033E42F}"/>
                </a:ext>
              </a:extLst>
            </p:cNvPr>
            <p:cNvSpPr>
              <a:spLocks noChangeArrowheads="1"/>
            </p:cNvSpPr>
            <p:nvPr/>
          </p:nvSpPr>
          <p:spPr bwMode="auto">
            <a:xfrm>
              <a:off x="9475259" y="8264222"/>
              <a:ext cx="587757" cy="582263"/>
            </a:xfrm>
            <a:custGeom>
              <a:avLst/>
              <a:gdLst>
                <a:gd name="T0" fmla="*/ 331 w 470"/>
                <a:gd name="T1" fmla="*/ 56 h 468"/>
                <a:gd name="T2" fmla="*/ 331 w 470"/>
                <a:gd name="T3" fmla="*/ 56 h 468"/>
                <a:gd name="T4" fmla="*/ 95 w 470"/>
                <a:gd name="T5" fmla="*/ 118 h 468"/>
                <a:gd name="T6" fmla="*/ 95 w 470"/>
                <a:gd name="T7" fmla="*/ 118 h 468"/>
                <a:gd name="T8" fmla="*/ 25 w 470"/>
                <a:gd name="T9" fmla="*/ 155 h 468"/>
                <a:gd name="T10" fmla="*/ 61 w 470"/>
                <a:gd name="T11" fmla="*/ 178 h 468"/>
                <a:gd name="T12" fmla="*/ 61 w 470"/>
                <a:gd name="T13" fmla="*/ 178 h 468"/>
                <a:gd name="T14" fmla="*/ 89 w 470"/>
                <a:gd name="T15" fmla="*/ 407 h 468"/>
                <a:gd name="T16" fmla="*/ 89 w 470"/>
                <a:gd name="T17" fmla="*/ 407 h 468"/>
                <a:gd name="T18" fmla="*/ 410 w 470"/>
                <a:gd name="T19" fmla="*/ 349 h 468"/>
                <a:gd name="T20" fmla="*/ 410 w 470"/>
                <a:gd name="T21" fmla="*/ 349 h 468"/>
                <a:gd name="T22" fmla="*/ 331 w 470"/>
                <a:gd name="T23" fmla="*/ 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68">
                  <a:moveTo>
                    <a:pt x="331" y="56"/>
                  </a:moveTo>
                  <a:lnTo>
                    <a:pt x="331" y="56"/>
                  </a:lnTo>
                  <a:cubicBezTo>
                    <a:pt x="234" y="0"/>
                    <a:pt x="153" y="28"/>
                    <a:pt x="95" y="118"/>
                  </a:cubicBezTo>
                  <a:lnTo>
                    <a:pt x="95" y="118"/>
                  </a:lnTo>
                  <a:cubicBezTo>
                    <a:pt x="71" y="125"/>
                    <a:pt x="38" y="138"/>
                    <a:pt x="25" y="155"/>
                  </a:cubicBezTo>
                  <a:lnTo>
                    <a:pt x="61" y="178"/>
                  </a:lnTo>
                  <a:lnTo>
                    <a:pt x="61" y="178"/>
                  </a:lnTo>
                  <a:cubicBezTo>
                    <a:pt x="17" y="267"/>
                    <a:pt x="0" y="356"/>
                    <a:pt x="89" y="407"/>
                  </a:cubicBezTo>
                  <a:lnTo>
                    <a:pt x="89" y="407"/>
                  </a:lnTo>
                  <a:cubicBezTo>
                    <a:pt x="192" y="467"/>
                    <a:pt x="351" y="452"/>
                    <a:pt x="410" y="349"/>
                  </a:cubicBezTo>
                  <a:lnTo>
                    <a:pt x="410" y="349"/>
                  </a:lnTo>
                  <a:cubicBezTo>
                    <a:pt x="469" y="247"/>
                    <a:pt x="434" y="115"/>
                    <a:pt x="331" y="56"/>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8" name="Freeform 423">
              <a:extLst>
                <a:ext uri="{FF2B5EF4-FFF2-40B4-BE49-F238E27FC236}">
                  <a16:creationId xmlns:a16="http://schemas.microsoft.com/office/drawing/2014/main" id="{7A979386-2019-6947-836A-AC23DEB0E703}"/>
                </a:ext>
              </a:extLst>
            </p:cNvPr>
            <p:cNvSpPr>
              <a:spLocks noChangeArrowheads="1"/>
            </p:cNvSpPr>
            <p:nvPr/>
          </p:nvSpPr>
          <p:spPr bwMode="auto">
            <a:xfrm>
              <a:off x="9607092" y="8736624"/>
              <a:ext cx="230708" cy="324092"/>
            </a:xfrm>
            <a:custGeom>
              <a:avLst/>
              <a:gdLst>
                <a:gd name="T0" fmla="*/ 186 w 187"/>
                <a:gd name="T1" fmla="*/ 258 h 259"/>
                <a:gd name="T2" fmla="*/ 0 w 187"/>
                <a:gd name="T3" fmla="*/ 258 h 259"/>
                <a:gd name="T4" fmla="*/ 0 w 187"/>
                <a:gd name="T5" fmla="*/ 0 h 259"/>
                <a:gd name="T6" fmla="*/ 186 w 187"/>
                <a:gd name="T7" fmla="*/ 0 h 259"/>
                <a:gd name="T8" fmla="*/ 186 w 187"/>
                <a:gd name="T9" fmla="*/ 258 h 259"/>
              </a:gdLst>
              <a:ahLst/>
              <a:cxnLst>
                <a:cxn ang="0">
                  <a:pos x="T0" y="T1"/>
                </a:cxn>
                <a:cxn ang="0">
                  <a:pos x="T2" y="T3"/>
                </a:cxn>
                <a:cxn ang="0">
                  <a:pos x="T4" y="T5"/>
                </a:cxn>
                <a:cxn ang="0">
                  <a:pos x="T6" y="T7"/>
                </a:cxn>
                <a:cxn ang="0">
                  <a:pos x="T8" y="T9"/>
                </a:cxn>
              </a:cxnLst>
              <a:rect l="0" t="0" r="r" b="b"/>
              <a:pathLst>
                <a:path w="187" h="259">
                  <a:moveTo>
                    <a:pt x="186" y="258"/>
                  </a:moveTo>
                  <a:lnTo>
                    <a:pt x="0" y="258"/>
                  </a:lnTo>
                  <a:lnTo>
                    <a:pt x="0" y="0"/>
                  </a:lnTo>
                  <a:lnTo>
                    <a:pt x="186" y="0"/>
                  </a:lnTo>
                  <a:lnTo>
                    <a:pt x="186" y="25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9" name="Freeform 48">
              <a:extLst>
                <a:ext uri="{FF2B5EF4-FFF2-40B4-BE49-F238E27FC236}">
                  <a16:creationId xmlns:a16="http://schemas.microsoft.com/office/drawing/2014/main" id="{F319442B-DE57-1E45-B8EC-CA8809CB7D79}"/>
                </a:ext>
              </a:extLst>
            </p:cNvPr>
            <p:cNvSpPr>
              <a:spLocks noChangeArrowheads="1"/>
            </p:cNvSpPr>
            <p:nvPr/>
          </p:nvSpPr>
          <p:spPr bwMode="auto">
            <a:xfrm>
              <a:off x="8404115" y="8154360"/>
              <a:ext cx="1778504" cy="1970756"/>
            </a:xfrm>
            <a:custGeom>
              <a:avLst/>
              <a:gdLst>
                <a:gd name="connsiteX0" fmla="*/ 237147 w 1778504"/>
                <a:gd name="connsiteY0" fmla="*/ 0 h 1970756"/>
                <a:gd name="connsiteX1" fmla="*/ 565409 w 1778504"/>
                <a:gd name="connsiteY1" fmla="*/ 607389 h 1970756"/>
                <a:gd name="connsiteX2" fmla="*/ 1102656 w 1778504"/>
                <a:gd name="connsiteY2" fmla="*/ 873396 h 1970756"/>
                <a:gd name="connsiteX3" fmla="*/ 1778504 w 1778504"/>
                <a:gd name="connsiteY3" fmla="*/ 873396 h 1970756"/>
                <a:gd name="connsiteX4" fmla="*/ 1688842 w 1778504"/>
                <a:gd name="connsiteY4" fmla="*/ 1671135 h 1970756"/>
                <a:gd name="connsiteX5" fmla="*/ 1708767 w 1778504"/>
                <a:gd name="connsiteY5" fmla="*/ 1934552 h 1970756"/>
                <a:gd name="connsiteX6" fmla="*/ 884381 w 1778504"/>
                <a:gd name="connsiteY6" fmla="*/ 1970756 h 1970756"/>
                <a:gd name="connsiteX7" fmla="*/ 954118 w 1778504"/>
                <a:gd name="connsiteY7" fmla="*/ 1470140 h 1970756"/>
                <a:gd name="connsiteX8" fmla="*/ 932948 w 1778504"/>
                <a:gd name="connsiteY8" fmla="*/ 1393986 h 1970756"/>
                <a:gd name="connsiteX9" fmla="*/ 933123 w 1778504"/>
                <a:gd name="connsiteY9" fmla="*/ 1244586 h 1970756"/>
                <a:gd name="connsiteX10" fmla="*/ 946624 w 1778504"/>
                <a:gd name="connsiteY10" fmla="*/ 1207154 h 1970756"/>
                <a:gd name="connsiteX11" fmla="*/ 383180 w 1778504"/>
                <a:gd name="connsiteY11" fmla="*/ 847606 h 1970756"/>
                <a:gd name="connsiteX12" fmla="*/ 0 w 1778504"/>
                <a:gd name="connsiteY12" fmla="*/ 87125 h 19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504" h="1970756">
                  <a:moveTo>
                    <a:pt x="237147" y="0"/>
                  </a:moveTo>
                  <a:lnTo>
                    <a:pt x="565409" y="607389"/>
                  </a:lnTo>
                  <a:lnTo>
                    <a:pt x="1102656" y="873396"/>
                  </a:lnTo>
                  <a:lnTo>
                    <a:pt x="1778504" y="873396"/>
                  </a:lnTo>
                  <a:lnTo>
                    <a:pt x="1688842" y="1671135"/>
                  </a:lnTo>
                  <a:lnTo>
                    <a:pt x="1708767" y="1934552"/>
                  </a:lnTo>
                  <a:lnTo>
                    <a:pt x="884381" y="1970756"/>
                  </a:lnTo>
                  <a:lnTo>
                    <a:pt x="954118" y="1470140"/>
                  </a:lnTo>
                  <a:lnTo>
                    <a:pt x="932948" y="1393986"/>
                  </a:lnTo>
                  <a:cubicBezTo>
                    <a:pt x="919872" y="1344361"/>
                    <a:pt x="920105" y="1293332"/>
                    <a:pt x="933123" y="1244586"/>
                  </a:cubicBezTo>
                  <a:lnTo>
                    <a:pt x="946624" y="1207154"/>
                  </a:lnTo>
                  <a:lnTo>
                    <a:pt x="383180" y="847606"/>
                  </a:lnTo>
                  <a:lnTo>
                    <a:pt x="0" y="87125"/>
                  </a:lnTo>
                  <a:close/>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0" name="Freeform 49">
              <a:extLst>
                <a:ext uri="{FF2B5EF4-FFF2-40B4-BE49-F238E27FC236}">
                  <a16:creationId xmlns:a16="http://schemas.microsoft.com/office/drawing/2014/main" id="{6C9D13BD-9DC7-8C45-998E-D690A79DF2E4}"/>
                </a:ext>
              </a:extLst>
            </p:cNvPr>
            <p:cNvSpPr>
              <a:spLocks noChangeArrowheads="1"/>
            </p:cNvSpPr>
            <p:nvPr/>
          </p:nvSpPr>
          <p:spPr bwMode="auto">
            <a:xfrm>
              <a:off x="8903980" y="10087914"/>
              <a:ext cx="1366526" cy="2503580"/>
            </a:xfrm>
            <a:custGeom>
              <a:avLst/>
              <a:gdLst>
                <a:gd name="connsiteX0" fmla="*/ 1210830 w 1366526"/>
                <a:gd name="connsiteY0" fmla="*/ 0 h 2503580"/>
                <a:gd name="connsiteX1" fmla="*/ 1183427 w 1366526"/>
                <a:gd name="connsiteY1" fmla="*/ 556456 h 2503580"/>
                <a:gd name="connsiteX2" fmla="*/ 1082536 w 1366526"/>
                <a:gd name="connsiteY2" fmla="*/ 1140299 h 2503580"/>
                <a:gd name="connsiteX3" fmla="*/ 1366526 w 1366526"/>
                <a:gd name="connsiteY3" fmla="*/ 2312963 h 2503580"/>
                <a:gd name="connsiteX4" fmla="*/ 977908 w 1366526"/>
                <a:gd name="connsiteY4" fmla="*/ 2448654 h 2503580"/>
                <a:gd name="connsiteX5" fmla="*/ 604237 w 1366526"/>
                <a:gd name="connsiteY5" fmla="*/ 1206277 h 2503580"/>
                <a:gd name="connsiteX6" fmla="*/ 642925 w 1366526"/>
                <a:gd name="connsiteY6" fmla="*/ 909736 h 2503580"/>
                <a:gd name="connsiteX7" fmla="*/ 450318 w 1366526"/>
                <a:gd name="connsiteY7" fmla="*/ 1195560 h 2503580"/>
                <a:gd name="connsiteX8" fmla="*/ 473953 w 1366526"/>
                <a:gd name="connsiteY8" fmla="*/ 2461185 h 2503580"/>
                <a:gd name="connsiteX9" fmla="*/ 65931 w 1366526"/>
                <a:gd name="connsiteY9" fmla="*/ 2503580 h 2503580"/>
                <a:gd name="connsiteX10" fmla="*/ 0 w 1366526"/>
                <a:gd name="connsiteY10" fmla="*/ 1184338 h 2503580"/>
                <a:gd name="connsiteX11" fmla="*/ 384387 w 1366526"/>
                <a:gd name="connsiteY11" fmla="*/ 37170 h 2503580"/>
                <a:gd name="connsiteX12" fmla="*/ 976518 w 1366526"/>
                <a:gd name="connsiteY12" fmla="*/ 10985 h 2503580"/>
                <a:gd name="connsiteX13" fmla="*/ 976518 w 1366526"/>
                <a:gd name="connsiteY13" fmla="*/ 11612 h 250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6526" h="2503580">
                  <a:moveTo>
                    <a:pt x="1210830" y="0"/>
                  </a:moveTo>
                  <a:cubicBezTo>
                    <a:pt x="1270617" y="168057"/>
                    <a:pt x="1264390" y="374705"/>
                    <a:pt x="1183427" y="556456"/>
                  </a:cubicBezTo>
                  <a:cubicBezTo>
                    <a:pt x="1070081" y="812898"/>
                    <a:pt x="1082536" y="1140299"/>
                    <a:pt x="1082536" y="1140299"/>
                  </a:cubicBezTo>
                  <a:lnTo>
                    <a:pt x="1366526" y="2312963"/>
                  </a:lnTo>
                  <a:lnTo>
                    <a:pt x="977908" y="2448654"/>
                  </a:lnTo>
                  <a:lnTo>
                    <a:pt x="604237" y="1206277"/>
                  </a:lnTo>
                  <a:lnTo>
                    <a:pt x="642925" y="909736"/>
                  </a:lnTo>
                  <a:lnTo>
                    <a:pt x="450318" y="1195560"/>
                  </a:lnTo>
                  <a:lnTo>
                    <a:pt x="473953" y="2461185"/>
                  </a:lnTo>
                  <a:lnTo>
                    <a:pt x="65931" y="2503580"/>
                  </a:lnTo>
                  <a:lnTo>
                    <a:pt x="0" y="1184338"/>
                  </a:lnTo>
                  <a:lnTo>
                    <a:pt x="384387" y="37170"/>
                  </a:lnTo>
                  <a:lnTo>
                    <a:pt x="976518" y="10985"/>
                  </a:lnTo>
                  <a:lnTo>
                    <a:pt x="976518" y="11612"/>
                  </a:lnTo>
                  <a:close/>
                </a:path>
              </a:pathLst>
            </a:custGeom>
            <a:solidFill>
              <a:srgbClr val="A74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1" name="Freeform 426">
              <a:extLst>
                <a:ext uri="{FF2B5EF4-FFF2-40B4-BE49-F238E27FC236}">
                  <a16:creationId xmlns:a16="http://schemas.microsoft.com/office/drawing/2014/main" id="{8914698B-A3B3-0344-93E6-1E043D019430}"/>
                </a:ext>
              </a:extLst>
            </p:cNvPr>
            <p:cNvSpPr>
              <a:spLocks noChangeArrowheads="1"/>
            </p:cNvSpPr>
            <p:nvPr/>
          </p:nvSpPr>
          <p:spPr bwMode="auto">
            <a:xfrm>
              <a:off x="8673275" y="12548798"/>
              <a:ext cx="675646" cy="340569"/>
            </a:xfrm>
            <a:custGeom>
              <a:avLst/>
              <a:gdLst>
                <a:gd name="T0" fmla="*/ 537 w 543"/>
                <a:gd name="T1" fmla="*/ 271 h 272"/>
                <a:gd name="T2" fmla="*/ 452 w 543"/>
                <a:gd name="T3" fmla="*/ 271 h 272"/>
                <a:gd name="T4" fmla="*/ 453 w 543"/>
                <a:gd name="T5" fmla="*/ 166 h 272"/>
                <a:gd name="T6" fmla="*/ 375 w 543"/>
                <a:gd name="T7" fmla="*/ 271 h 272"/>
                <a:gd name="T8" fmla="*/ 0 w 543"/>
                <a:gd name="T9" fmla="*/ 271 h 272"/>
                <a:gd name="T10" fmla="*/ 0 w 543"/>
                <a:gd name="T11" fmla="*/ 187 h 272"/>
                <a:gd name="T12" fmla="*/ 201 w 543"/>
                <a:gd name="T13" fmla="*/ 185 h 272"/>
                <a:gd name="T14" fmla="*/ 272 w 543"/>
                <a:gd name="T15" fmla="*/ 28 h 272"/>
                <a:gd name="T16" fmla="*/ 542 w 543"/>
                <a:gd name="T17" fmla="*/ 0 h 272"/>
                <a:gd name="T18" fmla="*/ 537 w 543"/>
                <a:gd name="T19"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272">
                  <a:moveTo>
                    <a:pt x="537" y="271"/>
                  </a:moveTo>
                  <a:lnTo>
                    <a:pt x="452" y="271"/>
                  </a:lnTo>
                  <a:lnTo>
                    <a:pt x="453" y="166"/>
                  </a:lnTo>
                  <a:lnTo>
                    <a:pt x="375" y="271"/>
                  </a:lnTo>
                  <a:lnTo>
                    <a:pt x="0" y="271"/>
                  </a:lnTo>
                  <a:lnTo>
                    <a:pt x="0" y="187"/>
                  </a:lnTo>
                  <a:lnTo>
                    <a:pt x="201" y="185"/>
                  </a:lnTo>
                  <a:lnTo>
                    <a:pt x="272" y="28"/>
                  </a:lnTo>
                  <a:lnTo>
                    <a:pt x="542" y="0"/>
                  </a:lnTo>
                  <a:lnTo>
                    <a:pt x="537" y="27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2" name="Freeform 427">
              <a:extLst>
                <a:ext uri="{FF2B5EF4-FFF2-40B4-BE49-F238E27FC236}">
                  <a16:creationId xmlns:a16="http://schemas.microsoft.com/office/drawing/2014/main" id="{D4616658-C43E-2D43-A345-901EB6A67CE4}"/>
                </a:ext>
              </a:extLst>
            </p:cNvPr>
            <p:cNvSpPr>
              <a:spLocks noChangeArrowheads="1"/>
            </p:cNvSpPr>
            <p:nvPr/>
          </p:nvSpPr>
          <p:spPr bwMode="auto">
            <a:xfrm>
              <a:off x="8942436" y="12570768"/>
              <a:ext cx="164791" cy="159301"/>
            </a:xfrm>
            <a:custGeom>
              <a:avLst/>
              <a:gdLst>
                <a:gd name="T0" fmla="*/ 132 w 133"/>
                <a:gd name="T1" fmla="*/ 35 h 130"/>
                <a:gd name="T2" fmla="*/ 131 w 133"/>
                <a:gd name="T3" fmla="*/ 0 h 130"/>
                <a:gd name="T4" fmla="*/ 55 w 133"/>
                <a:gd name="T5" fmla="*/ 8 h 130"/>
                <a:gd name="T6" fmla="*/ 0 w 133"/>
                <a:gd name="T7" fmla="*/ 129 h 130"/>
                <a:gd name="T8" fmla="*/ 38 w 133"/>
                <a:gd name="T9" fmla="*/ 129 h 130"/>
                <a:gd name="T10" fmla="*/ 38 w 133"/>
                <a:gd name="T11" fmla="*/ 129 h 130"/>
                <a:gd name="T12" fmla="*/ 132 w 133"/>
                <a:gd name="T13" fmla="*/ 35 h 130"/>
              </a:gdLst>
              <a:ahLst/>
              <a:cxnLst>
                <a:cxn ang="0">
                  <a:pos x="T0" y="T1"/>
                </a:cxn>
                <a:cxn ang="0">
                  <a:pos x="T2" y="T3"/>
                </a:cxn>
                <a:cxn ang="0">
                  <a:pos x="T4" y="T5"/>
                </a:cxn>
                <a:cxn ang="0">
                  <a:pos x="T6" y="T7"/>
                </a:cxn>
                <a:cxn ang="0">
                  <a:pos x="T8" y="T9"/>
                </a:cxn>
                <a:cxn ang="0">
                  <a:pos x="T10" y="T11"/>
                </a:cxn>
                <a:cxn ang="0">
                  <a:pos x="T12" y="T13"/>
                </a:cxn>
              </a:cxnLst>
              <a:rect l="0" t="0" r="r" b="b"/>
              <a:pathLst>
                <a:path w="133" h="130">
                  <a:moveTo>
                    <a:pt x="132" y="35"/>
                  </a:moveTo>
                  <a:lnTo>
                    <a:pt x="131" y="0"/>
                  </a:lnTo>
                  <a:lnTo>
                    <a:pt x="55" y="8"/>
                  </a:lnTo>
                  <a:lnTo>
                    <a:pt x="0" y="129"/>
                  </a:lnTo>
                  <a:lnTo>
                    <a:pt x="38" y="129"/>
                  </a:lnTo>
                  <a:lnTo>
                    <a:pt x="38" y="129"/>
                  </a:lnTo>
                  <a:cubicBezTo>
                    <a:pt x="90" y="129"/>
                    <a:pt x="132" y="87"/>
                    <a:pt x="132" y="35"/>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3" name="Freeform 428">
              <a:extLst>
                <a:ext uri="{FF2B5EF4-FFF2-40B4-BE49-F238E27FC236}">
                  <a16:creationId xmlns:a16="http://schemas.microsoft.com/office/drawing/2014/main" id="{D0CD5969-7207-E245-9BFC-775B3340AB9A}"/>
                </a:ext>
              </a:extLst>
            </p:cNvPr>
            <p:cNvSpPr>
              <a:spLocks noChangeArrowheads="1"/>
            </p:cNvSpPr>
            <p:nvPr/>
          </p:nvSpPr>
          <p:spPr bwMode="auto">
            <a:xfrm>
              <a:off x="9623571" y="12416966"/>
              <a:ext cx="675642" cy="477896"/>
            </a:xfrm>
            <a:custGeom>
              <a:avLst/>
              <a:gdLst>
                <a:gd name="T0" fmla="*/ 543 w 544"/>
                <a:gd name="T1" fmla="*/ 267 h 384"/>
                <a:gd name="T2" fmla="*/ 460 w 544"/>
                <a:gd name="T3" fmla="*/ 285 h 384"/>
                <a:gd name="T4" fmla="*/ 438 w 544"/>
                <a:gd name="T5" fmla="*/ 182 h 384"/>
                <a:gd name="T6" fmla="*/ 384 w 544"/>
                <a:gd name="T7" fmla="*/ 301 h 384"/>
                <a:gd name="T8" fmla="*/ 19 w 544"/>
                <a:gd name="T9" fmla="*/ 383 h 384"/>
                <a:gd name="T10" fmla="*/ 0 w 544"/>
                <a:gd name="T11" fmla="*/ 301 h 384"/>
                <a:gd name="T12" fmla="*/ 195 w 544"/>
                <a:gd name="T13" fmla="*/ 254 h 384"/>
                <a:gd name="T14" fmla="*/ 231 w 544"/>
                <a:gd name="T15" fmla="*/ 90 h 384"/>
                <a:gd name="T16" fmla="*/ 488 w 544"/>
                <a:gd name="T17" fmla="*/ 0 h 384"/>
                <a:gd name="T18" fmla="*/ 543 w 544"/>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384">
                  <a:moveTo>
                    <a:pt x="543" y="267"/>
                  </a:moveTo>
                  <a:lnTo>
                    <a:pt x="460" y="285"/>
                  </a:lnTo>
                  <a:lnTo>
                    <a:pt x="438" y="182"/>
                  </a:lnTo>
                  <a:lnTo>
                    <a:pt x="384" y="301"/>
                  </a:lnTo>
                  <a:lnTo>
                    <a:pt x="19" y="383"/>
                  </a:lnTo>
                  <a:lnTo>
                    <a:pt x="0" y="301"/>
                  </a:lnTo>
                  <a:lnTo>
                    <a:pt x="195" y="254"/>
                  </a:lnTo>
                  <a:lnTo>
                    <a:pt x="231" y="90"/>
                  </a:lnTo>
                  <a:lnTo>
                    <a:pt x="488" y="0"/>
                  </a:lnTo>
                  <a:lnTo>
                    <a:pt x="543" y="2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4" name="Freeform 429">
              <a:extLst>
                <a:ext uri="{FF2B5EF4-FFF2-40B4-BE49-F238E27FC236}">
                  <a16:creationId xmlns:a16="http://schemas.microsoft.com/office/drawing/2014/main" id="{121BEA68-56F3-6C4B-9EAC-9A333793CBFC}"/>
                </a:ext>
              </a:extLst>
            </p:cNvPr>
            <p:cNvSpPr>
              <a:spLocks noChangeArrowheads="1"/>
            </p:cNvSpPr>
            <p:nvPr/>
          </p:nvSpPr>
          <p:spPr bwMode="auto">
            <a:xfrm>
              <a:off x="9876251" y="12493868"/>
              <a:ext cx="148310" cy="192257"/>
            </a:xfrm>
            <a:custGeom>
              <a:avLst/>
              <a:gdLst>
                <a:gd name="T0" fmla="*/ 108 w 120"/>
                <a:gd name="T1" fmla="*/ 32 h 154"/>
                <a:gd name="T2" fmla="*/ 101 w 120"/>
                <a:gd name="T3" fmla="*/ 0 h 154"/>
                <a:gd name="T4" fmla="*/ 27 w 120"/>
                <a:gd name="T5" fmla="*/ 26 h 154"/>
                <a:gd name="T6" fmla="*/ 0 w 120"/>
                <a:gd name="T7" fmla="*/ 153 h 154"/>
                <a:gd name="T8" fmla="*/ 37 w 120"/>
                <a:gd name="T9" fmla="*/ 144 h 154"/>
                <a:gd name="T10" fmla="*/ 37 w 120"/>
                <a:gd name="T11" fmla="*/ 144 h 154"/>
                <a:gd name="T12" fmla="*/ 108 w 120"/>
                <a:gd name="T13" fmla="*/ 32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108" y="32"/>
                  </a:moveTo>
                  <a:lnTo>
                    <a:pt x="101" y="0"/>
                  </a:lnTo>
                  <a:lnTo>
                    <a:pt x="27" y="26"/>
                  </a:lnTo>
                  <a:lnTo>
                    <a:pt x="0" y="153"/>
                  </a:lnTo>
                  <a:lnTo>
                    <a:pt x="37" y="144"/>
                  </a:lnTo>
                  <a:lnTo>
                    <a:pt x="37" y="144"/>
                  </a:lnTo>
                  <a:cubicBezTo>
                    <a:pt x="88" y="133"/>
                    <a:pt x="119" y="83"/>
                    <a:pt x="108" y="32"/>
                  </a:cubicBez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5" name="Freeform 431">
              <a:extLst>
                <a:ext uri="{FF2B5EF4-FFF2-40B4-BE49-F238E27FC236}">
                  <a16:creationId xmlns:a16="http://schemas.microsoft.com/office/drawing/2014/main" id="{C952A7D4-08AD-4940-8258-736AF7C6EA15}"/>
                </a:ext>
              </a:extLst>
            </p:cNvPr>
            <p:cNvSpPr>
              <a:spLocks noChangeArrowheads="1"/>
            </p:cNvSpPr>
            <p:nvPr/>
          </p:nvSpPr>
          <p:spPr bwMode="auto">
            <a:xfrm>
              <a:off x="8343690" y="7857736"/>
              <a:ext cx="269161" cy="373528"/>
            </a:xfrm>
            <a:custGeom>
              <a:avLst/>
              <a:gdLst>
                <a:gd name="T0" fmla="*/ 214 w 215"/>
                <a:gd name="T1" fmla="*/ 246 h 301"/>
                <a:gd name="T2" fmla="*/ 186 w 215"/>
                <a:gd name="T3" fmla="*/ 174 h 301"/>
                <a:gd name="T4" fmla="*/ 193 w 215"/>
                <a:gd name="T5" fmla="*/ 71 h 301"/>
                <a:gd name="T6" fmla="*/ 178 w 215"/>
                <a:gd name="T7" fmla="*/ 0 h 301"/>
                <a:gd name="T8" fmla="*/ 162 w 215"/>
                <a:gd name="T9" fmla="*/ 20 h 301"/>
                <a:gd name="T10" fmla="*/ 162 w 215"/>
                <a:gd name="T11" fmla="*/ 20 h 301"/>
                <a:gd name="T12" fmla="*/ 144 w 215"/>
                <a:gd name="T13" fmla="*/ 85 h 301"/>
                <a:gd name="T14" fmla="*/ 128 w 215"/>
                <a:gd name="T15" fmla="*/ 130 h 301"/>
                <a:gd name="T16" fmla="*/ 53 w 215"/>
                <a:gd name="T17" fmla="*/ 97 h 301"/>
                <a:gd name="T18" fmla="*/ 25 w 215"/>
                <a:gd name="T19" fmla="*/ 8 h 301"/>
                <a:gd name="T20" fmla="*/ 0 w 215"/>
                <a:gd name="T21" fmla="*/ 82 h 301"/>
                <a:gd name="T22" fmla="*/ 10 w 215"/>
                <a:gd name="T23" fmla="*/ 124 h 301"/>
                <a:gd name="T24" fmla="*/ 0 w 215"/>
                <a:gd name="T25" fmla="*/ 161 h 301"/>
                <a:gd name="T26" fmla="*/ 14 w 215"/>
                <a:gd name="T27" fmla="*/ 193 h 301"/>
                <a:gd name="T28" fmla="*/ 8 w 215"/>
                <a:gd name="T29" fmla="*/ 238 h 301"/>
                <a:gd name="T30" fmla="*/ 25 w 215"/>
                <a:gd name="T31" fmla="*/ 260 h 301"/>
                <a:gd name="T32" fmla="*/ 71 w 215"/>
                <a:gd name="T33" fmla="*/ 300 h 301"/>
                <a:gd name="T34" fmla="*/ 214 w 215"/>
                <a:gd name="T35" fmla="*/ 24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301">
                  <a:moveTo>
                    <a:pt x="214" y="246"/>
                  </a:moveTo>
                  <a:lnTo>
                    <a:pt x="186" y="174"/>
                  </a:lnTo>
                  <a:lnTo>
                    <a:pt x="193" y="71"/>
                  </a:lnTo>
                  <a:lnTo>
                    <a:pt x="178" y="0"/>
                  </a:lnTo>
                  <a:lnTo>
                    <a:pt x="162" y="20"/>
                  </a:lnTo>
                  <a:lnTo>
                    <a:pt x="162" y="20"/>
                  </a:lnTo>
                  <a:cubicBezTo>
                    <a:pt x="147" y="38"/>
                    <a:pt x="141" y="62"/>
                    <a:pt x="144" y="85"/>
                  </a:cubicBezTo>
                  <a:lnTo>
                    <a:pt x="128" y="130"/>
                  </a:lnTo>
                  <a:lnTo>
                    <a:pt x="53" y="97"/>
                  </a:lnTo>
                  <a:lnTo>
                    <a:pt x="25" y="8"/>
                  </a:lnTo>
                  <a:lnTo>
                    <a:pt x="0" y="82"/>
                  </a:lnTo>
                  <a:lnTo>
                    <a:pt x="10" y="124"/>
                  </a:lnTo>
                  <a:lnTo>
                    <a:pt x="0" y="161"/>
                  </a:lnTo>
                  <a:lnTo>
                    <a:pt x="14" y="193"/>
                  </a:lnTo>
                  <a:lnTo>
                    <a:pt x="8" y="238"/>
                  </a:lnTo>
                  <a:lnTo>
                    <a:pt x="25" y="260"/>
                  </a:lnTo>
                  <a:lnTo>
                    <a:pt x="71" y="300"/>
                  </a:lnTo>
                  <a:lnTo>
                    <a:pt x="214" y="246"/>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6" name="Freeform 432">
              <a:extLst>
                <a:ext uri="{FF2B5EF4-FFF2-40B4-BE49-F238E27FC236}">
                  <a16:creationId xmlns:a16="http://schemas.microsoft.com/office/drawing/2014/main" id="{79B0C134-F929-434A-BCB9-18424FF1D2A5}"/>
                </a:ext>
              </a:extLst>
            </p:cNvPr>
            <p:cNvSpPr>
              <a:spLocks noChangeArrowheads="1"/>
            </p:cNvSpPr>
            <p:nvPr/>
          </p:nvSpPr>
          <p:spPr bwMode="auto">
            <a:xfrm>
              <a:off x="9508218" y="7687454"/>
              <a:ext cx="186763" cy="362541"/>
            </a:xfrm>
            <a:custGeom>
              <a:avLst/>
              <a:gdLst>
                <a:gd name="T0" fmla="*/ 151 w 152"/>
                <a:gd name="T1" fmla="*/ 228 h 290"/>
                <a:gd name="T2" fmla="*/ 84 w 152"/>
                <a:gd name="T3" fmla="*/ 289 h 290"/>
                <a:gd name="T4" fmla="*/ 18 w 152"/>
                <a:gd name="T5" fmla="*/ 238 h 290"/>
                <a:gd name="T6" fmla="*/ 0 w 152"/>
                <a:gd name="T7" fmla="*/ 171 h 290"/>
                <a:gd name="T8" fmla="*/ 18 w 152"/>
                <a:gd name="T9" fmla="*/ 66 h 290"/>
                <a:gd name="T10" fmla="*/ 44 w 152"/>
                <a:gd name="T11" fmla="*/ 132 h 290"/>
                <a:gd name="T12" fmla="*/ 37 w 152"/>
                <a:gd name="T13" fmla="*/ 154 h 290"/>
                <a:gd name="T14" fmla="*/ 84 w 152"/>
                <a:gd name="T15" fmla="*/ 184 h 290"/>
                <a:gd name="T16" fmla="*/ 84 w 152"/>
                <a:gd name="T17" fmla="*/ 0 h 290"/>
                <a:gd name="T18" fmla="*/ 125 w 152"/>
                <a:gd name="T19" fmla="*/ 88 h 290"/>
                <a:gd name="T20" fmla="*/ 151 w 152"/>
                <a:gd name="T21" fmla="*/ 139 h 290"/>
                <a:gd name="T22" fmla="*/ 151 w 152"/>
                <a:gd name="T23" fmla="*/ 2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90">
                  <a:moveTo>
                    <a:pt x="151" y="228"/>
                  </a:moveTo>
                  <a:lnTo>
                    <a:pt x="84" y="289"/>
                  </a:lnTo>
                  <a:lnTo>
                    <a:pt x="18" y="238"/>
                  </a:lnTo>
                  <a:lnTo>
                    <a:pt x="0" y="171"/>
                  </a:lnTo>
                  <a:lnTo>
                    <a:pt x="18" y="66"/>
                  </a:lnTo>
                  <a:lnTo>
                    <a:pt x="44" y="132"/>
                  </a:lnTo>
                  <a:lnTo>
                    <a:pt x="37" y="154"/>
                  </a:lnTo>
                  <a:lnTo>
                    <a:pt x="84" y="184"/>
                  </a:lnTo>
                  <a:lnTo>
                    <a:pt x="84" y="0"/>
                  </a:lnTo>
                  <a:lnTo>
                    <a:pt x="125" y="88"/>
                  </a:lnTo>
                  <a:lnTo>
                    <a:pt x="151" y="139"/>
                  </a:lnTo>
                  <a:lnTo>
                    <a:pt x="151" y="228"/>
                  </a:lnTo>
                </a:path>
              </a:pathLst>
            </a:custGeom>
            <a:solidFill>
              <a:srgbClr val="EC55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7" name="Freeform 433">
              <a:extLst>
                <a:ext uri="{FF2B5EF4-FFF2-40B4-BE49-F238E27FC236}">
                  <a16:creationId xmlns:a16="http://schemas.microsoft.com/office/drawing/2014/main" id="{C5641E76-6565-B149-B57A-5FD0F4A0F9E0}"/>
                </a:ext>
              </a:extLst>
            </p:cNvPr>
            <p:cNvSpPr>
              <a:spLocks noChangeArrowheads="1"/>
            </p:cNvSpPr>
            <p:nvPr/>
          </p:nvSpPr>
          <p:spPr bwMode="auto">
            <a:xfrm>
              <a:off x="9326947" y="8115910"/>
              <a:ext cx="1422696" cy="1620446"/>
            </a:xfrm>
            <a:custGeom>
              <a:avLst/>
              <a:gdLst>
                <a:gd name="T0" fmla="*/ 291 w 1142"/>
                <a:gd name="T1" fmla="*/ 110 h 1303"/>
                <a:gd name="T2" fmla="*/ 291 w 1142"/>
                <a:gd name="T3" fmla="*/ 110 h 1303"/>
                <a:gd name="T4" fmla="*/ 311 w 1142"/>
                <a:gd name="T5" fmla="*/ 173 h 1303"/>
                <a:gd name="T6" fmla="*/ 311 w 1142"/>
                <a:gd name="T7" fmla="*/ 173 h 1303"/>
                <a:gd name="T8" fmla="*/ 325 w 1142"/>
                <a:gd name="T9" fmla="*/ 442 h 1303"/>
                <a:gd name="T10" fmla="*/ 325 w 1142"/>
                <a:gd name="T11" fmla="*/ 442 h 1303"/>
                <a:gd name="T12" fmla="*/ 355 w 1142"/>
                <a:gd name="T13" fmla="*/ 749 h 1303"/>
                <a:gd name="T14" fmla="*/ 355 w 1142"/>
                <a:gd name="T15" fmla="*/ 749 h 1303"/>
                <a:gd name="T16" fmla="*/ 571 w 1142"/>
                <a:gd name="T17" fmla="*/ 1250 h 1303"/>
                <a:gd name="T18" fmla="*/ 571 w 1142"/>
                <a:gd name="T19" fmla="*/ 1250 h 1303"/>
                <a:gd name="T20" fmla="*/ 703 w 1142"/>
                <a:gd name="T21" fmla="*/ 608 h 1303"/>
                <a:gd name="T22" fmla="*/ 703 w 1142"/>
                <a:gd name="T23" fmla="*/ 608 h 1303"/>
                <a:gd name="T24" fmla="*/ 538 w 1142"/>
                <a:gd name="T25" fmla="*/ 49 h 1303"/>
                <a:gd name="T26" fmla="*/ 538 w 1142"/>
                <a:gd name="T27" fmla="*/ 49 h 1303"/>
                <a:gd name="T28" fmla="*/ 291 w 1142"/>
                <a:gd name="T29" fmla="*/ 1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2" h="1303">
                  <a:moveTo>
                    <a:pt x="291" y="110"/>
                  </a:moveTo>
                  <a:lnTo>
                    <a:pt x="291" y="110"/>
                  </a:lnTo>
                  <a:cubicBezTo>
                    <a:pt x="290" y="132"/>
                    <a:pt x="297" y="154"/>
                    <a:pt x="311" y="173"/>
                  </a:cubicBezTo>
                  <a:lnTo>
                    <a:pt x="311" y="173"/>
                  </a:lnTo>
                  <a:cubicBezTo>
                    <a:pt x="335" y="206"/>
                    <a:pt x="386" y="302"/>
                    <a:pt x="325" y="442"/>
                  </a:cubicBezTo>
                  <a:lnTo>
                    <a:pt x="325" y="442"/>
                  </a:lnTo>
                  <a:cubicBezTo>
                    <a:pt x="249" y="619"/>
                    <a:pt x="355" y="749"/>
                    <a:pt x="355" y="749"/>
                  </a:cubicBezTo>
                  <a:lnTo>
                    <a:pt x="355" y="749"/>
                  </a:lnTo>
                  <a:cubicBezTo>
                    <a:pt x="355" y="749"/>
                    <a:pt x="0" y="1302"/>
                    <a:pt x="571" y="1250"/>
                  </a:cubicBezTo>
                  <a:lnTo>
                    <a:pt x="571" y="1250"/>
                  </a:lnTo>
                  <a:cubicBezTo>
                    <a:pt x="1141" y="1200"/>
                    <a:pt x="803" y="688"/>
                    <a:pt x="703" y="608"/>
                  </a:cubicBezTo>
                  <a:lnTo>
                    <a:pt x="703" y="608"/>
                  </a:lnTo>
                  <a:cubicBezTo>
                    <a:pt x="703" y="608"/>
                    <a:pt x="844" y="121"/>
                    <a:pt x="538" y="49"/>
                  </a:cubicBezTo>
                  <a:lnTo>
                    <a:pt x="538" y="49"/>
                  </a:lnTo>
                  <a:cubicBezTo>
                    <a:pt x="331" y="0"/>
                    <a:pt x="293" y="61"/>
                    <a:pt x="291" y="11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grpSp>
      <p:sp>
        <p:nvSpPr>
          <p:cNvPr id="3" name="CaixaDeTexto 2">
            <a:extLst>
              <a:ext uri="{FF2B5EF4-FFF2-40B4-BE49-F238E27FC236}">
                <a16:creationId xmlns:a16="http://schemas.microsoft.com/office/drawing/2014/main" id="{A32147C2-8A1A-3AC4-78EF-B27F1279C566}"/>
              </a:ext>
            </a:extLst>
          </p:cNvPr>
          <p:cNvSpPr txBox="1"/>
          <p:nvPr/>
        </p:nvSpPr>
        <p:spPr>
          <a:xfrm>
            <a:off x="116232" y="77845"/>
            <a:ext cx="8938255" cy="669414"/>
          </a:xfrm>
          <a:prstGeom prst="rect">
            <a:avLst/>
          </a:prstGeom>
          <a:noFill/>
        </p:spPr>
        <p:txBody>
          <a:bodyPr wrap="square">
            <a:spAutoFit/>
          </a:bodyPr>
          <a:lstStyle/>
          <a:p>
            <a:pPr algn="just"/>
            <a:r>
              <a:rPr lang="pt-BR" sz="1875" dirty="0">
                <a:latin typeface="rawline"/>
              </a:rPr>
              <a:t>Art. 124. Os contratos regidos por esta Lei </a:t>
            </a:r>
            <a:r>
              <a:rPr lang="pt-BR" sz="1875" b="1" dirty="0">
                <a:latin typeface="rawline"/>
              </a:rPr>
              <a:t>PODERÃO SER ALTERADOS</a:t>
            </a:r>
            <a:r>
              <a:rPr lang="pt-BR" sz="1875" dirty="0">
                <a:latin typeface="rawline"/>
              </a:rPr>
              <a:t>, com as </a:t>
            </a:r>
            <a:r>
              <a:rPr lang="pt-BR" sz="1875" b="1" dirty="0">
                <a:latin typeface="rawline"/>
              </a:rPr>
              <a:t>DEVIDAS JUSTIFICATIVAS</a:t>
            </a:r>
            <a:r>
              <a:rPr lang="pt-BR" sz="1875" dirty="0">
                <a:latin typeface="rawline"/>
              </a:rPr>
              <a:t>, nos seguintes casos:</a:t>
            </a:r>
          </a:p>
        </p:txBody>
      </p:sp>
      <p:sp>
        <p:nvSpPr>
          <p:cNvPr id="4" name="Freeform 205">
            <a:extLst>
              <a:ext uri="{FF2B5EF4-FFF2-40B4-BE49-F238E27FC236}">
                <a16:creationId xmlns:a16="http://schemas.microsoft.com/office/drawing/2014/main" id="{FA654225-4890-6395-A13A-9163A22EB360}"/>
              </a:ext>
            </a:extLst>
          </p:cNvPr>
          <p:cNvSpPr>
            <a:spLocks noChangeArrowheads="1"/>
          </p:cNvSpPr>
          <p:nvPr/>
        </p:nvSpPr>
        <p:spPr bwMode="auto">
          <a:xfrm>
            <a:off x="4248566" y="1092802"/>
            <a:ext cx="739501" cy="655046"/>
          </a:xfrm>
          <a:custGeom>
            <a:avLst/>
            <a:gdLst>
              <a:gd name="T0" fmla="*/ 1215 w 1584"/>
              <a:gd name="T1" fmla="*/ 0 h 1403"/>
              <a:gd name="T2" fmla="*/ 1061 w 1584"/>
              <a:gd name="T3" fmla="*/ 0 h 1403"/>
              <a:gd name="T4" fmla="*/ 405 w 1584"/>
              <a:gd name="T5" fmla="*/ 0 h 1403"/>
              <a:gd name="T6" fmla="*/ 0 w 1584"/>
              <a:gd name="T7" fmla="*/ 700 h 1403"/>
              <a:gd name="T8" fmla="*/ 405 w 1584"/>
              <a:gd name="T9" fmla="*/ 1402 h 1403"/>
              <a:gd name="T10" fmla="*/ 1061 w 1584"/>
              <a:gd name="T11" fmla="*/ 1402 h 1403"/>
              <a:gd name="T12" fmla="*/ 1215 w 1584"/>
              <a:gd name="T13" fmla="*/ 1402 h 1403"/>
              <a:gd name="T14" fmla="*/ 1583 w 1584"/>
              <a:gd name="T15" fmla="*/ 1402 h 1403"/>
              <a:gd name="T16" fmla="*/ 1583 w 1584"/>
              <a:gd name="T17" fmla="*/ 0 h 1403"/>
              <a:gd name="T18" fmla="*/ 1215 w 1584"/>
              <a:gd name="T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4" h="1403">
                <a:moveTo>
                  <a:pt x="1215" y="0"/>
                </a:moveTo>
                <a:lnTo>
                  <a:pt x="1061" y="0"/>
                </a:lnTo>
                <a:lnTo>
                  <a:pt x="405" y="0"/>
                </a:lnTo>
                <a:lnTo>
                  <a:pt x="0" y="700"/>
                </a:lnTo>
                <a:lnTo>
                  <a:pt x="405" y="1402"/>
                </a:lnTo>
                <a:lnTo>
                  <a:pt x="1061" y="1402"/>
                </a:lnTo>
                <a:lnTo>
                  <a:pt x="1215" y="1402"/>
                </a:lnTo>
                <a:lnTo>
                  <a:pt x="1583" y="1402"/>
                </a:lnTo>
                <a:lnTo>
                  <a:pt x="1583" y="0"/>
                </a:lnTo>
                <a:lnTo>
                  <a:pt x="1215" y="0"/>
                </a:lnTo>
              </a:path>
            </a:pathLst>
          </a:custGeom>
          <a:solidFill>
            <a:srgbClr val="F26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 name="CaixaDeTexto 6">
            <a:extLst>
              <a:ext uri="{FF2B5EF4-FFF2-40B4-BE49-F238E27FC236}">
                <a16:creationId xmlns:a16="http://schemas.microsoft.com/office/drawing/2014/main" id="{C7AA29B5-8410-EFFA-3CBD-9E00FCA31818}"/>
              </a:ext>
            </a:extLst>
          </p:cNvPr>
          <p:cNvSpPr txBox="1"/>
          <p:nvPr/>
        </p:nvSpPr>
        <p:spPr>
          <a:xfrm>
            <a:off x="4387113" y="1190474"/>
            <a:ext cx="734211" cy="438582"/>
          </a:xfrm>
          <a:prstGeom prst="rect">
            <a:avLst/>
          </a:prstGeom>
          <a:noFill/>
        </p:spPr>
        <p:txBody>
          <a:bodyPr wrap="square">
            <a:spAutoFit/>
          </a:bodyPr>
          <a:lstStyle/>
          <a:p>
            <a:r>
              <a:rPr lang="pt-BR" sz="2250" b="1" dirty="0">
                <a:latin typeface="Aharoni" panose="02010803020104030203" pitchFamily="2" charset="-79"/>
                <a:cs typeface="Aharoni" panose="02010803020104030203" pitchFamily="2" charset="-79"/>
              </a:rPr>
              <a:t>§ 1º </a:t>
            </a:r>
          </a:p>
        </p:txBody>
      </p:sp>
      <p:sp>
        <p:nvSpPr>
          <p:cNvPr id="9" name="CaixaDeTexto 8">
            <a:extLst>
              <a:ext uri="{FF2B5EF4-FFF2-40B4-BE49-F238E27FC236}">
                <a16:creationId xmlns:a16="http://schemas.microsoft.com/office/drawing/2014/main" id="{82982E92-54C8-E78A-B27B-29CB6B4D2DA0}"/>
              </a:ext>
            </a:extLst>
          </p:cNvPr>
          <p:cNvSpPr txBox="1"/>
          <p:nvPr/>
        </p:nvSpPr>
        <p:spPr>
          <a:xfrm>
            <a:off x="5056035" y="698254"/>
            <a:ext cx="3836995" cy="1938992"/>
          </a:xfrm>
          <a:prstGeom prst="rect">
            <a:avLst/>
          </a:prstGeom>
          <a:noFill/>
        </p:spPr>
        <p:txBody>
          <a:bodyPr wrap="square">
            <a:spAutoFit/>
          </a:bodyPr>
          <a:lstStyle/>
          <a:p>
            <a:pPr algn="just"/>
            <a:r>
              <a:rPr lang="pt-BR" sz="1500" dirty="0">
                <a:latin typeface="rawline"/>
              </a:rPr>
              <a:t>Se forem decorrentes de </a:t>
            </a:r>
            <a:r>
              <a:rPr lang="pt-BR" sz="1500" b="1" dirty="0">
                <a:solidFill>
                  <a:srgbClr val="0070C0"/>
                </a:solidFill>
                <a:latin typeface="rawline"/>
              </a:rPr>
              <a:t>FALHAS DE PROJETO</a:t>
            </a:r>
            <a:r>
              <a:rPr lang="pt-BR" sz="1500" dirty="0">
                <a:latin typeface="rawline"/>
              </a:rPr>
              <a:t>, as alterações de contratos de obras e serviços de engenharia </a:t>
            </a:r>
            <a:r>
              <a:rPr lang="pt-BR" sz="1500" b="1" dirty="0">
                <a:solidFill>
                  <a:srgbClr val="0070C0"/>
                </a:solidFill>
                <a:latin typeface="rawline"/>
              </a:rPr>
              <a:t>ENSEJARÃO APURAÇÃO DE RESPONSABILIDADE DO RESPONSÁVEL TÉCNICO E ADOÇÃO DAS PROVIDÊNCIAS NECESSÁRIAS</a:t>
            </a:r>
            <a:r>
              <a:rPr lang="pt-BR" sz="1500" dirty="0">
                <a:solidFill>
                  <a:srgbClr val="0070C0"/>
                </a:solidFill>
                <a:latin typeface="rawline"/>
              </a:rPr>
              <a:t> </a:t>
            </a:r>
            <a:r>
              <a:rPr lang="pt-BR" sz="1500" dirty="0">
                <a:latin typeface="rawline"/>
              </a:rPr>
              <a:t>para o ressarcimento dos danos causados à Administração.</a:t>
            </a:r>
          </a:p>
          <a:p>
            <a:pPr algn="just"/>
            <a:endParaRPr lang="pt-BR" sz="1500" dirty="0">
              <a:latin typeface="rawline"/>
            </a:endParaRPr>
          </a:p>
        </p:txBody>
      </p:sp>
      <p:sp>
        <p:nvSpPr>
          <p:cNvPr id="10" name="Freeform 277">
            <a:extLst>
              <a:ext uri="{FF2B5EF4-FFF2-40B4-BE49-F238E27FC236}">
                <a16:creationId xmlns:a16="http://schemas.microsoft.com/office/drawing/2014/main" id="{CD2ECC70-39FE-ECD6-4FF1-24B2586B5493}"/>
              </a:ext>
            </a:extLst>
          </p:cNvPr>
          <p:cNvSpPr>
            <a:spLocks noChangeArrowheads="1"/>
          </p:cNvSpPr>
          <p:nvPr/>
        </p:nvSpPr>
        <p:spPr bwMode="auto">
          <a:xfrm>
            <a:off x="4331007" y="2801753"/>
            <a:ext cx="739501" cy="655046"/>
          </a:xfrm>
          <a:custGeom>
            <a:avLst/>
            <a:gdLst>
              <a:gd name="T0" fmla="*/ 1215 w 1584"/>
              <a:gd name="T1" fmla="*/ 0 h 1404"/>
              <a:gd name="T2" fmla="*/ 1061 w 1584"/>
              <a:gd name="T3" fmla="*/ 0 h 1404"/>
              <a:gd name="T4" fmla="*/ 405 w 1584"/>
              <a:gd name="T5" fmla="*/ 0 h 1404"/>
              <a:gd name="T6" fmla="*/ 0 w 1584"/>
              <a:gd name="T7" fmla="*/ 702 h 1404"/>
              <a:gd name="T8" fmla="*/ 405 w 1584"/>
              <a:gd name="T9" fmla="*/ 1403 h 1404"/>
              <a:gd name="T10" fmla="*/ 1061 w 1584"/>
              <a:gd name="T11" fmla="*/ 1403 h 1404"/>
              <a:gd name="T12" fmla="*/ 1215 w 1584"/>
              <a:gd name="T13" fmla="*/ 1403 h 1404"/>
              <a:gd name="T14" fmla="*/ 1583 w 1584"/>
              <a:gd name="T15" fmla="*/ 1403 h 1404"/>
              <a:gd name="T16" fmla="*/ 1583 w 1584"/>
              <a:gd name="T17" fmla="*/ 0 h 1404"/>
              <a:gd name="T18" fmla="*/ 1215 w 1584"/>
              <a:gd name="T19"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4" h="1404">
                <a:moveTo>
                  <a:pt x="1215" y="0"/>
                </a:moveTo>
                <a:lnTo>
                  <a:pt x="1061" y="0"/>
                </a:lnTo>
                <a:lnTo>
                  <a:pt x="405" y="0"/>
                </a:lnTo>
                <a:lnTo>
                  <a:pt x="0" y="702"/>
                </a:lnTo>
                <a:lnTo>
                  <a:pt x="405" y="1403"/>
                </a:lnTo>
                <a:lnTo>
                  <a:pt x="1061" y="1403"/>
                </a:lnTo>
                <a:lnTo>
                  <a:pt x="1215" y="1403"/>
                </a:lnTo>
                <a:lnTo>
                  <a:pt x="1583" y="1403"/>
                </a:lnTo>
                <a:lnTo>
                  <a:pt x="1583" y="0"/>
                </a:lnTo>
                <a:lnTo>
                  <a:pt x="1215" y="0"/>
                </a:lnTo>
              </a:path>
            </a:pathLst>
          </a:custGeom>
          <a:solidFill>
            <a:srgbClr val="51A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2" name="CaixaDeTexto 11">
            <a:extLst>
              <a:ext uri="{FF2B5EF4-FFF2-40B4-BE49-F238E27FC236}">
                <a16:creationId xmlns:a16="http://schemas.microsoft.com/office/drawing/2014/main" id="{3231350E-9DEB-B0DF-DBD0-D21B63256B02}"/>
              </a:ext>
            </a:extLst>
          </p:cNvPr>
          <p:cNvSpPr txBox="1"/>
          <p:nvPr/>
        </p:nvSpPr>
        <p:spPr>
          <a:xfrm>
            <a:off x="4473154" y="2921527"/>
            <a:ext cx="827488" cy="438582"/>
          </a:xfrm>
          <a:prstGeom prst="rect">
            <a:avLst/>
          </a:prstGeom>
          <a:noFill/>
        </p:spPr>
        <p:txBody>
          <a:bodyPr wrap="square">
            <a:spAutoFit/>
          </a:bodyPr>
          <a:lstStyle/>
          <a:p>
            <a:r>
              <a:rPr lang="pt-BR" sz="2250" b="1" dirty="0">
                <a:latin typeface="Aharoni" panose="02010803020104030203" pitchFamily="2" charset="-79"/>
                <a:cs typeface="Aharoni" panose="02010803020104030203" pitchFamily="2" charset="-79"/>
              </a:rPr>
              <a:t>§ 2º </a:t>
            </a:r>
          </a:p>
        </p:txBody>
      </p:sp>
      <p:sp>
        <p:nvSpPr>
          <p:cNvPr id="59" name="CaixaDeTexto 58">
            <a:extLst>
              <a:ext uri="{FF2B5EF4-FFF2-40B4-BE49-F238E27FC236}">
                <a16:creationId xmlns:a16="http://schemas.microsoft.com/office/drawing/2014/main" id="{A89C1083-2C92-FABF-2D32-B849CBE709EB}"/>
              </a:ext>
            </a:extLst>
          </p:cNvPr>
          <p:cNvSpPr txBox="1"/>
          <p:nvPr/>
        </p:nvSpPr>
        <p:spPr>
          <a:xfrm>
            <a:off x="5091573" y="2389246"/>
            <a:ext cx="3919192" cy="1938992"/>
          </a:xfrm>
          <a:prstGeom prst="rect">
            <a:avLst/>
          </a:prstGeom>
          <a:noFill/>
        </p:spPr>
        <p:txBody>
          <a:bodyPr wrap="square">
            <a:spAutoFit/>
          </a:bodyPr>
          <a:lstStyle/>
          <a:p>
            <a:pPr algn="just"/>
            <a:r>
              <a:rPr lang="pt-BR" sz="1500" dirty="0">
                <a:latin typeface="rawline"/>
              </a:rPr>
              <a:t>Será aplicado o equilíbrio econômico-financeiro às contratações de obras e serviços de engenharia, quando a </a:t>
            </a:r>
            <a:r>
              <a:rPr lang="pt-BR" sz="1500" b="1" dirty="0">
                <a:solidFill>
                  <a:srgbClr val="0070C0"/>
                </a:solidFill>
                <a:latin typeface="rawline"/>
              </a:rPr>
              <a:t>EXECUÇÃO FOR OBSTADA PELO ATRASO NA CONCLUSÃO</a:t>
            </a:r>
            <a:r>
              <a:rPr lang="pt-BR" sz="1500" dirty="0">
                <a:solidFill>
                  <a:srgbClr val="0070C0"/>
                </a:solidFill>
                <a:latin typeface="rawline"/>
              </a:rPr>
              <a:t> </a:t>
            </a:r>
            <a:r>
              <a:rPr lang="pt-BR" sz="1500" dirty="0">
                <a:latin typeface="rawline"/>
              </a:rPr>
              <a:t>de procedimentos de </a:t>
            </a:r>
            <a:r>
              <a:rPr lang="pt-BR" sz="1500" b="1" dirty="0">
                <a:solidFill>
                  <a:srgbClr val="0070C0"/>
                </a:solidFill>
                <a:latin typeface="rawline"/>
              </a:rPr>
              <a:t>DESAPROPRIAÇÃO, DESOCUPAÇÃO, SERVIDÃO ADMINISTRATIVA OU LICENCIAMENTO AMBIENTAL</a:t>
            </a:r>
            <a:r>
              <a:rPr lang="pt-BR" sz="1500" dirty="0">
                <a:latin typeface="rawline"/>
              </a:rPr>
              <a:t>, por circunstâncias alheias ao contratado.</a:t>
            </a:r>
            <a:endParaRPr lang="pt-BR" sz="1500" dirty="0"/>
          </a:p>
        </p:txBody>
      </p:sp>
    </p:spTree>
    <p:extLst>
      <p:ext uri="{BB962C8B-B14F-4D97-AF65-F5344CB8AC3E}">
        <p14:creationId xmlns:p14="http://schemas.microsoft.com/office/powerpoint/2010/main" val="2646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 presetClass="entr" presetSubtype="2" fill="hold" grpId="0" nodeType="afterEffect">
                                  <p:stCondLst>
                                    <p:cond delay="3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2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200"/>
                            </p:stCondLst>
                            <p:childTnLst>
                              <p:par>
                                <p:cTn id="31" presetID="2" presetClass="entr" presetSubtype="2" fill="hold" grpId="0" nodeType="afterEffect">
                                  <p:stCondLst>
                                    <p:cond delay="30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animBg="1"/>
      <p:bldP spid="12"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C6DFEC0-2E48-105B-1711-968F1FEBD64C}"/>
              </a:ext>
            </a:extLst>
          </p:cNvPr>
          <p:cNvSpPr txBox="1"/>
          <p:nvPr/>
        </p:nvSpPr>
        <p:spPr>
          <a:xfrm>
            <a:off x="192982" y="1069258"/>
            <a:ext cx="4837389" cy="2977738"/>
          </a:xfrm>
          <a:prstGeom prst="rect">
            <a:avLst/>
          </a:prstGeom>
          <a:noFill/>
        </p:spPr>
        <p:txBody>
          <a:bodyPr wrap="square">
            <a:spAutoFit/>
          </a:bodyPr>
          <a:lstStyle/>
          <a:p>
            <a:r>
              <a:rPr lang="pt-BR" sz="1875" dirty="0">
                <a:latin typeface="rawline"/>
              </a:rPr>
              <a:t>Art. 125. Nas alterações unilaterais..., o contratado será </a:t>
            </a:r>
            <a:r>
              <a:rPr lang="pt-BR" sz="1875" b="1" dirty="0">
                <a:solidFill>
                  <a:srgbClr val="0070C0"/>
                </a:solidFill>
                <a:latin typeface="rawline"/>
              </a:rPr>
              <a:t>OBRIGADO A ACEITAR</a:t>
            </a:r>
            <a:r>
              <a:rPr lang="pt-BR" sz="1875" dirty="0">
                <a:latin typeface="rawline"/>
              </a:rPr>
              <a:t>, nas mesmas condições contratuais, </a:t>
            </a:r>
            <a:r>
              <a:rPr lang="pt-BR" sz="1875" b="1" dirty="0">
                <a:solidFill>
                  <a:srgbClr val="0070C0"/>
                </a:solidFill>
                <a:latin typeface="rawline"/>
              </a:rPr>
              <a:t>ACRÉSCIMOS OU SUPRESSÕES</a:t>
            </a:r>
            <a:r>
              <a:rPr lang="pt-BR" sz="1875" dirty="0">
                <a:solidFill>
                  <a:srgbClr val="0070C0"/>
                </a:solidFill>
                <a:latin typeface="rawline"/>
              </a:rPr>
              <a:t> de </a:t>
            </a:r>
            <a:r>
              <a:rPr lang="pt-BR" sz="1875" b="1" dirty="0">
                <a:solidFill>
                  <a:srgbClr val="0070C0"/>
                </a:solidFill>
                <a:latin typeface="rawline"/>
              </a:rPr>
              <a:t>ATÉ 25% (VINTE E CINCO POR CENTO)</a:t>
            </a:r>
            <a:r>
              <a:rPr lang="pt-BR" sz="1875" dirty="0">
                <a:solidFill>
                  <a:srgbClr val="0070C0"/>
                </a:solidFill>
                <a:latin typeface="rawline"/>
              </a:rPr>
              <a:t> do </a:t>
            </a:r>
            <a:r>
              <a:rPr lang="pt-BR" sz="1875" b="1" dirty="0">
                <a:solidFill>
                  <a:srgbClr val="0070C0"/>
                </a:solidFill>
                <a:latin typeface="rawline"/>
              </a:rPr>
              <a:t>VALOR INICIAL ATUALIZADO</a:t>
            </a:r>
            <a:r>
              <a:rPr lang="pt-BR" sz="1875" dirty="0">
                <a:solidFill>
                  <a:srgbClr val="0070C0"/>
                </a:solidFill>
                <a:latin typeface="rawline"/>
              </a:rPr>
              <a:t> </a:t>
            </a:r>
            <a:r>
              <a:rPr lang="pt-BR" sz="1875" dirty="0">
                <a:latin typeface="rawline"/>
              </a:rPr>
              <a:t>do contrato que se fizerem nas </a:t>
            </a:r>
            <a:r>
              <a:rPr lang="pt-BR" sz="1875" b="1" dirty="0">
                <a:solidFill>
                  <a:srgbClr val="0070C0"/>
                </a:solidFill>
                <a:latin typeface="rawline"/>
              </a:rPr>
              <a:t>OBRAS, NOS SERVIÇOS OU NAS COMPRAS</a:t>
            </a:r>
            <a:r>
              <a:rPr lang="pt-BR" sz="1875" dirty="0">
                <a:latin typeface="rawline"/>
              </a:rPr>
              <a:t>, e, no caso de </a:t>
            </a:r>
            <a:r>
              <a:rPr lang="pt-BR" sz="1875" b="1" dirty="0">
                <a:solidFill>
                  <a:srgbClr val="0070C0"/>
                </a:solidFill>
                <a:latin typeface="rawline"/>
              </a:rPr>
              <a:t>REFORMA DE EDIFÍCIO OU DE EQUIPAMENTO</a:t>
            </a:r>
            <a:r>
              <a:rPr lang="pt-BR" sz="1875" dirty="0">
                <a:latin typeface="rawline"/>
              </a:rPr>
              <a:t>, o limite para os acréscimos será de </a:t>
            </a:r>
            <a:r>
              <a:rPr lang="pt-BR" sz="1875" b="1" dirty="0">
                <a:solidFill>
                  <a:srgbClr val="0070C0"/>
                </a:solidFill>
                <a:latin typeface="rawline"/>
              </a:rPr>
              <a:t>50% (CINQUENTA POR CENTO).</a:t>
            </a:r>
            <a:endParaRPr lang="pt-BR" sz="1875" b="1" dirty="0">
              <a:solidFill>
                <a:srgbClr val="0070C0"/>
              </a:solidFill>
            </a:endParaRPr>
          </a:p>
        </p:txBody>
      </p:sp>
      <p:pic>
        <p:nvPicPr>
          <p:cNvPr id="1026" name="Picture 2" descr="Imagem gerada">
            <a:extLst>
              <a:ext uri="{FF2B5EF4-FFF2-40B4-BE49-F238E27FC236}">
                <a16:creationId xmlns:a16="http://schemas.microsoft.com/office/drawing/2014/main" id="{9F687F62-2BA7-459D-4E80-BD9F8B581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17" y="415636"/>
            <a:ext cx="3658607" cy="3658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30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FA3575-3E8F-D146-8AFF-AB1FC557E4D9}"/>
              </a:ext>
            </a:extLst>
          </p:cNvPr>
          <p:cNvGrpSpPr/>
          <p:nvPr/>
        </p:nvGrpSpPr>
        <p:grpSpPr>
          <a:xfrm>
            <a:off x="2359870" y="189763"/>
            <a:ext cx="4330179" cy="3246236"/>
            <a:chOff x="10233297" y="3287523"/>
            <a:chExt cx="12128648" cy="9673254"/>
          </a:xfrm>
        </p:grpSpPr>
        <p:sp>
          <p:nvSpPr>
            <p:cNvPr id="12" name="Freeform 62">
              <a:extLst>
                <a:ext uri="{FF2B5EF4-FFF2-40B4-BE49-F238E27FC236}">
                  <a16:creationId xmlns:a16="http://schemas.microsoft.com/office/drawing/2014/main" id="{4D19F74C-C40D-2E45-846E-C950B9BD2B30}"/>
                </a:ext>
              </a:extLst>
            </p:cNvPr>
            <p:cNvSpPr>
              <a:spLocks noChangeArrowheads="1"/>
            </p:cNvSpPr>
            <p:nvPr/>
          </p:nvSpPr>
          <p:spPr bwMode="auto">
            <a:xfrm>
              <a:off x="13397292" y="5045298"/>
              <a:ext cx="3015684" cy="3180475"/>
            </a:xfrm>
            <a:custGeom>
              <a:avLst/>
              <a:gdLst>
                <a:gd name="T0" fmla="*/ 2422 w 2423"/>
                <a:gd name="T1" fmla="*/ 530 h 2554"/>
                <a:gd name="T2" fmla="*/ 399 w 2423"/>
                <a:gd name="T3" fmla="*/ 2553 h 2554"/>
                <a:gd name="T4" fmla="*/ 0 w 2423"/>
                <a:gd name="T5" fmla="*/ 1178 h 2554"/>
                <a:gd name="T6" fmla="*/ 1179 w 2423"/>
                <a:gd name="T7" fmla="*/ 0 h 2554"/>
                <a:gd name="T8" fmla="*/ 2422 w 2423"/>
                <a:gd name="T9" fmla="*/ 530 h 2554"/>
              </a:gdLst>
              <a:ahLst/>
              <a:cxnLst>
                <a:cxn ang="0">
                  <a:pos x="T0" y="T1"/>
                </a:cxn>
                <a:cxn ang="0">
                  <a:pos x="T2" y="T3"/>
                </a:cxn>
                <a:cxn ang="0">
                  <a:pos x="T4" y="T5"/>
                </a:cxn>
                <a:cxn ang="0">
                  <a:pos x="T6" y="T7"/>
                </a:cxn>
                <a:cxn ang="0">
                  <a:pos x="T8" y="T9"/>
                </a:cxn>
              </a:cxnLst>
              <a:rect l="0" t="0" r="r" b="b"/>
              <a:pathLst>
                <a:path w="2423" h="2554">
                  <a:moveTo>
                    <a:pt x="2422" y="530"/>
                  </a:moveTo>
                  <a:lnTo>
                    <a:pt x="399" y="2553"/>
                  </a:lnTo>
                  <a:lnTo>
                    <a:pt x="0" y="1178"/>
                  </a:lnTo>
                  <a:lnTo>
                    <a:pt x="1179" y="0"/>
                  </a:lnTo>
                  <a:lnTo>
                    <a:pt x="2422" y="530"/>
                  </a:lnTo>
                </a:path>
              </a:pathLst>
            </a:custGeom>
            <a:solidFill>
              <a:srgbClr val="FDAC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3" name="Freeform 63">
              <a:extLst>
                <a:ext uri="{FF2B5EF4-FFF2-40B4-BE49-F238E27FC236}">
                  <a16:creationId xmlns:a16="http://schemas.microsoft.com/office/drawing/2014/main" id="{912A7FED-2283-7947-9C86-7FD3237CDDE6}"/>
                </a:ext>
              </a:extLst>
            </p:cNvPr>
            <p:cNvSpPr>
              <a:spLocks noChangeArrowheads="1"/>
            </p:cNvSpPr>
            <p:nvPr/>
          </p:nvSpPr>
          <p:spPr bwMode="auto">
            <a:xfrm>
              <a:off x="13397292" y="5045298"/>
              <a:ext cx="1472136" cy="3180475"/>
            </a:xfrm>
            <a:custGeom>
              <a:avLst/>
              <a:gdLst>
                <a:gd name="T0" fmla="*/ 0 w 1180"/>
                <a:gd name="T1" fmla="*/ 1178 h 2554"/>
                <a:gd name="T2" fmla="*/ 399 w 1180"/>
                <a:gd name="T3" fmla="*/ 2553 h 2554"/>
                <a:gd name="T4" fmla="*/ 403 w 1180"/>
                <a:gd name="T5" fmla="*/ 2548 h 2554"/>
                <a:gd name="T6" fmla="*/ 1179 w 1180"/>
                <a:gd name="T7" fmla="*/ 0 h 2554"/>
                <a:gd name="T8" fmla="*/ 0 w 1180"/>
                <a:gd name="T9" fmla="*/ 1178 h 2554"/>
              </a:gdLst>
              <a:ahLst/>
              <a:cxnLst>
                <a:cxn ang="0">
                  <a:pos x="T0" y="T1"/>
                </a:cxn>
                <a:cxn ang="0">
                  <a:pos x="T2" y="T3"/>
                </a:cxn>
                <a:cxn ang="0">
                  <a:pos x="T4" y="T5"/>
                </a:cxn>
                <a:cxn ang="0">
                  <a:pos x="T6" y="T7"/>
                </a:cxn>
                <a:cxn ang="0">
                  <a:pos x="T8" y="T9"/>
                </a:cxn>
              </a:cxnLst>
              <a:rect l="0" t="0" r="r" b="b"/>
              <a:pathLst>
                <a:path w="1180" h="2554">
                  <a:moveTo>
                    <a:pt x="0" y="1178"/>
                  </a:moveTo>
                  <a:lnTo>
                    <a:pt x="399" y="2553"/>
                  </a:lnTo>
                  <a:lnTo>
                    <a:pt x="403" y="2548"/>
                  </a:lnTo>
                  <a:lnTo>
                    <a:pt x="1179" y="0"/>
                  </a:lnTo>
                  <a:lnTo>
                    <a:pt x="0" y="1178"/>
                  </a:lnTo>
                </a:path>
              </a:pathLst>
            </a:custGeom>
            <a:solidFill>
              <a:srgbClr val="FF92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4" name="Freeform 64">
              <a:extLst>
                <a:ext uri="{FF2B5EF4-FFF2-40B4-BE49-F238E27FC236}">
                  <a16:creationId xmlns:a16="http://schemas.microsoft.com/office/drawing/2014/main" id="{3E707FDD-BB93-FA46-A751-F787A67CFC07}"/>
                </a:ext>
              </a:extLst>
            </p:cNvPr>
            <p:cNvSpPr>
              <a:spLocks noChangeArrowheads="1"/>
            </p:cNvSpPr>
            <p:nvPr/>
          </p:nvSpPr>
          <p:spPr bwMode="auto">
            <a:xfrm>
              <a:off x="10266256" y="6533915"/>
              <a:ext cx="5520514" cy="4334012"/>
            </a:xfrm>
            <a:custGeom>
              <a:avLst/>
              <a:gdLst>
                <a:gd name="T0" fmla="*/ 656 w 4430"/>
                <a:gd name="T1" fmla="*/ 3226 h 3479"/>
                <a:gd name="T2" fmla="*/ 656 w 4430"/>
                <a:gd name="T3" fmla="*/ 3226 h 3479"/>
                <a:gd name="T4" fmla="*/ 63 w 4430"/>
                <a:gd name="T5" fmla="*/ 3066 h 3479"/>
                <a:gd name="T6" fmla="*/ 63 w 4430"/>
                <a:gd name="T7" fmla="*/ 3066 h 3479"/>
                <a:gd name="T8" fmla="*/ 109 w 4430"/>
                <a:gd name="T9" fmla="*/ 2712 h 3479"/>
                <a:gd name="T10" fmla="*/ 109 w 4430"/>
                <a:gd name="T11" fmla="*/ 2712 h 3479"/>
                <a:gd name="T12" fmla="*/ 1095 w 4430"/>
                <a:gd name="T13" fmla="*/ 1595 h 3479"/>
                <a:gd name="T14" fmla="*/ 1095 w 4430"/>
                <a:gd name="T15" fmla="*/ 1595 h 3479"/>
                <a:gd name="T16" fmla="*/ 2721 w 4430"/>
                <a:gd name="T17" fmla="*/ 922 h 3479"/>
                <a:gd name="T18" fmla="*/ 2721 w 4430"/>
                <a:gd name="T19" fmla="*/ 922 h 3479"/>
                <a:gd name="T20" fmla="*/ 4139 w 4430"/>
                <a:gd name="T21" fmla="*/ 405 h 3479"/>
                <a:gd name="T22" fmla="*/ 4139 w 4430"/>
                <a:gd name="T23" fmla="*/ 405 h 3479"/>
                <a:gd name="T24" fmla="*/ 4402 w 4430"/>
                <a:gd name="T25" fmla="*/ 12 h 3479"/>
                <a:gd name="T26" fmla="*/ 4402 w 4430"/>
                <a:gd name="T27" fmla="*/ 12 h 3479"/>
                <a:gd name="T28" fmla="*/ 4417 w 4430"/>
                <a:gd name="T29" fmla="*/ 2 h 3479"/>
                <a:gd name="T30" fmla="*/ 4417 w 4430"/>
                <a:gd name="T31" fmla="*/ 2 h 3479"/>
                <a:gd name="T32" fmla="*/ 4428 w 4430"/>
                <a:gd name="T33" fmla="*/ 17 h 3479"/>
                <a:gd name="T34" fmla="*/ 4428 w 4430"/>
                <a:gd name="T35" fmla="*/ 17 h 3479"/>
                <a:gd name="T36" fmla="*/ 4156 w 4430"/>
                <a:gd name="T37" fmla="*/ 424 h 3479"/>
                <a:gd name="T38" fmla="*/ 4156 w 4430"/>
                <a:gd name="T39" fmla="*/ 424 h 3479"/>
                <a:gd name="T40" fmla="*/ 2724 w 4430"/>
                <a:gd name="T41" fmla="*/ 946 h 3479"/>
                <a:gd name="T42" fmla="*/ 2724 w 4430"/>
                <a:gd name="T43" fmla="*/ 946 h 3479"/>
                <a:gd name="T44" fmla="*/ 1111 w 4430"/>
                <a:gd name="T45" fmla="*/ 1615 h 3479"/>
                <a:gd name="T46" fmla="*/ 1111 w 4430"/>
                <a:gd name="T47" fmla="*/ 1615 h 3479"/>
                <a:gd name="T48" fmla="*/ 131 w 4430"/>
                <a:gd name="T49" fmla="*/ 2726 h 3479"/>
                <a:gd name="T50" fmla="*/ 131 w 4430"/>
                <a:gd name="T51" fmla="*/ 2726 h 3479"/>
                <a:gd name="T52" fmla="*/ 84 w 4430"/>
                <a:gd name="T53" fmla="*/ 3051 h 3479"/>
                <a:gd name="T54" fmla="*/ 84 w 4430"/>
                <a:gd name="T55" fmla="*/ 3051 h 3479"/>
                <a:gd name="T56" fmla="*/ 2803 w 4430"/>
                <a:gd name="T57" fmla="*/ 2846 h 3479"/>
                <a:gd name="T58" fmla="*/ 2803 w 4430"/>
                <a:gd name="T59" fmla="*/ 2846 h 3479"/>
                <a:gd name="T60" fmla="*/ 2818 w 4430"/>
                <a:gd name="T61" fmla="*/ 2855 h 3479"/>
                <a:gd name="T62" fmla="*/ 2818 w 4430"/>
                <a:gd name="T63" fmla="*/ 2855 h 3479"/>
                <a:gd name="T64" fmla="*/ 2809 w 4430"/>
                <a:gd name="T65" fmla="*/ 2871 h 3479"/>
                <a:gd name="T66" fmla="*/ 2809 w 4430"/>
                <a:gd name="T67" fmla="*/ 2871 h 3479"/>
                <a:gd name="T68" fmla="*/ 1562 w 4430"/>
                <a:gd name="T69" fmla="*/ 3136 h 3479"/>
                <a:gd name="T70" fmla="*/ 1562 w 4430"/>
                <a:gd name="T71" fmla="*/ 3136 h 3479"/>
                <a:gd name="T72" fmla="*/ 656 w 4430"/>
                <a:gd name="T73" fmla="*/ 3226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30" h="3479">
                  <a:moveTo>
                    <a:pt x="656" y="3226"/>
                  </a:moveTo>
                  <a:lnTo>
                    <a:pt x="656" y="3226"/>
                  </a:lnTo>
                  <a:cubicBezTo>
                    <a:pt x="340" y="3226"/>
                    <a:pt x="141" y="3173"/>
                    <a:pt x="63" y="3066"/>
                  </a:cubicBezTo>
                  <a:lnTo>
                    <a:pt x="63" y="3066"/>
                  </a:lnTo>
                  <a:cubicBezTo>
                    <a:pt x="0" y="2980"/>
                    <a:pt x="15" y="2861"/>
                    <a:pt x="109" y="2712"/>
                  </a:cubicBezTo>
                  <a:lnTo>
                    <a:pt x="109" y="2712"/>
                  </a:lnTo>
                  <a:cubicBezTo>
                    <a:pt x="391" y="2264"/>
                    <a:pt x="722" y="1888"/>
                    <a:pt x="1095" y="1595"/>
                  </a:cubicBezTo>
                  <a:lnTo>
                    <a:pt x="1095" y="1595"/>
                  </a:lnTo>
                  <a:cubicBezTo>
                    <a:pt x="1586" y="1208"/>
                    <a:pt x="2133" y="981"/>
                    <a:pt x="2721" y="922"/>
                  </a:cubicBezTo>
                  <a:lnTo>
                    <a:pt x="2721" y="922"/>
                  </a:lnTo>
                  <a:cubicBezTo>
                    <a:pt x="3159" y="876"/>
                    <a:pt x="3761" y="750"/>
                    <a:pt x="4139" y="405"/>
                  </a:cubicBezTo>
                  <a:lnTo>
                    <a:pt x="4139" y="405"/>
                  </a:lnTo>
                  <a:cubicBezTo>
                    <a:pt x="4363" y="201"/>
                    <a:pt x="4402" y="14"/>
                    <a:pt x="4402" y="12"/>
                  </a:cubicBezTo>
                  <a:lnTo>
                    <a:pt x="4402" y="12"/>
                  </a:lnTo>
                  <a:cubicBezTo>
                    <a:pt x="4404" y="5"/>
                    <a:pt x="4410" y="0"/>
                    <a:pt x="4417" y="2"/>
                  </a:cubicBezTo>
                  <a:lnTo>
                    <a:pt x="4417" y="2"/>
                  </a:lnTo>
                  <a:cubicBezTo>
                    <a:pt x="4424" y="3"/>
                    <a:pt x="4429" y="10"/>
                    <a:pt x="4428" y="17"/>
                  </a:cubicBezTo>
                  <a:lnTo>
                    <a:pt x="4428" y="17"/>
                  </a:lnTo>
                  <a:cubicBezTo>
                    <a:pt x="4426" y="25"/>
                    <a:pt x="4386" y="214"/>
                    <a:pt x="4156" y="424"/>
                  </a:cubicBezTo>
                  <a:lnTo>
                    <a:pt x="4156" y="424"/>
                  </a:lnTo>
                  <a:cubicBezTo>
                    <a:pt x="3773" y="774"/>
                    <a:pt x="3166" y="901"/>
                    <a:pt x="2724" y="946"/>
                  </a:cubicBezTo>
                  <a:lnTo>
                    <a:pt x="2724" y="946"/>
                  </a:lnTo>
                  <a:cubicBezTo>
                    <a:pt x="2140" y="1006"/>
                    <a:pt x="1597" y="1232"/>
                    <a:pt x="1111" y="1615"/>
                  </a:cubicBezTo>
                  <a:lnTo>
                    <a:pt x="1111" y="1615"/>
                  </a:lnTo>
                  <a:cubicBezTo>
                    <a:pt x="741" y="1906"/>
                    <a:pt x="411" y="2280"/>
                    <a:pt x="131" y="2726"/>
                  </a:cubicBezTo>
                  <a:lnTo>
                    <a:pt x="131" y="2726"/>
                  </a:lnTo>
                  <a:cubicBezTo>
                    <a:pt x="44" y="2865"/>
                    <a:pt x="28" y="2974"/>
                    <a:pt x="84" y="3051"/>
                  </a:cubicBezTo>
                  <a:lnTo>
                    <a:pt x="84" y="3051"/>
                  </a:lnTo>
                  <a:cubicBezTo>
                    <a:pt x="398" y="3478"/>
                    <a:pt x="2779" y="2853"/>
                    <a:pt x="2803" y="2846"/>
                  </a:cubicBezTo>
                  <a:lnTo>
                    <a:pt x="2803" y="2846"/>
                  </a:lnTo>
                  <a:cubicBezTo>
                    <a:pt x="2810" y="2844"/>
                    <a:pt x="2817" y="2848"/>
                    <a:pt x="2818" y="2855"/>
                  </a:cubicBezTo>
                  <a:lnTo>
                    <a:pt x="2818" y="2855"/>
                  </a:lnTo>
                  <a:cubicBezTo>
                    <a:pt x="2820" y="2862"/>
                    <a:pt x="2816" y="2869"/>
                    <a:pt x="2809" y="2871"/>
                  </a:cubicBezTo>
                  <a:lnTo>
                    <a:pt x="2809" y="2871"/>
                  </a:lnTo>
                  <a:cubicBezTo>
                    <a:pt x="2803" y="2872"/>
                    <a:pt x="2199" y="3032"/>
                    <a:pt x="1562" y="3136"/>
                  </a:cubicBezTo>
                  <a:lnTo>
                    <a:pt x="1562" y="3136"/>
                  </a:lnTo>
                  <a:cubicBezTo>
                    <a:pt x="1196" y="3196"/>
                    <a:pt x="892" y="3226"/>
                    <a:pt x="656" y="3226"/>
                  </a:cubicBezTo>
                </a:path>
              </a:pathLst>
            </a:custGeom>
            <a:solidFill>
              <a:srgbClr val="DEDE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5" name="Freeform 65">
              <a:extLst>
                <a:ext uri="{FF2B5EF4-FFF2-40B4-BE49-F238E27FC236}">
                  <a16:creationId xmlns:a16="http://schemas.microsoft.com/office/drawing/2014/main" id="{DD1239EE-B1AD-A34A-BF4B-E994502F3A3A}"/>
                </a:ext>
              </a:extLst>
            </p:cNvPr>
            <p:cNvSpPr>
              <a:spLocks noChangeArrowheads="1"/>
            </p:cNvSpPr>
            <p:nvPr/>
          </p:nvSpPr>
          <p:spPr bwMode="auto">
            <a:xfrm>
              <a:off x="20785444" y="6314194"/>
              <a:ext cx="714095" cy="714095"/>
            </a:xfrm>
            <a:custGeom>
              <a:avLst/>
              <a:gdLst>
                <a:gd name="T0" fmla="*/ 287 w 575"/>
                <a:gd name="T1" fmla="*/ 35 h 575"/>
                <a:gd name="T2" fmla="*/ 287 w 575"/>
                <a:gd name="T3" fmla="*/ 35 h 575"/>
                <a:gd name="T4" fmla="*/ 34 w 575"/>
                <a:gd name="T5" fmla="*/ 288 h 575"/>
                <a:gd name="T6" fmla="*/ 34 w 575"/>
                <a:gd name="T7" fmla="*/ 288 h 575"/>
                <a:gd name="T8" fmla="*/ 287 w 575"/>
                <a:gd name="T9" fmla="*/ 539 h 575"/>
                <a:gd name="T10" fmla="*/ 287 w 575"/>
                <a:gd name="T11" fmla="*/ 539 h 575"/>
                <a:gd name="T12" fmla="*/ 540 w 575"/>
                <a:gd name="T13" fmla="*/ 288 h 575"/>
                <a:gd name="T14" fmla="*/ 540 w 575"/>
                <a:gd name="T15" fmla="*/ 288 h 575"/>
                <a:gd name="T16" fmla="*/ 287 w 575"/>
                <a:gd name="T17" fmla="*/ 35 h 575"/>
                <a:gd name="T18" fmla="*/ 287 w 575"/>
                <a:gd name="T19" fmla="*/ 574 h 575"/>
                <a:gd name="T20" fmla="*/ 287 w 575"/>
                <a:gd name="T21" fmla="*/ 574 h 575"/>
                <a:gd name="T22" fmla="*/ 0 w 575"/>
                <a:gd name="T23" fmla="*/ 288 h 575"/>
                <a:gd name="T24" fmla="*/ 0 w 575"/>
                <a:gd name="T25" fmla="*/ 288 h 575"/>
                <a:gd name="T26" fmla="*/ 287 w 575"/>
                <a:gd name="T27" fmla="*/ 0 h 575"/>
                <a:gd name="T28" fmla="*/ 287 w 575"/>
                <a:gd name="T29" fmla="*/ 0 h 575"/>
                <a:gd name="T30" fmla="*/ 574 w 575"/>
                <a:gd name="T31" fmla="*/ 288 h 575"/>
                <a:gd name="T32" fmla="*/ 574 w 575"/>
                <a:gd name="T33" fmla="*/ 288 h 575"/>
                <a:gd name="T34" fmla="*/ 287 w 575"/>
                <a:gd name="T35"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575">
                  <a:moveTo>
                    <a:pt x="287" y="35"/>
                  </a:moveTo>
                  <a:lnTo>
                    <a:pt x="287" y="35"/>
                  </a:lnTo>
                  <a:cubicBezTo>
                    <a:pt x="147" y="35"/>
                    <a:pt x="34" y="148"/>
                    <a:pt x="34" y="288"/>
                  </a:cubicBezTo>
                  <a:lnTo>
                    <a:pt x="34" y="288"/>
                  </a:lnTo>
                  <a:cubicBezTo>
                    <a:pt x="34" y="427"/>
                    <a:pt x="147" y="539"/>
                    <a:pt x="287" y="539"/>
                  </a:cubicBezTo>
                  <a:lnTo>
                    <a:pt x="287" y="539"/>
                  </a:lnTo>
                  <a:cubicBezTo>
                    <a:pt x="426" y="539"/>
                    <a:pt x="540" y="427"/>
                    <a:pt x="540" y="288"/>
                  </a:cubicBezTo>
                  <a:lnTo>
                    <a:pt x="540" y="288"/>
                  </a:lnTo>
                  <a:cubicBezTo>
                    <a:pt x="540" y="148"/>
                    <a:pt x="426" y="35"/>
                    <a:pt x="287" y="35"/>
                  </a:cubicBezTo>
                  <a:close/>
                  <a:moveTo>
                    <a:pt x="287" y="574"/>
                  </a:moveTo>
                  <a:lnTo>
                    <a:pt x="287" y="574"/>
                  </a:lnTo>
                  <a:cubicBezTo>
                    <a:pt x="129" y="574"/>
                    <a:pt x="0" y="445"/>
                    <a:pt x="0" y="288"/>
                  </a:cubicBezTo>
                  <a:lnTo>
                    <a:pt x="0" y="288"/>
                  </a:lnTo>
                  <a:cubicBezTo>
                    <a:pt x="0" y="129"/>
                    <a:pt x="129" y="0"/>
                    <a:pt x="287" y="0"/>
                  </a:cubicBezTo>
                  <a:lnTo>
                    <a:pt x="287" y="0"/>
                  </a:lnTo>
                  <a:cubicBezTo>
                    <a:pt x="445" y="0"/>
                    <a:pt x="574" y="129"/>
                    <a:pt x="574" y="288"/>
                  </a:cubicBezTo>
                  <a:lnTo>
                    <a:pt x="574" y="288"/>
                  </a:lnTo>
                  <a:cubicBezTo>
                    <a:pt x="574" y="445"/>
                    <a:pt x="445" y="574"/>
                    <a:pt x="287" y="574"/>
                  </a:cubicBezTo>
                  <a:close/>
                </a:path>
              </a:pathLst>
            </a:custGeom>
            <a:solidFill>
              <a:srgbClr val="007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6" name="Freeform 66">
              <a:extLst>
                <a:ext uri="{FF2B5EF4-FFF2-40B4-BE49-F238E27FC236}">
                  <a16:creationId xmlns:a16="http://schemas.microsoft.com/office/drawing/2014/main" id="{C74A759E-31A7-B040-AE50-ABD00AB84756}"/>
                </a:ext>
              </a:extLst>
            </p:cNvPr>
            <p:cNvSpPr>
              <a:spLocks noChangeArrowheads="1"/>
            </p:cNvSpPr>
            <p:nvPr/>
          </p:nvSpPr>
          <p:spPr bwMode="auto">
            <a:xfrm>
              <a:off x="20527267" y="10483413"/>
              <a:ext cx="302120" cy="302120"/>
            </a:xfrm>
            <a:custGeom>
              <a:avLst/>
              <a:gdLst>
                <a:gd name="T0" fmla="*/ 0 w 244"/>
                <a:gd name="T1" fmla="*/ 121 h 244"/>
                <a:gd name="T2" fmla="*/ 0 w 244"/>
                <a:gd name="T3" fmla="*/ 121 h 244"/>
                <a:gd name="T4" fmla="*/ 122 w 244"/>
                <a:gd name="T5" fmla="*/ 243 h 244"/>
                <a:gd name="T6" fmla="*/ 122 w 244"/>
                <a:gd name="T7" fmla="*/ 243 h 244"/>
                <a:gd name="T8" fmla="*/ 243 w 244"/>
                <a:gd name="T9" fmla="*/ 121 h 244"/>
                <a:gd name="T10" fmla="*/ 243 w 244"/>
                <a:gd name="T11" fmla="*/ 121 h 244"/>
                <a:gd name="T12" fmla="*/ 122 w 244"/>
                <a:gd name="T13" fmla="*/ 0 h 244"/>
                <a:gd name="T14" fmla="*/ 122 w 244"/>
                <a:gd name="T15" fmla="*/ 0 h 244"/>
                <a:gd name="T16" fmla="*/ 0 w 244"/>
                <a:gd name="T17" fmla="*/ 1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4">
                  <a:moveTo>
                    <a:pt x="0" y="121"/>
                  </a:moveTo>
                  <a:lnTo>
                    <a:pt x="0" y="121"/>
                  </a:lnTo>
                  <a:cubicBezTo>
                    <a:pt x="0" y="189"/>
                    <a:pt x="54" y="243"/>
                    <a:pt x="122" y="243"/>
                  </a:cubicBezTo>
                  <a:lnTo>
                    <a:pt x="122" y="243"/>
                  </a:lnTo>
                  <a:cubicBezTo>
                    <a:pt x="189" y="243"/>
                    <a:pt x="243" y="189"/>
                    <a:pt x="243" y="121"/>
                  </a:cubicBezTo>
                  <a:lnTo>
                    <a:pt x="243" y="121"/>
                  </a:lnTo>
                  <a:cubicBezTo>
                    <a:pt x="243" y="55"/>
                    <a:pt x="189" y="0"/>
                    <a:pt x="122" y="0"/>
                  </a:cubicBezTo>
                  <a:lnTo>
                    <a:pt x="122" y="0"/>
                  </a:lnTo>
                  <a:cubicBezTo>
                    <a:pt x="54" y="0"/>
                    <a:pt x="0" y="55"/>
                    <a:pt x="0" y="12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7" name="Freeform 67">
              <a:extLst>
                <a:ext uri="{FF2B5EF4-FFF2-40B4-BE49-F238E27FC236}">
                  <a16:creationId xmlns:a16="http://schemas.microsoft.com/office/drawing/2014/main" id="{47F50D3F-4FD5-F34B-B17F-B431A8683C2A}"/>
                </a:ext>
              </a:extLst>
            </p:cNvPr>
            <p:cNvSpPr>
              <a:spLocks noChangeArrowheads="1"/>
            </p:cNvSpPr>
            <p:nvPr/>
          </p:nvSpPr>
          <p:spPr bwMode="auto">
            <a:xfrm>
              <a:off x="16275649" y="4073030"/>
              <a:ext cx="241693" cy="241693"/>
            </a:xfrm>
            <a:custGeom>
              <a:avLst/>
              <a:gdLst>
                <a:gd name="T0" fmla="*/ 97 w 196"/>
                <a:gd name="T1" fmla="*/ 34 h 196"/>
                <a:gd name="T2" fmla="*/ 97 w 196"/>
                <a:gd name="T3" fmla="*/ 34 h 196"/>
                <a:gd name="T4" fmla="*/ 34 w 196"/>
                <a:gd name="T5" fmla="*/ 97 h 196"/>
                <a:gd name="T6" fmla="*/ 34 w 196"/>
                <a:gd name="T7" fmla="*/ 97 h 196"/>
                <a:gd name="T8" fmla="*/ 97 w 196"/>
                <a:gd name="T9" fmla="*/ 161 h 196"/>
                <a:gd name="T10" fmla="*/ 97 w 196"/>
                <a:gd name="T11" fmla="*/ 161 h 196"/>
                <a:gd name="T12" fmla="*/ 161 w 196"/>
                <a:gd name="T13" fmla="*/ 97 h 196"/>
                <a:gd name="T14" fmla="*/ 161 w 196"/>
                <a:gd name="T15" fmla="*/ 97 h 196"/>
                <a:gd name="T16" fmla="*/ 97 w 196"/>
                <a:gd name="T17" fmla="*/ 34 h 196"/>
                <a:gd name="T18" fmla="*/ 97 w 196"/>
                <a:gd name="T19" fmla="*/ 195 h 196"/>
                <a:gd name="T20" fmla="*/ 97 w 196"/>
                <a:gd name="T21" fmla="*/ 195 h 196"/>
                <a:gd name="T22" fmla="*/ 0 w 196"/>
                <a:gd name="T23" fmla="*/ 97 h 196"/>
                <a:gd name="T24" fmla="*/ 0 w 196"/>
                <a:gd name="T25" fmla="*/ 97 h 196"/>
                <a:gd name="T26" fmla="*/ 97 w 196"/>
                <a:gd name="T27" fmla="*/ 0 h 196"/>
                <a:gd name="T28" fmla="*/ 97 w 196"/>
                <a:gd name="T29" fmla="*/ 0 h 196"/>
                <a:gd name="T30" fmla="*/ 195 w 196"/>
                <a:gd name="T31" fmla="*/ 97 h 196"/>
                <a:gd name="T32" fmla="*/ 195 w 196"/>
                <a:gd name="T33" fmla="*/ 97 h 196"/>
                <a:gd name="T34" fmla="*/ 97 w 196"/>
                <a:gd name="T35" fmla="*/ 19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6">
                  <a:moveTo>
                    <a:pt x="97" y="34"/>
                  </a:moveTo>
                  <a:lnTo>
                    <a:pt x="97" y="34"/>
                  </a:lnTo>
                  <a:cubicBezTo>
                    <a:pt x="62" y="34"/>
                    <a:pt x="34" y="62"/>
                    <a:pt x="34" y="97"/>
                  </a:cubicBezTo>
                  <a:lnTo>
                    <a:pt x="34" y="97"/>
                  </a:lnTo>
                  <a:cubicBezTo>
                    <a:pt x="34" y="132"/>
                    <a:pt x="62" y="161"/>
                    <a:pt x="97" y="161"/>
                  </a:cubicBezTo>
                  <a:lnTo>
                    <a:pt x="97" y="161"/>
                  </a:lnTo>
                  <a:cubicBezTo>
                    <a:pt x="133" y="161"/>
                    <a:pt x="161" y="132"/>
                    <a:pt x="161" y="97"/>
                  </a:cubicBezTo>
                  <a:lnTo>
                    <a:pt x="161" y="97"/>
                  </a:lnTo>
                  <a:cubicBezTo>
                    <a:pt x="161" y="62"/>
                    <a:pt x="133" y="34"/>
                    <a:pt x="97" y="34"/>
                  </a:cubicBezTo>
                  <a:close/>
                  <a:moveTo>
                    <a:pt x="97" y="195"/>
                  </a:moveTo>
                  <a:lnTo>
                    <a:pt x="97" y="195"/>
                  </a:lnTo>
                  <a:cubicBezTo>
                    <a:pt x="43" y="195"/>
                    <a:pt x="0" y="151"/>
                    <a:pt x="0" y="97"/>
                  </a:cubicBezTo>
                  <a:lnTo>
                    <a:pt x="0" y="97"/>
                  </a:lnTo>
                  <a:cubicBezTo>
                    <a:pt x="0" y="43"/>
                    <a:pt x="43" y="0"/>
                    <a:pt x="97" y="0"/>
                  </a:cubicBezTo>
                  <a:lnTo>
                    <a:pt x="97" y="0"/>
                  </a:lnTo>
                  <a:cubicBezTo>
                    <a:pt x="151" y="0"/>
                    <a:pt x="195" y="43"/>
                    <a:pt x="195" y="97"/>
                  </a:cubicBezTo>
                  <a:lnTo>
                    <a:pt x="195" y="97"/>
                  </a:lnTo>
                  <a:cubicBezTo>
                    <a:pt x="195" y="151"/>
                    <a:pt x="151" y="195"/>
                    <a:pt x="97" y="195"/>
                  </a:cubicBezTo>
                  <a:close/>
                </a:path>
              </a:pathLst>
            </a:custGeom>
            <a:solidFill>
              <a:srgbClr val="FF9C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8" name="Freeform 68">
              <a:extLst>
                <a:ext uri="{FF2B5EF4-FFF2-40B4-BE49-F238E27FC236}">
                  <a16:creationId xmlns:a16="http://schemas.microsoft.com/office/drawing/2014/main" id="{16D6DA5B-C241-4343-B85F-F2B5F99D86C8}"/>
                </a:ext>
              </a:extLst>
            </p:cNvPr>
            <p:cNvSpPr>
              <a:spLocks noChangeArrowheads="1"/>
            </p:cNvSpPr>
            <p:nvPr/>
          </p:nvSpPr>
          <p:spPr bwMode="auto">
            <a:xfrm>
              <a:off x="15720853" y="7280967"/>
              <a:ext cx="197750" cy="197750"/>
            </a:xfrm>
            <a:custGeom>
              <a:avLst/>
              <a:gdLst>
                <a:gd name="T0" fmla="*/ 156 w 157"/>
                <a:gd name="T1" fmla="*/ 78 h 157"/>
                <a:gd name="T2" fmla="*/ 156 w 157"/>
                <a:gd name="T3" fmla="*/ 78 h 157"/>
                <a:gd name="T4" fmla="*/ 79 w 157"/>
                <a:gd name="T5" fmla="*/ 156 h 157"/>
                <a:gd name="T6" fmla="*/ 79 w 157"/>
                <a:gd name="T7" fmla="*/ 156 h 157"/>
                <a:gd name="T8" fmla="*/ 0 w 157"/>
                <a:gd name="T9" fmla="*/ 78 h 157"/>
                <a:gd name="T10" fmla="*/ 0 w 157"/>
                <a:gd name="T11" fmla="*/ 78 h 157"/>
                <a:gd name="T12" fmla="*/ 79 w 157"/>
                <a:gd name="T13" fmla="*/ 0 h 157"/>
                <a:gd name="T14" fmla="*/ 79 w 157"/>
                <a:gd name="T15" fmla="*/ 0 h 157"/>
                <a:gd name="T16" fmla="*/ 156 w 157"/>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156" y="78"/>
                  </a:moveTo>
                  <a:lnTo>
                    <a:pt x="156" y="78"/>
                  </a:lnTo>
                  <a:cubicBezTo>
                    <a:pt x="156" y="121"/>
                    <a:pt x="121" y="156"/>
                    <a:pt x="79" y="156"/>
                  </a:cubicBezTo>
                  <a:lnTo>
                    <a:pt x="79" y="156"/>
                  </a:lnTo>
                  <a:cubicBezTo>
                    <a:pt x="35" y="156"/>
                    <a:pt x="0" y="121"/>
                    <a:pt x="0" y="78"/>
                  </a:cubicBezTo>
                  <a:lnTo>
                    <a:pt x="0" y="78"/>
                  </a:lnTo>
                  <a:cubicBezTo>
                    <a:pt x="0" y="34"/>
                    <a:pt x="35" y="0"/>
                    <a:pt x="79" y="0"/>
                  </a:cubicBezTo>
                  <a:lnTo>
                    <a:pt x="79" y="0"/>
                  </a:lnTo>
                  <a:cubicBezTo>
                    <a:pt x="121" y="0"/>
                    <a:pt x="156" y="34"/>
                    <a:pt x="156" y="78"/>
                  </a:cubicBezTo>
                </a:path>
              </a:pathLst>
            </a:custGeom>
            <a:solidFill>
              <a:srgbClr val="AC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19" name="Freeform 69">
              <a:extLst>
                <a:ext uri="{FF2B5EF4-FFF2-40B4-BE49-F238E27FC236}">
                  <a16:creationId xmlns:a16="http://schemas.microsoft.com/office/drawing/2014/main" id="{BA3A7596-E51C-B347-922E-97DEC510D2A1}"/>
                </a:ext>
              </a:extLst>
            </p:cNvPr>
            <p:cNvSpPr>
              <a:spLocks noChangeArrowheads="1"/>
            </p:cNvSpPr>
            <p:nvPr/>
          </p:nvSpPr>
          <p:spPr bwMode="auto">
            <a:xfrm>
              <a:off x="13386307" y="8626762"/>
              <a:ext cx="461415" cy="461415"/>
            </a:xfrm>
            <a:custGeom>
              <a:avLst/>
              <a:gdLst>
                <a:gd name="T0" fmla="*/ 186 w 372"/>
                <a:gd name="T1" fmla="*/ 34 h 372"/>
                <a:gd name="T2" fmla="*/ 186 w 372"/>
                <a:gd name="T3" fmla="*/ 34 h 372"/>
                <a:gd name="T4" fmla="*/ 35 w 372"/>
                <a:gd name="T5" fmla="*/ 185 h 372"/>
                <a:gd name="T6" fmla="*/ 35 w 372"/>
                <a:gd name="T7" fmla="*/ 185 h 372"/>
                <a:gd name="T8" fmla="*/ 186 w 372"/>
                <a:gd name="T9" fmla="*/ 336 h 372"/>
                <a:gd name="T10" fmla="*/ 186 w 372"/>
                <a:gd name="T11" fmla="*/ 336 h 372"/>
                <a:gd name="T12" fmla="*/ 337 w 372"/>
                <a:gd name="T13" fmla="*/ 185 h 372"/>
                <a:gd name="T14" fmla="*/ 337 w 372"/>
                <a:gd name="T15" fmla="*/ 185 h 372"/>
                <a:gd name="T16" fmla="*/ 186 w 372"/>
                <a:gd name="T17" fmla="*/ 34 h 372"/>
                <a:gd name="T18" fmla="*/ 186 w 372"/>
                <a:gd name="T19" fmla="*/ 371 h 372"/>
                <a:gd name="T20" fmla="*/ 186 w 372"/>
                <a:gd name="T21" fmla="*/ 371 h 372"/>
                <a:gd name="T22" fmla="*/ 0 w 372"/>
                <a:gd name="T23" fmla="*/ 185 h 372"/>
                <a:gd name="T24" fmla="*/ 0 w 372"/>
                <a:gd name="T25" fmla="*/ 185 h 372"/>
                <a:gd name="T26" fmla="*/ 186 w 372"/>
                <a:gd name="T27" fmla="*/ 0 h 372"/>
                <a:gd name="T28" fmla="*/ 186 w 372"/>
                <a:gd name="T29" fmla="*/ 0 h 372"/>
                <a:gd name="T30" fmla="*/ 371 w 372"/>
                <a:gd name="T31" fmla="*/ 185 h 372"/>
                <a:gd name="T32" fmla="*/ 371 w 372"/>
                <a:gd name="T33" fmla="*/ 185 h 372"/>
                <a:gd name="T34" fmla="*/ 186 w 372"/>
                <a:gd name="T35" fmla="*/ 37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2" h="372">
                  <a:moveTo>
                    <a:pt x="186" y="34"/>
                  </a:moveTo>
                  <a:lnTo>
                    <a:pt x="186" y="34"/>
                  </a:lnTo>
                  <a:cubicBezTo>
                    <a:pt x="102" y="34"/>
                    <a:pt x="35" y="102"/>
                    <a:pt x="35" y="185"/>
                  </a:cubicBezTo>
                  <a:lnTo>
                    <a:pt x="35" y="185"/>
                  </a:lnTo>
                  <a:cubicBezTo>
                    <a:pt x="35" y="268"/>
                    <a:pt x="102" y="336"/>
                    <a:pt x="186" y="336"/>
                  </a:cubicBezTo>
                  <a:lnTo>
                    <a:pt x="186" y="336"/>
                  </a:lnTo>
                  <a:cubicBezTo>
                    <a:pt x="269" y="336"/>
                    <a:pt x="337" y="268"/>
                    <a:pt x="337" y="185"/>
                  </a:cubicBezTo>
                  <a:lnTo>
                    <a:pt x="337" y="185"/>
                  </a:lnTo>
                  <a:cubicBezTo>
                    <a:pt x="337" y="102"/>
                    <a:pt x="269" y="34"/>
                    <a:pt x="186" y="34"/>
                  </a:cubicBezTo>
                  <a:close/>
                  <a:moveTo>
                    <a:pt x="186" y="371"/>
                  </a:moveTo>
                  <a:lnTo>
                    <a:pt x="186" y="371"/>
                  </a:lnTo>
                  <a:cubicBezTo>
                    <a:pt x="83" y="371"/>
                    <a:pt x="0" y="288"/>
                    <a:pt x="0" y="185"/>
                  </a:cubicBezTo>
                  <a:lnTo>
                    <a:pt x="0" y="185"/>
                  </a:lnTo>
                  <a:cubicBezTo>
                    <a:pt x="0" y="83"/>
                    <a:pt x="83" y="0"/>
                    <a:pt x="186" y="0"/>
                  </a:cubicBezTo>
                  <a:lnTo>
                    <a:pt x="186" y="0"/>
                  </a:lnTo>
                  <a:cubicBezTo>
                    <a:pt x="288" y="0"/>
                    <a:pt x="371" y="83"/>
                    <a:pt x="371" y="185"/>
                  </a:cubicBezTo>
                  <a:lnTo>
                    <a:pt x="371" y="185"/>
                  </a:lnTo>
                  <a:cubicBezTo>
                    <a:pt x="371" y="288"/>
                    <a:pt x="288" y="371"/>
                    <a:pt x="186" y="371"/>
                  </a:cubicBezTo>
                  <a:close/>
                </a:path>
              </a:pathLst>
            </a:custGeom>
            <a:solidFill>
              <a:srgbClr val="FFC7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0" name="Freeform 70">
              <a:extLst>
                <a:ext uri="{FF2B5EF4-FFF2-40B4-BE49-F238E27FC236}">
                  <a16:creationId xmlns:a16="http://schemas.microsoft.com/office/drawing/2014/main" id="{95EE6DE6-5D24-1144-98F9-B02B7D5657C1}"/>
                </a:ext>
              </a:extLst>
            </p:cNvPr>
            <p:cNvSpPr>
              <a:spLocks noChangeArrowheads="1"/>
            </p:cNvSpPr>
            <p:nvPr/>
          </p:nvSpPr>
          <p:spPr bwMode="auto">
            <a:xfrm>
              <a:off x="16835940" y="10637219"/>
              <a:ext cx="714095" cy="714095"/>
            </a:xfrm>
            <a:custGeom>
              <a:avLst/>
              <a:gdLst>
                <a:gd name="T0" fmla="*/ 286 w 575"/>
                <a:gd name="T1" fmla="*/ 34 h 575"/>
                <a:gd name="T2" fmla="*/ 286 w 575"/>
                <a:gd name="T3" fmla="*/ 34 h 575"/>
                <a:gd name="T4" fmla="*/ 34 w 575"/>
                <a:gd name="T5" fmla="*/ 287 h 575"/>
                <a:gd name="T6" fmla="*/ 34 w 575"/>
                <a:gd name="T7" fmla="*/ 287 h 575"/>
                <a:gd name="T8" fmla="*/ 286 w 575"/>
                <a:gd name="T9" fmla="*/ 540 h 575"/>
                <a:gd name="T10" fmla="*/ 286 w 575"/>
                <a:gd name="T11" fmla="*/ 540 h 575"/>
                <a:gd name="T12" fmla="*/ 540 w 575"/>
                <a:gd name="T13" fmla="*/ 287 h 575"/>
                <a:gd name="T14" fmla="*/ 540 w 575"/>
                <a:gd name="T15" fmla="*/ 287 h 575"/>
                <a:gd name="T16" fmla="*/ 286 w 575"/>
                <a:gd name="T17" fmla="*/ 34 h 575"/>
                <a:gd name="T18" fmla="*/ 286 w 575"/>
                <a:gd name="T19" fmla="*/ 574 h 575"/>
                <a:gd name="T20" fmla="*/ 286 w 575"/>
                <a:gd name="T21" fmla="*/ 574 h 575"/>
                <a:gd name="T22" fmla="*/ 0 w 575"/>
                <a:gd name="T23" fmla="*/ 287 h 575"/>
                <a:gd name="T24" fmla="*/ 0 w 575"/>
                <a:gd name="T25" fmla="*/ 287 h 575"/>
                <a:gd name="T26" fmla="*/ 286 w 575"/>
                <a:gd name="T27" fmla="*/ 0 h 575"/>
                <a:gd name="T28" fmla="*/ 286 w 575"/>
                <a:gd name="T29" fmla="*/ 0 h 575"/>
                <a:gd name="T30" fmla="*/ 574 w 575"/>
                <a:gd name="T31" fmla="*/ 287 h 575"/>
                <a:gd name="T32" fmla="*/ 574 w 575"/>
                <a:gd name="T33" fmla="*/ 287 h 575"/>
                <a:gd name="T34" fmla="*/ 286 w 575"/>
                <a:gd name="T35"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575">
                  <a:moveTo>
                    <a:pt x="286" y="34"/>
                  </a:moveTo>
                  <a:lnTo>
                    <a:pt x="286" y="34"/>
                  </a:lnTo>
                  <a:cubicBezTo>
                    <a:pt x="147" y="34"/>
                    <a:pt x="34" y="148"/>
                    <a:pt x="34" y="287"/>
                  </a:cubicBezTo>
                  <a:lnTo>
                    <a:pt x="34" y="287"/>
                  </a:lnTo>
                  <a:cubicBezTo>
                    <a:pt x="34" y="427"/>
                    <a:pt x="147" y="540"/>
                    <a:pt x="286" y="540"/>
                  </a:cubicBezTo>
                  <a:lnTo>
                    <a:pt x="286" y="540"/>
                  </a:lnTo>
                  <a:cubicBezTo>
                    <a:pt x="426" y="540"/>
                    <a:pt x="540" y="427"/>
                    <a:pt x="540" y="287"/>
                  </a:cubicBezTo>
                  <a:lnTo>
                    <a:pt x="540" y="287"/>
                  </a:lnTo>
                  <a:cubicBezTo>
                    <a:pt x="540" y="148"/>
                    <a:pt x="426" y="34"/>
                    <a:pt x="286" y="34"/>
                  </a:cubicBezTo>
                  <a:close/>
                  <a:moveTo>
                    <a:pt x="286" y="574"/>
                  </a:moveTo>
                  <a:lnTo>
                    <a:pt x="286" y="574"/>
                  </a:lnTo>
                  <a:cubicBezTo>
                    <a:pt x="128" y="574"/>
                    <a:pt x="0" y="446"/>
                    <a:pt x="0" y="287"/>
                  </a:cubicBezTo>
                  <a:lnTo>
                    <a:pt x="0" y="287"/>
                  </a:lnTo>
                  <a:cubicBezTo>
                    <a:pt x="0" y="129"/>
                    <a:pt x="128" y="0"/>
                    <a:pt x="286" y="0"/>
                  </a:cubicBezTo>
                  <a:lnTo>
                    <a:pt x="286" y="0"/>
                  </a:lnTo>
                  <a:cubicBezTo>
                    <a:pt x="445" y="0"/>
                    <a:pt x="574" y="129"/>
                    <a:pt x="574" y="287"/>
                  </a:cubicBezTo>
                  <a:lnTo>
                    <a:pt x="574" y="287"/>
                  </a:lnTo>
                  <a:cubicBezTo>
                    <a:pt x="574" y="446"/>
                    <a:pt x="445" y="574"/>
                    <a:pt x="286" y="574"/>
                  </a:cubicBezTo>
                  <a:close/>
                </a:path>
              </a:pathLst>
            </a:custGeom>
            <a:solidFill>
              <a:srgbClr val="00A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1" name="Freeform 71">
              <a:extLst>
                <a:ext uri="{FF2B5EF4-FFF2-40B4-BE49-F238E27FC236}">
                  <a16:creationId xmlns:a16="http://schemas.microsoft.com/office/drawing/2014/main" id="{73603D64-30DA-8A46-BB1E-B30BE6206B0C}"/>
                </a:ext>
              </a:extLst>
            </p:cNvPr>
            <p:cNvSpPr>
              <a:spLocks noChangeArrowheads="1"/>
            </p:cNvSpPr>
            <p:nvPr/>
          </p:nvSpPr>
          <p:spPr bwMode="auto">
            <a:xfrm>
              <a:off x="11167116" y="11488641"/>
              <a:ext cx="230709" cy="230708"/>
            </a:xfrm>
            <a:custGeom>
              <a:avLst/>
              <a:gdLst>
                <a:gd name="T0" fmla="*/ 92 w 184"/>
                <a:gd name="T1" fmla="*/ 34 h 184"/>
                <a:gd name="T2" fmla="*/ 92 w 184"/>
                <a:gd name="T3" fmla="*/ 34 h 184"/>
                <a:gd name="T4" fmla="*/ 34 w 184"/>
                <a:gd name="T5" fmla="*/ 91 h 184"/>
                <a:gd name="T6" fmla="*/ 34 w 184"/>
                <a:gd name="T7" fmla="*/ 91 h 184"/>
                <a:gd name="T8" fmla="*/ 92 w 184"/>
                <a:gd name="T9" fmla="*/ 149 h 184"/>
                <a:gd name="T10" fmla="*/ 92 w 184"/>
                <a:gd name="T11" fmla="*/ 149 h 184"/>
                <a:gd name="T12" fmla="*/ 148 w 184"/>
                <a:gd name="T13" fmla="*/ 91 h 184"/>
                <a:gd name="T14" fmla="*/ 148 w 184"/>
                <a:gd name="T15" fmla="*/ 91 h 184"/>
                <a:gd name="T16" fmla="*/ 92 w 184"/>
                <a:gd name="T17" fmla="*/ 34 h 184"/>
                <a:gd name="T18" fmla="*/ 92 w 184"/>
                <a:gd name="T19" fmla="*/ 183 h 184"/>
                <a:gd name="T20" fmla="*/ 92 w 184"/>
                <a:gd name="T21" fmla="*/ 183 h 184"/>
                <a:gd name="T22" fmla="*/ 0 w 184"/>
                <a:gd name="T23" fmla="*/ 91 h 184"/>
                <a:gd name="T24" fmla="*/ 0 w 184"/>
                <a:gd name="T25" fmla="*/ 91 h 184"/>
                <a:gd name="T26" fmla="*/ 92 w 184"/>
                <a:gd name="T27" fmla="*/ 0 h 184"/>
                <a:gd name="T28" fmla="*/ 92 w 184"/>
                <a:gd name="T29" fmla="*/ 0 h 184"/>
                <a:gd name="T30" fmla="*/ 183 w 184"/>
                <a:gd name="T31" fmla="*/ 91 h 184"/>
                <a:gd name="T32" fmla="*/ 183 w 184"/>
                <a:gd name="T33" fmla="*/ 91 h 184"/>
                <a:gd name="T34" fmla="*/ 92 w 184"/>
                <a:gd name="T35"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84">
                  <a:moveTo>
                    <a:pt x="92" y="34"/>
                  </a:moveTo>
                  <a:lnTo>
                    <a:pt x="92" y="34"/>
                  </a:lnTo>
                  <a:cubicBezTo>
                    <a:pt x="60" y="34"/>
                    <a:pt x="34" y="60"/>
                    <a:pt x="34" y="91"/>
                  </a:cubicBezTo>
                  <a:lnTo>
                    <a:pt x="34" y="91"/>
                  </a:lnTo>
                  <a:cubicBezTo>
                    <a:pt x="34" y="123"/>
                    <a:pt x="60" y="149"/>
                    <a:pt x="92" y="149"/>
                  </a:cubicBezTo>
                  <a:lnTo>
                    <a:pt x="92" y="149"/>
                  </a:lnTo>
                  <a:cubicBezTo>
                    <a:pt x="123" y="149"/>
                    <a:pt x="148" y="123"/>
                    <a:pt x="148" y="91"/>
                  </a:cubicBezTo>
                  <a:lnTo>
                    <a:pt x="148" y="91"/>
                  </a:lnTo>
                  <a:cubicBezTo>
                    <a:pt x="148" y="60"/>
                    <a:pt x="123" y="34"/>
                    <a:pt x="92" y="34"/>
                  </a:cubicBezTo>
                  <a:close/>
                  <a:moveTo>
                    <a:pt x="92" y="183"/>
                  </a:moveTo>
                  <a:lnTo>
                    <a:pt x="92" y="183"/>
                  </a:lnTo>
                  <a:cubicBezTo>
                    <a:pt x="41" y="183"/>
                    <a:pt x="0" y="142"/>
                    <a:pt x="0" y="91"/>
                  </a:cubicBezTo>
                  <a:lnTo>
                    <a:pt x="0" y="91"/>
                  </a:lnTo>
                  <a:cubicBezTo>
                    <a:pt x="0" y="41"/>
                    <a:pt x="41" y="0"/>
                    <a:pt x="92" y="0"/>
                  </a:cubicBezTo>
                  <a:lnTo>
                    <a:pt x="92" y="0"/>
                  </a:lnTo>
                  <a:cubicBezTo>
                    <a:pt x="142" y="0"/>
                    <a:pt x="183" y="41"/>
                    <a:pt x="183" y="91"/>
                  </a:cubicBezTo>
                  <a:lnTo>
                    <a:pt x="183" y="91"/>
                  </a:lnTo>
                  <a:cubicBezTo>
                    <a:pt x="183" y="142"/>
                    <a:pt x="142" y="183"/>
                    <a:pt x="92" y="183"/>
                  </a:cubicBezTo>
                  <a:close/>
                </a:path>
              </a:pathLst>
            </a:custGeom>
            <a:solidFill>
              <a:srgbClr val="00BB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2" name="Freeform 72">
              <a:extLst>
                <a:ext uri="{FF2B5EF4-FFF2-40B4-BE49-F238E27FC236}">
                  <a16:creationId xmlns:a16="http://schemas.microsoft.com/office/drawing/2014/main" id="{740F24D2-5A58-0449-AF3D-FD871E2A0392}"/>
                </a:ext>
              </a:extLst>
            </p:cNvPr>
            <p:cNvSpPr>
              <a:spLocks noChangeArrowheads="1"/>
            </p:cNvSpPr>
            <p:nvPr/>
          </p:nvSpPr>
          <p:spPr bwMode="auto">
            <a:xfrm>
              <a:off x="19346262" y="10780038"/>
              <a:ext cx="324088" cy="324092"/>
            </a:xfrm>
            <a:custGeom>
              <a:avLst/>
              <a:gdLst>
                <a:gd name="T0" fmla="*/ 49 w 260"/>
                <a:gd name="T1" fmla="*/ 129 h 259"/>
                <a:gd name="T2" fmla="*/ 129 w 260"/>
                <a:gd name="T3" fmla="*/ 210 h 259"/>
                <a:gd name="T4" fmla="*/ 210 w 260"/>
                <a:gd name="T5" fmla="*/ 129 h 259"/>
                <a:gd name="T6" fmla="*/ 129 w 260"/>
                <a:gd name="T7" fmla="*/ 48 h 259"/>
                <a:gd name="T8" fmla="*/ 49 w 260"/>
                <a:gd name="T9" fmla="*/ 129 h 259"/>
                <a:gd name="T10" fmla="*/ 129 w 260"/>
                <a:gd name="T11" fmla="*/ 258 h 259"/>
                <a:gd name="T12" fmla="*/ 0 w 260"/>
                <a:gd name="T13" fmla="*/ 129 h 259"/>
                <a:gd name="T14" fmla="*/ 129 w 260"/>
                <a:gd name="T15" fmla="*/ 0 h 259"/>
                <a:gd name="T16" fmla="*/ 259 w 260"/>
                <a:gd name="T17" fmla="*/ 129 h 259"/>
                <a:gd name="T18" fmla="*/ 129 w 260"/>
                <a:gd name="T19"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59">
                  <a:moveTo>
                    <a:pt x="49" y="129"/>
                  </a:moveTo>
                  <a:lnTo>
                    <a:pt x="129" y="210"/>
                  </a:lnTo>
                  <a:lnTo>
                    <a:pt x="210" y="129"/>
                  </a:lnTo>
                  <a:lnTo>
                    <a:pt x="129" y="48"/>
                  </a:lnTo>
                  <a:lnTo>
                    <a:pt x="49" y="129"/>
                  </a:lnTo>
                  <a:close/>
                  <a:moveTo>
                    <a:pt x="129" y="258"/>
                  </a:moveTo>
                  <a:lnTo>
                    <a:pt x="0" y="129"/>
                  </a:lnTo>
                  <a:lnTo>
                    <a:pt x="129" y="0"/>
                  </a:lnTo>
                  <a:lnTo>
                    <a:pt x="259" y="129"/>
                  </a:lnTo>
                  <a:lnTo>
                    <a:pt x="129" y="258"/>
                  </a:lnTo>
                  <a:close/>
                </a:path>
              </a:pathLst>
            </a:custGeom>
            <a:solidFill>
              <a:srgbClr val="FF67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3" name="Freeform 73">
              <a:extLst>
                <a:ext uri="{FF2B5EF4-FFF2-40B4-BE49-F238E27FC236}">
                  <a16:creationId xmlns:a16="http://schemas.microsoft.com/office/drawing/2014/main" id="{AF8D2A4D-8FA4-7848-B71D-CF37892F3CBC}"/>
                </a:ext>
              </a:extLst>
            </p:cNvPr>
            <p:cNvSpPr>
              <a:spLocks noChangeArrowheads="1"/>
            </p:cNvSpPr>
            <p:nvPr/>
          </p:nvSpPr>
          <p:spPr bwMode="auto">
            <a:xfrm>
              <a:off x="19104569" y="7995063"/>
              <a:ext cx="433949" cy="433949"/>
            </a:xfrm>
            <a:custGeom>
              <a:avLst/>
              <a:gdLst>
                <a:gd name="T0" fmla="*/ 49 w 349"/>
                <a:gd name="T1" fmla="*/ 174 h 349"/>
                <a:gd name="T2" fmla="*/ 174 w 349"/>
                <a:gd name="T3" fmla="*/ 299 h 349"/>
                <a:gd name="T4" fmla="*/ 299 w 349"/>
                <a:gd name="T5" fmla="*/ 174 h 349"/>
                <a:gd name="T6" fmla="*/ 174 w 349"/>
                <a:gd name="T7" fmla="*/ 49 h 349"/>
                <a:gd name="T8" fmla="*/ 49 w 349"/>
                <a:gd name="T9" fmla="*/ 174 h 349"/>
                <a:gd name="T10" fmla="*/ 174 w 349"/>
                <a:gd name="T11" fmla="*/ 348 h 349"/>
                <a:gd name="T12" fmla="*/ 0 w 349"/>
                <a:gd name="T13" fmla="*/ 174 h 349"/>
                <a:gd name="T14" fmla="*/ 174 w 349"/>
                <a:gd name="T15" fmla="*/ 0 h 349"/>
                <a:gd name="T16" fmla="*/ 348 w 349"/>
                <a:gd name="T17" fmla="*/ 174 h 349"/>
                <a:gd name="T18" fmla="*/ 174 w 349"/>
                <a:gd name="T19"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49">
                  <a:moveTo>
                    <a:pt x="49" y="174"/>
                  </a:moveTo>
                  <a:lnTo>
                    <a:pt x="174" y="299"/>
                  </a:lnTo>
                  <a:lnTo>
                    <a:pt x="299" y="174"/>
                  </a:lnTo>
                  <a:lnTo>
                    <a:pt x="174" y="49"/>
                  </a:lnTo>
                  <a:lnTo>
                    <a:pt x="49" y="174"/>
                  </a:lnTo>
                  <a:close/>
                  <a:moveTo>
                    <a:pt x="174" y="348"/>
                  </a:moveTo>
                  <a:lnTo>
                    <a:pt x="0" y="174"/>
                  </a:lnTo>
                  <a:lnTo>
                    <a:pt x="174" y="0"/>
                  </a:lnTo>
                  <a:lnTo>
                    <a:pt x="348" y="174"/>
                  </a:lnTo>
                  <a:lnTo>
                    <a:pt x="174" y="348"/>
                  </a:lnTo>
                  <a:close/>
                </a:path>
              </a:pathLst>
            </a:custGeom>
            <a:solidFill>
              <a:srgbClr val="FFC7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4" name="Freeform 74">
              <a:extLst>
                <a:ext uri="{FF2B5EF4-FFF2-40B4-BE49-F238E27FC236}">
                  <a16:creationId xmlns:a16="http://schemas.microsoft.com/office/drawing/2014/main" id="{54A960A5-00FA-6D4F-95AC-E50487E4CE3D}"/>
                </a:ext>
              </a:extLst>
            </p:cNvPr>
            <p:cNvSpPr>
              <a:spLocks noChangeArrowheads="1"/>
            </p:cNvSpPr>
            <p:nvPr/>
          </p:nvSpPr>
          <p:spPr bwMode="auto">
            <a:xfrm>
              <a:off x="13534621" y="10598770"/>
              <a:ext cx="400990" cy="400990"/>
            </a:xfrm>
            <a:custGeom>
              <a:avLst/>
              <a:gdLst>
                <a:gd name="T0" fmla="*/ 321 w 322"/>
                <a:gd name="T1" fmla="*/ 161 h 322"/>
                <a:gd name="T2" fmla="*/ 160 w 322"/>
                <a:gd name="T3" fmla="*/ 321 h 322"/>
                <a:gd name="T4" fmla="*/ 0 w 322"/>
                <a:gd name="T5" fmla="*/ 161 h 322"/>
                <a:gd name="T6" fmla="*/ 160 w 322"/>
                <a:gd name="T7" fmla="*/ 0 h 322"/>
                <a:gd name="T8" fmla="*/ 321 w 322"/>
                <a:gd name="T9" fmla="*/ 161 h 322"/>
              </a:gdLst>
              <a:ahLst/>
              <a:cxnLst>
                <a:cxn ang="0">
                  <a:pos x="T0" y="T1"/>
                </a:cxn>
                <a:cxn ang="0">
                  <a:pos x="T2" y="T3"/>
                </a:cxn>
                <a:cxn ang="0">
                  <a:pos x="T4" y="T5"/>
                </a:cxn>
                <a:cxn ang="0">
                  <a:pos x="T6" y="T7"/>
                </a:cxn>
                <a:cxn ang="0">
                  <a:pos x="T8" y="T9"/>
                </a:cxn>
              </a:cxnLst>
              <a:rect l="0" t="0" r="r" b="b"/>
              <a:pathLst>
                <a:path w="322" h="322">
                  <a:moveTo>
                    <a:pt x="321" y="161"/>
                  </a:moveTo>
                  <a:lnTo>
                    <a:pt x="160" y="321"/>
                  </a:lnTo>
                  <a:lnTo>
                    <a:pt x="0" y="161"/>
                  </a:lnTo>
                  <a:lnTo>
                    <a:pt x="160" y="0"/>
                  </a:lnTo>
                  <a:lnTo>
                    <a:pt x="321" y="16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5" name="Freeform 75">
              <a:extLst>
                <a:ext uri="{FF2B5EF4-FFF2-40B4-BE49-F238E27FC236}">
                  <a16:creationId xmlns:a16="http://schemas.microsoft.com/office/drawing/2014/main" id="{DD20D24A-B98B-024C-8F40-9E3E1648CE5D}"/>
                </a:ext>
              </a:extLst>
            </p:cNvPr>
            <p:cNvSpPr>
              <a:spLocks noChangeArrowheads="1"/>
            </p:cNvSpPr>
            <p:nvPr/>
          </p:nvSpPr>
          <p:spPr bwMode="auto">
            <a:xfrm>
              <a:off x="18928793" y="6781099"/>
              <a:ext cx="3433152" cy="3389210"/>
            </a:xfrm>
            <a:custGeom>
              <a:avLst/>
              <a:gdLst>
                <a:gd name="T0" fmla="*/ 1907 w 2757"/>
                <a:gd name="T1" fmla="*/ 2719 h 2720"/>
                <a:gd name="T2" fmla="*/ 0 w 2757"/>
                <a:gd name="T3" fmla="*/ 1952 h 2720"/>
                <a:gd name="T4" fmla="*/ 2756 w 2757"/>
                <a:gd name="T5" fmla="*/ 0 h 2720"/>
                <a:gd name="T6" fmla="*/ 1907 w 2757"/>
                <a:gd name="T7" fmla="*/ 2719 h 2720"/>
              </a:gdLst>
              <a:ahLst/>
              <a:cxnLst>
                <a:cxn ang="0">
                  <a:pos x="T0" y="T1"/>
                </a:cxn>
                <a:cxn ang="0">
                  <a:pos x="T2" y="T3"/>
                </a:cxn>
                <a:cxn ang="0">
                  <a:pos x="T4" y="T5"/>
                </a:cxn>
                <a:cxn ang="0">
                  <a:pos x="T6" y="T7"/>
                </a:cxn>
              </a:cxnLst>
              <a:rect l="0" t="0" r="r" b="b"/>
              <a:pathLst>
                <a:path w="2757" h="2720">
                  <a:moveTo>
                    <a:pt x="1907" y="2719"/>
                  </a:moveTo>
                  <a:lnTo>
                    <a:pt x="0" y="1952"/>
                  </a:lnTo>
                  <a:lnTo>
                    <a:pt x="2756" y="0"/>
                  </a:lnTo>
                  <a:lnTo>
                    <a:pt x="1907" y="2719"/>
                  </a:lnTo>
                </a:path>
              </a:pathLst>
            </a:custGeom>
            <a:solidFill>
              <a:srgbClr val="00A9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6" name="Freeform 76">
              <a:extLst>
                <a:ext uri="{FF2B5EF4-FFF2-40B4-BE49-F238E27FC236}">
                  <a16:creationId xmlns:a16="http://schemas.microsoft.com/office/drawing/2014/main" id="{977ABC36-8738-A940-9967-50955485024D}"/>
                </a:ext>
              </a:extLst>
            </p:cNvPr>
            <p:cNvSpPr>
              <a:spLocks noChangeArrowheads="1"/>
            </p:cNvSpPr>
            <p:nvPr/>
          </p:nvSpPr>
          <p:spPr bwMode="auto">
            <a:xfrm>
              <a:off x="11265990" y="11224974"/>
              <a:ext cx="9129444" cy="1735803"/>
            </a:xfrm>
            <a:custGeom>
              <a:avLst/>
              <a:gdLst>
                <a:gd name="T0" fmla="*/ 5790 w 7331"/>
                <a:gd name="T1" fmla="*/ 1393 h 1394"/>
                <a:gd name="T2" fmla="*/ 0 w 7331"/>
                <a:gd name="T3" fmla="*/ 1393 h 1394"/>
                <a:gd name="T4" fmla="*/ 1538 w 7331"/>
                <a:gd name="T5" fmla="*/ 0 h 1394"/>
                <a:gd name="T6" fmla="*/ 7330 w 7331"/>
                <a:gd name="T7" fmla="*/ 0 h 1394"/>
                <a:gd name="T8" fmla="*/ 5790 w 7331"/>
                <a:gd name="T9" fmla="*/ 1393 h 1394"/>
              </a:gdLst>
              <a:ahLst/>
              <a:cxnLst>
                <a:cxn ang="0">
                  <a:pos x="T0" y="T1"/>
                </a:cxn>
                <a:cxn ang="0">
                  <a:pos x="T2" y="T3"/>
                </a:cxn>
                <a:cxn ang="0">
                  <a:pos x="T4" y="T5"/>
                </a:cxn>
                <a:cxn ang="0">
                  <a:pos x="T6" y="T7"/>
                </a:cxn>
                <a:cxn ang="0">
                  <a:pos x="T8" y="T9"/>
                </a:cxn>
              </a:cxnLst>
              <a:rect l="0" t="0" r="r" b="b"/>
              <a:pathLst>
                <a:path w="7331" h="1394">
                  <a:moveTo>
                    <a:pt x="5790" y="1393"/>
                  </a:moveTo>
                  <a:lnTo>
                    <a:pt x="0" y="1393"/>
                  </a:lnTo>
                  <a:lnTo>
                    <a:pt x="1538" y="0"/>
                  </a:lnTo>
                  <a:lnTo>
                    <a:pt x="7330" y="0"/>
                  </a:lnTo>
                  <a:lnTo>
                    <a:pt x="5790" y="1393"/>
                  </a:lnTo>
                </a:path>
              </a:pathLst>
            </a:custGeom>
            <a:solidFill>
              <a:srgbClr val="DEDE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7" name="Freeform 77">
              <a:extLst>
                <a:ext uri="{FF2B5EF4-FFF2-40B4-BE49-F238E27FC236}">
                  <a16:creationId xmlns:a16="http://schemas.microsoft.com/office/drawing/2014/main" id="{DA50EAA8-435B-E647-B55D-69CAE2134F6E}"/>
                </a:ext>
              </a:extLst>
            </p:cNvPr>
            <p:cNvSpPr>
              <a:spLocks noChangeArrowheads="1"/>
            </p:cNvSpPr>
            <p:nvPr/>
          </p:nvSpPr>
          <p:spPr bwMode="auto">
            <a:xfrm>
              <a:off x="18928793" y="8000557"/>
              <a:ext cx="2378487" cy="2169754"/>
            </a:xfrm>
            <a:custGeom>
              <a:avLst/>
              <a:gdLst>
                <a:gd name="T0" fmla="*/ 0 w 1909"/>
                <a:gd name="T1" fmla="*/ 973 h 1741"/>
                <a:gd name="T2" fmla="*/ 1907 w 1909"/>
                <a:gd name="T3" fmla="*/ 1740 h 1741"/>
                <a:gd name="T4" fmla="*/ 1908 w 1909"/>
                <a:gd name="T5" fmla="*/ 1737 h 1741"/>
                <a:gd name="T6" fmla="*/ 1373 w 1909"/>
                <a:gd name="T7" fmla="*/ 0 h 1741"/>
                <a:gd name="T8" fmla="*/ 0 w 1909"/>
                <a:gd name="T9" fmla="*/ 973 h 1741"/>
              </a:gdLst>
              <a:ahLst/>
              <a:cxnLst>
                <a:cxn ang="0">
                  <a:pos x="T0" y="T1"/>
                </a:cxn>
                <a:cxn ang="0">
                  <a:pos x="T2" y="T3"/>
                </a:cxn>
                <a:cxn ang="0">
                  <a:pos x="T4" y="T5"/>
                </a:cxn>
                <a:cxn ang="0">
                  <a:pos x="T6" y="T7"/>
                </a:cxn>
                <a:cxn ang="0">
                  <a:pos x="T8" y="T9"/>
                </a:cxn>
              </a:cxnLst>
              <a:rect l="0" t="0" r="r" b="b"/>
              <a:pathLst>
                <a:path w="1909" h="1741">
                  <a:moveTo>
                    <a:pt x="0" y="973"/>
                  </a:moveTo>
                  <a:lnTo>
                    <a:pt x="1907" y="1740"/>
                  </a:lnTo>
                  <a:lnTo>
                    <a:pt x="1908" y="1737"/>
                  </a:lnTo>
                  <a:lnTo>
                    <a:pt x="1373" y="0"/>
                  </a:lnTo>
                  <a:lnTo>
                    <a:pt x="0" y="973"/>
                  </a:lnTo>
                </a:path>
              </a:pathLst>
            </a:custGeom>
            <a:solidFill>
              <a:srgbClr val="009B7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8" name="Freeform 78">
              <a:extLst>
                <a:ext uri="{FF2B5EF4-FFF2-40B4-BE49-F238E27FC236}">
                  <a16:creationId xmlns:a16="http://schemas.microsoft.com/office/drawing/2014/main" id="{4F90D578-9C44-D24F-91B3-1049B9FDF52B}"/>
                </a:ext>
              </a:extLst>
            </p:cNvPr>
            <p:cNvSpPr>
              <a:spLocks noChangeArrowheads="1"/>
            </p:cNvSpPr>
            <p:nvPr/>
          </p:nvSpPr>
          <p:spPr bwMode="auto">
            <a:xfrm>
              <a:off x="10233297" y="7758860"/>
              <a:ext cx="2263136" cy="2263136"/>
            </a:xfrm>
            <a:custGeom>
              <a:avLst/>
              <a:gdLst>
                <a:gd name="T0" fmla="*/ 1815 w 1816"/>
                <a:gd name="T1" fmla="*/ 908 h 1816"/>
                <a:gd name="T2" fmla="*/ 1815 w 1816"/>
                <a:gd name="T3" fmla="*/ 908 h 1816"/>
                <a:gd name="T4" fmla="*/ 908 w 1816"/>
                <a:gd name="T5" fmla="*/ 1815 h 1816"/>
                <a:gd name="T6" fmla="*/ 908 w 1816"/>
                <a:gd name="T7" fmla="*/ 1815 h 1816"/>
                <a:gd name="T8" fmla="*/ 0 w 1816"/>
                <a:gd name="T9" fmla="*/ 908 h 1816"/>
                <a:gd name="T10" fmla="*/ 0 w 1816"/>
                <a:gd name="T11" fmla="*/ 908 h 1816"/>
                <a:gd name="T12" fmla="*/ 908 w 1816"/>
                <a:gd name="T13" fmla="*/ 0 h 1816"/>
                <a:gd name="T14" fmla="*/ 908 w 1816"/>
                <a:gd name="T15" fmla="*/ 0 h 1816"/>
                <a:gd name="T16" fmla="*/ 1815 w 1816"/>
                <a:gd name="T17" fmla="*/ 908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 h="1816">
                  <a:moveTo>
                    <a:pt x="1815" y="908"/>
                  </a:moveTo>
                  <a:lnTo>
                    <a:pt x="1815" y="908"/>
                  </a:lnTo>
                  <a:cubicBezTo>
                    <a:pt x="1815" y="1410"/>
                    <a:pt x="1410" y="1815"/>
                    <a:pt x="908" y="1815"/>
                  </a:cubicBezTo>
                  <a:lnTo>
                    <a:pt x="908" y="1815"/>
                  </a:lnTo>
                  <a:cubicBezTo>
                    <a:pt x="407" y="1815"/>
                    <a:pt x="0" y="1410"/>
                    <a:pt x="0" y="908"/>
                  </a:cubicBezTo>
                  <a:lnTo>
                    <a:pt x="0" y="908"/>
                  </a:lnTo>
                  <a:cubicBezTo>
                    <a:pt x="0" y="407"/>
                    <a:pt x="407" y="0"/>
                    <a:pt x="908" y="0"/>
                  </a:cubicBezTo>
                  <a:lnTo>
                    <a:pt x="908" y="0"/>
                  </a:lnTo>
                  <a:cubicBezTo>
                    <a:pt x="1410" y="0"/>
                    <a:pt x="1815" y="407"/>
                    <a:pt x="1815" y="908"/>
                  </a:cubicBezTo>
                </a:path>
              </a:pathLst>
            </a:custGeom>
            <a:solidFill>
              <a:srgbClr val="FFC7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29" name="Freeform 79">
              <a:extLst>
                <a:ext uri="{FF2B5EF4-FFF2-40B4-BE49-F238E27FC236}">
                  <a16:creationId xmlns:a16="http://schemas.microsoft.com/office/drawing/2014/main" id="{58F6E7D4-CA4C-A946-8FA0-A369A511D49A}"/>
                </a:ext>
              </a:extLst>
            </p:cNvPr>
            <p:cNvSpPr>
              <a:spLocks noChangeArrowheads="1"/>
            </p:cNvSpPr>
            <p:nvPr/>
          </p:nvSpPr>
          <p:spPr bwMode="auto">
            <a:xfrm>
              <a:off x="10562880" y="8082952"/>
              <a:ext cx="1933552" cy="1933551"/>
            </a:xfrm>
            <a:custGeom>
              <a:avLst/>
              <a:gdLst>
                <a:gd name="T0" fmla="*/ 1284 w 1554"/>
                <a:gd name="T1" fmla="*/ 0 h 1554"/>
                <a:gd name="T2" fmla="*/ 0 w 1554"/>
                <a:gd name="T3" fmla="*/ 1284 h 1554"/>
                <a:gd name="T4" fmla="*/ 0 w 1554"/>
                <a:gd name="T5" fmla="*/ 1284 h 1554"/>
                <a:gd name="T6" fmla="*/ 646 w 1554"/>
                <a:gd name="T7" fmla="*/ 1553 h 1554"/>
                <a:gd name="T8" fmla="*/ 646 w 1554"/>
                <a:gd name="T9" fmla="*/ 1553 h 1554"/>
                <a:gd name="T10" fmla="*/ 1553 w 1554"/>
                <a:gd name="T11" fmla="*/ 646 h 1554"/>
                <a:gd name="T12" fmla="*/ 1553 w 1554"/>
                <a:gd name="T13" fmla="*/ 646 h 1554"/>
                <a:gd name="T14" fmla="*/ 1284 w 1554"/>
                <a:gd name="T15" fmla="*/ 0 h 1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4" h="1554">
                  <a:moveTo>
                    <a:pt x="1284" y="0"/>
                  </a:moveTo>
                  <a:lnTo>
                    <a:pt x="0" y="1284"/>
                  </a:lnTo>
                  <a:lnTo>
                    <a:pt x="0" y="1284"/>
                  </a:lnTo>
                  <a:cubicBezTo>
                    <a:pt x="165" y="1450"/>
                    <a:pt x="394" y="1553"/>
                    <a:pt x="646" y="1553"/>
                  </a:cubicBezTo>
                  <a:lnTo>
                    <a:pt x="646" y="1553"/>
                  </a:lnTo>
                  <a:cubicBezTo>
                    <a:pt x="1148" y="1553"/>
                    <a:pt x="1553" y="1148"/>
                    <a:pt x="1553" y="646"/>
                  </a:cubicBezTo>
                  <a:lnTo>
                    <a:pt x="1553" y="646"/>
                  </a:lnTo>
                  <a:cubicBezTo>
                    <a:pt x="1553" y="393"/>
                    <a:pt x="1449" y="165"/>
                    <a:pt x="1284" y="0"/>
                  </a:cubicBezTo>
                </a:path>
              </a:pathLst>
            </a:custGeom>
            <a:solidFill>
              <a:srgbClr val="FFB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0" name="Freeform 80">
              <a:extLst>
                <a:ext uri="{FF2B5EF4-FFF2-40B4-BE49-F238E27FC236}">
                  <a16:creationId xmlns:a16="http://schemas.microsoft.com/office/drawing/2014/main" id="{D77A57BC-0D5B-3941-8C7B-3CB9EC822BEA}"/>
                </a:ext>
              </a:extLst>
            </p:cNvPr>
            <p:cNvSpPr>
              <a:spLocks noChangeArrowheads="1"/>
            </p:cNvSpPr>
            <p:nvPr/>
          </p:nvSpPr>
          <p:spPr bwMode="auto">
            <a:xfrm>
              <a:off x="11265992" y="11224974"/>
              <a:ext cx="5526005" cy="1735803"/>
            </a:xfrm>
            <a:custGeom>
              <a:avLst/>
              <a:gdLst>
                <a:gd name="T0" fmla="*/ 1538 w 4437"/>
                <a:gd name="T1" fmla="*/ 0 h 1394"/>
                <a:gd name="T2" fmla="*/ 0 w 4437"/>
                <a:gd name="T3" fmla="*/ 1393 h 1394"/>
                <a:gd name="T4" fmla="*/ 1997 w 4437"/>
                <a:gd name="T5" fmla="*/ 1393 h 1394"/>
                <a:gd name="T6" fmla="*/ 4436 w 4437"/>
                <a:gd name="T7" fmla="*/ 0 h 1394"/>
                <a:gd name="T8" fmla="*/ 1538 w 4437"/>
                <a:gd name="T9" fmla="*/ 0 h 1394"/>
              </a:gdLst>
              <a:ahLst/>
              <a:cxnLst>
                <a:cxn ang="0">
                  <a:pos x="T0" y="T1"/>
                </a:cxn>
                <a:cxn ang="0">
                  <a:pos x="T2" y="T3"/>
                </a:cxn>
                <a:cxn ang="0">
                  <a:pos x="T4" y="T5"/>
                </a:cxn>
                <a:cxn ang="0">
                  <a:pos x="T6" y="T7"/>
                </a:cxn>
                <a:cxn ang="0">
                  <a:pos x="T8" y="T9"/>
                </a:cxn>
              </a:cxnLst>
              <a:rect l="0" t="0" r="r" b="b"/>
              <a:pathLst>
                <a:path w="4437" h="1394">
                  <a:moveTo>
                    <a:pt x="1538" y="0"/>
                  </a:moveTo>
                  <a:lnTo>
                    <a:pt x="0" y="1393"/>
                  </a:lnTo>
                  <a:lnTo>
                    <a:pt x="1997" y="1393"/>
                  </a:lnTo>
                  <a:lnTo>
                    <a:pt x="4436" y="0"/>
                  </a:lnTo>
                  <a:lnTo>
                    <a:pt x="1538" y="0"/>
                  </a:lnTo>
                </a:path>
              </a:pathLst>
            </a:custGeom>
            <a:solidFill>
              <a:srgbClr val="C0C0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1" name="Freeform 81">
              <a:extLst>
                <a:ext uri="{FF2B5EF4-FFF2-40B4-BE49-F238E27FC236}">
                  <a16:creationId xmlns:a16="http://schemas.microsoft.com/office/drawing/2014/main" id="{78076D23-78F5-1F4F-8A6E-C5D6694A0147}"/>
                </a:ext>
              </a:extLst>
            </p:cNvPr>
            <p:cNvSpPr>
              <a:spLocks noChangeArrowheads="1"/>
            </p:cNvSpPr>
            <p:nvPr/>
          </p:nvSpPr>
          <p:spPr bwMode="auto">
            <a:xfrm>
              <a:off x="17484121" y="4177396"/>
              <a:ext cx="3438647" cy="4295561"/>
            </a:xfrm>
            <a:custGeom>
              <a:avLst/>
              <a:gdLst>
                <a:gd name="T0" fmla="*/ 2376 w 2760"/>
                <a:gd name="T1" fmla="*/ 3446 h 3447"/>
                <a:gd name="T2" fmla="*/ 2376 w 2760"/>
                <a:gd name="T3" fmla="*/ 3446 h 3447"/>
                <a:gd name="T4" fmla="*/ 2369 w 2760"/>
                <a:gd name="T5" fmla="*/ 3444 h 3447"/>
                <a:gd name="T6" fmla="*/ 2369 w 2760"/>
                <a:gd name="T7" fmla="*/ 3444 h 3447"/>
                <a:gd name="T8" fmla="*/ 2310 w 2760"/>
                <a:gd name="T9" fmla="*/ 2006 h 3447"/>
                <a:gd name="T10" fmla="*/ 2310 w 2760"/>
                <a:gd name="T11" fmla="*/ 2006 h 3447"/>
                <a:gd name="T12" fmla="*/ 2422 w 2760"/>
                <a:gd name="T13" fmla="*/ 476 h 3447"/>
                <a:gd name="T14" fmla="*/ 2422 w 2760"/>
                <a:gd name="T15" fmla="*/ 476 h 3447"/>
                <a:gd name="T16" fmla="*/ 1754 w 2760"/>
                <a:gd name="T17" fmla="*/ 68 h 3447"/>
                <a:gd name="T18" fmla="*/ 1754 w 2760"/>
                <a:gd name="T19" fmla="*/ 68 h 3447"/>
                <a:gd name="T20" fmla="*/ 961 w 2760"/>
                <a:gd name="T21" fmla="*/ 104 h 3447"/>
                <a:gd name="T22" fmla="*/ 961 w 2760"/>
                <a:gd name="T23" fmla="*/ 104 h 3447"/>
                <a:gd name="T24" fmla="*/ 21 w 2760"/>
                <a:gd name="T25" fmla="*/ 451 h 3447"/>
                <a:gd name="T26" fmla="*/ 21 w 2760"/>
                <a:gd name="T27" fmla="*/ 451 h 3447"/>
                <a:gd name="T28" fmla="*/ 3 w 2760"/>
                <a:gd name="T29" fmla="*/ 446 h 3447"/>
                <a:gd name="T30" fmla="*/ 3 w 2760"/>
                <a:gd name="T31" fmla="*/ 446 h 3447"/>
                <a:gd name="T32" fmla="*/ 8 w 2760"/>
                <a:gd name="T33" fmla="*/ 429 h 3447"/>
                <a:gd name="T34" fmla="*/ 8 w 2760"/>
                <a:gd name="T35" fmla="*/ 429 h 3447"/>
                <a:gd name="T36" fmla="*/ 955 w 2760"/>
                <a:gd name="T37" fmla="*/ 79 h 3447"/>
                <a:gd name="T38" fmla="*/ 955 w 2760"/>
                <a:gd name="T39" fmla="*/ 79 h 3447"/>
                <a:gd name="T40" fmla="*/ 1758 w 2760"/>
                <a:gd name="T41" fmla="*/ 43 h 3447"/>
                <a:gd name="T42" fmla="*/ 1758 w 2760"/>
                <a:gd name="T43" fmla="*/ 43 h 3447"/>
                <a:gd name="T44" fmla="*/ 2442 w 2760"/>
                <a:gd name="T45" fmla="*/ 460 h 3447"/>
                <a:gd name="T46" fmla="*/ 2442 w 2760"/>
                <a:gd name="T47" fmla="*/ 460 h 3447"/>
                <a:gd name="T48" fmla="*/ 2600 w 2760"/>
                <a:gd name="T49" fmla="*/ 1221 h 3447"/>
                <a:gd name="T50" fmla="*/ 2600 w 2760"/>
                <a:gd name="T51" fmla="*/ 1221 h 3447"/>
                <a:gd name="T52" fmla="*/ 2333 w 2760"/>
                <a:gd name="T53" fmla="*/ 2016 h 3447"/>
                <a:gd name="T54" fmla="*/ 2333 w 2760"/>
                <a:gd name="T55" fmla="*/ 2016 h 3447"/>
                <a:gd name="T56" fmla="*/ 2083 w 2760"/>
                <a:gd name="T57" fmla="*/ 2802 h 3447"/>
                <a:gd name="T58" fmla="*/ 2083 w 2760"/>
                <a:gd name="T59" fmla="*/ 2802 h 3447"/>
                <a:gd name="T60" fmla="*/ 2383 w 2760"/>
                <a:gd name="T61" fmla="*/ 3422 h 3447"/>
                <a:gd name="T62" fmla="*/ 2383 w 2760"/>
                <a:gd name="T63" fmla="*/ 3422 h 3447"/>
                <a:gd name="T64" fmla="*/ 2387 w 2760"/>
                <a:gd name="T65" fmla="*/ 3440 h 3447"/>
                <a:gd name="T66" fmla="*/ 2387 w 2760"/>
                <a:gd name="T67" fmla="*/ 3440 h 3447"/>
                <a:gd name="T68" fmla="*/ 2376 w 2760"/>
                <a:gd name="T69" fmla="*/ 3446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0" h="3447">
                  <a:moveTo>
                    <a:pt x="2376" y="3446"/>
                  </a:moveTo>
                  <a:lnTo>
                    <a:pt x="2376" y="3446"/>
                  </a:lnTo>
                  <a:cubicBezTo>
                    <a:pt x="2373" y="3446"/>
                    <a:pt x="2371" y="3445"/>
                    <a:pt x="2369" y="3444"/>
                  </a:cubicBezTo>
                  <a:lnTo>
                    <a:pt x="2369" y="3444"/>
                  </a:lnTo>
                  <a:cubicBezTo>
                    <a:pt x="1852" y="3092"/>
                    <a:pt x="2074" y="2564"/>
                    <a:pt x="2310" y="2006"/>
                  </a:cubicBezTo>
                  <a:lnTo>
                    <a:pt x="2310" y="2006"/>
                  </a:lnTo>
                  <a:cubicBezTo>
                    <a:pt x="2531" y="1480"/>
                    <a:pt x="2759" y="938"/>
                    <a:pt x="2422" y="476"/>
                  </a:cubicBezTo>
                  <a:lnTo>
                    <a:pt x="2422" y="476"/>
                  </a:lnTo>
                  <a:cubicBezTo>
                    <a:pt x="2263" y="258"/>
                    <a:pt x="2038" y="121"/>
                    <a:pt x="1754" y="68"/>
                  </a:cubicBezTo>
                  <a:lnTo>
                    <a:pt x="1754" y="68"/>
                  </a:lnTo>
                  <a:cubicBezTo>
                    <a:pt x="1526" y="26"/>
                    <a:pt x="1259" y="38"/>
                    <a:pt x="961" y="104"/>
                  </a:cubicBezTo>
                  <a:lnTo>
                    <a:pt x="961" y="104"/>
                  </a:lnTo>
                  <a:cubicBezTo>
                    <a:pt x="453" y="216"/>
                    <a:pt x="25" y="449"/>
                    <a:pt x="21" y="451"/>
                  </a:cubicBezTo>
                  <a:lnTo>
                    <a:pt x="21" y="451"/>
                  </a:lnTo>
                  <a:cubicBezTo>
                    <a:pt x="15" y="455"/>
                    <a:pt x="7" y="452"/>
                    <a:pt x="3" y="446"/>
                  </a:cubicBezTo>
                  <a:lnTo>
                    <a:pt x="3" y="446"/>
                  </a:lnTo>
                  <a:cubicBezTo>
                    <a:pt x="0" y="440"/>
                    <a:pt x="2" y="432"/>
                    <a:pt x="8" y="429"/>
                  </a:cubicBezTo>
                  <a:lnTo>
                    <a:pt x="8" y="429"/>
                  </a:lnTo>
                  <a:cubicBezTo>
                    <a:pt x="13" y="427"/>
                    <a:pt x="443" y="192"/>
                    <a:pt x="955" y="79"/>
                  </a:cubicBezTo>
                  <a:lnTo>
                    <a:pt x="955" y="79"/>
                  </a:lnTo>
                  <a:cubicBezTo>
                    <a:pt x="1257" y="13"/>
                    <a:pt x="1527" y="0"/>
                    <a:pt x="1758" y="43"/>
                  </a:cubicBezTo>
                  <a:lnTo>
                    <a:pt x="1758" y="43"/>
                  </a:lnTo>
                  <a:cubicBezTo>
                    <a:pt x="2049" y="97"/>
                    <a:pt x="2279" y="237"/>
                    <a:pt x="2442" y="460"/>
                  </a:cubicBezTo>
                  <a:lnTo>
                    <a:pt x="2442" y="460"/>
                  </a:lnTo>
                  <a:cubicBezTo>
                    <a:pt x="2597" y="673"/>
                    <a:pt x="2649" y="922"/>
                    <a:pt x="2600" y="1221"/>
                  </a:cubicBezTo>
                  <a:lnTo>
                    <a:pt x="2600" y="1221"/>
                  </a:lnTo>
                  <a:cubicBezTo>
                    <a:pt x="2557" y="1485"/>
                    <a:pt x="2443" y="1755"/>
                    <a:pt x="2333" y="2016"/>
                  </a:cubicBezTo>
                  <a:lnTo>
                    <a:pt x="2333" y="2016"/>
                  </a:lnTo>
                  <a:cubicBezTo>
                    <a:pt x="2215" y="2295"/>
                    <a:pt x="2103" y="2561"/>
                    <a:pt x="2083" y="2802"/>
                  </a:cubicBezTo>
                  <a:lnTo>
                    <a:pt x="2083" y="2802"/>
                  </a:lnTo>
                  <a:cubicBezTo>
                    <a:pt x="2060" y="3071"/>
                    <a:pt x="2156" y="3268"/>
                    <a:pt x="2383" y="3422"/>
                  </a:cubicBezTo>
                  <a:lnTo>
                    <a:pt x="2383" y="3422"/>
                  </a:lnTo>
                  <a:cubicBezTo>
                    <a:pt x="2389" y="3427"/>
                    <a:pt x="2390" y="3435"/>
                    <a:pt x="2387" y="3440"/>
                  </a:cubicBezTo>
                  <a:lnTo>
                    <a:pt x="2387" y="3440"/>
                  </a:lnTo>
                  <a:cubicBezTo>
                    <a:pt x="2384" y="3444"/>
                    <a:pt x="2380" y="3446"/>
                    <a:pt x="2376" y="3446"/>
                  </a:cubicBezTo>
                </a:path>
              </a:pathLst>
            </a:custGeom>
            <a:solidFill>
              <a:srgbClr val="DEDE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2" name="Freeform 82">
              <a:extLst>
                <a:ext uri="{FF2B5EF4-FFF2-40B4-BE49-F238E27FC236}">
                  <a16:creationId xmlns:a16="http://schemas.microsoft.com/office/drawing/2014/main" id="{36FE5038-A177-6649-988E-CDFB5E8FCDA4}"/>
                </a:ext>
              </a:extLst>
            </p:cNvPr>
            <p:cNvSpPr>
              <a:spLocks noChangeArrowheads="1"/>
            </p:cNvSpPr>
            <p:nvPr/>
          </p:nvSpPr>
          <p:spPr bwMode="auto">
            <a:xfrm>
              <a:off x="17846660" y="9994533"/>
              <a:ext cx="1785242" cy="867902"/>
            </a:xfrm>
            <a:custGeom>
              <a:avLst/>
              <a:gdLst>
                <a:gd name="T0" fmla="*/ 14 w 1433"/>
                <a:gd name="T1" fmla="*/ 697 h 698"/>
                <a:gd name="T2" fmla="*/ 14 w 1433"/>
                <a:gd name="T3" fmla="*/ 697 h 698"/>
                <a:gd name="T4" fmla="*/ 1 w 1433"/>
                <a:gd name="T5" fmla="*/ 685 h 698"/>
                <a:gd name="T6" fmla="*/ 1 w 1433"/>
                <a:gd name="T7" fmla="*/ 685 h 698"/>
                <a:gd name="T8" fmla="*/ 12 w 1433"/>
                <a:gd name="T9" fmla="*/ 671 h 698"/>
                <a:gd name="T10" fmla="*/ 12 w 1433"/>
                <a:gd name="T11" fmla="*/ 671 h 698"/>
                <a:gd name="T12" fmla="*/ 1039 w 1433"/>
                <a:gd name="T13" fmla="*/ 297 h 698"/>
                <a:gd name="T14" fmla="*/ 1039 w 1433"/>
                <a:gd name="T15" fmla="*/ 297 h 698"/>
                <a:gd name="T16" fmla="*/ 1408 w 1433"/>
                <a:gd name="T17" fmla="*/ 6 h 698"/>
                <a:gd name="T18" fmla="*/ 1408 w 1433"/>
                <a:gd name="T19" fmla="*/ 6 h 698"/>
                <a:gd name="T20" fmla="*/ 1426 w 1433"/>
                <a:gd name="T21" fmla="*/ 5 h 698"/>
                <a:gd name="T22" fmla="*/ 1426 w 1433"/>
                <a:gd name="T23" fmla="*/ 5 h 698"/>
                <a:gd name="T24" fmla="*/ 1427 w 1433"/>
                <a:gd name="T25" fmla="*/ 23 h 698"/>
                <a:gd name="T26" fmla="*/ 1427 w 1433"/>
                <a:gd name="T27" fmla="*/ 23 h 698"/>
                <a:gd name="T28" fmla="*/ 1054 w 1433"/>
                <a:gd name="T29" fmla="*/ 318 h 698"/>
                <a:gd name="T30" fmla="*/ 1054 w 1433"/>
                <a:gd name="T31" fmla="*/ 318 h 698"/>
                <a:gd name="T32" fmla="*/ 16 w 1433"/>
                <a:gd name="T33" fmla="*/ 697 h 698"/>
                <a:gd name="T34" fmla="*/ 16 w 1433"/>
                <a:gd name="T35" fmla="*/ 697 h 698"/>
                <a:gd name="T36" fmla="*/ 14 w 1433"/>
                <a:gd name="T37" fmla="*/ 697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3" h="698">
                  <a:moveTo>
                    <a:pt x="14" y="697"/>
                  </a:moveTo>
                  <a:lnTo>
                    <a:pt x="14" y="697"/>
                  </a:lnTo>
                  <a:cubicBezTo>
                    <a:pt x="8" y="697"/>
                    <a:pt x="2" y="692"/>
                    <a:pt x="1" y="685"/>
                  </a:cubicBezTo>
                  <a:lnTo>
                    <a:pt x="1" y="685"/>
                  </a:lnTo>
                  <a:cubicBezTo>
                    <a:pt x="0" y="678"/>
                    <a:pt x="5" y="672"/>
                    <a:pt x="12" y="671"/>
                  </a:cubicBezTo>
                  <a:lnTo>
                    <a:pt x="12" y="671"/>
                  </a:lnTo>
                  <a:cubicBezTo>
                    <a:pt x="466" y="614"/>
                    <a:pt x="821" y="436"/>
                    <a:pt x="1039" y="297"/>
                  </a:cubicBezTo>
                  <a:lnTo>
                    <a:pt x="1039" y="297"/>
                  </a:lnTo>
                  <a:cubicBezTo>
                    <a:pt x="1276" y="146"/>
                    <a:pt x="1407" y="7"/>
                    <a:pt x="1408" y="6"/>
                  </a:cubicBezTo>
                  <a:lnTo>
                    <a:pt x="1408" y="6"/>
                  </a:lnTo>
                  <a:cubicBezTo>
                    <a:pt x="1413" y="0"/>
                    <a:pt x="1422" y="0"/>
                    <a:pt x="1426" y="5"/>
                  </a:cubicBezTo>
                  <a:lnTo>
                    <a:pt x="1426" y="5"/>
                  </a:lnTo>
                  <a:cubicBezTo>
                    <a:pt x="1431" y="10"/>
                    <a:pt x="1432" y="18"/>
                    <a:pt x="1427" y="23"/>
                  </a:cubicBezTo>
                  <a:lnTo>
                    <a:pt x="1427" y="23"/>
                  </a:lnTo>
                  <a:cubicBezTo>
                    <a:pt x="1426" y="25"/>
                    <a:pt x="1293" y="166"/>
                    <a:pt x="1054" y="318"/>
                  </a:cubicBezTo>
                  <a:lnTo>
                    <a:pt x="1054" y="318"/>
                  </a:lnTo>
                  <a:cubicBezTo>
                    <a:pt x="833" y="459"/>
                    <a:pt x="474" y="639"/>
                    <a:pt x="16" y="697"/>
                  </a:cubicBezTo>
                  <a:lnTo>
                    <a:pt x="16" y="697"/>
                  </a:lnTo>
                  <a:cubicBezTo>
                    <a:pt x="15" y="697"/>
                    <a:pt x="14" y="697"/>
                    <a:pt x="14" y="697"/>
                  </a:cubicBezTo>
                </a:path>
              </a:pathLst>
            </a:custGeom>
            <a:solidFill>
              <a:srgbClr val="DEDE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3" name="Freeform 83">
              <a:extLst>
                <a:ext uri="{FF2B5EF4-FFF2-40B4-BE49-F238E27FC236}">
                  <a16:creationId xmlns:a16="http://schemas.microsoft.com/office/drawing/2014/main" id="{02A65145-6ABB-6E42-A39E-6DB9A1FEB0BD}"/>
                </a:ext>
              </a:extLst>
            </p:cNvPr>
            <p:cNvSpPr>
              <a:spLocks noChangeArrowheads="1"/>
            </p:cNvSpPr>
            <p:nvPr/>
          </p:nvSpPr>
          <p:spPr bwMode="auto">
            <a:xfrm>
              <a:off x="17610463" y="3287523"/>
              <a:ext cx="3433152" cy="3444142"/>
            </a:xfrm>
            <a:custGeom>
              <a:avLst/>
              <a:gdLst>
                <a:gd name="T0" fmla="*/ 2756 w 2757"/>
                <a:gd name="T1" fmla="*/ 1095 h 2765"/>
                <a:gd name="T2" fmla="*/ 1645 w 2757"/>
                <a:gd name="T3" fmla="*/ 2764 h 2765"/>
                <a:gd name="T4" fmla="*/ 0 w 2757"/>
                <a:gd name="T5" fmla="*/ 1669 h 2765"/>
                <a:gd name="T6" fmla="*/ 1110 w 2757"/>
                <a:gd name="T7" fmla="*/ 0 h 2765"/>
                <a:gd name="T8" fmla="*/ 2756 w 2757"/>
                <a:gd name="T9" fmla="*/ 1095 h 2765"/>
              </a:gdLst>
              <a:ahLst/>
              <a:cxnLst>
                <a:cxn ang="0">
                  <a:pos x="T0" y="T1"/>
                </a:cxn>
                <a:cxn ang="0">
                  <a:pos x="T2" y="T3"/>
                </a:cxn>
                <a:cxn ang="0">
                  <a:pos x="T4" y="T5"/>
                </a:cxn>
                <a:cxn ang="0">
                  <a:pos x="T6" y="T7"/>
                </a:cxn>
                <a:cxn ang="0">
                  <a:pos x="T8" y="T9"/>
                </a:cxn>
              </a:cxnLst>
              <a:rect l="0" t="0" r="r" b="b"/>
              <a:pathLst>
                <a:path w="2757" h="2765">
                  <a:moveTo>
                    <a:pt x="2756" y="1095"/>
                  </a:moveTo>
                  <a:lnTo>
                    <a:pt x="1645" y="2764"/>
                  </a:lnTo>
                  <a:lnTo>
                    <a:pt x="0" y="1669"/>
                  </a:lnTo>
                  <a:lnTo>
                    <a:pt x="1110" y="0"/>
                  </a:lnTo>
                  <a:lnTo>
                    <a:pt x="2756" y="1095"/>
                  </a:lnTo>
                </a:path>
              </a:pathLst>
            </a:custGeom>
            <a:solidFill>
              <a:srgbClr val="1AB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4" name="Freeform 84">
              <a:extLst>
                <a:ext uri="{FF2B5EF4-FFF2-40B4-BE49-F238E27FC236}">
                  <a16:creationId xmlns:a16="http://schemas.microsoft.com/office/drawing/2014/main" id="{6C065F46-9BF0-924B-A5A0-33A0A98ED5D1}"/>
                </a:ext>
              </a:extLst>
            </p:cNvPr>
            <p:cNvSpPr>
              <a:spLocks noChangeArrowheads="1"/>
            </p:cNvSpPr>
            <p:nvPr/>
          </p:nvSpPr>
          <p:spPr bwMode="auto">
            <a:xfrm>
              <a:off x="17610461" y="3293017"/>
              <a:ext cx="2037918" cy="3433152"/>
            </a:xfrm>
            <a:custGeom>
              <a:avLst/>
              <a:gdLst>
                <a:gd name="T0" fmla="*/ 0 w 1637"/>
                <a:gd name="T1" fmla="*/ 1665 h 2755"/>
                <a:gd name="T2" fmla="*/ 1636 w 1637"/>
                <a:gd name="T3" fmla="*/ 2754 h 2755"/>
                <a:gd name="T4" fmla="*/ 1108 w 1637"/>
                <a:gd name="T5" fmla="*/ 0 h 2755"/>
                <a:gd name="T6" fmla="*/ 0 w 1637"/>
                <a:gd name="T7" fmla="*/ 1665 h 2755"/>
              </a:gdLst>
              <a:ahLst/>
              <a:cxnLst>
                <a:cxn ang="0">
                  <a:pos x="T0" y="T1"/>
                </a:cxn>
                <a:cxn ang="0">
                  <a:pos x="T2" y="T3"/>
                </a:cxn>
                <a:cxn ang="0">
                  <a:pos x="T4" y="T5"/>
                </a:cxn>
                <a:cxn ang="0">
                  <a:pos x="T6" y="T7"/>
                </a:cxn>
              </a:cxnLst>
              <a:rect l="0" t="0" r="r" b="b"/>
              <a:pathLst>
                <a:path w="1637" h="2755">
                  <a:moveTo>
                    <a:pt x="0" y="1665"/>
                  </a:moveTo>
                  <a:lnTo>
                    <a:pt x="1636" y="2754"/>
                  </a:lnTo>
                  <a:lnTo>
                    <a:pt x="1108" y="0"/>
                  </a:lnTo>
                  <a:lnTo>
                    <a:pt x="0" y="1665"/>
                  </a:lnTo>
                </a:path>
              </a:pathLst>
            </a:custGeom>
            <a:solidFill>
              <a:srgbClr val="00A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5" name="Freeform 85">
              <a:extLst>
                <a:ext uri="{FF2B5EF4-FFF2-40B4-BE49-F238E27FC236}">
                  <a16:creationId xmlns:a16="http://schemas.microsoft.com/office/drawing/2014/main" id="{DFE39A20-C1DF-444E-8048-B366305E79B1}"/>
                </a:ext>
              </a:extLst>
            </p:cNvPr>
            <p:cNvSpPr>
              <a:spLocks noChangeArrowheads="1"/>
            </p:cNvSpPr>
            <p:nvPr/>
          </p:nvSpPr>
          <p:spPr bwMode="auto">
            <a:xfrm>
              <a:off x="12392067" y="7231529"/>
              <a:ext cx="258171" cy="258175"/>
            </a:xfrm>
            <a:custGeom>
              <a:avLst/>
              <a:gdLst>
                <a:gd name="T0" fmla="*/ 47 w 206"/>
                <a:gd name="T1" fmla="*/ 103 h 206"/>
                <a:gd name="T2" fmla="*/ 102 w 206"/>
                <a:gd name="T3" fmla="*/ 157 h 206"/>
                <a:gd name="T4" fmla="*/ 156 w 206"/>
                <a:gd name="T5" fmla="*/ 103 h 206"/>
                <a:gd name="T6" fmla="*/ 102 w 206"/>
                <a:gd name="T7" fmla="*/ 48 h 206"/>
                <a:gd name="T8" fmla="*/ 47 w 206"/>
                <a:gd name="T9" fmla="*/ 103 h 206"/>
                <a:gd name="T10" fmla="*/ 102 w 206"/>
                <a:gd name="T11" fmla="*/ 205 h 206"/>
                <a:gd name="T12" fmla="*/ 0 w 206"/>
                <a:gd name="T13" fmla="*/ 103 h 206"/>
                <a:gd name="T14" fmla="*/ 102 w 206"/>
                <a:gd name="T15" fmla="*/ 0 h 206"/>
                <a:gd name="T16" fmla="*/ 205 w 206"/>
                <a:gd name="T17" fmla="*/ 103 h 206"/>
                <a:gd name="T18" fmla="*/ 102 w 206"/>
                <a:gd name="T19" fmla="*/ 20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47" y="103"/>
                  </a:moveTo>
                  <a:lnTo>
                    <a:pt x="102" y="157"/>
                  </a:lnTo>
                  <a:lnTo>
                    <a:pt x="156" y="103"/>
                  </a:lnTo>
                  <a:lnTo>
                    <a:pt x="102" y="48"/>
                  </a:lnTo>
                  <a:lnTo>
                    <a:pt x="47" y="103"/>
                  </a:lnTo>
                  <a:close/>
                  <a:moveTo>
                    <a:pt x="102" y="205"/>
                  </a:moveTo>
                  <a:lnTo>
                    <a:pt x="0" y="103"/>
                  </a:lnTo>
                  <a:lnTo>
                    <a:pt x="102" y="0"/>
                  </a:lnTo>
                  <a:lnTo>
                    <a:pt x="205" y="103"/>
                  </a:lnTo>
                  <a:lnTo>
                    <a:pt x="102" y="205"/>
                  </a:lnTo>
                  <a:close/>
                </a:path>
              </a:pathLst>
            </a:custGeom>
            <a:solidFill>
              <a:srgbClr val="FF67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6" name="Freeform 86">
              <a:extLst>
                <a:ext uri="{FF2B5EF4-FFF2-40B4-BE49-F238E27FC236}">
                  <a16:creationId xmlns:a16="http://schemas.microsoft.com/office/drawing/2014/main" id="{2021E597-1C7C-8C47-A7BA-0B8B0F0665C0}"/>
                </a:ext>
              </a:extLst>
            </p:cNvPr>
            <p:cNvSpPr>
              <a:spLocks noChangeArrowheads="1"/>
            </p:cNvSpPr>
            <p:nvPr/>
          </p:nvSpPr>
          <p:spPr bwMode="auto">
            <a:xfrm>
              <a:off x="13584057" y="10263691"/>
              <a:ext cx="1636928" cy="1592984"/>
            </a:xfrm>
            <a:custGeom>
              <a:avLst/>
              <a:gdLst>
                <a:gd name="T0" fmla="*/ 1313 w 1314"/>
                <a:gd name="T1" fmla="*/ 1 h 1277"/>
                <a:gd name="T2" fmla="*/ 822 w 1314"/>
                <a:gd name="T3" fmla="*/ 0 h 1277"/>
                <a:gd name="T4" fmla="*/ 775 w 1314"/>
                <a:gd name="T5" fmla="*/ 93 h 1277"/>
                <a:gd name="T6" fmla="*/ 775 w 1314"/>
                <a:gd name="T7" fmla="*/ 93 h 1277"/>
                <a:gd name="T8" fmla="*/ 727 w 1314"/>
                <a:gd name="T9" fmla="*/ 459 h 1277"/>
                <a:gd name="T10" fmla="*/ 848 w 1314"/>
                <a:gd name="T11" fmla="*/ 1024 h 1277"/>
                <a:gd name="T12" fmla="*/ 0 w 1314"/>
                <a:gd name="T13" fmla="*/ 1039 h 1277"/>
                <a:gd name="T14" fmla="*/ 51 w 1314"/>
                <a:gd name="T15" fmla="*/ 1242 h 1277"/>
                <a:gd name="T16" fmla="*/ 1282 w 1314"/>
                <a:gd name="T17" fmla="*/ 1276 h 1277"/>
                <a:gd name="T18" fmla="*/ 1313 w 1314"/>
                <a:gd name="T19" fmla="*/ 1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4" h="1277">
                  <a:moveTo>
                    <a:pt x="1313" y="1"/>
                  </a:moveTo>
                  <a:lnTo>
                    <a:pt x="822" y="0"/>
                  </a:lnTo>
                  <a:lnTo>
                    <a:pt x="775" y="93"/>
                  </a:lnTo>
                  <a:lnTo>
                    <a:pt x="775" y="93"/>
                  </a:lnTo>
                  <a:cubicBezTo>
                    <a:pt x="717" y="206"/>
                    <a:pt x="701" y="335"/>
                    <a:pt x="727" y="459"/>
                  </a:cubicBezTo>
                  <a:lnTo>
                    <a:pt x="848" y="1024"/>
                  </a:lnTo>
                  <a:lnTo>
                    <a:pt x="0" y="1039"/>
                  </a:lnTo>
                  <a:lnTo>
                    <a:pt x="51" y="1242"/>
                  </a:lnTo>
                  <a:lnTo>
                    <a:pt x="1282" y="1276"/>
                  </a:lnTo>
                  <a:lnTo>
                    <a:pt x="1313" y="1"/>
                  </a:lnTo>
                </a:path>
              </a:pathLst>
            </a:custGeom>
            <a:solidFill>
              <a:srgbClr val="007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7" name="Freeform 87">
              <a:extLst>
                <a:ext uri="{FF2B5EF4-FFF2-40B4-BE49-F238E27FC236}">
                  <a16:creationId xmlns:a16="http://schemas.microsoft.com/office/drawing/2014/main" id="{56EA6B2C-FD86-E843-BD01-971E1C5FFC0D}"/>
                </a:ext>
              </a:extLst>
            </p:cNvPr>
            <p:cNvSpPr>
              <a:spLocks noChangeArrowheads="1"/>
            </p:cNvSpPr>
            <p:nvPr/>
          </p:nvSpPr>
          <p:spPr bwMode="auto">
            <a:xfrm>
              <a:off x="13375322" y="11560051"/>
              <a:ext cx="274652" cy="252680"/>
            </a:xfrm>
            <a:custGeom>
              <a:avLst/>
              <a:gdLst>
                <a:gd name="T0" fmla="*/ 0 w 219"/>
                <a:gd name="T1" fmla="*/ 2 h 204"/>
                <a:gd name="T2" fmla="*/ 39 w 219"/>
                <a:gd name="T3" fmla="*/ 199 h 204"/>
                <a:gd name="T4" fmla="*/ 218 w 219"/>
                <a:gd name="T5" fmla="*/ 203 h 204"/>
                <a:gd name="T6" fmla="*/ 167 w 219"/>
                <a:gd name="T7" fmla="*/ 0 h 204"/>
                <a:gd name="T8" fmla="*/ 0 w 219"/>
                <a:gd name="T9" fmla="*/ 2 h 204"/>
              </a:gdLst>
              <a:ahLst/>
              <a:cxnLst>
                <a:cxn ang="0">
                  <a:pos x="T0" y="T1"/>
                </a:cxn>
                <a:cxn ang="0">
                  <a:pos x="T2" y="T3"/>
                </a:cxn>
                <a:cxn ang="0">
                  <a:pos x="T4" y="T5"/>
                </a:cxn>
                <a:cxn ang="0">
                  <a:pos x="T6" y="T7"/>
                </a:cxn>
                <a:cxn ang="0">
                  <a:pos x="T8" y="T9"/>
                </a:cxn>
              </a:cxnLst>
              <a:rect l="0" t="0" r="r" b="b"/>
              <a:pathLst>
                <a:path w="219" h="204">
                  <a:moveTo>
                    <a:pt x="0" y="2"/>
                  </a:moveTo>
                  <a:lnTo>
                    <a:pt x="39" y="199"/>
                  </a:lnTo>
                  <a:lnTo>
                    <a:pt x="218" y="203"/>
                  </a:lnTo>
                  <a:lnTo>
                    <a:pt x="167" y="0"/>
                  </a:lnTo>
                  <a:lnTo>
                    <a:pt x="0" y="2"/>
                  </a:lnTo>
                </a:path>
              </a:pathLst>
            </a:custGeom>
            <a:solidFill>
              <a:srgbClr val="5151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8" name="Freeform 88">
              <a:extLst>
                <a:ext uri="{FF2B5EF4-FFF2-40B4-BE49-F238E27FC236}">
                  <a16:creationId xmlns:a16="http://schemas.microsoft.com/office/drawing/2014/main" id="{9C16D5B3-9EEF-CB41-B9BF-FA1555AC894C}"/>
                </a:ext>
              </a:extLst>
            </p:cNvPr>
            <p:cNvSpPr>
              <a:spLocks noChangeArrowheads="1"/>
            </p:cNvSpPr>
            <p:nvPr/>
          </p:nvSpPr>
          <p:spPr bwMode="auto">
            <a:xfrm>
              <a:off x="15429721" y="9417761"/>
              <a:ext cx="274652" cy="488883"/>
            </a:xfrm>
            <a:custGeom>
              <a:avLst/>
              <a:gdLst>
                <a:gd name="T0" fmla="*/ 125 w 222"/>
                <a:gd name="T1" fmla="*/ 0 h 394"/>
                <a:gd name="T2" fmla="*/ 221 w 222"/>
                <a:gd name="T3" fmla="*/ 173 h 394"/>
                <a:gd name="T4" fmla="*/ 136 w 222"/>
                <a:gd name="T5" fmla="*/ 393 h 394"/>
                <a:gd name="T6" fmla="*/ 0 w 222"/>
                <a:gd name="T7" fmla="*/ 207 h 394"/>
                <a:gd name="T8" fmla="*/ 125 w 222"/>
                <a:gd name="T9" fmla="*/ 0 h 394"/>
              </a:gdLst>
              <a:ahLst/>
              <a:cxnLst>
                <a:cxn ang="0">
                  <a:pos x="T0" y="T1"/>
                </a:cxn>
                <a:cxn ang="0">
                  <a:pos x="T2" y="T3"/>
                </a:cxn>
                <a:cxn ang="0">
                  <a:pos x="T4" y="T5"/>
                </a:cxn>
                <a:cxn ang="0">
                  <a:pos x="T6" y="T7"/>
                </a:cxn>
                <a:cxn ang="0">
                  <a:pos x="T8" y="T9"/>
                </a:cxn>
              </a:cxnLst>
              <a:rect l="0" t="0" r="r" b="b"/>
              <a:pathLst>
                <a:path w="222" h="394">
                  <a:moveTo>
                    <a:pt x="125" y="0"/>
                  </a:moveTo>
                  <a:lnTo>
                    <a:pt x="221" y="173"/>
                  </a:lnTo>
                  <a:lnTo>
                    <a:pt x="136" y="393"/>
                  </a:lnTo>
                  <a:lnTo>
                    <a:pt x="0" y="207"/>
                  </a:lnTo>
                  <a:lnTo>
                    <a:pt x="125"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39" name="Freeform 89">
              <a:extLst>
                <a:ext uri="{FF2B5EF4-FFF2-40B4-BE49-F238E27FC236}">
                  <a16:creationId xmlns:a16="http://schemas.microsoft.com/office/drawing/2014/main" id="{EF298979-DA72-ED43-9319-A6F6A55F4E9E}"/>
                </a:ext>
              </a:extLst>
            </p:cNvPr>
            <p:cNvSpPr>
              <a:spLocks noChangeArrowheads="1"/>
            </p:cNvSpPr>
            <p:nvPr/>
          </p:nvSpPr>
          <p:spPr bwMode="auto">
            <a:xfrm>
              <a:off x="14083925" y="8077459"/>
              <a:ext cx="955791" cy="1642422"/>
            </a:xfrm>
            <a:custGeom>
              <a:avLst/>
              <a:gdLst>
                <a:gd name="T0" fmla="*/ 768 w 769"/>
                <a:gd name="T1" fmla="*/ 175 h 1317"/>
                <a:gd name="T2" fmla="*/ 768 w 769"/>
                <a:gd name="T3" fmla="*/ 175 h 1317"/>
                <a:gd name="T4" fmla="*/ 476 w 769"/>
                <a:gd name="T5" fmla="*/ 0 h 1317"/>
                <a:gd name="T6" fmla="*/ 476 w 769"/>
                <a:gd name="T7" fmla="*/ 0 h 1317"/>
                <a:gd name="T8" fmla="*/ 235 w 769"/>
                <a:gd name="T9" fmla="*/ 683 h 1317"/>
                <a:gd name="T10" fmla="*/ 235 w 769"/>
                <a:gd name="T11" fmla="*/ 683 h 1317"/>
                <a:gd name="T12" fmla="*/ 244 w 769"/>
                <a:gd name="T13" fmla="*/ 1316 h 1317"/>
                <a:gd name="T14" fmla="*/ 244 w 769"/>
                <a:gd name="T15" fmla="*/ 1316 h 1317"/>
                <a:gd name="T16" fmla="*/ 448 w 769"/>
                <a:gd name="T17" fmla="*/ 861 h 1317"/>
                <a:gd name="T18" fmla="*/ 448 w 769"/>
                <a:gd name="T19" fmla="*/ 861 h 1317"/>
                <a:gd name="T20" fmla="*/ 640 w 769"/>
                <a:gd name="T21" fmla="*/ 410 h 1317"/>
                <a:gd name="T22" fmla="*/ 768 w 769"/>
                <a:gd name="T23" fmla="*/ 175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317">
                  <a:moveTo>
                    <a:pt x="768" y="175"/>
                  </a:moveTo>
                  <a:lnTo>
                    <a:pt x="768" y="175"/>
                  </a:lnTo>
                  <a:cubicBezTo>
                    <a:pt x="768" y="175"/>
                    <a:pt x="667" y="0"/>
                    <a:pt x="476" y="0"/>
                  </a:cubicBezTo>
                  <a:lnTo>
                    <a:pt x="476" y="0"/>
                  </a:lnTo>
                  <a:cubicBezTo>
                    <a:pt x="166" y="0"/>
                    <a:pt x="351" y="554"/>
                    <a:pt x="235" y="683"/>
                  </a:cubicBezTo>
                  <a:lnTo>
                    <a:pt x="235" y="683"/>
                  </a:lnTo>
                  <a:cubicBezTo>
                    <a:pt x="75" y="862"/>
                    <a:pt x="0" y="1082"/>
                    <a:pt x="244" y="1316"/>
                  </a:cubicBezTo>
                  <a:lnTo>
                    <a:pt x="244" y="1316"/>
                  </a:lnTo>
                  <a:cubicBezTo>
                    <a:pt x="244" y="1316"/>
                    <a:pt x="136" y="1031"/>
                    <a:pt x="448" y="861"/>
                  </a:cubicBezTo>
                  <a:lnTo>
                    <a:pt x="448" y="861"/>
                  </a:lnTo>
                  <a:cubicBezTo>
                    <a:pt x="670" y="740"/>
                    <a:pt x="421" y="529"/>
                    <a:pt x="640" y="410"/>
                  </a:cubicBezTo>
                  <a:lnTo>
                    <a:pt x="768" y="175"/>
                  </a:lnTo>
                </a:path>
              </a:pathLst>
            </a:custGeom>
            <a:solidFill>
              <a:srgbClr val="00A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0" name="Freeform 90">
              <a:extLst>
                <a:ext uri="{FF2B5EF4-FFF2-40B4-BE49-F238E27FC236}">
                  <a16:creationId xmlns:a16="http://schemas.microsoft.com/office/drawing/2014/main" id="{64FB510D-9971-E74F-B26D-FB23823992D4}"/>
                </a:ext>
              </a:extLst>
            </p:cNvPr>
            <p:cNvSpPr>
              <a:spLocks noChangeArrowheads="1"/>
            </p:cNvSpPr>
            <p:nvPr/>
          </p:nvSpPr>
          <p:spPr bwMode="auto">
            <a:xfrm>
              <a:off x="15319858" y="9055220"/>
              <a:ext cx="351554" cy="593250"/>
            </a:xfrm>
            <a:custGeom>
              <a:avLst/>
              <a:gdLst>
                <a:gd name="T0" fmla="*/ 0 w 284"/>
                <a:gd name="T1" fmla="*/ 0 h 476"/>
                <a:gd name="T2" fmla="*/ 0 w 284"/>
                <a:gd name="T3" fmla="*/ 0 h 476"/>
                <a:gd name="T4" fmla="*/ 0 w 284"/>
                <a:gd name="T5" fmla="*/ 0 h 476"/>
                <a:gd name="T6" fmla="*/ 264 w 284"/>
                <a:gd name="T7" fmla="*/ 318 h 476"/>
                <a:gd name="T8" fmla="*/ 283 w 284"/>
                <a:gd name="T9" fmla="*/ 372 h 476"/>
                <a:gd name="T10" fmla="*/ 96 w 284"/>
                <a:gd name="T11" fmla="*/ 475 h 476"/>
                <a:gd name="T12" fmla="*/ 0 w 284"/>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284" h="476">
                  <a:moveTo>
                    <a:pt x="0" y="0"/>
                  </a:moveTo>
                  <a:lnTo>
                    <a:pt x="0" y="0"/>
                  </a:lnTo>
                  <a:lnTo>
                    <a:pt x="0" y="0"/>
                  </a:lnTo>
                  <a:cubicBezTo>
                    <a:pt x="123" y="72"/>
                    <a:pt x="216" y="185"/>
                    <a:pt x="264" y="318"/>
                  </a:cubicBezTo>
                  <a:lnTo>
                    <a:pt x="283" y="372"/>
                  </a:lnTo>
                  <a:lnTo>
                    <a:pt x="96" y="475"/>
                  </a:lnTo>
                  <a:lnTo>
                    <a:pt x="0" y="0"/>
                  </a:lnTo>
                </a:path>
              </a:pathLst>
            </a:custGeom>
            <a:solidFill>
              <a:srgbClr val="FDAC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1" name="Freeform 91">
              <a:extLst>
                <a:ext uri="{FF2B5EF4-FFF2-40B4-BE49-F238E27FC236}">
                  <a16:creationId xmlns:a16="http://schemas.microsoft.com/office/drawing/2014/main" id="{17F6580C-6C00-804C-A73C-1364BA32AFC4}"/>
                </a:ext>
              </a:extLst>
            </p:cNvPr>
            <p:cNvSpPr>
              <a:spLocks noChangeArrowheads="1"/>
            </p:cNvSpPr>
            <p:nvPr/>
          </p:nvSpPr>
          <p:spPr bwMode="auto">
            <a:xfrm>
              <a:off x="14418998" y="8989303"/>
              <a:ext cx="1076637" cy="1279881"/>
            </a:xfrm>
            <a:custGeom>
              <a:avLst/>
              <a:gdLst>
                <a:gd name="T0" fmla="*/ 713 w 865"/>
                <a:gd name="T1" fmla="*/ 1026 h 1027"/>
                <a:gd name="T2" fmla="*/ 153 w 865"/>
                <a:gd name="T3" fmla="*/ 1026 h 1027"/>
                <a:gd name="T4" fmla="*/ 87 w 865"/>
                <a:gd name="T5" fmla="*/ 526 h 1027"/>
                <a:gd name="T6" fmla="*/ 0 w 865"/>
                <a:gd name="T7" fmla="*/ 529 h 1027"/>
                <a:gd name="T8" fmla="*/ 35 w 865"/>
                <a:gd name="T9" fmla="*/ 234 h 1027"/>
                <a:gd name="T10" fmla="*/ 35 w 865"/>
                <a:gd name="T11" fmla="*/ 234 h 1027"/>
                <a:gd name="T12" fmla="*/ 83 w 865"/>
                <a:gd name="T13" fmla="*/ 147 h 1027"/>
                <a:gd name="T14" fmla="*/ 83 w 865"/>
                <a:gd name="T15" fmla="*/ 147 h 1027"/>
                <a:gd name="T16" fmla="*/ 457 w 865"/>
                <a:gd name="T17" fmla="*/ 1 h 1027"/>
                <a:gd name="T18" fmla="*/ 630 w 865"/>
                <a:gd name="T19" fmla="*/ 0 h 1027"/>
                <a:gd name="T20" fmla="*/ 647 w 865"/>
                <a:gd name="T21" fmla="*/ 6 h 1027"/>
                <a:gd name="T22" fmla="*/ 647 w 865"/>
                <a:gd name="T23" fmla="*/ 6 h 1027"/>
                <a:gd name="T24" fmla="*/ 779 w 865"/>
                <a:gd name="T25" fmla="*/ 116 h 1027"/>
                <a:gd name="T26" fmla="*/ 779 w 865"/>
                <a:gd name="T27" fmla="*/ 116 h 1027"/>
                <a:gd name="T28" fmla="*/ 811 w 865"/>
                <a:gd name="T29" fmla="*/ 205 h 1027"/>
                <a:gd name="T30" fmla="*/ 850 w 865"/>
                <a:gd name="T31" fmla="*/ 429 h 1027"/>
                <a:gd name="T32" fmla="*/ 850 w 865"/>
                <a:gd name="T33" fmla="*/ 429 h 1027"/>
                <a:gd name="T34" fmla="*/ 777 w 865"/>
                <a:gd name="T35" fmla="*/ 662 h 1027"/>
                <a:gd name="T36" fmla="*/ 713 w 865"/>
                <a:gd name="T37" fmla="*/ 1026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5" h="1027">
                  <a:moveTo>
                    <a:pt x="713" y="1026"/>
                  </a:moveTo>
                  <a:lnTo>
                    <a:pt x="153" y="1026"/>
                  </a:lnTo>
                  <a:lnTo>
                    <a:pt x="87" y="526"/>
                  </a:lnTo>
                  <a:lnTo>
                    <a:pt x="0" y="529"/>
                  </a:lnTo>
                  <a:lnTo>
                    <a:pt x="35" y="234"/>
                  </a:lnTo>
                  <a:lnTo>
                    <a:pt x="35" y="234"/>
                  </a:lnTo>
                  <a:cubicBezTo>
                    <a:pt x="39" y="200"/>
                    <a:pt x="56" y="169"/>
                    <a:pt x="83" y="147"/>
                  </a:cubicBezTo>
                  <a:lnTo>
                    <a:pt x="83" y="147"/>
                  </a:lnTo>
                  <a:cubicBezTo>
                    <a:pt x="190" y="61"/>
                    <a:pt x="320" y="10"/>
                    <a:pt x="457" y="1"/>
                  </a:cubicBezTo>
                  <a:lnTo>
                    <a:pt x="630" y="0"/>
                  </a:lnTo>
                  <a:lnTo>
                    <a:pt x="647" y="6"/>
                  </a:lnTo>
                  <a:lnTo>
                    <a:pt x="647" y="6"/>
                  </a:lnTo>
                  <a:cubicBezTo>
                    <a:pt x="703" y="27"/>
                    <a:pt x="749" y="66"/>
                    <a:pt x="779" y="116"/>
                  </a:cubicBezTo>
                  <a:lnTo>
                    <a:pt x="779" y="116"/>
                  </a:lnTo>
                  <a:cubicBezTo>
                    <a:pt x="795" y="143"/>
                    <a:pt x="806" y="174"/>
                    <a:pt x="811" y="205"/>
                  </a:cubicBezTo>
                  <a:lnTo>
                    <a:pt x="850" y="429"/>
                  </a:lnTo>
                  <a:lnTo>
                    <a:pt x="850" y="429"/>
                  </a:lnTo>
                  <a:cubicBezTo>
                    <a:pt x="864" y="514"/>
                    <a:pt x="837" y="601"/>
                    <a:pt x="777" y="662"/>
                  </a:cubicBezTo>
                  <a:lnTo>
                    <a:pt x="713" y="1026"/>
                  </a:lnTo>
                </a:path>
              </a:pathLst>
            </a:custGeom>
            <a:solidFill>
              <a:srgbClr val="FF67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2" name="Freeform 92">
              <a:extLst>
                <a:ext uri="{FF2B5EF4-FFF2-40B4-BE49-F238E27FC236}">
                  <a16:creationId xmlns:a16="http://schemas.microsoft.com/office/drawing/2014/main" id="{43E3896B-9FE0-064B-B50C-4D495BD57DFA}"/>
                </a:ext>
              </a:extLst>
            </p:cNvPr>
            <p:cNvSpPr>
              <a:spLocks noChangeArrowheads="1"/>
            </p:cNvSpPr>
            <p:nvPr/>
          </p:nvSpPr>
          <p:spPr bwMode="auto">
            <a:xfrm>
              <a:off x="16341565" y="11499628"/>
              <a:ext cx="335077" cy="291129"/>
            </a:xfrm>
            <a:custGeom>
              <a:avLst/>
              <a:gdLst>
                <a:gd name="T0" fmla="*/ 0 w 271"/>
                <a:gd name="T1" fmla="*/ 90 h 234"/>
                <a:gd name="T2" fmla="*/ 68 w 271"/>
                <a:gd name="T3" fmla="*/ 233 h 234"/>
                <a:gd name="T4" fmla="*/ 270 w 271"/>
                <a:gd name="T5" fmla="*/ 208 h 234"/>
                <a:gd name="T6" fmla="*/ 201 w 271"/>
                <a:gd name="T7" fmla="*/ 0 h 234"/>
                <a:gd name="T8" fmla="*/ 0 w 271"/>
                <a:gd name="T9" fmla="*/ 90 h 234"/>
              </a:gdLst>
              <a:ahLst/>
              <a:cxnLst>
                <a:cxn ang="0">
                  <a:pos x="T0" y="T1"/>
                </a:cxn>
                <a:cxn ang="0">
                  <a:pos x="T2" y="T3"/>
                </a:cxn>
                <a:cxn ang="0">
                  <a:pos x="T4" y="T5"/>
                </a:cxn>
                <a:cxn ang="0">
                  <a:pos x="T6" y="T7"/>
                </a:cxn>
                <a:cxn ang="0">
                  <a:pos x="T8" y="T9"/>
                </a:cxn>
              </a:cxnLst>
              <a:rect l="0" t="0" r="r" b="b"/>
              <a:pathLst>
                <a:path w="271" h="234">
                  <a:moveTo>
                    <a:pt x="0" y="90"/>
                  </a:moveTo>
                  <a:lnTo>
                    <a:pt x="68" y="233"/>
                  </a:lnTo>
                  <a:lnTo>
                    <a:pt x="270" y="208"/>
                  </a:lnTo>
                  <a:lnTo>
                    <a:pt x="201" y="0"/>
                  </a:lnTo>
                  <a:lnTo>
                    <a:pt x="0" y="90"/>
                  </a:lnTo>
                </a:path>
              </a:pathLst>
            </a:custGeom>
            <a:solidFill>
              <a:srgbClr val="5151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3" name="Freeform 93">
              <a:extLst>
                <a:ext uri="{FF2B5EF4-FFF2-40B4-BE49-F238E27FC236}">
                  <a16:creationId xmlns:a16="http://schemas.microsoft.com/office/drawing/2014/main" id="{EB1657BC-3829-C540-9ACA-BEB8CE52A3AE}"/>
                </a:ext>
              </a:extLst>
            </p:cNvPr>
            <p:cNvSpPr>
              <a:spLocks noChangeArrowheads="1"/>
            </p:cNvSpPr>
            <p:nvPr/>
          </p:nvSpPr>
          <p:spPr bwMode="auto">
            <a:xfrm>
              <a:off x="15204507" y="10263689"/>
              <a:ext cx="1395234" cy="1345798"/>
            </a:xfrm>
            <a:custGeom>
              <a:avLst/>
              <a:gdLst>
                <a:gd name="T0" fmla="*/ 860 w 1118"/>
                <a:gd name="T1" fmla="*/ 156 h 1081"/>
                <a:gd name="T2" fmla="*/ 141 w 1118"/>
                <a:gd name="T3" fmla="*/ 0 h 1081"/>
                <a:gd name="T4" fmla="*/ 13 w 1118"/>
                <a:gd name="T5" fmla="*/ 1 h 1081"/>
                <a:gd name="T6" fmla="*/ 0 w 1118"/>
                <a:gd name="T7" fmla="*/ 524 h 1081"/>
                <a:gd name="T8" fmla="*/ 632 w 1118"/>
                <a:gd name="T9" fmla="*/ 529 h 1081"/>
                <a:gd name="T10" fmla="*/ 916 w 1118"/>
                <a:gd name="T11" fmla="*/ 1080 h 1081"/>
                <a:gd name="T12" fmla="*/ 1117 w 1118"/>
                <a:gd name="T13" fmla="*/ 990 h 1081"/>
                <a:gd name="T14" fmla="*/ 860 w 1118"/>
                <a:gd name="T15" fmla="*/ 156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8" h="1081">
                  <a:moveTo>
                    <a:pt x="860" y="156"/>
                  </a:moveTo>
                  <a:lnTo>
                    <a:pt x="141" y="0"/>
                  </a:lnTo>
                  <a:lnTo>
                    <a:pt x="13" y="1"/>
                  </a:lnTo>
                  <a:lnTo>
                    <a:pt x="0" y="524"/>
                  </a:lnTo>
                  <a:lnTo>
                    <a:pt x="632" y="529"/>
                  </a:lnTo>
                  <a:lnTo>
                    <a:pt x="916" y="1080"/>
                  </a:lnTo>
                  <a:lnTo>
                    <a:pt x="1117" y="990"/>
                  </a:lnTo>
                  <a:lnTo>
                    <a:pt x="860" y="156"/>
                  </a:lnTo>
                </a:path>
              </a:pathLst>
            </a:custGeom>
            <a:solidFill>
              <a:srgbClr val="1059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4" name="Freeform 94">
              <a:extLst>
                <a:ext uri="{FF2B5EF4-FFF2-40B4-BE49-F238E27FC236}">
                  <a16:creationId xmlns:a16="http://schemas.microsoft.com/office/drawing/2014/main" id="{A60A2B9E-6201-794A-ABF8-C6214A226D87}"/>
                </a:ext>
              </a:extLst>
            </p:cNvPr>
            <p:cNvSpPr>
              <a:spLocks noChangeArrowheads="1"/>
            </p:cNvSpPr>
            <p:nvPr/>
          </p:nvSpPr>
          <p:spPr bwMode="auto">
            <a:xfrm>
              <a:off x="16385508" y="11614979"/>
              <a:ext cx="686633" cy="307611"/>
            </a:xfrm>
            <a:custGeom>
              <a:avLst/>
              <a:gdLst>
                <a:gd name="T0" fmla="*/ 552 w 553"/>
                <a:gd name="T1" fmla="*/ 248 h 249"/>
                <a:gd name="T2" fmla="*/ 547 w 553"/>
                <a:gd name="T3" fmla="*/ 187 h 249"/>
                <a:gd name="T4" fmla="*/ 411 w 553"/>
                <a:gd name="T5" fmla="*/ 176 h 249"/>
                <a:gd name="T6" fmla="*/ 327 w 553"/>
                <a:gd name="T7" fmla="*/ 79 h 249"/>
                <a:gd name="T8" fmla="*/ 301 w 553"/>
                <a:gd name="T9" fmla="*/ 82 h 249"/>
                <a:gd name="T10" fmla="*/ 277 w 553"/>
                <a:gd name="T11" fmla="*/ 0 h 249"/>
                <a:gd name="T12" fmla="*/ 273 w 553"/>
                <a:gd name="T13" fmla="*/ 1 h 249"/>
                <a:gd name="T14" fmla="*/ 273 w 553"/>
                <a:gd name="T15" fmla="*/ 1 h 249"/>
                <a:gd name="T16" fmla="*/ 234 w 553"/>
                <a:gd name="T17" fmla="*/ 82 h 249"/>
                <a:gd name="T18" fmla="*/ 235 w 553"/>
                <a:gd name="T19" fmla="*/ 86 h 249"/>
                <a:gd name="T20" fmla="*/ 68 w 553"/>
                <a:gd name="T21" fmla="*/ 97 h 249"/>
                <a:gd name="T22" fmla="*/ 68 w 553"/>
                <a:gd name="T23" fmla="*/ 97 h 249"/>
                <a:gd name="T24" fmla="*/ 2 w 553"/>
                <a:gd name="T25" fmla="*/ 173 h 249"/>
                <a:gd name="T26" fmla="*/ 8 w 553"/>
                <a:gd name="T27" fmla="*/ 248 h 249"/>
                <a:gd name="T28" fmla="*/ 313 w 553"/>
                <a:gd name="T29" fmla="*/ 248 h 249"/>
                <a:gd name="T30" fmla="*/ 552 w 553"/>
                <a:gd name="T3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249">
                  <a:moveTo>
                    <a:pt x="552" y="248"/>
                  </a:moveTo>
                  <a:lnTo>
                    <a:pt x="547" y="187"/>
                  </a:lnTo>
                  <a:lnTo>
                    <a:pt x="411" y="176"/>
                  </a:lnTo>
                  <a:lnTo>
                    <a:pt x="327" y="79"/>
                  </a:lnTo>
                  <a:lnTo>
                    <a:pt x="301" y="82"/>
                  </a:lnTo>
                  <a:lnTo>
                    <a:pt x="277" y="0"/>
                  </a:lnTo>
                  <a:lnTo>
                    <a:pt x="273" y="1"/>
                  </a:lnTo>
                  <a:lnTo>
                    <a:pt x="273" y="1"/>
                  </a:lnTo>
                  <a:cubicBezTo>
                    <a:pt x="240" y="12"/>
                    <a:pt x="223" y="48"/>
                    <a:pt x="234" y="82"/>
                  </a:cubicBezTo>
                  <a:lnTo>
                    <a:pt x="235" y="86"/>
                  </a:lnTo>
                  <a:lnTo>
                    <a:pt x="68" y="97"/>
                  </a:lnTo>
                  <a:lnTo>
                    <a:pt x="68" y="97"/>
                  </a:lnTo>
                  <a:cubicBezTo>
                    <a:pt x="29" y="100"/>
                    <a:pt x="0" y="134"/>
                    <a:pt x="2" y="173"/>
                  </a:cubicBezTo>
                  <a:lnTo>
                    <a:pt x="8" y="248"/>
                  </a:lnTo>
                  <a:lnTo>
                    <a:pt x="313" y="248"/>
                  </a:lnTo>
                  <a:lnTo>
                    <a:pt x="552" y="2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5" name="Freeform 96">
              <a:extLst>
                <a:ext uri="{FF2B5EF4-FFF2-40B4-BE49-F238E27FC236}">
                  <a16:creationId xmlns:a16="http://schemas.microsoft.com/office/drawing/2014/main" id="{C9B818E4-CEDC-8543-B872-83EE1CBB3C60}"/>
                </a:ext>
              </a:extLst>
            </p:cNvPr>
            <p:cNvSpPr>
              <a:spLocks noChangeArrowheads="1"/>
            </p:cNvSpPr>
            <p:nvPr/>
          </p:nvSpPr>
          <p:spPr bwMode="auto">
            <a:xfrm>
              <a:off x="13188557" y="11510615"/>
              <a:ext cx="521842" cy="516346"/>
            </a:xfrm>
            <a:custGeom>
              <a:avLst/>
              <a:gdLst>
                <a:gd name="T0" fmla="*/ 155 w 421"/>
                <a:gd name="T1" fmla="*/ 414 h 415"/>
                <a:gd name="T2" fmla="*/ 420 w 421"/>
                <a:gd name="T3" fmla="*/ 414 h 415"/>
                <a:gd name="T4" fmla="*/ 420 w 421"/>
                <a:gd name="T5" fmla="*/ 414 h 415"/>
                <a:gd name="T6" fmla="*/ 357 w 421"/>
                <a:gd name="T7" fmla="*/ 369 h 415"/>
                <a:gd name="T8" fmla="*/ 256 w 421"/>
                <a:gd name="T9" fmla="*/ 348 h 415"/>
                <a:gd name="T10" fmla="*/ 243 w 421"/>
                <a:gd name="T11" fmla="*/ 293 h 415"/>
                <a:gd name="T12" fmla="*/ 333 w 421"/>
                <a:gd name="T13" fmla="*/ 276 h 415"/>
                <a:gd name="T14" fmla="*/ 331 w 421"/>
                <a:gd name="T15" fmla="*/ 272 h 415"/>
                <a:gd name="T16" fmla="*/ 331 w 421"/>
                <a:gd name="T17" fmla="*/ 272 h 415"/>
                <a:gd name="T18" fmla="*/ 232 w 421"/>
                <a:gd name="T19" fmla="*/ 228 h 415"/>
                <a:gd name="T20" fmla="*/ 228 w 421"/>
                <a:gd name="T21" fmla="*/ 230 h 415"/>
                <a:gd name="T22" fmla="*/ 179 w 421"/>
                <a:gd name="T23" fmla="*/ 67 h 415"/>
                <a:gd name="T24" fmla="*/ 179 w 421"/>
                <a:gd name="T25" fmla="*/ 67 h 415"/>
                <a:gd name="T26" fmla="*/ 82 w 421"/>
                <a:gd name="T27" fmla="*/ 12 h 415"/>
                <a:gd name="T28" fmla="*/ 0 w 421"/>
                <a:gd name="T29" fmla="*/ 35 h 415"/>
                <a:gd name="T30" fmla="*/ 72 w 421"/>
                <a:gd name="T31" fmla="*/ 369 h 415"/>
                <a:gd name="T32" fmla="*/ 155 w 421"/>
                <a:gd name="T33" fmla="*/ 41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1" h="415">
                  <a:moveTo>
                    <a:pt x="155" y="414"/>
                  </a:moveTo>
                  <a:lnTo>
                    <a:pt x="420" y="414"/>
                  </a:lnTo>
                  <a:lnTo>
                    <a:pt x="420" y="414"/>
                  </a:lnTo>
                  <a:cubicBezTo>
                    <a:pt x="406" y="391"/>
                    <a:pt x="384" y="375"/>
                    <a:pt x="357" y="369"/>
                  </a:cubicBezTo>
                  <a:lnTo>
                    <a:pt x="256" y="348"/>
                  </a:lnTo>
                  <a:lnTo>
                    <a:pt x="243" y="293"/>
                  </a:lnTo>
                  <a:lnTo>
                    <a:pt x="333" y="276"/>
                  </a:lnTo>
                  <a:lnTo>
                    <a:pt x="331" y="272"/>
                  </a:lnTo>
                  <a:lnTo>
                    <a:pt x="331" y="272"/>
                  </a:lnTo>
                  <a:cubicBezTo>
                    <a:pt x="311" y="238"/>
                    <a:pt x="265" y="208"/>
                    <a:pt x="232" y="228"/>
                  </a:cubicBezTo>
                  <a:lnTo>
                    <a:pt x="228" y="230"/>
                  </a:lnTo>
                  <a:lnTo>
                    <a:pt x="179" y="67"/>
                  </a:lnTo>
                  <a:lnTo>
                    <a:pt x="179" y="67"/>
                  </a:lnTo>
                  <a:cubicBezTo>
                    <a:pt x="168" y="25"/>
                    <a:pt x="124" y="0"/>
                    <a:pt x="82" y="12"/>
                  </a:cubicBezTo>
                  <a:lnTo>
                    <a:pt x="0" y="35"/>
                  </a:lnTo>
                  <a:lnTo>
                    <a:pt x="72" y="369"/>
                  </a:lnTo>
                  <a:lnTo>
                    <a:pt x="155" y="41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6" name="Freeform 98">
              <a:extLst>
                <a:ext uri="{FF2B5EF4-FFF2-40B4-BE49-F238E27FC236}">
                  <a16:creationId xmlns:a16="http://schemas.microsoft.com/office/drawing/2014/main" id="{886BB9C0-EE08-934E-A151-B5FCD5701AF6}"/>
                </a:ext>
              </a:extLst>
            </p:cNvPr>
            <p:cNvSpPr>
              <a:spLocks noChangeArrowheads="1"/>
            </p:cNvSpPr>
            <p:nvPr/>
          </p:nvSpPr>
          <p:spPr bwMode="auto">
            <a:xfrm>
              <a:off x="14451957" y="9631990"/>
              <a:ext cx="1581997" cy="1027199"/>
            </a:xfrm>
            <a:custGeom>
              <a:avLst/>
              <a:gdLst>
                <a:gd name="T0" fmla="*/ 289 w 1270"/>
                <a:gd name="T1" fmla="*/ 0 h 826"/>
                <a:gd name="T2" fmla="*/ 297 w 1270"/>
                <a:gd name="T3" fmla="*/ 334 h 826"/>
                <a:gd name="T4" fmla="*/ 855 w 1270"/>
                <a:gd name="T5" fmla="*/ 563 h 826"/>
                <a:gd name="T6" fmla="*/ 942 w 1270"/>
                <a:gd name="T7" fmla="*/ 526 h 826"/>
                <a:gd name="T8" fmla="*/ 1041 w 1270"/>
                <a:gd name="T9" fmla="*/ 522 h 826"/>
                <a:gd name="T10" fmla="*/ 1095 w 1270"/>
                <a:gd name="T11" fmla="*/ 554 h 826"/>
                <a:gd name="T12" fmla="*/ 1095 w 1270"/>
                <a:gd name="T13" fmla="*/ 554 h 826"/>
                <a:gd name="T14" fmla="*/ 1026 w 1270"/>
                <a:gd name="T15" fmla="*/ 566 h 826"/>
                <a:gd name="T16" fmla="*/ 1000 w 1270"/>
                <a:gd name="T17" fmla="*/ 586 h 826"/>
                <a:gd name="T18" fmla="*/ 1140 w 1270"/>
                <a:gd name="T19" fmla="*/ 605 h 826"/>
                <a:gd name="T20" fmla="*/ 1246 w 1270"/>
                <a:gd name="T21" fmla="*/ 644 h 826"/>
                <a:gd name="T22" fmla="*/ 1252 w 1270"/>
                <a:gd name="T23" fmla="*/ 655 h 826"/>
                <a:gd name="T24" fmla="*/ 1252 w 1270"/>
                <a:gd name="T25" fmla="*/ 655 h 826"/>
                <a:gd name="T26" fmla="*/ 1233 w 1270"/>
                <a:gd name="T27" fmla="*/ 682 h 826"/>
                <a:gd name="T28" fmla="*/ 1211 w 1270"/>
                <a:gd name="T29" fmla="*/ 681 h 826"/>
                <a:gd name="T30" fmla="*/ 1265 w 1270"/>
                <a:gd name="T31" fmla="*/ 711 h 826"/>
                <a:gd name="T32" fmla="*/ 1265 w 1270"/>
                <a:gd name="T33" fmla="*/ 712 h 826"/>
                <a:gd name="T34" fmla="*/ 1265 w 1270"/>
                <a:gd name="T35" fmla="*/ 712 h 826"/>
                <a:gd name="T36" fmla="*/ 1233 w 1270"/>
                <a:gd name="T37" fmla="*/ 739 h 826"/>
                <a:gd name="T38" fmla="*/ 1208 w 1270"/>
                <a:gd name="T39" fmla="*/ 729 h 826"/>
                <a:gd name="T40" fmla="*/ 1249 w 1270"/>
                <a:gd name="T41" fmla="*/ 762 h 826"/>
                <a:gd name="T42" fmla="*/ 1249 w 1270"/>
                <a:gd name="T43" fmla="*/ 762 h 826"/>
                <a:gd name="T44" fmla="*/ 1217 w 1270"/>
                <a:gd name="T45" fmla="*/ 785 h 826"/>
                <a:gd name="T46" fmla="*/ 1175 w 1270"/>
                <a:gd name="T47" fmla="*/ 771 h 826"/>
                <a:gd name="T48" fmla="*/ 1210 w 1270"/>
                <a:gd name="T49" fmla="*/ 796 h 826"/>
                <a:gd name="T50" fmla="*/ 1210 w 1270"/>
                <a:gd name="T51" fmla="*/ 796 h 826"/>
                <a:gd name="T52" fmla="*/ 1180 w 1270"/>
                <a:gd name="T53" fmla="*/ 819 h 826"/>
                <a:gd name="T54" fmla="*/ 1136 w 1270"/>
                <a:gd name="T55" fmla="*/ 801 h 826"/>
                <a:gd name="T56" fmla="*/ 1057 w 1270"/>
                <a:gd name="T57" fmla="*/ 765 h 826"/>
                <a:gd name="T58" fmla="*/ 927 w 1270"/>
                <a:gd name="T59" fmla="*/ 759 h 826"/>
                <a:gd name="T60" fmla="*/ 754 w 1270"/>
                <a:gd name="T61" fmla="*/ 695 h 826"/>
                <a:gd name="T62" fmla="*/ 44 w 1270"/>
                <a:gd name="T63" fmla="*/ 530 h 826"/>
                <a:gd name="T64" fmla="*/ 0 w 1270"/>
                <a:gd name="T65" fmla="*/ 10 h 826"/>
                <a:gd name="T66" fmla="*/ 289 w 1270"/>
                <a:gd name="T6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0" h="826">
                  <a:moveTo>
                    <a:pt x="289" y="0"/>
                  </a:moveTo>
                  <a:lnTo>
                    <a:pt x="297" y="334"/>
                  </a:lnTo>
                  <a:lnTo>
                    <a:pt x="855" y="563"/>
                  </a:lnTo>
                  <a:lnTo>
                    <a:pt x="942" y="526"/>
                  </a:lnTo>
                  <a:lnTo>
                    <a:pt x="1041" y="522"/>
                  </a:lnTo>
                  <a:lnTo>
                    <a:pt x="1095" y="554"/>
                  </a:lnTo>
                  <a:lnTo>
                    <a:pt x="1095" y="554"/>
                  </a:lnTo>
                  <a:cubicBezTo>
                    <a:pt x="1095" y="554"/>
                    <a:pt x="1054" y="574"/>
                    <a:pt x="1026" y="566"/>
                  </a:cubicBezTo>
                  <a:lnTo>
                    <a:pt x="1000" y="586"/>
                  </a:lnTo>
                  <a:lnTo>
                    <a:pt x="1140" y="605"/>
                  </a:lnTo>
                  <a:lnTo>
                    <a:pt x="1246" y="644"/>
                  </a:lnTo>
                  <a:lnTo>
                    <a:pt x="1252" y="655"/>
                  </a:lnTo>
                  <a:lnTo>
                    <a:pt x="1252" y="655"/>
                  </a:lnTo>
                  <a:cubicBezTo>
                    <a:pt x="1258" y="668"/>
                    <a:pt x="1247" y="684"/>
                    <a:pt x="1233" y="682"/>
                  </a:cubicBezTo>
                  <a:lnTo>
                    <a:pt x="1211" y="681"/>
                  </a:lnTo>
                  <a:lnTo>
                    <a:pt x="1265" y="711"/>
                  </a:lnTo>
                  <a:lnTo>
                    <a:pt x="1265" y="712"/>
                  </a:lnTo>
                  <a:lnTo>
                    <a:pt x="1265" y="712"/>
                  </a:lnTo>
                  <a:cubicBezTo>
                    <a:pt x="1269" y="730"/>
                    <a:pt x="1251" y="745"/>
                    <a:pt x="1233" y="739"/>
                  </a:cubicBezTo>
                  <a:lnTo>
                    <a:pt x="1208" y="729"/>
                  </a:lnTo>
                  <a:lnTo>
                    <a:pt x="1249" y="762"/>
                  </a:lnTo>
                  <a:lnTo>
                    <a:pt x="1249" y="762"/>
                  </a:lnTo>
                  <a:cubicBezTo>
                    <a:pt x="1249" y="779"/>
                    <a:pt x="1233" y="790"/>
                    <a:pt x="1217" y="785"/>
                  </a:cubicBezTo>
                  <a:lnTo>
                    <a:pt x="1175" y="771"/>
                  </a:lnTo>
                  <a:lnTo>
                    <a:pt x="1210" y="796"/>
                  </a:lnTo>
                  <a:lnTo>
                    <a:pt x="1210" y="796"/>
                  </a:lnTo>
                  <a:cubicBezTo>
                    <a:pt x="1211" y="813"/>
                    <a:pt x="1195" y="825"/>
                    <a:pt x="1180" y="819"/>
                  </a:cubicBezTo>
                  <a:lnTo>
                    <a:pt x="1136" y="801"/>
                  </a:lnTo>
                  <a:lnTo>
                    <a:pt x="1057" y="765"/>
                  </a:lnTo>
                  <a:lnTo>
                    <a:pt x="927" y="759"/>
                  </a:lnTo>
                  <a:lnTo>
                    <a:pt x="754" y="695"/>
                  </a:lnTo>
                  <a:lnTo>
                    <a:pt x="44" y="530"/>
                  </a:lnTo>
                  <a:lnTo>
                    <a:pt x="0" y="10"/>
                  </a:lnTo>
                  <a:lnTo>
                    <a:pt x="289" y="0"/>
                  </a:ln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7" name="Freeform 99">
              <a:extLst>
                <a:ext uri="{FF2B5EF4-FFF2-40B4-BE49-F238E27FC236}">
                  <a16:creationId xmlns:a16="http://schemas.microsoft.com/office/drawing/2014/main" id="{EF3C7502-86CC-C449-BC51-E7F4DA0DD361}"/>
                </a:ext>
              </a:extLst>
            </p:cNvPr>
            <p:cNvSpPr>
              <a:spLocks noChangeArrowheads="1"/>
            </p:cNvSpPr>
            <p:nvPr/>
          </p:nvSpPr>
          <p:spPr bwMode="auto">
            <a:xfrm>
              <a:off x="14984783" y="8758596"/>
              <a:ext cx="219722" cy="313105"/>
            </a:xfrm>
            <a:custGeom>
              <a:avLst/>
              <a:gdLst>
                <a:gd name="T0" fmla="*/ 174 w 175"/>
                <a:gd name="T1" fmla="*/ 198 h 253"/>
                <a:gd name="T2" fmla="*/ 91 w 175"/>
                <a:gd name="T3" fmla="*/ 252 h 253"/>
                <a:gd name="T4" fmla="*/ 0 w 175"/>
                <a:gd name="T5" fmla="*/ 198 h 253"/>
                <a:gd name="T6" fmla="*/ 0 w 175"/>
                <a:gd name="T7" fmla="*/ 0 h 253"/>
                <a:gd name="T8" fmla="*/ 174 w 175"/>
                <a:gd name="T9" fmla="*/ 0 h 253"/>
                <a:gd name="T10" fmla="*/ 174 w 175"/>
                <a:gd name="T11" fmla="*/ 198 h 253"/>
              </a:gdLst>
              <a:ahLst/>
              <a:cxnLst>
                <a:cxn ang="0">
                  <a:pos x="T0" y="T1"/>
                </a:cxn>
                <a:cxn ang="0">
                  <a:pos x="T2" y="T3"/>
                </a:cxn>
                <a:cxn ang="0">
                  <a:pos x="T4" y="T5"/>
                </a:cxn>
                <a:cxn ang="0">
                  <a:pos x="T6" y="T7"/>
                </a:cxn>
                <a:cxn ang="0">
                  <a:pos x="T8" y="T9"/>
                </a:cxn>
                <a:cxn ang="0">
                  <a:pos x="T10" y="T11"/>
                </a:cxn>
              </a:cxnLst>
              <a:rect l="0" t="0" r="r" b="b"/>
              <a:pathLst>
                <a:path w="175" h="253">
                  <a:moveTo>
                    <a:pt x="174" y="198"/>
                  </a:moveTo>
                  <a:lnTo>
                    <a:pt x="91" y="252"/>
                  </a:lnTo>
                  <a:lnTo>
                    <a:pt x="0" y="198"/>
                  </a:lnTo>
                  <a:lnTo>
                    <a:pt x="0" y="0"/>
                  </a:lnTo>
                  <a:lnTo>
                    <a:pt x="174" y="0"/>
                  </a:lnTo>
                  <a:lnTo>
                    <a:pt x="174" y="19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8" name="Freeform 100">
              <a:extLst>
                <a:ext uri="{FF2B5EF4-FFF2-40B4-BE49-F238E27FC236}">
                  <a16:creationId xmlns:a16="http://schemas.microsoft.com/office/drawing/2014/main" id="{C8BF29B2-60CA-0948-8EBD-C1377BFE9F59}"/>
                </a:ext>
              </a:extLst>
            </p:cNvPr>
            <p:cNvSpPr>
              <a:spLocks noChangeArrowheads="1"/>
            </p:cNvSpPr>
            <p:nvPr/>
          </p:nvSpPr>
          <p:spPr bwMode="auto">
            <a:xfrm>
              <a:off x="14907883" y="8302675"/>
              <a:ext cx="538319" cy="560291"/>
            </a:xfrm>
            <a:custGeom>
              <a:avLst/>
              <a:gdLst>
                <a:gd name="T0" fmla="*/ 430 w 431"/>
                <a:gd name="T1" fmla="*/ 224 h 450"/>
                <a:gd name="T2" fmla="*/ 430 w 431"/>
                <a:gd name="T3" fmla="*/ 224 h 450"/>
                <a:gd name="T4" fmla="*/ 224 w 431"/>
                <a:gd name="T5" fmla="*/ 449 h 450"/>
                <a:gd name="T6" fmla="*/ 224 w 431"/>
                <a:gd name="T7" fmla="*/ 449 h 450"/>
                <a:gd name="T8" fmla="*/ 0 w 431"/>
                <a:gd name="T9" fmla="*/ 224 h 450"/>
                <a:gd name="T10" fmla="*/ 0 w 431"/>
                <a:gd name="T11" fmla="*/ 224 h 450"/>
                <a:gd name="T12" fmla="*/ 224 w 431"/>
                <a:gd name="T13" fmla="*/ 0 h 450"/>
                <a:gd name="T14" fmla="*/ 224 w 431"/>
                <a:gd name="T15" fmla="*/ 0 h 450"/>
                <a:gd name="T16" fmla="*/ 430 w 431"/>
                <a:gd name="T17" fmla="*/ 22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450">
                  <a:moveTo>
                    <a:pt x="430" y="224"/>
                  </a:moveTo>
                  <a:lnTo>
                    <a:pt x="430" y="224"/>
                  </a:lnTo>
                  <a:cubicBezTo>
                    <a:pt x="430" y="410"/>
                    <a:pt x="348" y="449"/>
                    <a:pt x="224" y="449"/>
                  </a:cubicBezTo>
                  <a:lnTo>
                    <a:pt x="224" y="449"/>
                  </a:lnTo>
                  <a:cubicBezTo>
                    <a:pt x="100" y="449"/>
                    <a:pt x="0" y="349"/>
                    <a:pt x="0" y="224"/>
                  </a:cubicBezTo>
                  <a:lnTo>
                    <a:pt x="0" y="224"/>
                  </a:lnTo>
                  <a:cubicBezTo>
                    <a:pt x="0" y="101"/>
                    <a:pt x="100" y="0"/>
                    <a:pt x="224" y="0"/>
                  </a:cubicBezTo>
                  <a:lnTo>
                    <a:pt x="224" y="0"/>
                  </a:lnTo>
                  <a:cubicBezTo>
                    <a:pt x="348" y="0"/>
                    <a:pt x="430" y="101"/>
                    <a:pt x="430" y="224"/>
                  </a:cubicBez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49" name="Freeform 48">
              <a:extLst>
                <a:ext uri="{FF2B5EF4-FFF2-40B4-BE49-F238E27FC236}">
                  <a16:creationId xmlns:a16="http://schemas.microsoft.com/office/drawing/2014/main" id="{95D2E533-8685-1A4D-B8AD-E8CF2E79B5EF}"/>
                </a:ext>
              </a:extLst>
            </p:cNvPr>
            <p:cNvSpPr>
              <a:spLocks noChangeArrowheads="1"/>
            </p:cNvSpPr>
            <p:nvPr/>
          </p:nvSpPr>
          <p:spPr bwMode="auto">
            <a:xfrm>
              <a:off x="14789781" y="8255164"/>
              <a:ext cx="759154" cy="1032257"/>
            </a:xfrm>
            <a:custGeom>
              <a:avLst/>
              <a:gdLst>
                <a:gd name="connsiteX0" fmla="*/ 336112 w 759154"/>
                <a:gd name="connsiteY0" fmla="*/ 527 h 1032257"/>
                <a:gd name="connsiteX1" fmla="*/ 411435 w 759154"/>
                <a:gd name="connsiteY1" fmla="*/ 2312 h 1032257"/>
                <a:gd name="connsiteX2" fmla="*/ 522959 w 759154"/>
                <a:gd name="connsiteY2" fmla="*/ 58418 h 1032257"/>
                <a:gd name="connsiteX3" fmla="*/ 542061 w 759154"/>
                <a:gd name="connsiteY3" fmla="*/ 81439 h 1032257"/>
                <a:gd name="connsiteX4" fmla="*/ 553871 w 759154"/>
                <a:gd name="connsiteY4" fmla="*/ 86169 h 1032257"/>
                <a:gd name="connsiteX5" fmla="*/ 563808 w 759154"/>
                <a:gd name="connsiteY5" fmla="*/ 92389 h 1032257"/>
                <a:gd name="connsiteX6" fmla="*/ 574987 w 759154"/>
                <a:gd name="connsiteY6" fmla="*/ 99852 h 1032257"/>
                <a:gd name="connsiteX7" fmla="*/ 583682 w 759154"/>
                <a:gd name="connsiteY7" fmla="*/ 106072 h 1032257"/>
                <a:gd name="connsiteX8" fmla="*/ 592377 w 759154"/>
                <a:gd name="connsiteY8" fmla="*/ 114779 h 1032257"/>
                <a:gd name="connsiteX9" fmla="*/ 609768 w 759154"/>
                <a:gd name="connsiteY9" fmla="*/ 132194 h 1032257"/>
                <a:gd name="connsiteX10" fmla="*/ 664423 w 759154"/>
                <a:gd name="connsiteY10" fmla="*/ 209315 h 1032257"/>
                <a:gd name="connsiteX11" fmla="*/ 741437 w 759154"/>
                <a:gd name="connsiteY11" fmla="*/ 383461 h 1032257"/>
                <a:gd name="connsiteX12" fmla="*/ 751374 w 759154"/>
                <a:gd name="connsiteY12" fmla="*/ 577510 h 1032257"/>
                <a:gd name="connsiteX13" fmla="*/ 719078 w 759154"/>
                <a:gd name="connsiteY13" fmla="*/ 669558 h 1032257"/>
                <a:gd name="connsiteX14" fmla="*/ 706656 w 759154"/>
                <a:gd name="connsiteY14" fmla="*/ 690705 h 1032257"/>
                <a:gd name="connsiteX15" fmla="*/ 694235 w 759154"/>
                <a:gd name="connsiteY15" fmla="*/ 711851 h 1032257"/>
                <a:gd name="connsiteX16" fmla="*/ 679329 w 759154"/>
                <a:gd name="connsiteY16" fmla="*/ 731753 h 1032257"/>
                <a:gd name="connsiteX17" fmla="*/ 663181 w 759154"/>
                <a:gd name="connsiteY17" fmla="*/ 751656 h 1032257"/>
                <a:gd name="connsiteX18" fmla="*/ 635853 w 759154"/>
                <a:gd name="connsiteY18" fmla="*/ 752900 h 1032257"/>
                <a:gd name="connsiteX19" fmla="*/ 634611 w 759154"/>
                <a:gd name="connsiteY19" fmla="*/ 724290 h 1032257"/>
                <a:gd name="connsiteX20" fmla="*/ 635853 w 759154"/>
                <a:gd name="connsiteY20" fmla="*/ 724290 h 1032257"/>
                <a:gd name="connsiteX21" fmla="*/ 649517 w 759154"/>
                <a:gd name="connsiteY21" fmla="*/ 708119 h 1032257"/>
                <a:gd name="connsiteX22" fmla="*/ 663181 w 759154"/>
                <a:gd name="connsiteY22" fmla="*/ 690705 h 1032257"/>
                <a:gd name="connsiteX23" fmla="*/ 675602 w 759154"/>
                <a:gd name="connsiteY23" fmla="*/ 672046 h 1032257"/>
                <a:gd name="connsiteX24" fmla="*/ 686782 w 759154"/>
                <a:gd name="connsiteY24" fmla="*/ 652144 h 1032257"/>
                <a:gd name="connsiteX25" fmla="*/ 719078 w 759154"/>
                <a:gd name="connsiteY25" fmla="*/ 570046 h 1032257"/>
                <a:gd name="connsiteX26" fmla="*/ 714109 w 759154"/>
                <a:gd name="connsiteY26" fmla="*/ 392169 h 1032257"/>
                <a:gd name="connsiteX27" fmla="*/ 645790 w 759154"/>
                <a:gd name="connsiteY27" fmla="*/ 221754 h 1032257"/>
                <a:gd name="connsiteX28" fmla="*/ 594862 w 759154"/>
                <a:gd name="connsiteY28" fmla="*/ 144632 h 1032257"/>
                <a:gd name="connsiteX29" fmla="*/ 579956 w 759154"/>
                <a:gd name="connsiteY29" fmla="*/ 128462 h 1032257"/>
                <a:gd name="connsiteX30" fmla="*/ 572503 w 759154"/>
                <a:gd name="connsiteY30" fmla="*/ 120999 h 1032257"/>
                <a:gd name="connsiteX31" fmla="*/ 563808 w 759154"/>
                <a:gd name="connsiteY31" fmla="*/ 113535 h 1032257"/>
                <a:gd name="connsiteX32" fmla="*/ 559228 w 759154"/>
                <a:gd name="connsiteY32" fmla="*/ 109604 h 1032257"/>
                <a:gd name="connsiteX33" fmla="*/ 549439 w 759154"/>
                <a:gd name="connsiteY33" fmla="*/ 112128 h 1032257"/>
                <a:gd name="connsiteX34" fmla="*/ 385823 w 759154"/>
                <a:gd name="connsiteY34" fmla="*/ 172572 h 1032257"/>
                <a:gd name="connsiteX35" fmla="*/ 357627 w 759154"/>
                <a:gd name="connsiteY35" fmla="*/ 188132 h 1032257"/>
                <a:gd name="connsiteX36" fmla="*/ 332438 w 759154"/>
                <a:gd name="connsiteY36" fmla="*/ 223742 h 1032257"/>
                <a:gd name="connsiteX37" fmla="*/ 306464 w 759154"/>
                <a:gd name="connsiteY37" fmla="*/ 273437 h 1032257"/>
                <a:gd name="connsiteX38" fmla="*/ 266885 w 759154"/>
                <a:gd name="connsiteY38" fmla="*/ 382767 h 1032257"/>
                <a:gd name="connsiteX39" fmla="*/ 245858 w 759154"/>
                <a:gd name="connsiteY39" fmla="*/ 495824 h 1032257"/>
                <a:gd name="connsiteX40" fmla="*/ 240911 w 759154"/>
                <a:gd name="connsiteY40" fmla="*/ 552974 h 1032257"/>
                <a:gd name="connsiteX41" fmla="*/ 238437 w 759154"/>
                <a:gd name="connsiteY41" fmla="*/ 611366 h 1032257"/>
                <a:gd name="connsiteX42" fmla="*/ 233490 w 759154"/>
                <a:gd name="connsiteY42" fmla="*/ 671000 h 1032257"/>
                <a:gd name="connsiteX43" fmla="*/ 229779 w 759154"/>
                <a:gd name="connsiteY43" fmla="*/ 700817 h 1032257"/>
                <a:gd name="connsiteX44" fmla="*/ 223595 w 759154"/>
                <a:gd name="connsiteY44" fmla="*/ 730634 h 1032257"/>
                <a:gd name="connsiteX45" fmla="*/ 207516 w 759154"/>
                <a:gd name="connsiteY45" fmla="*/ 787784 h 1032257"/>
                <a:gd name="connsiteX46" fmla="*/ 196384 w 759154"/>
                <a:gd name="connsiteY46" fmla="*/ 816359 h 1032257"/>
                <a:gd name="connsiteX47" fmla="*/ 190200 w 759154"/>
                <a:gd name="connsiteY47" fmla="*/ 830025 h 1032257"/>
                <a:gd name="connsiteX48" fmla="*/ 184016 w 759154"/>
                <a:gd name="connsiteY48" fmla="*/ 843692 h 1032257"/>
                <a:gd name="connsiteX49" fmla="*/ 118463 w 759154"/>
                <a:gd name="connsiteY49" fmla="*/ 945567 h 1032257"/>
                <a:gd name="connsiteX50" fmla="*/ 77647 w 759154"/>
                <a:gd name="connsiteY50" fmla="*/ 990293 h 1032257"/>
                <a:gd name="connsiteX51" fmla="*/ 55384 w 759154"/>
                <a:gd name="connsiteY51" fmla="*/ 1010171 h 1032257"/>
                <a:gd name="connsiteX52" fmla="*/ 29410 w 759154"/>
                <a:gd name="connsiteY52" fmla="*/ 1028807 h 1032257"/>
                <a:gd name="connsiteX53" fmla="*/ 3436 w 759154"/>
                <a:gd name="connsiteY53" fmla="*/ 1023837 h 1032257"/>
                <a:gd name="connsiteX54" fmla="*/ 8384 w 759154"/>
                <a:gd name="connsiteY54" fmla="*/ 996505 h 1032257"/>
                <a:gd name="connsiteX55" fmla="*/ 9620 w 759154"/>
                <a:gd name="connsiteY55" fmla="*/ 996505 h 1032257"/>
                <a:gd name="connsiteX56" fmla="*/ 31884 w 759154"/>
                <a:gd name="connsiteY56" fmla="*/ 980354 h 1032257"/>
                <a:gd name="connsiteX57" fmla="*/ 52910 w 759154"/>
                <a:gd name="connsiteY57" fmla="*/ 962960 h 1032257"/>
                <a:gd name="connsiteX58" fmla="*/ 91252 w 759154"/>
                <a:gd name="connsiteY58" fmla="*/ 923204 h 1032257"/>
                <a:gd name="connsiteX59" fmla="*/ 154332 w 759154"/>
                <a:gd name="connsiteY59" fmla="*/ 828783 h 1032257"/>
                <a:gd name="connsiteX60" fmla="*/ 161753 w 759154"/>
                <a:gd name="connsiteY60" fmla="*/ 816359 h 1032257"/>
                <a:gd name="connsiteX61" fmla="*/ 166700 w 759154"/>
                <a:gd name="connsiteY61" fmla="*/ 802693 h 1032257"/>
                <a:gd name="connsiteX62" fmla="*/ 176595 w 759154"/>
                <a:gd name="connsiteY62" fmla="*/ 776603 h 1032257"/>
                <a:gd name="connsiteX63" fmla="*/ 195148 w 759154"/>
                <a:gd name="connsiteY63" fmla="*/ 723180 h 1032257"/>
                <a:gd name="connsiteX64" fmla="*/ 201332 w 759154"/>
                <a:gd name="connsiteY64" fmla="*/ 695848 h 1032257"/>
                <a:gd name="connsiteX65" fmla="*/ 205042 w 759154"/>
                <a:gd name="connsiteY65" fmla="*/ 667273 h 1032257"/>
                <a:gd name="connsiteX66" fmla="*/ 211227 w 759154"/>
                <a:gd name="connsiteY66" fmla="*/ 610123 h 1032257"/>
                <a:gd name="connsiteX67" fmla="*/ 214937 w 759154"/>
                <a:gd name="connsiteY67" fmla="*/ 551731 h 1032257"/>
                <a:gd name="connsiteX68" fmla="*/ 219885 w 759154"/>
                <a:gd name="connsiteY68" fmla="*/ 492097 h 1032257"/>
                <a:gd name="connsiteX69" fmla="*/ 245858 w 759154"/>
                <a:gd name="connsiteY69" fmla="*/ 376555 h 1032257"/>
                <a:gd name="connsiteX70" fmla="*/ 287911 w 759154"/>
                <a:gd name="connsiteY70" fmla="*/ 265983 h 1032257"/>
                <a:gd name="connsiteX71" fmla="*/ 317596 w 759154"/>
                <a:gd name="connsiteY71" fmla="*/ 213803 h 1032257"/>
                <a:gd name="connsiteX72" fmla="*/ 317900 w 759154"/>
                <a:gd name="connsiteY72" fmla="*/ 213406 h 1032257"/>
                <a:gd name="connsiteX73" fmla="*/ 293853 w 759154"/>
                <a:gd name="connsiteY73" fmla="*/ 230855 h 1032257"/>
                <a:gd name="connsiteX74" fmla="*/ 239955 w 759154"/>
                <a:gd name="connsiteY74" fmla="*/ 307327 h 1032257"/>
                <a:gd name="connsiteX75" fmla="*/ 104511 w 759154"/>
                <a:gd name="connsiteY75" fmla="*/ 389161 h 1032257"/>
                <a:gd name="connsiteX76" fmla="*/ 336112 w 759154"/>
                <a:gd name="connsiteY76" fmla="*/ 527 h 10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59154" h="1032257">
                  <a:moveTo>
                    <a:pt x="336112" y="527"/>
                  </a:moveTo>
                  <a:cubicBezTo>
                    <a:pt x="359124" y="-536"/>
                    <a:pt x="384175" y="-13"/>
                    <a:pt x="411435" y="2312"/>
                  </a:cubicBezTo>
                  <a:cubicBezTo>
                    <a:pt x="459897" y="6032"/>
                    <a:pt x="497485" y="32690"/>
                    <a:pt x="522959" y="58418"/>
                  </a:cubicBezTo>
                  <a:lnTo>
                    <a:pt x="542061" y="81439"/>
                  </a:lnTo>
                  <a:lnTo>
                    <a:pt x="553871" y="86169"/>
                  </a:lnTo>
                  <a:cubicBezTo>
                    <a:pt x="557597" y="87413"/>
                    <a:pt x="561323" y="89901"/>
                    <a:pt x="563808" y="92389"/>
                  </a:cubicBezTo>
                  <a:cubicBezTo>
                    <a:pt x="567534" y="94877"/>
                    <a:pt x="571261" y="96121"/>
                    <a:pt x="574987" y="99852"/>
                  </a:cubicBezTo>
                  <a:lnTo>
                    <a:pt x="583682" y="106072"/>
                  </a:lnTo>
                  <a:lnTo>
                    <a:pt x="592377" y="114779"/>
                  </a:lnTo>
                  <a:cubicBezTo>
                    <a:pt x="598588" y="119755"/>
                    <a:pt x="604799" y="125974"/>
                    <a:pt x="609768" y="132194"/>
                  </a:cubicBezTo>
                  <a:cubicBezTo>
                    <a:pt x="632127" y="155828"/>
                    <a:pt x="649517" y="183193"/>
                    <a:pt x="664423" y="209315"/>
                  </a:cubicBezTo>
                  <a:cubicBezTo>
                    <a:pt x="696719" y="265291"/>
                    <a:pt x="721562" y="323754"/>
                    <a:pt x="741437" y="383461"/>
                  </a:cubicBezTo>
                  <a:cubicBezTo>
                    <a:pt x="760069" y="445656"/>
                    <a:pt x="765038" y="512827"/>
                    <a:pt x="751374" y="577510"/>
                  </a:cubicBezTo>
                  <a:cubicBezTo>
                    <a:pt x="743921" y="609851"/>
                    <a:pt x="732742" y="639705"/>
                    <a:pt x="719078" y="669558"/>
                  </a:cubicBezTo>
                  <a:cubicBezTo>
                    <a:pt x="714109" y="675778"/>
                    <a:pt x="710383" y="683241"/>
                    <a:pt x="706656" y="690705"/>
                  </a:cubicBezTo>
                  <a:cubicBezTo>
                    <a:pt x="702930" y="696924"/>
                    <a:pt x="697961" y="704388"/>
                    <a:pt x="694235" y="711851"/>
                  </a:cubicBezTo>
                  <a:cubicBezTo>
                    <a:pt x="689266" y="718070"/>
                    <a:pt x="684297" y="725534"/>
                    <a:pt x="679329" y="731753"/>
                  </a:cubicBezTo>
                  <a:cubicBezTo>
                    <a:pt x="674360" y="737973"/>
                    <a:pt x="669391" y="744192"/>
                    <a:pt x="663181" y="751656"/>
                  </a:cubicBezTo>
                  <a:cubicBezTo>
                    <a:pt x="655728" y="760363"/>
                    <a:pt x="643306" y="760363"/>
                    <a:pt x="635853" y="752900"/>
                  </a:cubicBezTo>
                  <a:cubicBezTo>
                    <a:pt x="628400" y="745436"/>
                    <a:pt x="627158" y="732997"/>
                    <a:pt x="634611" y="724290"/>
                  </a:cubicBezTo>
                  <a:lnTo>
                    <a:pt x="635853" y="724290"/>
                  </a:lnTo>
                  <a:cubicBezTo>
                    <a:pt x="640822" y="719314"/>
                    <a:pt x="645790" y="714339"/>
                    <a:pt x="649517" y="708119"/>
                  </a:cubicBezTo>
                  <a:cubicBezTo>
                    <a:pt x="654486" y="703144"/>
                    <a:pt x="659454" y="696924"/>
                    <a:pt x="663181" y="690705"/>
                  </a:cubicBezTo>
                  <a:cubicBezTo>
                    <a:pt x="666907" y="684485"/>
                    <a:pt x="670634" y="678266"/>
                    <a:pt x="675602" y="672046"/>
                  </a:cubicBezTo>
                  <a:lnTo>
                    <a:pt x="686782" y="652144"/>
                  </a:lnTo>
                  <a:cubicBezTo>
                    <a:pt x="700445" y="626022"/>
                    <a:pt x="711625" y="598656"/>
                    <a:pt x="719078" y="570046"/>
                  </a:cubicBezTo>
                  <a:cubicBezTo>
                    <a:pt x="733984" y="511583"/>
                    <a:pt x="730257" y="450632"/>
                    <a:pt x="714109" y="392169"/>
                  </a:cubicBezTo>
                  <a:cubicBezTo>
                    <a:pt x="696719" y="333705"/>
                    <a:pt x="675602" y="275242"/>
                    <a:pt x="645790" y="221754"/>
                  </a:cubicBezTo>
                  <a:cubicBezTo>
                    <a:pt x="630884" y="194388"/>
                    <a:pt x="614736" y="168267"/>
                    <a:pt x="594862" y="144632"/>
                  </a:cubicBezTo>
                  <a:cubicBezTo>
                    <a:pt x="591135" y="138413"/>
                    <a:pt x="584925" y="133438"/>
                    <a:pt x="579956" y="128462"/>
                  </a:cubicBezTo>
                  <a:lnTo>
                    <a:pt x="572503" y="120999"/>
                  </a:lnTo>
                  <a:lnTo>
                    <a:pt x="563808" y="113535"/>
                  </a:lnTo>
                  <a:lnTo>
                    <a:pt x="559228" y="109604"/>
                  </a:lnTo>
                  <a:lnTo>
                    <a:pt x="549439" y="112128"/>
                  </a:lnTo>
                  <a:cubicBezTo>
                    <a:pt x="521841" y="119545"/>
                    <a:pt x="452353" y="139866"/>
                    <a:pt x="385823" y="172572"/>
                  </a:cubicBezTo>
                  <a:lnTo>
                    <a:pt x="357627" y="188132"/>
                  </a:lnTo>
                  <a:lnTo>
                    <a:pt x="332438" y="223742"/>
                  </a:lnTo>
                  <a:cubicBezTo>
                    <a:pt x="322543" y="239893"/>
                    <a:pt x="313885" y="257286"/>
                    <a:pt x="306464" y="273437"/>
                  </a:cubicBezTo>
                  <a:cubicBezTo>
                    <a:pt x="289148" y="308224"/>
                    <a:pt x="276780" y="345495"/>
                    <a:pt x="266885" y="382767"/>
                  </a:cubicBezTo>
                  <a:cubicBezTo>
                    <a:pt x="255753" y="418796"/>
                    <a:pt x="250806" y="457310"/>
                    <a:pt x="245858" y="495824"/>
                  </a:cubicBezTo>
                  <a:cubicBezTo>
                    <a:pt x="243385" y="514460"/>
                    <a:pt x="240911" y="533095"/>
                    <a:pt x="240911" y="552974"/>
                  </a:cubicBezTo>
                  <a:cubicBezTo>
                    <a:pt x="239674" y="572852"/>
                    <a:pt x="239674" y="591488"/>
                    <a:pt x="238437" y="611366"/>
                  </a:cubicBezTo>
                  <a:cubicBezTo>
                    <a:pt x="237200" y="631244"/>
                    <a:pt x="237200" y="651122"/>
                    <a:pt x="233490" y="671000"/>
                  </a:cubicBezTo>
                  <a:lnTo>
                    <a:pt x="229779" y="700817"/>
                  </a:lnTo>
                  <a:cubicBezTo>
                    <a:pt x="228543" y="710756"/>
                    <a:pt x="224832" y="720695"/>
                    <a:pt x="223595" y="730634"/>
                  </a:cubicBezTo>
                  <a:cubicBezTo>
                    <a:pt x="219885" y="750513"/>
                    <a:pt x="212464" y="767906"/>
                    <a:pt x="207516" y="787784"/>
                  </a:cubicBezTo>
                  <a:cubicBezTo>
                    <a:pt x="203806" y="796481"/>
                    <a:pt x="200095" y="806420"/>
                    <a:pt x="196384" y="816359"/>
                  </a:cubicBezTo>
                  <a:lnTo>
                    <a:pt x="190200" y="830025"/>
                  </a:lnTo>
                  <a:lnTo>
                    <a:pt x="184016" y="843692"/>
                  </a:lnTo>
                  <a:cubicBezTo>
                    <a:pt x="166700" y="879721"/>
                    <a:pt x="144437" y="914507"/>
                    <a:pt x="118463" y="945567"/>
                  </a:cubicBezTo>
                  <a:cubicBezTo>
                    <a:pt x="107331" y="961718"/>
                    <a:pt x="92489" y="975384"/>
                    <a:pt x="77647" y="990293"/>
                  </a:cubicBezTo>
                  <a:cubicBezTo>
                    <a:pt x="70226" y="996505"/>
                    <a:pt x="62805" y="1003959"/>
                    <a:pt x="55384" y="1010171"/>
                  </a:cubicBezTo>
                  <a:cubicBezTo>
                    <a:pt x="46726" y="1016383"/>
                    <a:pt x="39305" y="1022595"/>
                    <a:pt x="29410" y="1028807"/>
                  </a:cubicBezTo>
                  <a:cubicBezTo>
                    <a:pt x="21989" y="1035019"/>
                    <a:pt x="9620" y="1032534"/>
                    <a:pt x="3436" y="1023837"/>
                  </a:cubicBezTo>
                  <a:cubicBezTo>
                    <a:pt x="-2748" y="1015140"/>
                    <a:pt x="-274" y="1002717"/>
                    <a:pt x="8384" y="996505"/>
                  </a:cubicBezTo>
                  <a:lnTo>
                    <a:pt x="9620" y="996505"/>
                  </a:lnTo>
                  <a:cubicBezTo>
                    <a:pt x="17042" y="991535"/>
                    <a:pt x="24463" y="986566"/>
                    <a:pt x="31884" y="980354"/>
                  </a:cubicBezTo>
                  <a:cubicBezTo>
                    <a:pt x="39305" y="975384"/>
                    <a:pt x="45489" y="969172"/>
                    <a:pt x="52910" y="962960"/>
                  </a:cubicBezTo>
                  <a:cubicBezTo>
                    <a:pt x="66515" y="950536"/>
                    <a:pt x="80121" y="936870"/>
                    <a:pt x="91252" y="923204"/>
                  </a:cubicBezTo>
                  <a:cubicBezTo>
                    <a:pt x="115989" y="893387"/>
                    <a:pt x="138253" y="862327"/>
                    <a:pt x="154332" y="828783"/>
                  </a:cubicBezTo>
                  <a:lnTo>
                    <a:pt x="161753" y="816359"/>
                  </a:lnTo>
                  <a:lnTo>
                    <a:pt x="166700" y="802693"/>
                  </a:lnTo>
                  <a:cubicBezTo>
                    <a:pt x="170411" y="793996"/>
                    <a:pt x="174121" y="785299"/>
                    <a:pt x="176595" y="776603"/>
                  </a:cubicBezTo>
                  <a:cubicBezTo>
                    <a:pt x="182779" y="759209"/>
                    <a:pt x="190200" y="741816"/>
                    <a:pt x="195148" y="723180"/>
                  </a:cubicBezTo>
                  <a:lnTo>
                    <a:pt x="201332" y="695848"/>
                  </a:lnTo>
                  <a:lnTo>
                    <a:pt x="205042" y="667273"/>
                  </a:lnTo>
                  <a:cubicBezTo>
                    <a:pt x="208753" y="648637"/>
                    <a:pt x="209990" y="630001"/>
                    <a:pt x="211227" y="610123"/>
                  </a:cubicBezTo>
                  <a:cubicBezTo>
                    <a:pt x="212464" y="591488"/>
                    <a:pt x="213700" y="570367"/>
                    <a:pt x="214937" y="551731"/>
                  </a:cubicBezTo>
                  <a:cubicBezTo>
                    <a:pt x="216174" y="531853"/>
                    <a:pt x="218648" y="511975"/>
                    <a:pt x="219885" y="492097"/>
                  </a:cubicBezTo>
                  <a:cubicBezTo>
                    <a:pt x="227306" y="453583"/>
                    <a:pt x="233490" y="413827"/>
                    <a:pt x="245858" y="376555"/>
                  </a:cubicBezTo>
                  <a:cubicBezTo>
                    <a:pt x="256990" y="338041"/>
                    <a:pt x="270595" y="300770"/>
                    <a:pt x="287911" y="265983"/>
                  </a:cubicBezTo>
                  <a:cubicBezTo>
                    <a:pt x="297806" y="247347"/>
                    <a:pt x="306464" y="229954"/>
                    <a:pt x="317596" y="213803"/>
                  </a:cubicBezTo>
                  <a:lnTo>
                    <a:pt x="317900" y="213406"/>
                  </a:lnTo>
                  <a:lnTo>
                    <a:pt x="293853" y="230855"/>
                  </a:lnTo>
                  <a:cubicBezTo>
                    <a:pt x="267673" y="253336"/>
                    <a:pt x="247838" y="278848"/>
                    <a:pt x="239955" y="307327"/>
                  </a:cubicBezTo>
                  <a:cubicBezTo>
                    <a:pt x="205162" y="436277"/>
                    <a:pt x="104511" y="389161"/>
                    <a:pt x="104511" y="389161"/>
                  </a:cubicBezTo>
                  <a:cubicBezTo>
                    <a:pt x="104511" y="389161"/>
                    <a:pt x="-9071" y="16465"/>
                    <a:pt x="336112" y="527"/>
                  </a:cubicBezTo>
                  <a:close/>
                </a:path>
              </a:pathLst>
            </a:custGeom>
            <a:solidFill>
              <a:srgbClr val="1AB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0" name="Freeform 49">
              <a:extLst>
                <a:ext uri="{FF2B5EF4-FFF2-40B4-BE49-F238E27FC236}">
                  <a16:creationId xmlns:a16="http://schemas.microsoft.com/office/drawing/2014/main" id="{8A4E72A6-BD1A-8F40-8916-B416C3BD8081}"/>
                </a:ext>
              </a:extLst>
            </p:cNvPr>
            <p:cNvSpPr>
              <a:spLocks noChangeArrowheads="1"/>
            </p:cNvSpPr>
            <p:nvPr/>
          </p:nvSpPr>
          <p:spPr bwMode="auto">
            <a:xfrm>
              <a:off x="13122642" y="11549062"/>
              <a:ext cx="602989" cy="526088"/>
            </a:xfrm>
            <a:custGeom>
              <a:avLst/>
              <a:gdLst>
                <a:gd name="connsiteX0" fmla="*/ 279605 w 602989"/>
                <a:gd name="connsiteY0" fmla="*/ 346066 h 526088"/>
                <a:gd name="connsiteX1" fmla="*/ 385052 w 602989"/>
                <a:gd name="connsiteY1" fmla="*/ 346066 h 526088"/>
                <a:gd name="connsiteX2" fmla="*/ 399766 w 602989"/>
                <a:gd name="connsiteY2" fmla="*/ 359798 h 526088"/>
                <a:gd name="connsiteX3" fmla="*/ 385052 w 602989"/>
                <a:gd name="connsiteY3" fmla="*/ 372386 h 526088"/>
                <a:gd name="connsiteX4" fmla="*/ 279605 w 602989"/>
                <a:gd name="connsiteY4" fmla="*/ 372386 h 526088"/>
                <a:gd name="connsiteX5" fmla="*/ 263665 w 602989"/>
                <a:gd name="connsiteY5" fmla="*/ 359798 h 526088"/>
                <a:gd name="connsiteX6" fmla="*/ 279605 w 602989"/>
                <a:gd name="connsiteY6" fmla="*/ 346066 h 526088"/>
                <a:gd name="connsiteX7" fmla="*/ 64784 w 602989"/>
                <a:gd name="connsiteY7" fmla="*/ 0 h 526088"/>
                <a:gd name="connsiteX8" fmla="*/ 154485 w 602989"/>
                <a:gd name="connsiteY8" fmla="*/ 415398 h 526088"/>
                <a:gd name="connsiteX9" fmla="*/ 257890 w 602989"/>
                <a:gd name="connsiteY9" fmla="*/ 471365 h 526088"/>
                <a:gd name="connsiteX10" fmla="*/ 588039 w 602989"/>
                <a:gd name="connsiteY10" fmla="*/ 471365 h 526088"/>
                <a:gd name="connsiteX11" fmla="*/ 602989 w 602989"/>
                <a:gd name="connsiteY11" fmla="*/ 516139 h 526088"/>
                <a:gd name="connsiteX12" fmla="*/ 602989 w 602989"/>
                <a:gd name="connsiteY12" fmla="*/ 526088 h 526088"/>
                <a:gd name="connsiteX13" fmla="*/ 242940 w 602989"/>
                <a:gd name="connsiteY13" fmla="*/ 526088 h 526088"/>
                <a:gd name="connsiteX14" fmla="*/ 93438 w 602989"/>
                <a:gd name="connsiteY14" fmla="*/ 440272 h 526088"/>
                <a:gd name="connsiteX15" fmla="*/ 0 w 602989"/>
                <a:gd name="connsiteY15" fmla="*/ 16168 h 52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2989" h="526088">
                  <a:moveTo>
                    <a:pt x="279605" y="346066"/>
                  </a:moveTo>
                  <a:lnTo>
                    <a:pt x="385052" y="346066"/>
                  </a:lnTo>
                  <a:cubicBezTo>
                    <a:pt x="392409" y="346066"/>
                    <a:pt x="399766" y="351788"/>
                    <a:pt x="399766" y="359798"/>
                  </a:cubicBezTo>
                  <a:cubicBezTo>
                    <a:pt x="399766" y="366664"/>
                    <a:pt x="392409" y="372386"/>
                    <a:pt x="385052" y="372386"/>
                  </a:cubicBezTo>
                  <a:lnTo>
                    <a:pt x="279605" y="372386"/>
                  </a:lnTo>
                  <a:cubicBezTo>
                    <a:pt x="271022" y="372386"/>
                    <a:pt x="263665" y="366664"/>
                    <a:pt x="263665" y="359798"/>
                  </a:cubicBezTo>
                  <a:cubicBezTo>
                    <a:pt x="263665" y="351788"/>
                    <a:pt x="271022" y="346066"/>
                    <a:pt x="279605" y="346066"/>
                  </a:cubicBezTo>
                  <a:close/>
                  <a:moveTo>
                    <a:pt x="64784" y="0"/>
                  </a:moveTo>
                  <a:lnTo>
                    <a:pt x="154485" y="415398"/>
                  </a:lnTo>
                  <a:lnTo>
                    <a:pt x="257890" y="471365"/>
                  </a:lnTo>
                  <a:lnTo>
                    <a:pt x="588039" y="471365"/>
                  </a:lnTo>
                  <a:cubicBezTo>
                    <a:pt x="595514" y="485046"/>
                    <a:pt x="601743" y="499970"/>
                    <a:pt x="602989" y="516139"/>
                  </a:cubicBezTo>
                  <a:lnTo>
                    <a:pt x="602989" y="526088"/>
                  </a:lnTo>
                  <a:lnTo>
                    <a:pt x="242940" y="526088"/>
                  </a:lnTo>
                  <a:lnTo>
                    <a:pt x="93438" y="440272"/>
                  </a:lnTo>
                  <a:lnTo>
                    <a:pt x="0" y="16168"/>
                  </a:lnTo>
                  <a:close/>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1" name="Freeform 50">
              <a:extLst>
                <a:ext uri="{FF2B5EF4-FFF2-40B4-BE49-F238E27FC236}">
                  <a16:creationId xmlns:a16="http://schemas.microsoft.com/office/drawing/2014/main" id="{77BD637C-7AFA-AF4A-86D5-211B5F079C95}"/>
                </a:ext>
              </a:extLst>
            </p:cNvPr>
            <p:cNvSpPr>
              <a:spLocks noChangeArrowheads="1"/>
            </p:cNvSpPr>
            <p:nvPr/>
          </p:nvSpPr>
          <p:spPr bwMode="auto">
            <a:xfrm>
              <a:off x="13287432" y="11642446"/>
              <a:ext cx="81164" cy="147077"/>
            </a:xfrm>
            <a:custGeom>
              <a:avLst/>
              <a:gdLst>
                <a:gd name="connsiteX0" fmla="*/ 51568 w 81164"/>
                <a:gd name="connsiteY0" fmla="*/ 87889 h 147077"/>
                <a:gd name="connsiteX1" fmla="*/ 81164 w 81164"/>
                <a:gd name="connsiteY1" fmla="*/ 117483 h 147077"/>
                <a:gd name="connsiteX2" fmla="*/ 51568 w 81164"/>
                <a:gd name="connsiteY2" fmla="*/ 147077 h 147077"/>
                <a:gd name="connsiteX3" fmla="*/ 21972 w 81164"/>
                <a:gd name="connsiteY3" fmla="*/ 117483 h 147077"/>
                <a:gd name="connsiteX4" fmla="*/ 51568 w 81164"/>
                <a:gd name="connsiteY4" fmla="*/ 87889 h 147077"/>
                <a:gd name="connsiteX5" fmla="*/ 30829 w 81164"/>
                <a:gd name="connsiteY5" fmla="*/ 0 h 147077"/>
                <a:gd name="connsiteX6" fmla="*/ 59192 w 81164"/>
                <a:gd name="connsiteY6" fmla="*/ 29594 h 147077"/>
                <a:gd name="connsiteX7" fmla="*/ 30829 w 81164"/>
                <a:gd name="connsiteY7" fmla="*/ 59188 h 147077"/>
                <a:gd name="connsiteX8" fmla="*/ 0 w 81164"/>
                <a:gd name="connsiteY8" fmla="*/ 29594 h 147077"/>
                <a:gd name="connsiteX9" fmla="*/ 30829 w 81164"/>
                <a:gd name="connsiteY9" fmla="*/ 0 h 1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64" h="147077">
                  <a:moveTo>
                    <a:pt x="51568" y="87889"/>
                  </a:moveTo>
                  <a:cubicBezTo>
                    <a:pt x="67599" y="87889"/>
                    <a:pt x="81164" y="101453"/>
                    <a:pt x="81164" y="117483"/>
                  </a:cubicBezTo>
                  <a:cubicBezTo>
                    <a:pt x="81164" y="133513"/>
                    <a:pt x="67599" y="147077"/>
                    <a:pt x="51568" y="147077"/>
                  </a:cubicBezTo>
                  <a:cubicBezTo>
                    <a:pt x="34304" y="147077"/>
                    <a:pt x="21972" y="133513"/>
                    <a:pt x="21972" y="117483"/>
                  </a:cubicBezTo>
                  <a:cubicBezTo>
                    <a:pt x="21972" y="101453"/>
                    <a:pt x="34304" y="87889"/>
                    <a:pt x="51568" y="87889"/>
                  </a:cubicBezTo>
                  <a:close/>
                  <a:moveTo>
                    <a:pt x="30829" y="0"/>
                  </a:moveTo>
                  <a:cubicBezTo>
                    <a:pt x="45627" y="0"/>
                    <a:pt x="59192" y="12331"/>
                    <a:pt x="59192" y="29594"/>
                  </a:cubicBezTo>
                  <a:cubicBezTo>
                    <a:pt x="59192" y="45624"/>
                    <a:pt x="45627" y="59188"/>
                    <a:pt x="30829" y="59188"/>
                  </a:cubicBezTo>
                  <a:cubicBezTo>
                    <a:pt x="13565" y="59188"/>
                    <a:pt x="0" y="45624"/>
                    <a:pt x="0" y="29594"/>
                  </a:cubicBezTo>
                  <a:cubicBezTo>
                    <a:pt x="0" y="12331"/>
                    <a:pt x="13565" y="0"/>
                    <a:pt x="30829" y="0"/>
                  </a:cubicBezTo>
                  <a:close/>
                </a:path>
              </a:pathLst>
            </a:custGeom>
            <a:solidFill>
              <a:srgbClr val="FFC7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2" name="Freeform 51">
              <a:extLst>
                <a:ext uri="{FF2B5EF4-FFF2-40B4-BE49-F238E27FC236}">
                  <a16:creationId xmlns:a16="http://schemas.microsoft.com/office/drawing/2014/main" id="{C6CFF41D-88E8-444F-A97D-3FE69685ADFC}"/>
                </a:ext>
              </a:extLst>
            </p:cNvPr>
            <p:cNvSpPr>
              <a:spLocks noChangeArrowheads="1"/>
            </p:cNvSpPr>
            <p:nvPr/>
          </p:nvSpPr>
          <p:spPr bwMode="auto">
            <a:xfrm>
              <a:off x="16396495" y="11753345"/>
              <a:ext cx="679889" cy="239459"/>
            </a:xfrm>
            <a:custGeom>
              <a:avLst/>
              <a:gdLst>
                <a:gd name="connsiteX0" fmla="*/ 0 w 679889"/>
                <a:gd name="connsiteY0" fmla="*/ 174740 h 239459"/>
                <a:gd name="connsiteX1" fmla="*/ 678641 w 679889"/>
                <a:gd name="connsiteY1" fmla="*/ 174740 h 239459"/>
                <a:gd name="connsiteX2" fmla="*/ 679889 w 679889"/>
                <a:gd name="connsiteY2" fmla="*/ 239459 h 239459"/>
                <a:gd name="connsiteX3" fmla="*/ 3743 w 679889"/>
                <a:gd name="connsiteY3" fmla="*/ 239459 h 239459"/>
                <a:gd name="connsiteX4" fmla="*/ 467829 w 679889"/>
                <a:gd name="connsiteY4" fmla="*/ 240 h 239459"/>
                <a:gd name="connsiteX5" fmla="*/ 485169 w 679889"/>
                <a:gd name="connsiteY5" fmla="*/ 11737 h 239459"/>
                <a:gd name="connsiteX6" fmla="*/ 474021 w 679889"/>
                <a:gd name="connsiteY6" fmla="*/ 29622 h 239459"/>
                <a:gd name="connsiteX7" fmla="*/ 381123 w 679889"/>
                <a:gd name="connsiteY7" fmla="*/ 51338 h 239459"/>
                <a:gd name="connsiteX8" fmla="*/ 378645 w 679889"/>
                <a:gd name="connsiteY8" fmla="*/ 52616 h 239459"/>
                <a:gd name="connsiteX9" fmla="*/ 363782 w 679889"/>
                <a:gd name="connsiteY9" fmla="*/ 39841 h 239459"/>
                <a:gd name="connsiteX10" fmla="*/ 374929 w 679889"/>
                <a:gd name="connsiteY10" fmla="*/ 23234 h 2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889" h="239459">
                  <a:moveTo>
                    <a:pt x="0" y="174740"/>
                  </a:moveTo>
                  <a:lnTo>
                    <a:pt x="678641" y="174740"/>
                  </a:lnTo>
                  <a:lnTo>
                    <a:pt x="679889" y="239459"/>
                  </a:lnTo>
                  <a:lnTo>
                    <a:pt x="3743" y="239459"/>
                  </a:lnTo>
                  <a:close/>
                  <a:moveTo>
                    <a:pt x="467829" y="240"/>
                  </a:moveTo>
                  <a:cubicBezTo>
                    <a:pt x="476499" y="-1037"/>
                    <a:pt x="483931" y="2795"/>
                    <a:pt x="485169" y="11737"/>
                  </a:cubicBezTo>
                  <a:cubicBezTo>
                    <a:pt x="487647" y="19402"/>
                    <a:pt x="482691" y="27067"/>
                    <a:pt x="474021" y="29622"/>
                  </a:cubicBezTo>
                  <a:lnTo>
                    <a:pt x="381123" y="51338"/>
                  </a:lnTo>
                  <a:cubicBezTo>
                    <a:pt x="381123" y="52616"/>
                    <a:pt x="378645" y="52616"/>
                    <a:pt x="378645" y="52616"/>
                  </a:cubicBezTo>
                  <a:cubicBezTo>
                    <a:pt x="371214" y="52616"/>
                    <a:pt x="365020" y="47506"/>
                    <a:pt x="363782" y="39841"/>
                  </a:cubicBezTo>
                  <a:cubicBezTo>
                    <a:pt x="362543" y="32176"/>
                    <a:pt x="367498" y="24512"/>
                    <a:pt x="374929" y="23234"/>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3" name="Freeform 52">
              <a:extLst>
                <a:ext uri="{FF2B5EF4-FFF2-40B4-BE49-F238E27FC236}">
                  <a16:creationId xmlns:a16="http://schemas.microsoft.com/office/drawing/2014/main" id="{705A2941-A836-8E48-9733-5AB7C2D38A31}"/>
                </a:ext>
              </a:extLst>
            </p:cNvPr>
            <p:cNvSpPr>
              <a:spLocks noChangeArrowheads="1"/>
            </p:cNvSpPr>
            <p:nvPr/>
          </p:nvSpPr>
          <p:spPr bwMode="auto">
            <a:xfrm>
              <a:off x="16496537" y="11804724"/>
              <a:ext cx="137438" cy="58771"/>
            </a:xfrm>
            <a:custGeom>
              <a:avLst/>
              <a:gdLst>
                <a:gd name="connsiteX0" fmla="*/ 33547 w 137438"/>
                <a:gd name="connsiteY0" fmla="*/ 5031 h 58771"/>
                <a:gd name="connsiteX1" fmla="*/ 55403 w 137438"/>
                <a:gd name="connsiteY1" fmla="*/ 37759 h 58771"/>
                <a:gd name="connsiteX2" fmla="*/ 23262 w 137438"/>
                <a:gd name="connsiteY2" fmla="*/ 57899 h 58771"/>
                <a:gd name="connsiteX3" fmla="*/ 121 w 137438"/>
                <a:gd name="connsiteY3" fmla="*/ 26430 h 58771"/>
                <a:gd name="connsiteX4" fmla="*/ 33547 w 137438"/>
                <a:gd name="connsiteY4" fmla="*/ 5031 h 58771"/>
                <a:gd name="connsiteX5" fmla="*/ 115756 w 137438"/>
                <a:gd name="connsiteY5" fmla="*/ 797 h 58771"/>
                <a:gd name="connsiteX6" fmla="*/ 136719 w 137438"/>
                <a:gd name="connsiteY6" fmla="*/ 32268 h 58771"/>
                <a:gd name="connsiteX7" fmla="*/ 105892 w 137438"/>
                <a:gd name="connsiteY7" fmla="*/ 53668 h 58771"/>
                <a:gd name="connsiteX8" fmla="*/ 84929 w 137438"/>
                <a:gd name="connsiteY8" fmla="*/ 22197 h 58771"/>
                <a:gd name="connsiteX9" fmla="*/ 115756 w 137438"/>
                <a:gd name="connsiteY9" fmla="*/ 797 h 5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438" h="58771">
                  <a:moveTo>
                    <a:pt x="33547" y="5031"/>
                  </a:moveTo>
                  <a:cubicBezTo>
                    <a:pt x="48975" y="8807"/>
                    <a:pt x="57974" y="22653"/>
                    <a:pt x="55403" y="37759"/>
                  </a:cubicBezTo>
                  <a:cubicBezTo>
                    <a:pt x="52832" y="52864"/>
                    <a:pt x="37404" y="61675"/>
                    <a:pt x="23262" y="57899"/>
                  </a:cubicBezTo>
                  <a:cubicBezTo>
                    <a:pt x="7834" y="55381"/>
                    <a:pt x="-1165" y="41535"/>
                    <a:pt x="121" y="26430"/>
                  </a:cubicBezTo>
                  <a:cubicBezTo>
                    <a:pt x="3978" y="12583"/>
                    <a:pt x="19405" y="2513"/>
                    <a:pt x="33547" y="5031"/>
                  </a:cubicBezTo>
                  <a:close/>
                  <a:moveTo>
                    <a:pt x="115756" y="797"/>
                  </a:moveTo>
                  <a:cubicBezTo>
                    <a:pt x="129320" y="3314"/>
                    <a:pt x="140418" y="17162"/>
                    <a:pt x="136719" y="32268"/>
                  </a:cubicBezTo>
                  <a:cubicBezTo>
                    <a:pt x="134253" y="47374"/>
                    <a:pt x="119456" y="56186"/>
                    <a:pt x="105892" y="53668"/>
                  </a:cubicBezTo>
                  <a:cubicBezTo>
                    <a:pt x="91095" y="51151"/>
                    <a:pt x="81230" y="37303"/>
                    <a:pt x="84929" y="22197"/>
                  </a:cubicBezTo>
                  <a:cubicBezTo>
                    <a:pt x="87395" y="7091"/>
                    <a:pt x="100959" y="-2980"/>
                    <a:pt x="115756" y="797"/>
                  </a:cubicBezTo>
                  <a:close/>
                </a:path>
              </a:pathLst>
            </a:custGeom>
            <a:solidFill>
              <a:srgbClr val="FFC7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54" name="Freeform 110">
              <a:extLst>
                <a:ext uri="{FF2B5EF4-FFF2-40B4-BE49-F238E27FC236}">
                  <a16:creationId xmlns:a16="http://schemas.microsoft.com/office/drawing/2014/main" id="{F1EE49A3-8A12-3142-94E0-396BEB81F683}"/>
                </a:ext>
              </a:extLst>
            </p:cNvPr>
            <p:cNvSpPr>
              <a:spLocks noChangeArrowheads="1"/>
            </p:cNvSpPr>
            <p:nvPr/>
          </p:nvSpPr>
          <p:spPr bwMode="auto">
            <a:xfrm>
              <a:off x="16363538" y="9967065"/>
              <a:ext cx="340569" cy="291133"/>
            </a:xfrm>
            <a:custGeom>
              <a:avLst/>
              <a:gdLst>
                <a:gd name="T0" fmla="*/ 149 w 274"/>
                <a:gd name="T1" fmla="*/ 46 h 232"/>
                <a:gd name="T2" fmla="*/ 48 w 274"/>
                <a:gd name="T3" fmla="*/ 0 h 232"/>
                <a:gd name="T4" fmla="*/ 48 w 274"/>
                <a:gd name="T5" fmla="*/ 0 h 232"/>
                <a:gd name="T6" fmla="*/ 38 w 274"/>
                <a:gd name="T7" fmla="*/ 23 h 232"/>
                <a:gd name="T8" fmla="*/ 47 w 274"/>
                <a:gd name="T9" fmla="*/ 33 h 232"/>
                <a:gd name="T10" fmla="*/ 22 w 274"/>
                <a:gd name="T11" fmla="*/ 30 h 232"/>
                <a:gd name="T12" fmla="*/ 22 w 274"/>
                <a:gd name="T13" fmla="*/ 30 h 232"/>
                <a:gd name="T14" fmla="*/ 6 w 274"/>
                <a:gd name="T15" fmla="*/ 54 h 232"/>
                <a:gd name="T16" fmla="*/ 37 w 274"/>
                <a:gd name="T17" fmla="*/ 76 h 232"/>
                <a:gd name="T18" fmla="*/ 23 w 274"/>
                <a:gd name="T19" fmla="*/ 76 h 232"/>
                <a:gd name="T20" fmla="*/ 23 w 274"/>
                <a:gd name="T21" fmla="*/ 76 h 232"/>
                <a:gd name="T22" fmla="*/ 9 w 274"/>
                <a:gd name="T23" fmla="*/ 100 h 232"/>
                <a:gd name="T24" fmla="*/ 47 w 274"/>
                <a:gd name="T25" fmla="*/ 124 h 232"/>
                <a:gd name="T26" fmla="*/ 29 w 274"/>
                <a:gd name="T27" fmla="*/ 126 h 232"/>
                <a:gd name="T28" fmla="*/ 29 w 274"/>
                <a:gd name="T29" fmla="*/ 126 h 232"/>
                <a:gd name="T30" fmla="*/ 20 w 274"/>
                <a:gd name="T31" fmla="*/ 150 h 232"/>
                <a:gd name="T32" fmla="*/ 106 w 274"/>
                <a:gd name="T33" fmla="*/ 206 h 232"/>
                <a:gd name="T34" fmla="*/ 106 w 274"/>
                <a:gd name="T35" fmla="*/ 206 h 232"/>
                <a:gd name="T36" fmla="*/ 167 w 274"/>
                <a:gd name="T37" fmla="*/ 226 h 232"/>
                <a:gd name="T38" fmla="*/ 211 w 274"/>
                <a:gd name="T39" fmla="*/ 230 h 232"/>
                <a:gd name="T40" fmla="*/ 211 w 274"/>
                <a:gd name="T41" fmla="*/ 230 h 232"/>
                <a:gd name="T42" fmla="*/ 240 w 274"/>
                <a:gd name="T43" fmla="*/ 205 h 232"/>
                <a:gd name="T44" fmla="*/ 241 w 274"/>
                <a:gd name="T45" fmla="*/ 197 h 232"/>
                <a:gd name="T46" fmla="*/ 252 w 274"/>
                <a:gd name="T47" fmla="*/ 188 h 232"/>
                <a:gd name="T48" fmla="*/ 252 w 274"/>
                <a:gd name="T49" fmla="*/ 188 h 232"/>
                <a:gd name="T50" fmla="*/ 258 w 274"/>
                <a:gd name="T51" fmla="*/ 153 h 232"/>
                <a:gd name="T52" fmla="*/ 256 w 274"/>
                <a:gd name="T53" fmla="*/ 149 h 232"/>
                <a:gd name="T54" fmla="*/ 262 w 274"/>
                <a:gd name="T55" fmla="*/ 143 h 232"/>
                <a:gd name="T56" fmla="*/ 262 w 274"/>
                <a:gd name="T57" fmla="*/ 143 h 232"/>
                <a:gd name="T58" fmla="*/ 259 w 274"/>
                <a:gd name="T59" fmla="*/ 101 h 232"/>
                <a:gd name="T60" fmla="*/ 259 w 274"/>
                <a:gd name="T61" fmla="*/ 101 h 232"/>
                <a:gd name="T62" fmla="*/ 259 w 274"/>
                <a:gd name="T63" fmla="*/ 101 h 232"/>
                <a:gd name="T64" fmla="*/ 264 w 274"/>
                <a:gd name="T65" fmla="*/ 80 h 232"/>
                <a:gd name="T66" fmla="*/ 264 w 274"/>
                <a:gd name="T67" fmla="*/ 80 h 232"/>
                <a:gd name="T68" fmla="*/ 228 w 274"/>
                <a:gd name="T69" fmla="*/ 60 h 232"/>
                <a:gd name="T70" fmla="*/ 149 w 274"/>
                <a:gd name="T71"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232">
                  <a:moveTo>
                    <a:pt x="149" y="46"/>
                  </a:moveTo>
                  <a:lnTo>
                    <a:pt x="48" y="0"/>
                  </a:lnTo>
                  <a:lnTo>
                    <a:pt x="48" y="0"/>
                  </a:lnTo>
                  <a:cubicBezTo>
                    <a:pt x="36" y="0"/>
                    <a:pt x="30" y="14"/>
                    <a:pt x="38" y="23"/>
                  </a:cubicBezTo>
                  <a:lnTo>
                    <a:pt x="47" y="33"/>
                  </a:lnTo>
                  <a:lnTo>
                    <a:pt x="22" y="30"/>
                  </a:lnTo>
                  <a:lnTo>
                    <a:pt x="22" y="30"/>
                  </a:lnTo>
                  <a:cubicBezTo>
                    <a:pt x="9" y="30"/>
                    <a:pt x="0" y="43"/>
                    <a:pt x="6" y="54"/>
                  </a:cubicBezTo>
                  <a:lnTo>
                    <a:pt x="37" y="76"/>
                  </a:lnTo>
                  <a:lnTo>
                    <a:pt x="23" y="76"/>
                  </a:lnTo>
                  <a:lnTo>
                    <a:pt x="23" y="76"/>
                  </a:lnTo>
                  <a:cubicBezTo>
                    <a:pt x="11" y="76"/>
                    <a:pt x="2" y="89"/>
                    <a:pt x="9" y="100"/>
                  </a:cubicBezTo>
                  <a:lnTo>
                    <a:pt x="47" y="124"/>
                  </a:lnTo>
                  <a:lnTo>
                    <a:pt x="29" y="126"/>
                  </a:lnTo>
                  <a:lnTo>
                    <a:pt x="29" y="126"/>
                  </a:lnTo>
                  <a:cubicBezTo>
                    <a:pt x="17" y="127"/>
                    <a:pt x="12" y="141"/>
                    <a:pt x="20" y="150"/>
                  </a:cubicBezTo>
                  <a:lnTo>
                    <a:pt x="106" y="206"/>
                  </a:lnTo>
                  <a:lnTo>
                    <a:pt x="106" y="206"/>
                  </a:lnTo>
                  <a:cubicBezTo>
                    <a:pt x="125" y="217"/>
                    <a:pt x="146" y="223"/>
                    <a:pt x="167" y="226"/>
                  </a:cubicBezTo>
                  <a:lnTo>
                    <a:pt x="211" y="230"/>
                  </a:lnTo>
                  <a:lnTo>
                    <a:pt x="211" y="230"/>
                  </a:lnTo>
                  <a:cubicBezTo>
                    <a:pt x="226" y="231"/>
                    <a:pt x="239" y="220"/>
                    <a:pt x="240" y="205"/>
                  </a:cubicBezTo>
                  <a:lnTo>
                    <a:pt x="241" y="197"/>
                  </a:lnTo>
                  <a:lnTo>
                    <a:pt x="252" y="188"/>
                  </a:lnTo>
                  <a:lnTo>
                    <a:pt x="252" y="188"/>
                  </a:lnTo>
                  <a:cubicBezTo>
                    <a:pt x="261" y="179"/>
                    <a:pt x="264" y="164"/>
                    <a:pt x="258" y="153"/>
                  </a:cubicBezTo>
                  <a:lnTo>
                    <a:pt x="256" y="149"/>
                  </a:lnTo>
                  <a:lnTo>
                    <a:pt x="262" y="143"/>
                  </a:lnTo>
                  <a:lnTo>
                    <a:pt x="262" y="143"/>
                  </a:lnTo>
                  <a:cubicBezTo>
                    <a:pt x="273" y="131"/>
                    <a:pt x="272" y="112"/>
                    <a:pt x="259" y="101"/>
                  </a:cubicBezTo>
                  <a:lnTo>
                    <a:pt x="259" y="101"/>
                  </a:lnTo>
                  <a:lnTo>
                    <a:pt x="259" y="101"/>
                  </a:lnTo>
                  <a:cubicBezTo>
                    <a:pt x="259" y="101"/>
                    <a:pt x="264" y="93"/>
                    <a:pt x="264" y="80"/>
                  </a:cubicBezTo>
                  <a:lnTo>
                    <a:pt x="264" y="80"/>
                  </a:lnTo>
                  <a:cubicBezTo>
                    <a:pt x="264" y="69"/>
                    <a:pt x="245" y="64"/>
                    <a:pt x="228" y="60"/>
                  </a:cubicBezTo>
                  <a:lnTo>
                    <a:pt x="149" y="46"/>
                  </a:ln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5" name="Freeform 111">
              <a:extLst>
                <a:ext uri="{FF2B5EF4-FFF2-40B4-BE49-F238E27FC236}">
                  <a16:creationId xmlns:a16="http://schemas.microsoft.com/office/drawing/2014/main" id="{EFB18684-4332-CD4C-BB03-E05CCED3C2B8}"/>
                </a:ext>
              </a:extLst>
            </p:cNvPr>
            <p:cNvSpPr>
              <a:spLocks noChangeArrowheads="1"/>
            </p:cNvSpPr>
            <p:nvPr/>
          </p:nvSpPr>
          <p:spPr bwMode="auto">
            <a:xfrm>
              <a:off x="17143549" y="5072764"/>
              <a:ext cx="1098608" cy="774518"/>
            </a:xfrm>
            <a:custGeom>
              <a:avLst/>
              <a:gdLst>
                <a:gd name="T0" fmla="*/ 544 w 881"/>
                <a:gd name="T1" fmla="*/ 79 h 620"/>
                <a:gd name="T2" fmla="*/ 544 w 881"/>
                <a:gd name="T3" fmla="*/ 79 h 620"/>
                <a:gd name="T4" fmla="*/ 544 w 881"/>
                <a:gd name="T5" fmla="*/ 79 h 620"/>
                <a:gd name="T6" fmla="*/ 0 w 881"/>
                <a:gd name="T7" fmla="*/ 335 h 620"/>
                <a:gd name="T8" fmla="*/ 805 w 881"/>
                <a:gd name="T9" fmla="*/ 619 h 620"/>
                <a:gd name="T10" fmla="*/ 805 w 881"/>
                <a:gd name="T11" fmla="*/ 619 h 620"/>
                <a:gd name="T12" fmla="*/ 544 w 881"/>
                <a:gd name="T13" fmla="*/ 79 h 620"/>
              </a:gdLst>
              <a:ahLst/>
              <a:cxnLst>
                <a:cxn ang="0">
                  <a:pos x="T0" y="T1"/>
                </a:cxn>
                <a:cxn ang="0">
                  <a:pos x="T2" y="T3"/>
                </a:cxn>
                <a:cxn ang="0">
                  <a:pos x="T4" y="T5"/>
                </a:cxn>
                <a:cxn ang="0">
                  <a:pos x="T6" y="T7"/>
                </a:cxn>
                <a:cxn ang="0">
                  <a:pos x="T8" y="T9"/>
                </a:cxn>
                <a:cxn ang="0">
                  <a:pos x="T10" y="T11"/>
                </a:cxn>
                <a:cxn ang="0">
                  <a:pos x="T12" y="T13"/>
                </a:cxn>
              </a:cxnLst>
              <a:rect l="0" t="0" r="r" b="b"/>
              <a:pathLst>
                <a:path w="881" h="620">
                  <a:moveTo>
                    <a:pt x="544" y="79"/>
                  </a:moveTo>
                  <a:lnTo>
                    <a:pt x="544" y="79"/>
                  </a:lnTo>
                  <a:lnTo>
                    <a:pt x="544" y="79"/>
                  </a:lnTo>
                  <a:cubicBezTo>
                    <a:pt x="323" y="0"/>
                    <a:pt x="79" y="115"/>
                    <a:pt x="0" y="335"/>
                  </a:cubicBezTo>
                  <a:lnTo>
                    <a:pt x="805" y="619"/>
                  </a:lnTo>
                  <a:lnTo>
                    <a:pt x="805" y="619"/>
                  </a:lnTo>
                  <a:cubicBezTo>
                    <a:pt x="880" y="398"/>
                    <a:pt x="764" y="157"/>
                    <a:pt x="544" y="79"/>
                  </a:cubicBezTo>
                </a:path>
              </a:pathLst>
            </a:custGeom>
            <a:solidFill>
              <a:srgbClr val="FF67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6" name="Freeform 112">
              <a:extLst>
                <a:ext uri="{FF2B5EF4-FFF2-40B4-BE49-F238E27FC236}">
                  <a16:creationId xmlns:a16="http://schemas.microsoft.com/office/drawing/2014/main" id="{FDEF4AAB-D9B3-4E4E-AC4A-EC83533417CF}"/>
                </a:ext>
              </a:extLst>
            </p:cNvPr>
            <p:cNvSpPr>
              <a:spLocks noChangeArrowheads="1"/>
            </p:cNvSpPr>
            <p:nvPr/>
          </p:nvSpPr>
          <p:spPr bwMode="auto">
            <a:xfrm>
              <a:off x="15111122" y="5490235"/>
              <a:ext cx="3037656" cy="6047842"/>
            </a:xfrm>
            <a:custGeom>
              <a:avLst/>
              <a:gdLst>
                <a:gd name="T0" fmla="*/ 1631 w 2437"/>
                <a:gd name="T1" fmla="*/ 0 h 4854"/>
                <a:gd name="T2" fmla="*/ 1631 w 2437"/>
                <a:gd name="T3" fmla="*/ 0 h 4854"/>
                <a:gd name="T4" fmla="*/ 1630 w 2437"/>
                <a:gd name="T5" fmla="*/ 2 h 4854"/>
                <a:gd name="T6" fmla="*/ 0 w 2437"/>
                <a:gd name="T7" fmla="*/ 4566 h 4854"/>
                <a:gd name="T8" fmla="*/ 803 w 2437"/>
                <a:gd name="T9" fmla="*/ 4853 h 4854"/>
                <a:gd name="T10" fmla="*/ 2434 w 2437"/>
                <a:gd name="T11" fmla="*/ 290 h 4854"/>
                <a:gd name="T12" fmla="*/ 2434 w 2437"/>
                <a:gd name="T13" fmla="*/ 290 h 4854"/>
                <a:gd name="T14" fmla="*/ 2436 w 2437"/>
                <a:gd name="T15" fmla="*/ 284 h 4854"/>
                <a:gd name="T16" fmla="*/ 1631 w 2437"/>
                <a:gd name="T17" fmla="*/ 0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7" h="4854">
                  <a:moveTo>
                    <a:pt x="1631" y="0"/>
                  </a:moveTo>
                  <a:lnTo>
                    <a:pt x="1631" y="0"/>
                  </a:lnTo>
                  <a:cubicBezTo>
                    <a:pt x="1630" y="1"/>
                    <a:pt x="1630" y="2"/>
                    <a:pt x="1630" y="2"/>
                  </a:cubicBezTo>
                  <a:lnTo>
                    <a:pt x="0" y="4566"/>
                  </a:lnTo>
                  <a:lnTo>
                    <a:pt x="803" y="4853"/>
                  </a:lnTo>
                  <a:lnTo>
                    <a:pt x="2434" y="290"/>
                  </a:lnTo>
                  <a:lnTo>
                    <a:pt x="2434" y="290"/>
                  </a:lnTo>
                  <a:cubicBezTo>
                    <a:pt x="2434" y="288"/>
                    <a:pt x="2435" y="286"/>
                    <a:pt x="2436" y="284"/>
                  </a:cubicBezTo>
                  <a:lnTo>
                    <a:pt x="1631" y="0"/>
                  </a:lnTo>
                </a:path>
              </a:pathLst>
            </a:custGeom>
            <a:solidFill>
              <a:srgbClr val="009B7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7" name="Freeform 113">
              <a:extLst>
                <a:ext uri="{FF2B5EF4-FFF2-40B4-BE49-F238E27FC236}">
                  <a16:creationId xmlns:a16="http://schemas.microsoft.com/office/drawing/2014/main" id="{147C302A-A7FC-194D-BD0D-C197B7B6B546}"/>
                </a:ext>
              </a:extLst>
            </p:cNvPr>
            <p:cNvSpPr>
              <a:spLocks noChangeArrowheads="1"/>
            </p:cNvSpPr>
            <p:nvPr/>
          </p:nvSpPr>
          <p:spPr bwMode="auto">
            <a:xfrm>
              <a:off x="15111124" y="8588314"/>
              <a:ext cx="1917074" cy="2949763"/>
            </a:xfrm>
            <a:custGeom>
              <a:avLst/>
              <a:gdLst>
                <a:gd name="T0" fmla="*/ 0 w 1541"/>
                <a:gd name="T1" fmla="*/ 2080 h 2368"/>
                <a:gd name="T2" fmla="*/ 803 w 1541"/>
                <a:gd name="T3" fmla="*/ 2367 h 2368"/>
                <a:gd name="T4" fmla="*/ 1540 w 1541"/>
                <a:gd name="T5" fmla="*/ 305 h 2368"/>
                <a:gd name="T6" fmla="*/ 743 w 1541"/>
                <a:gd name="T7" fmla="*/ 0 h 2368"/>
                <a:gd name="T8" fmla="*/ 0 w 1541"/>
                <a:gd name="T9" fmla="*/ 2080 h 2368"/>
              </a:gdLst>
              <a:ahLst/>
              <a:cxnLst>
                <a:cxn ang="0">
                  <a:pos x="T0" y="T1"/>
                </a:cxn>
                <a:cxn ang="0">
                  <a:pos x="T2" y="T3"/>
                </a:cxn>
                <a:cxn ang="0">
                  <a:pos x="T4" y="T5"/>
                </a:cxn>
                <a:cxn ang="0">
                  <a:pos x="T6" y="T7"/>
                </a:cxn>
                <a:cxn ang="0">
                  <a:pos x="T8" y="T9"/>
                </a:cxn>
              </a:cxnLst>
              <a:rect l="0" t="0" r="r" b="b"/>
              <a:pathLst>
                <a:path w="1541" h="2368">
                  <a:moveTo>
                    <a:pt x="0" y="2080"/>
                  </a:moveTo>
                  <a:lnTo>
                    <a:pt x="803" y="2367"/>
                  </a:lnTo>
                  <a:lnTo>
                    <a:pt x="1540" y="305"/>
                  </a:lnTo>
                  <a:lnTo>
                    <a:pt x="743" y="0"/>
                  </a:lnTo>
                  <a:lnTo>
                    <a:pt x="0" y="2080"/>
                  </a:lnTo>
                </a:path>
              </a:pathLst>
            </a:custGeom>
            <a:solidFill>
              <a:srgbClr val="00BB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8" name="Freeform 114">
              <a:extLst>
                <a:ext uri="{FF2B5EF4-FFF2-40B4-BE49-F238E27FC236}">
                  <a16:creationId xmlns:a16="http://schemas.microsoft.com/office/drawing/2014/main" id="{A75F752A-8EAB-794C-A339-E761920CAF6E}"/>
                </a:ext>
              </a:extLst>
            </p:cNvPr>
            <p:cNvSpPr>
              <a:spLocks noChangeArrowheads="1"/>
            </p:cNvSpPr>
            <p:nvPr/>
          </p:nvSpPr>
          <p:spPr bwMode="auto">
            <a:xfrm>
              <a:off x="15111124" y="11181031"/>
              <a:ext cx="999734" cy="1406219"/>
            </a:xfrm>
            <a:custGeom>
              <a:avLst/>
              <a:gdLst>
                <a:gd name="T0" fmla="*/ 0 w 804"/>
                <a:gd name="T1" fmla="*/ 0 h 1130"/>
                <a:gd name="T2" fmla="*/ 45 w 804"/>
                <a:gd name="T3" fmla="*/ 1129 h 1130"/>
                <a:gd name="T4" fmla="*/ 803 w 804"/>
                <a:gd name="T5" fmla="*/ 287 h 1130"/>
                <a:gd name="T6" fmla="*/ 0 w 804"/>
                <a:gd name="T7" fmla="*/ 0 h 1130"/>
              </a:gdLst>
              <a:ahLst/>
              <a:cxnLst>
                <a:cxn ang="0">
                  <a:pos x="T0" y="T1"/>
                </a:cxn>
                <a:cxn ang="0">
                  <a:pos x="T2" y="T3"/>
                </a:cxn>
                <a:cxn ang="0">
                  <a:pos x="T4" y="T5"/>
                </a:cxn>
                <a:cxn ang="0">
                  <a:pos x="T6" y="T7"/>
                </a:cxn>
              </a:cxnLst>
              <a:rect l="0" t="0" r="r" b="b"/>
              <a:pathLst>
                <a:path w="804" h="1130">
                  <a:moveTo>
                    <a:pt x="0" y="0"/>
                  </a:moveTo>
                  <a:lnTo>
                    <a:pt x="45" y="1129"/>
                  </a:lnTo>
                  <a:lnTo>
                    <a:pt x="803" y="287"/>
                  </a:lnTo>
                  <a:lnTo>
                    <a:pt x="0" y="0"/>
                  </a:lnTo>
                </a:path>
              </a:pathLst>
            </a:custGeom>
            <a:solidFill>
              <a:srgbClr val="FDAC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59" name="Freeform 115">
              <a:extLst>
                <a:ext uri="{FF2B5EF4-FFF2-40B4-BE49-F238E27FC236}">
                  <a16:creationId xmlns:a16="http://schemas.microsoft.com/office/drawing/2014/main" id="{9F316EE4-E579-734C-831F-DDBD1D776595}"/>
                </a:ext>
              </a:extLst>
            </p:cNvPr>
            <p:cNvSpPr>
              <a:spLocks noChangeArrowheads="1"/>
            </p:cNvSpPr>
            <p:nvPr/>
          </p:nvSpPr>
          <p:spPr bwMode="auto">
            <a:xfrm>
              <a:off x="16363538" y="9967065"/>
              <a:ext cx="340569" cy="291133"/>
            </a:xfrm>
            <a:custGeom>
              <a:avLst/>
              <a:gdLst>
                <a:gd name="T0" fmla="*/ 149 w 274"/>
                <a:gd name="T1" fmla="*/ 46 h 232"/>
                <a:gd name="T2" fmla="*/ 48 w 274"/>
                <a:gd name="T3" fmla="*/ 0 h 232"/>
                <a:gd name="T4" fmla="*/ 48 w 274"/>
                <a:gd name="T5" fmla="*/ 0 h 232"/>
                <a:gd name="T6" fmla="*/ 38 w 274"/>
                <a:gd name="T7" fmla="*/ 23 h 232"/>
                <a:gd name="T8" fmla="*/ 47 w 274"/>
                <a:gd name="T9" fmla="*/ 33 h 232"/>
                <a:gd name="T10" fmla="*/ 22 w 274"/>
                <a:gd name="T11" fmla="*/ 30 h 232"/>
                <a:gd name="T12" fmla="*/ 22 w 274"/>
                <a:gd name="T13" fmla="*/ 30 h 232"/>
                <a:gd name="T14" fmla="*/ 6 w 274"/>
                <a:gd name="T15" fmla="*/ 54 h 232"/>
                <a:gd name="T16" fmla="*/ 37 w 274"/>
                <a:gd name="T17" fmla="*/ 76 h 232"/>
                <a:gd name="T18" fmla="*/ 23 w 274"/>
                <a:gd name="T19" fmla="*/ 76 h 232"/>
                <a:gd name="T20" fmla="*/ 23 w 274"/>
                <a:gd name="T21" fmla="*/ 76 h 232"/>
                <a:gd name="T22" fmla="*/ 9 w 274"/>
                <a:gd name="T23" fmla="*/ 100 h 232"/>
                <a:gd name="T24" fmla="*/ 47 w 274"/>
                <a:gd name="T25" fmla="*/ 124 h 232"/>
                <a:gd name="T26" fmla="*/ 29 w 274"/>
                <a:gd name="T27" fmla="*/ 126 h 232"/>
                <a:gd name="T28" fmla="*/ 29 w 274"/>
                <a:gd name="T29" fmla="*/ 126 h 232"/>
                <a:gd name="T30" fmla="*/ 20 w 274"/>
                <a:gd name="T31" fmla="*/ 150 h 232"/>
                <a:gd name="T32" fmla="*/ 106 w 274"/>
                <a:gd name="T33" fmla="*/ 206 h 232"/>
                <a:gd name="T34" fmla="*/ 106 w 274"/>
                <a:gd name="T35" fmla="*/ 206 h 232"/>
                <a:gd name="T36" fmla="*/ 167 w 274"/>
                <a:gd name="T37" fmla="*/ 226 h 232"/>
                <a:gd name="T38" fmla="*/ 211 w 274"/>
                <a:gd name="T39" fmla="*/ 230 h 232"/>
                <a:gd name="T40" fmla="*/ 211 w 274"/>
                <a:gd name="T41" fmla="*/ 230 h 232"/>
                <a:gd name="T42" fmla="*/ 240 w 274"/>
                <a:gd name="T43" fmla="*/ 205 h 232"/>
                <a:gd name="T44" fmla="*/ 241 w 274"/>
                <a:gd name="T45" fmla="*/ 197 h 232"/>
                <a:gd name="T46" fmla="*/ 252 w 274"/>
                <a:gd name="T47" fmla="*/ 188 h 232"/>
                <a:gd name="T48" fmla="*/ 252 w 274"/>
                <a:gd name="T49" fmla="*/ 188 h 232"/>
                <a:gd name="T50" fmla="*/ 258 w 274"/>
                <a:gd name="T51" fmla="*/ 153 h 232"/>
                <a:gd name="T52" fmla="*/ 256 w 274"/>
                <a:gd name="T53" fmla="*/ 149 h 232"/>
                <a:gd name="T54" fmla="*/ 262 w 274"/>
                <a:gd name="T55" fmla="*/ 143 h 232"/>
                <a:gd name="T56" fmla="*/ 262 w 274"/>
                <a:gd name="T57" fmla="*/ 143 h 232"/>
                <a:gd name="T58" fmla="*/ 259 w 274"/>
                <a:gd name="T59" fmla="*/ 101 h 232"/>
                <a:gd name="T60" fmla="*/ 259 w 274"/>
                <a:gd name="T61" fmla="*/ 101 h 232"/>
                <a:gd name="T62" fmla="*/ 259 w 274"/>
                <a:gd name="T63" fmla="*/ 101 h 232"/>
                <a:gd name="T64" fmla="*/ 264 w 274"/>
                <a:gd name="T65" fmla="*/ 80 h 232"/>
                <a:gd name="T66" fmla="*/ 264 w 274"/>
                <a:gd name="T67" fmla="*/ 80 h 232"/>
                <a:gd name="T68" fmla="*/ 228 w 274"/>
                <a:gd name="T69" fmla="*/ 60 h 232"/>
                <a:gd name="T70" fmla="*/ 149 w 274"/>
                <a:gd name="T71"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232">
                  <a:moveTo>
                    <a:pt x="149" y="46"/>
                  </a:moveTo>
                  <a:lnTo>
                    <a:pt x="48" y="0"/>
                  </a:lnTo>
                  <a:lnTo>
                    <a:pt x="48" y="0"/>
                  </a:lnTo>
                  <a:cubicBezTo>
                    <a:pt x="36" y="0"/>
                    <a:pt x="30" y="14"/>
                    <a:pt x="38" y="23"/>
                  </a:cubicBezTo>
                  <a:lnTo>
                    <a:pt x="47" y="33"/>
                  </a:lnTo>
                  <a:lnTo>
                    <a:pt x="22" y="30"/>
                  </a:lnTo>
                  <a:lnTo>
                    <a:pt x="22" y="30"/>
                  </a:lnTo>
                  <a:cubicBezTo>
                    <a:pt x="9" y="30"/>
                    <a:pt x="0" y="43"/>
                    <a:pt x="6" y="54"/>
                  </a:cubicBezTo>
                  <a:lnTo>
                    <a:pt x="37" y="76"/>
                  </a:lnTo>
                  <a:lnTo>
                    <a:pt x="23" y="76"/>
                  </a:lnTo>
                  <a:lnTo>
                    <a:pt x="23" y="76"/>
                  </a:lnTo>
                  <a:cubicBezTo>
                    <a:pt x="11" y="76"/>
                    <a:pt x="2" y="89"/>
                    <a:pt x="9" y="100"/>
                  </a:cubicBezTo>
                  <a:lnTo>
                    <a:pt x="47" y="124"/>
                  </a:lnTo>
                  <a:lnTo>
                    <a:pt x="29" y="126"/>
                  </a:lnTo>
                  <a:lnTo>
                    <a:pt x="29" y="126"/>
                  </a:lnTo>
                  <a:cubicBezTo>
                    <a:pt x="17" y="127"/>
                    <a:pt x="12" y="141"/>
                    <a:pt x="20" y="150"/>
                  </a:cubicBezTo>
                  <a:lnTo>
                    <a:pt x="106" y="206"/>
                  </a:lnTo>
                  <a:lnTo>
                    <a:pt x="106" y="206"/>
                  </a:lnTo>
                  <a:cubicBezTo>
                    <a:pt x="125" y="217"/>
                    <a:pt x="146" y="223"/>
                    <a:pt x="167" y="226"/>
                  </a:cubicBezTo>
                  <a:lnTo>
                    <a:pt x="211" y="230"/>
                  </a:lnTo>
                  <a:lnTo>
                    <a:pt x="211" y="230"/>
                  </a:lnTo>
                  <a:cubicBezTo>
                    <a:pt x="226" y="231"/>
                    <a:pt x="239" y="220"/>
                    <a:pt x="240" y="205"/>
                  </a:cubicBezTo>
                  <a:lnTo>
                    <a:pt x="241" y="197"/>
                  </a:lnTo>
                  <a:lnTo>
                    <a:pt x="252" y="188"/>
                  </a:lnTo>
                  <a:lnTo>
                    <a:pt x="252" y="188"/>
                  </a:lnTo>
                  <a:cubicBezTo>
                    <a:pt x="261" y="179"/>
                    <a:pt x="264" y="164"/>
                    <a:pt x="258" y="153"/>
                  </a:cubicBezTo>
                  <a:lnTo>
                    <a:pt x="256" y="149"/>
                  </a:lnTo>
                  <a:lnTo>
                    <a:pt x="262" y="143"/>
                  </a:lnTo>
                  <a:lnTo>
                    <a:pt x="262" y="143"/>
                  </a:lnTo>
                  <a:cubicBezTo>
                    <a:pt x="273" y="131"/>
                    <a:pt x="272" y="112"/>
                    <a:pt x="259" y="101"/>
                  </a:cubicBezTo>
                  <a:lnTo>
                    <a:pt x="259" y="101"/>
                  </a:lnTo>
                  <a:lnTo>
                    <a:pt x="259" y="101"/>
                  </a:lnTo>
                  <a:cubicBezTo>
                    <a:pt x="259" y="101"/>
                    <a:pt x="264" y="93"/>
                    <a:pt x="264" y="80"/>
                  </a:cubicBezTo>
                  <a:lnTo>
                    <a:pt x="264" y="80"/>
                  </a:lnTo>
                  <a:cubicBezTo>
                    <a:pt x="264" y="69"/>
                    <a:pt x="245" y="64"/>
                    <a:pt x="228" y="60"/>
                  </a:cubicBezTo>
                  <a:lnTo>
                    <a:pt x="149" y="46"/>
                  </a:ln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0" name="Freeform 116">
              <a:extLst>
                <a:ext uri="{FF2B5EF4-FFF2-40B4-BE49-F238E27FC236}">
                  <a16:creationId xmlns:a16="http://schemas.microsoft.com/office/drawing/2014/main" id="{1412D8FE-1A69-F243-82CA-04114DA909B6}"/>
                </a:ext>
              </a:extLst>
            </p:cNvPr>
            <p:cNvSpPr>
              <a:spLocks noChangeArrowheads="1"/>
            </p:cNvSpPr>
            <p:nvPr/>
          </p:nvSpPr>
          <p:spPr bwMode="auto">
            <a:xfrm>
              <a:off x="15155067" y="12241188"/>
              <a:ext cx="241693" cy="346064"/>
            </a:xfrm>
            <a:custGeom>
              <a:avLst/>
              <a:gdLst>
                <a:gd name="T0" fmla="*/ 192 w 193"/>
                <a:gd name="T1" fmla="*/ 76 h 278"/>
                <a:gd name="T2" fmla="*/ 192 w 193"/>
                <a:gd name="T3" fmla="*/ 76 h 278"/>
                <a:gd name="T4" fmla="*/ 105 w 193"/>
                <a:gd name="T5" fmla="*/ 14 h 278"/>
                <a:gd name="T6" fmla="*/ 105 w 193"/>
                <a:gd name="T7" fmla="*/ 14 h 278"/>
                <a:gd name="T8" fmla="*/ 0 w 193"/>
                <a:gd name="T9" fmla="*/ 5 h 278"/>
                <a:gd name="T10" fmla="*/ 11 w 193"/>
                <a:gd name="T11" fmla="*/ 277 h 278"/>
                <a:gd name="T12" fmla="*/ 192 w 193"/>
                <a:gd name="T13" fmla="*/ 76 h 278"/>
              </a:gdLst>
              <a:ahLst/>
              <a:cxnLst>
                <a:cxn ang="0">
                  <a:pos x="T0" y="T1"/>
                </a:cxn>
                <a:cxn ang="0">
                  <a:pos x="T2" y="T3"/>
                </a:cxn>
                <a:cxn ang="0">
                  <a:pos x="T4" y="T5"/>
                </a:cxn>
                <a:cxn ang="0">
                  <a:pos x="T6" y="T7"/>
                </a:cxn>
                <a:cxn ang="0">
                  <a:pos x="T8" y="T9"/>
                </a:cxn>
                <a:cxn ang="0">
                  <a:pos x="T10" y="T11"/>
                </a:cxn>
                <a:cxn ang="0">
                  <a:pos x="T12" y="T13"/>
                </a:cxn>
              </a:cxnLst>
              <a:rect l="0" t="0" r="r" b="b"/>
              <a:pathLst>
                <a:path w="193" h="278">
                  <a:moveTo>
                    <a:pt x="192" y="76"/>
                  </a:moveTo>
                  <a:lnTo>
                    <a:pt x="192" y="76"/>
                  </a:lnTo>
                  <a:cubicBezTo>
                    <a:pt x="169" y="48"/>
                    <a:pt x="140" y="27"/>
                    <a:pt x="105" y="14"/>
                  </a:cubicBezTo>
                  <a:lnTo>
                    <a:pt x="105" y="14"/>
                  </a:lnTo>
                  <a:cubicBezTo>
                    <a:pt x="70" y="2"/>
                    <a:pt x="35" y="0"/>
                    <a:pt x="0" y="5"/>
                  </a:cubicBezTo>
                  <a:lnTo>
                    <a:pt x="11" y="277"/>
                  </a:lnTo>
                  <a:lnTo>
                    <a:pt x="192" y="7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1" name="Freeform 117">
              <a:extLst>
                <a:ext uri="{FF2B5EF4-FFF2-40B4-BE49-F238E27FC236}">
                  <a16:creationId xmlns:a16="http://schemas.microsoft.com/office/drawing/2014/main" id="{2EE0D483-1125-2B49-B115-D8E6C97373A9}"/>
                </a:ext>
              </a:extLst>
            </p:cNvPr>
            <p:cNvSpPr>
              <a:spLocks noChangeArrowheads="1"/>
            </p:cNvSpPr>
            <p:nvPr/>
          </p:nvSpPr>
          <p:spPr bwMode="auto">
            <a:xfrm>
              <a:off x="15358312" y="10285661"/>
              <a:ext cx="675642" cy="379022"/>
            </a:xfrm>
            <a:custGeom>
              <a:avLst/>
              <a:gdLst>
                <a:gd name="T0" fmla="*/ 199 w 542"/>
                <a:gd name="T1" fmla="*/ 237 h 304"/>
                <a:gd name="T2" fmla="*/ 329 w 542"/>
                <a:gd name="T3" fmla="*/ 243 h 304"/>
                <a:gd name="T4" fmla="*/ 408 w 542"/>
                <a:gd name="T5" fmla="*/ 279 h 304"/>
                <a:gd name="T6" fmla="*/ 452 w 542"/>
                <a:gd name="T7" fmla="*/ 297 h 304"/>
                <a:gd name="T8" fmla="*/ 452 w 542"/>
                <a:gd name="T9" fmla="*/ 297 h 304"/>
                <a:gd name="T10" fmla="*/ 482 w 542"/>
                <a:gd name="T11" fmla="*/ 274 h 304"/>
                <a:gd name="T12" fmla="*/ 447 w 542"/>
                <a:gd name="T13" fmla="*/ 249 h 304"/>
                <a:gd name="T14" fmla="*/ 489 w 542"/>
                <a:gd name="T15" fmla="*/ 263 h 304"/>
                <a:gd name="T16" fmla="*/ 489 w 542"/>
                <a:gd name="T17" fmla="*/ 263 h 304"/>
                <a:gd name="T18" fmla="*/ 521 w 542"/>
                <a:gd name="T19" fmla="*/ 240 h 304"/>
                <a:gd name="T20" fmla="*/ 480 w 542"/>
                <a:gd name="T21" fmla="*/ 207 h 304"/>
                <a:gd name="T22" fmla="*/ 505 w 542"/>
                <a:gd name="T23" fmla="*/ 217 h 304"/>
                <a:gd name="T24" fmla="*/ 505 w 542"/>
                <a:gd name="T25" fmla="*/ 217 h 304"/>
                <a:gd name="T26" fmla="*/ 537 w 542"/>
                <a:gd name="T27" fmla="*/ 190 h 304"/>
                <a:gd name="T28" fmla="*/ 537 w 542"/>
                <a:gd name="T29" fmla="*/ 189 h 304"/>
                <a:gd name="T30" fmla="*/ 483 w 542"/>
                <a:gd name="T31" fmla="*/ 159 h 304"/>
                <a:gd name="T32" fmla="*/ 505 w 542"/>
                <a:gd name="T33" fmla="*/ 160 h 304"/>
                <a:gd name="T34" fmla="*/ 505 w 542"/>
                <a:gd name="T35" fmla="*/ 160 h 304"/>
                <a:gd name="T36" fmla="*/ 524 w 542"/>
                <a:gd name="T37" fmla="*/ 133 h 304"/>
                <a:gd name="T38" fmla="*/ 518 w 542"/>
                <a:gd name="T39" fmla="*/ 122 h 304"/>
                <a:gd name="T40" fmla="*/ 412 w 542"/>
                <a:gd name="T41" fmla="*/ 83 h 304"/>
                <a:gd name="T42" fmla="*/ 272 w 542"/>
                <a:gd name="T43" fmla="*/ 64 h 304"/>
                <a:gd name="T44" fmla="*/ 298 w 542"/>
                <a:gd name="T45" fmla="*/ 44 h 304"/>
                <a:gd name="T46" fmla="*/ 298 w 542"/>
                <a:gd name="T47" fmla="*/ 44 h 304"/>
                <a:gd name="T48" fmla="*/ 367 w 542"/>
                <a:gd name="T49" fmla="*/ 32 h 304"/>
                <a:gd name="T50" fmla="*/ 313 w 542"/>
                <a:gd name="T51" fmla="*/ 0 h 304"/>
                <a:gd name="T52" fmla="*/ 214 w 542"/>
                <a:gd name="T53" fmla="*/ 4 h 304"/>
                <a:gd name="T54" fmla="*/ 127 w 542"/>
                <a:gd name="T55" fmla="*/ 41 h 304"/>
                <a:gd name="T56" fmla="*/ 56 w 542"/>
                <a:gd name="T57" fmla="*/ 12 h 304"/>
                <a:gd name="T58" fmla="*/ 0 w 542"/>
                <a:gd name="T59" fmla="*/ 167 h 304"/>
                <a:gd name="T60" fmla="*/ 26 w 542"/>
                <a:gd name="T61" fmla="*/ 173 h 304"/>
                <a:gd name="T62" fmla="*/ 199 w 542"/>
                <a:gd name="T63" fmla="*/ 2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04">
                  <a:moveTo>
                    <a:pt x="199" y="237"/>
                  </a:moveTo>
                  <a:lnTo>
                    <a:pt x="329" y="243"/>
                  </a:lnTo>
                  <a:lnTo>
                    <a:pt x="408" y="279"/>
                  </a:lnTo>
                  <a:lnTo>
                    <a:pt x="452" y="297"/>
                  </a:lnTo>
                  <a:lnTo>
                    <a:pt x="452" y="297"/>
                  </a:lnTo>
                  <a:cubicBezTo>
                    <a:pt x="467" y="303"/>
                    <a:pt x="483" y="291"/>
                    <a:pt x="482" y="274"/>
                  </a:cubicBezTo>
                  <a:lnTo>
                    <a:pt x="447" y="249"/>
                  </a:lnTo>
                  <a:lnTo>
                    <a:pt x="489" y="263"/>
                  </a:lnTo>
                  <a:lnTo>
                    <a:pt x="489" y="263"/>
                  </a:lnTo>
                  <a:cubicBezTo>
                    <a:pt x="505" y="268"/>
                    <a:pt x="521" y="257"/>
                    <a:pt x="521" y="240"/>
                  </a:cubicBezTo>
                  <a:lnTo>
                    <a:pt x="480" y="207"/>
                  </a:lnTo>
                  <a:lnTo>
                    <a:pt x="505" y="217"/>
                  </a:lnTo>
                  <a:lnTo>
                    <a:pt x="505" y="217"/>
                  </a:lnTo>
                  <a:cubicBezTo>
                    <a:pt x="523" y="223"/>
                    <a:pt x="541" y="208"/>
                    <a:pt x="537" y="190"/>
                  </a:cubicBezTo>
                  <a:lnTo>
                    <a:pt x="537" y="189"/>
                  </a:lnTo>
                  <a:lnTo>
                    <a:pt x="483" y="159"/>
                  </a:lnTo>
                  <a:lnTo>
                    <a:pt x="505" y="160"/>
                  </a:lnTo>
                  <a:lnTo>
                    <a:pt x="505" y="160"/>
                  </a:lnTo>
                  <a:cubicBezTo>
                    <a:pt x="519" y="162"/>
                    <a:pt x="530" y="146"/>
                    <a:pt x="524" y="133"/>
                  </a:cubicBezTo>
                  <a:lnTo>
                    <a:pt x="518" y="122"/>
                  </a:lnTo>
                  <a:lnTo>
                    <a:pt x="412" y="83"/>
                  </a:lnTo>
                  <a:lnTo>
                    <a:pt x="272" y="64"/>
                  </a:lnTo>
                  <a:lnTo>
                    <a:pt x="298" y="44"/>
                  </a:lnTo>
                  <a:lnTo>
                    <a:pt x="298" y="44"/>
                  </a:lnTo>
                  <a:cubicBezTo>
                    <a:pt x="326" y="52"/>
                    <a:pt x="367" y="32"/>
                    <a:pt x="367" y="32"/>
                  </a:cubicBezTo>
                  <a:lnTo>
                    <a:pt x="313" y="0"/>
                  </a:lnTo>
                  <a:lnTo>
                    <a:pt x="214" y="4"/>
                  </a:lnTo>
                  <a:lnTo>
                    <a:pt x="127" y="41"/>
                  </a:lnTo>
                  <a:lnTo>
                    <a:pt x="56" y="12"/>
                  </a:lnTo>
                  <a:lnTo>
                    <a:pt x="0" y="167"/>
                  </a:lnTo>
                  <a:lnTo>
                    <a:pt x="26" y="173"/>
                  </a:lnTo>
                  <a:lnTo>
                    <a:pt x="199" y="237"/>
                  </a:ln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2" name="Freeform 118">
              <a:extLst>
                <a:ext uri="{FF2B5EF4-FFF2-40B4-BE49-F238E27FC236}">
                  <a16:creationId xmlns:a16="http://schemas.microsoft.com/office/drawing/2014/main" id="{7A993195-BBBC-254C-A88B-3A87D47C716B}"/>
                </a:ext>
              </a:extLst>
            </p:cNvPr>
            <p:cNvSpPr>
              <a:spLocks noChangeArrowheads="1"/>
            </p:cNvSpPr>
            <p:nvPr/>
          </p:nvSpPr>
          <p:spPr bwMode="auto">
            <a:xfrm>
              <a:off x="18538785" y="11768784"/>
              <a:ext cx="324092" cy="285639"/>
            </a:xfrm>
            <a:custGeom>
              <a:avLst/>
              <a:gdLst>
                <a:gd name="T0" fmla="*/ 260 w 261"/>
                <a:gd name="T1" fmla="*/ 228 h 229"/>
                <a:gd name="T2" fmla="*/ 0 w 261"/>
                <a:gd name="T3" fmla="*/ 228 h 229"/>
                <a:gd name="T4" fmla="*/ 0 w 261"/>
                <a:gd name="T5" fmla="*/ 0 h 229"/>
                <a:gd name="T6" fmla="*/ 260 w 261"/>
                <a:gd name="T7" fmla="*/ 0 h 229"/>
                <a:gd name="T8" fmla="*/ 260 w 261"/>
                <a:gd name="T9" fmla="*/ 228 h 229"/>
              </a:gdLst>
              <a:ahLst/>
              <a:cxnLst>
                <a:cxn ang="0">
                  <a:pos x="T0" y="T1"/>
                </a:cxn>
                <a:cxn ang="0">
                  <a:pos x="T2" y="T3"/>
                </a:cxn>
                <a:cxn ang="0">
                  <a:pos x="T4" y="T5"/>
                </a:cxn>
                <a:cxn ang="0">
                  <a:pos x="T6" y="T7"/>
                </a:cxn>
                <a:cxn ang="0">
                  <a:pos x="T8" y="T9"/>
                </a:cxn>
              </a:cxnLst>
              <a:rect l="0" t="0" r="r" b="b"/>
              <a:pathLst>
                <a:path w="261" h="229">
                  <a:moveTo>
                    <a:pt x="260" y="228"/>
                  </a:moveTo>
                  <a:lnTo>
                    <a:pt x="0" y="228"/>
                  </a:lnTo>
                  <a:lnTo>
                    <a:pt x="0" y="0"/>
                  </a:lnTo>
                  <a:lnTo>
                    <a:pt x="260" y="0"/>
                  </a:lnTo>
                  <a:lnTo>
                    <a:pt x="260" y="22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3" name="Freeform 119">
              <a:extLst>
                <a:ext uri="{FF2B5EF4-FFF2-40B4-BE49-F238E27FC236}">
                  <a16:creationId xmlns:a16="http://schemas.microsoft.com/office/drawing/2014/main" id="{5A93A450-FCFC-FA42-9904-EF6DB12E6FBF}"/>
                </a:ext>
              </a:extLst>
            </p:cNvPr>
            <p:cNvSpPr>
              <a:spLocks noChangeArrowheads="1"/>
            </p:cNvSpPr>
            <p:nvPr/>
          </p:nvSpPr>
          <p:spPr bwMode="auto">
            <a:xfrm>
              <a:off x="17522572" y="11768784"/>
              <a:ext cx="324088" cy="285639"/>
            </a:xfrm>
            <a:custGeom>
              <a:avLst/>
              <a:gdLst>
                <a:gd name="T0" fmla="*/ 260 w 261"/>
                <a:gd name="T1" fmla="*/ 228 h 229"/>
                <a:gd name="T2" fmla="*/ 0 w 261"/>
                <a:gd name="T3" fmla="*/ 228 h 229"/>
                <a:gd name="T4" fmla="*/ 0 w 261"/>
                <a:gd name="T5" fmla="*/ 0 h 229"/>
                <a:gd name="T6" fmla="*/ 260 w 261"/>
                <a:gd name="T7" fmla="*/ 0 h 229"/>
                <a:gd name="T8" fmla="*/ 260 w 261"/>
                <a:gd name="T9" fmla="*/ 228 h 229"/>
              </a:gdLst>
              <a:ahLst/>
              <a:cxnLst>
                <a:cxn ang="0">
                  <a:pos x="T0" y="T1"/>
                </a:cxn>
                <a:cxn ang="0">
                  <a:pos x="T2" y="T3"/>
                </a:cxn>
                <a:cxn ang="0">
                  <a:pos x="T4" y="T5"/>
                </a:cxn>
                <a:cxn ang="0">
                  <a:pos x="T6" y="T7"/>
                </a:cxn>
                <a:cxn ang="0">
                  <a:pos x="T8" y="T9"/>
                </a:cxn>
              </a:cxnLst>
              <a:rect l="0" t="0" r="r" b="b"/>
              <a:pathLst>
                <a:path w="261" h="229">
                  <a:moveTo>
                    <a:pt x="260" y="228"/>
                  </a:moveTo>
                  <a:lnTo>
                    <a:pt x="0" y="228"/>
                  </a:lnTo>
                  <a:lnTo>
                    <a:pt x="0" y="0"/>
                  </a:lnTo>
                  <a:lnTo>
                    <a:pt x="260" y="0"/>
                  </a:lnTo>
                  <a:lnTo>
                    <a:pt x="260" y="22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4" name="Freeform 120">
              <a:extLst>
                <a:ext uri="{FF2B5EF4-FFF2-40B4-BE49-F238E27FC236}">
                  <a16:creationId xmlns:a16="http://schemas.microsoft.com/office/drawing/2014/main" id="{3907DFA2-24EE-5B42-AFC7-E7B326D95DD9}"/>
                </a:ext>
              </a:extLst>
            </p:cNvPr>
            <p:cNvSpPr>
              <a:spLocks noChangeArrowheads="1"/>
            </p:cNvSpPr>
            <p:nvPr/>
          </p:nvSpPr>
          <p:spPr bwMode="auto">
            <a:xfrm>
              <a:off x="17335809" y="8808034"/>
              <a:ext cx="752547" cy="3026667"/>
            </a:xfrm>
            <a:custGeom>
              <a:avLst/>
              <a:gdLst>
                <a:gd name="T0" fmla="*/ 513 w 606"/>
                <a:gd name="T1" fmla="*/ 2430 h 2431"/>
                <a:gd name="T2" fmla="*/ 95 w 606"/>
                <a:gd name="T3" fmla="*/ 2430 h 2431"/>
                <a:gd name="T4" fmla="*/ 0 w 606"/>
                <a:gd name="T5" fmla="*/ 1278 h 2431"/>
                <a:gd name="T6" fmla="*/ 95 w 606"/>
                <a:gd name="T7" fmla="*/ 0 h 2431"/>
                <a:gd name="T8" fmla="*/ 605 w 606"/>
                <a:gd name="T9" fmla="*/ 0 h 2431"/>
                <a:gd name="T10" fmla="*/ 418 w 606"/>
                <a:gd name="T11" fmla="*/ 1291 h 2431"/>
                <a:gd name="T12" fmla="*/ 513 w 606"/>
                <a:gd name="T13" fmla="*/ 2430 h 2431"/>
              </a:gdLst>
              <a:ahLst/>
              <a:cxnLst>
                <a:cxn ang="0">
                  <a:pos x="T0" y="T1"/>
                </a:cxn>
                <a:cxn ang="0">
                  <a:pos x="T2" y="T3"/>
                </a:cxn>
                <a:cxn ang="0">
                  <a:pos x="T4" y="T5"/>
                </a:cxn>
                <a:cxn ang="0">
                  <a:pos x="T6" y="T7"/>
                </a:cxn>
                <a:cxn ang="0">
                  <a:pos x="T8" y="T9"/>
                </a:cxn>
                <a:cxn ang="0">
                  <a:pos x="T10" y="T11"/>
                </a:cxn>
                <a:cxn ang="0">
                  <a:pos x="T12" y="T13"/>
                </a:cxn>
              </a:cxnLst>
              <a:rect l="0" t="0" r="r" b="b"/>
              <a:pathLst>
                <a:path w="606" h="2431">
                  <a:moveTo>
                    <a:pt x="513" y="2430"/>
                  </a:moveTo>
                  <a:lnTo>
                    <a:pt x="95" y="2430"/>
                  </a:lnTo>
                  <a:lnTo>
                    <a:pt x="0" y="1278"/>
                  </a:lnTo>
                  <a:lnTo>
                    <a:pt x="95" y="0"/>
                  </a:lnTo>
                  <a:lnTo>
                    <a:pt x="605" y="0"/>
                  </a:lnTo>
                  <a:lnTo>
                    <a:pt x="418" y="1291"/>
                  </a:lnTo>
                  <a:lnTo>
                    <a:pt x="513" y="2430"/>
                  </a:lnTo>
                </a:path>
              </a:pathLst>
            </a:custGeom>
            <a:solidFill>
              <a:srgbClr val="FFA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5" name="Freeform 121">
              <a:extLst>
                <a:ext uri="{FF2B5EF4-FFF2-40B4-BE49-F238E27FC236}">
                  <a16:creationId xmlns:a16="http://schemas.microsoft.com/office/drawing/2014/main" id="{53581A83-4583-924B-8DB4-582351B2A467}"/>
                </a:ext>
              </a:extLst>
            </p:cNvPr>
            <p:cNvSpPr>
              <a:spLocks noChangeArrowheads="1"/>
            </p:cNvSpPr>
            <p:nvPr/>
          </p:nvSpPr>
          <p:spPr bwMode="auto">
            <a:xfrm>
              <a:off x="16412978" y="7050261"/>
              <a:ext cx="428458" cy="368032"/>
            </a:xfrm>
            <a:custGeom>
              <a:avLst/>
              <a:gdLst>
                <a:gd name="T0" fmla="*/ 115 w 345"/>
                <a:gd name="T1" fmla="*/ 0 h 297"/>
                <a:gd name="T2" fmla="*/ 109 w 345"/>
                <a:gd name="T3" fmla="*/ 0 h 297"/>
                <a:gd name="T4" fmla="*/ 109 w 345"/>
                <a:gd name="T5" fmla="*/ 0 h 297"/>
                <a:gd name="T6" fmla="*/ 67 w 345"/>
                <a:gd name="T7" fmla="*/ 53 h 297"/>
                <a:gd name="T8" fmla="*/ 68 w 345"/>
                <a:gd name="T9" fmla="*/ 60 h 297"/>
                <a:gd name="T10" fmla="*/ 62 w 345"/>
                <a:gd name="T11" fmla="*/ 63 h 297"/>
                <a:gd name="T12" fmla="*/ 62 w 345"/>
                <a:gd name="T13" fmla="*/ 63 h 297"/>
                <a:gd name="T14" fmla="*/ 35 w 345"/>
                <a:gd name="T15" fmla="*/ 111 h 297"/>
                <a:gd name="T16" fmla="*/ 38 w 345"/>
                <a:gd name="T17" fmla="*/ 124 h 297"/>
                <a:gd name="T18" fmla="*/ 33 w 345"/>
                <a:gd name="T19" fmla="*/ 126 h 297"/>
                <a:gd name="T20" fmla="*/ 33 w 345"/>
                <a:gd name="T21" fmla="*/ 126 h 297"/>
                <a:gd name="T22" fmla="*/ 14 w 345"/>
                <a:gd name="T23" fmla="*/ 169 h 297"/>
                <a:gd name="T24" fmla="*/ 18 w 345"/>
                <a:gd name="T25" fmla="*/ 181 h 297"/>
                <a:gd name="T26" fmla="*/ 11 w 345"/>
                <a:gd name="T27" fmla="*/ 188 h 297"/>
                <a:gd name="T28" fmla="*/ 11 w 345"/>
                <a:gd name="T29" fmla="*/ 188 h 297"/>
                <a:gd name="T30" fmla="*/ 17 w 345"/>
                <a:gd name="T31" fmla="*/ 222 h 297"/>
                <a:gd name="T32" fmla="*/ 58 w 345"/>
                <a:gd name="T33" fmla="*/ 240 h 297"/>
                <a:gd name="T34" fmla="*/ 115 w 345"/>
                <a:gd name="T35" fmla="*/ 239 h 297"/>
                <a:gd name="T36" fmla="*/ 223 w 345"/>
                <a:gd name="T37" fmla="*/ 286 h 297"/>
                <a:gd name="T38" fmla="*/ 223 w 345"/>
                <a:gd name="T39" fmla="*/ 286 h 297"/>
                <a:gd name="T40" fmla="*/ 263 w 345"/>
                <a:gd name="T41" fmla="*/ 257 h 297"/>
                <a:gd name="T42" fmla="*/ 263 w 345"/>
                <a:gd name="T43" fmla="*/ 251 h 297"/>
                <a:gd name="T44" fmla="*/ 267 w 345"/>
                <a:gd name="T45" fmla="*/ 251 h 297"/>
                <a:gd name="T46" fmla="*/ 267 w 345"/>
                <a:gd name="T47" fmla="*/ 251 h 297"/>
                <a:gd name="T48" fmla="*/ 294 w 345"/>
                <a:gd name="T49" fmla="*/ 217 h 297"/>
                <a:gd name="T50" fmla="*/ 294 w 345"/>
                <a:gd name="T51" fmla="*/ 217 h 297"/>
                <a:gd name="T52" fmla="*/ 299 w 345"/>
                <a:gd name="T53" fmla="*/ 217 h 297"/>
                <a:gd name="T54" fmla="*/ 299 w 345"/>
                <a:gd name="T55" fmla="*/ 217 h 297"/>
                <a:gd name="T56" fmla="*/ 316 w 345"/>
                <a:gd name="T57" fmla="*/ 184 h 297"/>
                <a:gd name="T58" fmla="*/ 302 w 345"/>
                <a:gd name="T59" fmla="*/ 165 h 297"/>
                <a:gd name="T60" fmla="*/ 318 w 345"/>
                <a:gd name="T61" fmla="*/ 165 h 297"/>
                <a:gd name="T62" fmla="*/ 318 w 345"/>
                <a:gd name="T63" fmla="*/ 165 h 297"/>
                <a:gd name="T64" fmla="*/ 337 w 345"/>
                <a:gd name="T65" fmla="*/ 133 h 297"/>
                <a:gd name="T66" fmla="*/ 313 w 345"/>
                <a:gd name="T67" fmla="*/ 93 h 297"/>
                <a:gd name="T68" fmla="*/ 223 w 345"/>
                <a:gd name="T69" fmla="*/ 25 h 297"/>
                <a:gd name="T70" fmla="*/ 115 w 345"/>
                <a:gd name="T7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297">
                  <a:moveTo>
                    <a:pt x="115" y="0"/>
                  </a:moveTo>
                  <a:lnTo>
                    <a:pt x="109" y="0"/>
                  </a:lnTo>
                  <a:lnTo>
                    <a:pt x="109" y="0"/>
                  </a:lnTo>
                  <a:cubicBezTo>
                    <a:pt x="83" y="3"/>
                    <a:pt x="64" y="27"/>
                    <a:pt x="67" y="53"/>
                  </a:cubicBezTo>
                  <a:lnTo>
                    <a:pt x="68" y="60"/>
                  </a:lnTo>
                  <a:lnTo>
                    <a:pt x="62" y="63"/>
                  </a:lnTo>
                  <a:lnTo>
                    <a:pt x="62" y="63"/>
                  </a:lnTo>
                  <a:cubicBezTo>
                    <a:pt x="42" y="70"/>
                    <a:pt x="31" y="91"/>
                    <a:pt x="35" y="111"/>
                  </a:cubicBezTo>
                  <a:lnTo>
                    <a:pt x="38" y="124"/>
                  </a:lnTo>
                  <a:lnTo>
                    <a:pt x="33" y="126"/>
                  </a:lnTo>
                  <a:lnTo>
                    <a:pt x="33" y="126"/>
                  </a:lnTo>
                  <a:cubicBezTo>
                    <a:pt x="17" y="132"/>
                    <a:pt x="8" y="152"/>
                    <a:pt x="14" y="169"/>
                  </a:cubicBezTo>
                  <a:lnTo>
                    <a:pt x="18" y="181"/>
                  </a:lnTo>
                  <a:lnTo>
                    <a:pt x="11" y="188"/>
                  </a:lnTo>
                  <a:lnTo>
                    <a:pt x="11" y="188"/>
                  </a:lnTo>
                  <a:cubicBezTo>
                    <a:pt x="0" y="198"/>
                    <a:pt x="3" y="216"/>
                    <a:pt x="17" y="222"/>
                  </a:cubicBezTo>
                  <a:lnTo>
                    <a:pt x="58" y="240"/>
                  </a:lnTo>
                  <a:lnTo>
                    <a:pt x="115" y="239"/>
                  </a:lnTo>
                  <a:lnTo>
                    <a:pt x="223" y="286"/>
                  </a:lnTo>
                  <a:lnTo>
                    <a:pt x="223" y="286"/>
                  </a:lnTo>
                  <a:cubicBezTo>
                    <a:pt x="243" y="296"/>
                    <a:pt x="266" y="279"/>
                    <a:pt x="263" y="257"/>
                  </a:cubicBezTo>
                  <a:lnTo>
                    <a:pt x="263" y="251"/>
                  </a:lnTo>
                  <a:lnTo>
                    <a:pt x="267" y="251"/>
                  </a:lnTo>
                  <a:lnTo>
                    <a:pt x="267" y="251"/>
                  </a:lnTo>
                  <a:cubicBezTo>
                    <a:pt x="287" y="255"/>
                    <a:pt x="302" y="235"/>
                    <a:pt x="294" y="217"/>
                  </a:cubicBezTo>
                  <a:lnTo>
                    <a:pt x="294" y="217"/>
                  </a:lnTo>
                  <a:lnTo>
                    <a:pt x="299" y="217"/>
                  </a:lnTo>
                  <a:lnTo>
                    <a:pt x="299" y="217"/>
                  </a:lnTo>
                  <a:cubicBezTo>
                    <a:pt x="317" y="219"/>
                    <a:pt x="328" y="198"/>
                    <a:pt x="316" y="184"/>
                  </a:cubicBezTo>
                  <a:lnTo>
                    <a:pt x="302" y="165"/>
                  </a:lnTo>
                  <a:lnTo>
                    <a:pt x="318" y="165"/>
                  </a:lnTo>
                  <a:lnTo>
                    <a:pt x="318" y="165"/>
                  </a:lnTo>
                  <a:cubicBezTo>
                    <a:pt x="334" y="164"/>
                    <a:pt x="344" y="147"/>
                    <a:pt x="337" y="133"/>
                  </a:cubicBezTo>
                  <a:lnTo>
                    <a:pt x="313" y="93"/>
                  </a:lnTo>
                  <a:lnTo>
                    <a:pt x="223" y="25"/>
                  </a:lnTo>
                  <a:lnTo>
                    <a:pt x="115" y="0"/>
                  </a:ln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6" name="Freeform 122">
              <a:extLst>
                <a:ext uri="{FF2B5EF4-FFF2-40B4-BE49-F238E27FC236}">
                  <a16:creationId xmlns:a16="http://schemas.microsoft.com/office/drawing/2014/main" id="{78A4BD90-D121-5A47-A1DF-41E5E13FF1A6}"/>
                </a:ext>
              </a:extLst>
            </p:cNvPr>
            <p:cNvSpPr>
              <a:spLocks noChangeArrowheads="1"/>
            </p:cNvSpPr>
            <p:nvPr/>
          </p:nvSpPr>
          <p:spPr bwMode="auto">
            <a:xfrm>
              <a:off x="17412713" y="7116176"/>
              <a:ext cx="1087623" cy="1691858"/>
            </a:xfrm>
            <a:custGeom>
              <a:avLst/>
              <a:gdLst>
                <a:gd name="T0" fmla="*/ 874 w 875"/>
                <a:gd name="T1" fmla="*/ 327 h 1359"/>
                <a:gd name="T2" fmla="*/ 836 w 875"/>
                <a:gd name="T3" fmla="*/ 252 h 1359"/>
                <a:gd name="T4" fmla="*/ 836 w 875"/>
                <a:gd name="T5" fmla="*/ 252 h 1359"/>
                <a:gd name="T6" fmla="*/ 538 w 875"/>
                <a:gd name="T7" fmla="*/ 8 h 1359"/>
                <a:gd name="T8" fmla="*/ 353 w 875"/>
                <a:gd name="T9" fmla="*/ 0 h 1359"/>
                <a:gd name="T10" fmla="*/ 210 w 875"/>
                <a:gd name="T11" fmla="*/ 38 h 1359"/>
                <a:gd name="T12" fmla="*/ 4 w 875"/>
                <a:gd name="T13" fmla="*/ 612 h 1359"/>
                <a:gd name="T14" fmla="*/ 0 w 875"/>
                <a:gd name="T15" fmla="*/ 861 h 1359"/>
                <a:gd name="T16" fmla="*/ 35 w 875"/>
                <a:gd name="T17" fmla="*/ 1358 h 1359"/>
                <a:gd name="T18" fmla="*/ 849 w 875"/>
                <a:gd name="T19" fmla="*/ 1358 h 1359"/>
                <a:gd name="T20" fmla="*/ 775 w 875"/>
                <a:gd name="T21" fmla="*/ 991 h 1359"/>
                <a:gd name="T22" fmla="*/ 874 w 875"/>
                <a:gd name="T23" fmla="*/ 32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5" h="1359">
                  <a:moveTo>
                    <a:pt x="874" y="327"/>
                  </a:moveTo>
                  <a:lnTo>
                    <a:pt x="836" y="252"/>
                  </a:lnTo>
                  <a:lnTo>
                    <a:pt x="836" y="252"/>
                  </a:lnTo>
                  <a:cubicBezTo>
                    <a:pt x="776" y="133"/>
                    <a:pt x="668" y="45"/>
                    <a:pt x="538" y="8"/>
                  </a:cubicBezTo>
                  <a:lnTo>
                    <a:pt x="353" y="0"/>
                  </a:lnTo>
                  <a:lnTo>
                    <a:pt x="210" y="38"/>
                  </a:lnTo>
                  <a:lnTo>
                    <a:pt x="4" y="612"/>
                  </a:lnTo>
                  <a:lnTo>
                    <a:pt x="0" y="861"/>
                  </a:lnTo>
                  <a:lnTo>
                    <a:pt x="35" y="1358"/>
                  </a:lnTo>
                  <a:lnTo>
                    <a:pt x="849" y="1358"/>
                  </a:lnTo>
                  <a:lnTo>
                    <a:pt x="775" y="991"/>
                  </a:lnTo>
                  <a:lnTo>
                    <a:pt x="874" y="327"/>
                  </a:lnTo>
                </a:path>
              </a:pathLst>
            </a:custGeom>
            <a:solidFill>
              <a:srgbClr val="1059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7" name="Freeform 123">
              <a:extLst>
                <a:ext uri="{FF2B5EF4-FFF2-40B4-BE49-F238E27FC236}">
                  <a16:creationId xmlns:a16="http://schemas.microsoft.com/office/drawing/2014/main" id="{D9CB014D-E35D-2A45-9AE2-76BFADDDA40F}"/>
                </a:ext>
              </a:extLst>
            </p:cNvPr>
            <p:cNvSpPr>
              <a:spLocks noChangeArrowheads="1"/>
            </p:cNvSpPr>
            <p:nvPr/>
          </p:nvSpPr>
          <p:spPr bwMode="auto">
            <a:xfrm>
              <a:off x="16209732" y="7835766"/>
              <a:ext cx="1911580" cy="675646"/>
            </a:xfrm>
            <a:custGeom>
              <a:avLst/>
              <a:gdLst>
                <a:gd name="T0" fmla="*/ 1302 w 1533"/>
                <a:gd name="T1" fmla="*/ 0 h 541"/>
                <a:gd name="T2" fmla="*/ 1055 w 1533"/>
                <a:gd name="T3" fmla="*/ 250 h 541"/>
                <a:gd name="T4" fmla="*/ 445 w 1533"/>
                <a:gd name="T5" fmla="*/ 251 h 541"/>
                <a:gd name="T6" fmla="*/ 374 w 1533"/>
                <a:gd name="T7" fmla="*/ 176 h 541"/>
                <a:gd name="T8" fmla="*/ 296 w 1533"/>
                <a:gd name="T9" fmla="*/ 141 h 541"/>
                <a:gd name="T10" fmla="*/ 296 w 1533"/>
                <a:gd name="T11" fmla="*/ 141 h 541"/>
                <a:gd name="T12" fmla="*/ 275 w 1533"/>
                <a:gd name="T13" fmla="*/ 162 h 541"/>
                <a:gd name="T14" fmla="*/ 275 w 1533"/>
                <a:gd name="T15" fmla="*/ 162 h 541"/>
                <a:gd name="T16" fmla="*/ 304 w 1533"/>
                <a:gd name="T17" fmla="*/ 194 h 541"/>
                <a:gd name="T18" fmla="*/ 348 w 1533"/>
                <a:gd name="T19" fmla="*/ 252 h 541"/>
                <a:gd name="T20" fmla="*/ 178 w 1533"/>
                <a:gd name="T21" fmla="*/ 273 h 541"/>
                <a:gd name="T22" fmla="*/ 33 w 1533"/>
                <a:gd name="T23" fmla="*/ 258 h 541"/>
                <a:gd name="T24" fmla="*/ 33 w 1533"/>
                <a:gd name="T25" fmla="*/ 258 h 541"/>
                <a:gd name="T26" fmla="*/ 16 w 1533"/>
                <a:gd name="T27" fmla="*/ 286 h 541"/>
                <a:gd name="T28" fmla="*/ 21 w 1533"/>
                <a:gd name="T29" fmla="*/ 292 h 541"/>
                <a:gd name="T30" fmla="*/ 18 w 1533"/>
                <a:gd name="T31" fmla="*/ 294 h 541"/>
                <a:gd name="T32" fmla="*/ 18 w 1533"/>
                <a:gd name="T33" fmla="*/ 294 h 541"/>
                <a:gd name="T34" fmla="*/ 16 w 1533"/>
                <a:gd name="T35" fmla="*/ 341 h 541"/>
                <a:gd name="T36" fmla="*/ 26 w 1533"/>
                <a:gd name="T37" fmla="*/ 349 h 541"/>
                <a:gd name="T38" fmla="*/ 26 w 1533"/>
                <a:gd name="T39" fmla="*/ 349 h 541"/>
                <a:gd name="T40" fmla="*/ 32 w 1533"/>
                <a:gd name="T41" fmla="*/ 391 h 541"/>
                <a:gd name="T42" fmla="*/ 54 w 1533"/>
                <a:gd name="T43" fmla="*/ 401 h 541"/>
                <a:gd name="T44" fmla="*/ 50 w 1533"/>
                <a:gd name="T45" fmla="*/ 405 h 541"/>
                <a:gd name="T46" fmla="*/ 50 w 1533"/>
                <a:gd name="T47" fmla="*/ 405 h 541"/>
                <a:gd name="T48" fmla="*/ 67 w 1533"/>
                <a:gd name="T49" fmla="*/ 444 h 541"/>
                <a:gd name="T50" fmla="*/ 188 w 1533"/>
                <a:gd name="T51" fmla="*/ 456 h 541"/>
                <a:gd name="T52" fmla="*/ 328 w 1533"/>
                <a:gd name="T53" fmla="*/ 446 h 541"/>
                <a:gd name="T54" fmla="*/ 328 w 1533"/>
                <a:gd name="T55" fmla="*/ 446 h 541"/>
                <a:gd name="T56" fmla="*/ 399 w 1533"/>
                <a:gd name="T57" fmla="*/ 423 h 541"/>
                <a:gd name="T58" fmla="*/ 443 w 1533"/>
                <a:gd name="T59" fmla="*/ 396 h 541"/>
                <a:gd name="T60" fmla="*/ 1177 w 1533"/>
                <a:gd name="T61" fmla="*/ 540 h 541"/>
                <a:gd name="T62" fmla="*/ 1532 w 1533"/>
                <a:gd name="T63" fmla="*/ 217 h 541"/>
                <a:gd name="T64" fmla="*/ 1302 w 1533"/>
                <a:gd name="T6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3" h="541">
                  <a:moveTo>
                    <a:pt x="1302" y="0"/>
                  </a:moveTo>
                  <a:lnTo>
                    <a:pt x="1055" y="250"/>
                  </a:lnTo>
                  <a:lnTo>
                    <a:pt x="445" y="251"/>
                  </a:lnTo>
                  <a:lnTo>
                    <a:pt x="374" y="176"/>
                  </a:lnTo>
                  <a:lnTo>
                    <a:pt x="296" y="141"/>
                  </a:lnTo>
                  <a:lnTo>
                    <a:pt x="296" y="141"/>
                  </a:lnTo>
                  <a:cubicBezTo>
                    <a:pt x="282" y="135"/>
                    <a:pt x="269" y="148"/>
                    <a:pt x="275" y="162"/>
                  </a:cubicBezTo>
                  <a:lnTo>
                    <a:pt x="275" y="162"/>
                  </a:lnTo>
                  <a:cubicBezTo>
                    <a:pt x="281" y="174"/>
                    <a:pt x="290" y="187"/>
                    <a:pt x="304" y="194"/>
                  </a:cubicBezTo>
                  <a:lnTo>
                    <a:pt x="348" y="252"/>
                  </a:lnTo>
                  <a:lnTo>
                    <a:pt x="178" y="273"/>
                  </a:lnTo>
                  <a:lnTo>
                    <a:pt x="33" y="258"/>
                  </a:lnTo>
                  <a:lnTo>
                    <a:pt x="33" y="258"/>
                  </a:lnTo>
                  <a:cubicBezTo>
                    <a:pt x="18" y="257"/>
                    <a:pt x="8" y="273"/>
                    <a:pt x="16" y="286"/>
                  </a:cubicBezTo>
                  <a:lnTo>
                    <a:pt x="21" y="292"/>
                  </a:lnTo>
                  <a:lnTo>
                    <a:pt x="18" y="294"/>
                  </a:lnTo>
                  <a:lnTo>
                    <a:pt x="18" y="294"/>
                  </a:lnTo>
                  <a:cubicBezTo>
                    <a:pt x="1" y="304"/>
                    <a:pt x="0" y="329"/>
                    <a:pt x="16" y="341"/>
                  </a:cubicBezTo>
                  <a:lnTo>
                    <a:pt x="26" y="349"/>
                  </a:lnTo>
                  <a:lnTo>
                    <a:pt x="26" y="349"/>
                  </a:lnTo>
                  <a:cubicBezTo>
                    <a:pt x="12" y="361"/>
                    <a:pt x="15" y="383"/>
                    <a:pt x="32" y="391"/>
                  </a:cubicBezTo>
                  <a:lnTo>
                    <a:pt x="54" y="401"/>
                  </a:lnTo>
                  <a:lnTo>
                    <a:pt x="50" y="405"/>
                  </a:lnTo>
                  <a:lnTo>
                    <a:pt x="50" y="405"/>
                  </a:lnTo>
                  <a:cubicBezTo>
                    <a:pt x="38" y="419"/>
                    <a:pt x="48" y="442"/>
                    <a:pt x="67" y="444"/>
                  </a:cubicBezTo>
                  <a:lnTo>
                    <a:pt x="188" y="456"/>
                  </a:lnTo>
                  <a:lnTo>
                    <a:pt x="328" y="446"/>
                  </a:lnTo>
                  <a:lnTo>
                    <a:pt x="328" y="446"/>
                  </a:lnTo>
                  <a:cubicBezTo>
                    <a:pt x="354" y="445"/>
                    <a:pt x="378" y="436"/>
                    <a:pt x="399" y="423"/>
                  </a:cubicBezTo>
                  <a:lnTo>
                    <a:pt x="443" y="396"/>
                  </a:lnTo>
                  <a:lnTo>
                    <a:pt x="1177" y="540"/>
                  </a:lnTo>
                  <a:lnTo>
                    <a:pt x="1532" y="217"/>
                  </a:lnTo>
                  <a:lnTo>
                    <a:pt x="1302" y="0"/>
                  </a:ln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8" name="Freeform 124">
              <a:extLst>
                <a:ext uri="{FF2B5EF4-FFF2-40B4-BE49-F238E27FC236}">
                  <a16:creationId xmlns:a16="http://schemas.microsoft.com/office/drawing/2014/main" id="{514D5FD1-1258-5942-BD10-FB7FC25538DA}"/>
                </a:ext>
              </a:extLst>
            </p:cNvPr>
            <p:cNvSpPr>
              <a:spLocks noChangeArrowheads="1"/>
            </p:cNvSpPr>
            <p:nvPr/>
          </p:nvSpPr>
          <p:spPr bwMode="auto">
            <a:xfrm>
              <a:off x="17802714" y="7220544"/>
              <a:ext cx="818466" cy="911845"/>
            </a:xfrm>
            <a:custGeom>
              <a:avLst/>
              <a:gdLst>
                <a:gd name="T0" fmla="*/ 0 w 658"/>
                <a:gd name="T1" fmla="*/ 472 h 733"/>
                <a:gd name="T2" fmla="*/ 275 w 658"/>
                <a:gd name="T3" fmla="*/ 732 h 733"/>
                <a:gd name="T4" fmla="*/ 275 w 658"/>
                <a:gd name="T5" fmla="*/ 732 h 733"/>
                <a:gd name="T6" fmla="*/ 560 w 658"/>
                <a:gd name="T7" fmla="*/ 247 h 733"/>
                <a:gd name="T8" fmla="*/ 560 w 658"/>
                <a:gd name="T9" fmla="*/ 247 h 733"/>
                <a:gd name="T10" fmla="*/ 0 w 658"/>
                <a:gd name="T11" fmla="*/ 472 h 733"/>
              </a:gdLst>
              <a:ahLst/>
              <a:cxnLst>
                <a:cxn ang="0">
                  <a:pos x="T0" y="T1"/>
                </a:cxn>
                <a:cxn ang="0">
                  <a:pos x="T2" y="T3"/>
                </a:cxn>
                <a:cxn ang="0">
                  <a:pos x="T4" y="T5"/>
                </a:cxn>
                <a:cxn ang="0">
                  <a:pos x="T6" y="T7"/>
                </a:cxn>
                <a:cxn ang="0">
                  <a:pos x="T8" y="T9"/>
                </a:cxn>
                <a:cxn ang="0">
                  <a:pos x="T10" y="T11"/>
                </a:cxn>
              </a:cxnLst>
              <a:rect l="0" t="0" r="r" b="b"/>
              <a:pathLst>
                <a:path w="658" h="733">
                  <a:moveTo>
                    <a:pt x="0" y="472"/>
                  </a:moveTo>
                  <a:lnTo>
                    <a:pt x="275" y="732"/>
                  </a:lnTo>
                  <a:lnTo>
                    <a:pt x="275" y="732"/>
                  </a:lnTo>
                  <a:cubicBezTo>
                    <a:pt x="275" y="732"/>
                    <a:pt x="657" y="429"/>
                    <a:pt x="560" y="247"/>
                  </a:cubicBezTo>
                  <a:lnTo>
                    <a:pt x="560" y="247"/>
                  </a:lnTo>
                  <a:cubicBezTo>
                    <a:pt x="429" y="0"/>
                    <a:pt x="0" y="472"/>
                    <a:pt x="0" y="472"/>
                  </a:cubicBezTo>
                </a:path>
              </a:pathLst>
            </a:custGeom>
            <a:solidFill>
              <a:srgbClr val="007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69" name="Freeform 125">
              <a:extLst>
                <a:ext uri="{FF2B5EF4-FFF2-40B4-BE49-F238E27FC236}">
                  <a16:creationId xmlns:a16="http://schemas.microsoft.com/office/drawing/2014/main" id="{6FB8519E-EBAC-404B-80EF-40EB46A971BF}"/>
                </a:ext>
              </a:extLst>
            </p:cNvPr>
            <p:cNvSpPr>
              <a:spLocks noChangeArrowheads="1"/>
            </p:cNvSpPr>
            <p:nvPr/>
          </p:nvSpPr>
          <p:spPr bwMode="auto">
            <a:xfrm>
              <a:off x="17808211" y="6918428"/>
              <a:ext cx="318598" cy="406485"/>
            </a:xfrm>
            <a:custGeom>
              <a:avLst/>
              <a:gdLst>
                <a:gd name="T0" fmla="*/ 255 w 256"/>
                <a:gd name="T1" fmla="*/ 220 h 326"/>
                <a:gd name="T2" fmla="*/ 197 w 256"/>
                <a:gd name="T3" fmla="*/ 277 h 326"/>
                <a:gd name="T4" fmla="*/ 197 w 256"/>
                <a:gd name="T5" fmla="*/ 277 h 326"/>
                <a:gd name="T6" fmla="*/ 28 w 256"/>
                <a:gd name="T7" fmla="*/ 261 h 326"/>
                <a:gd name="T8" fmla="*/ 0 w 256"/>
                <a:gd name="T9" fmla="*/ 220 h 326"/>
                <a:gd name="T10" fmla="*/ 35 w 256"/>
                <a:gd name="T11" fmla="*/ 160 h 326"/>
                <a:gd name="T12" fmla="*/ 35 w 256"/>
                <a:gd name="T13" fmla="*/ 0 h 326"/>
                <a:gd name="T14" fmla="*/ 220 w 256"/>
                <a:gd name="T15" fmla="*/ 0 h 326"/>
                <a:gd name="T16" fmla="*/ 220 w 256"/>
                <a:gd name="T17" fmla="*/ 168 h 326"/>
                <a:gd name="T18" fmla="*/ 255 w 256"/>
                <a:gd name="T19" fmla="*/ 22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326">
                  <a:moveTo>
                    <a:pt x="255" y="220"/>
                  </a:moveTo>
                  <a:lnTo>
                    <a:pt x="197" y="277"/>
                  </a:lnTo>
                  <a:lnTo>
                    <a:pt x="197" y="277"/>
                  </a:lnTo>
                  <a:cubicBezTo>
                    <a:pt x="147" y="325"/>
                    <a:pt x="68" y="317"/>
                    <a:pt x="28" y="261"/>
                  </a:cubicBezTo>
                  <a:lnTo>
                    <a:pt x="0" y="220"/>
                  </a:lnTo>
                  <a:lnTo>
                    <a:pt x="35" y="160"/>
                  </a:lnTo>
                  <a:lnTo>
                    <a:pt x="35" y="0"/>
                  </a:lnTo>
                  <a:lnTo>
                    <a:pt x="220" y="0"/>
                  </a:lnTo>
                  <a:lnTo>
                    <a:pt x="220" y="168"/>
                  </a:lnTo>
                  <a:lnTo>
                    <a:pt x="255" y="22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0" name="Freeform 126">
              <a:extLst>
                <a:ext uri="{FF2B5EF4-FFF2-40B4-BE49-F238E27FC236}">
                  <a16:creationId xmlns:a16="http://schemas.microsoft.com/office/drawing/2014/main" id="{2E000F55-3179-8C4D-AA7A-8A6DFB7BF4E5}"/>
                </a:ext>
              </a:extLst>
            </p:cNvPr>
            <p:cNvSpPr>
              <a:spLocks noChangeArrowheads="1"/>
            </p:cNvSpPr>
            <p:nvPr/>
          </p:nvSpPr>
          <p:spPr bwMode="auto">
            <a:xfrm>
              <a:off x="17692855" y="6424054"/>
              <a:ext cx="532827" cy="576768"/>
            </a:xfrm>
            <a:custGeom>
              <a:avLst/>
              <a:gdLst>
                <a:gd name="T0" fmla="*/ 428 w 429"/>
                <a:gd name="T1" fmla="*/ 231 h 461"/>
                <a:gd name="T2" fmla="*/ 428 w 429"/>
                <a:gd name="T3" fmla="*/ 231 h 461"/>
                <a:gd name="T4" fmla="*/ 214 w 429"/>
                <a:gd name="T5" fmla="*/ 460 h 461"/>
                <a:gd name="T6" fmla="*/ 214 w 429"/>
                <a:gd name="T7" fmla="*/ 460 h 461"/>
                <a:gd name="T8" fmla="*/ 0 w 429"/>
                <a:gd name="T9" fmla="*/ 231 h 461"/>
                <a:gd name="T10" fmla="*/ 0 w 429"/>
                <a:gd name="T11" fmla="*/ 231 h 461"/>
                <a:gd name="T12" fmla="*/ 214 w 429"/>
                <a:gd name="T13" fmla="*/ 0 h 461"/>
                <a:gd name="T14" fmla="*/ 214 w 429"/>
                <a:gd name="T15" fmla="*/ 0 h 461"/>
                <a:gd name="T16" fmla="*/ 428 w 429"/>
                <a:gd name="T17"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461">
                  <a:moveTo>
                    <a:pt x="428" y="231"/>
                  </a:moveTo>
                  <a:lnTo>
                    <a:pt x="428" y="231"/>
                  </a:lnTo>
                  <a:cubicBezTo>
                    <a:pt x="428" y="433"/>
                    <a:pt x="332" y="460"/>
                    <a:pt x="214" y="460"/>
                  </a:cubicBezTo>
                  <a:lnTo>
                    <a:pt x="214" y="460"/>
                  </a:lnTo>
                  <a:cubicBezTo>
                    <a:pt x="96" y="460"/>
                    <a:pt x="0" y="424"/>
                    <a:pt x="0" y="231"/>
                  </a:cubicBezTo>
                  <a:lnTo>
                    <a:pt x="0" y="231"/>
                  </a:lnTo>
                  <a:cubicBezTo>
                    <a:pt x="0" y="103"/>
                    <a:pt x="96" y="0"/>
                    <a:pt x="214" y="0"/>
                  </a:cubicBezTo>
                  <a:lnTo>
                    <a:pt x="214" y="0"/>
                  </a:lnTo>
                  <a:cubicBezTo>
                    <a:pt x="332" y="0"/>
                    <a:pt x="428" y="103"/>
                    <a:pt x="428" y="231"/>
                  </a:cubicBezTo>
                </a:path>
              </a:pathLst>
            </a:custGeom>
            <a:solidFill>
              <a:srgbClr val="2B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1" name="Freeform 127">
              <a:extLst>
                <a:ext uri="{FF2B5EF4-FFF2-40B4-BE49-F238E27FC236}">
                  <a16:creationId xmlns:a16="http://schemas.microsoft.com/office/drawing/2014/main" id="{503B3EB4-094F-4546-AE1A-782B766EC9AC}"/>
                </a:ext>
              </a:extLst>
            </p:cNvPr>
            <p:cNvSpPr>
              <a:spLocks noChangeArrowheads="1"/>
            </p:cNvSpPr>
            <p:nvPr/>
          </p:nvSpPr>
          <p:spPr bwMode="auto">
            <a:xfrm>
              <a:off x="17379752" y="6264752"/>
              <a:ext cx="1049170" cy="659165"/>
            </a:xfrm>
            <a:custGeom>
              <a:avLst/>
              <a:gdLst>
                <a:gd name="T0" fmla="*/ 589 w 844"/>
                <a:gd name="T1" fmla="*/ 218 h 531"/>
                <a:gd name="T2" fmla="*/ 589 w 844"/>
                <a:gd name="T3" fmla="*/ 218 h 531"/>
                <a:gd name="T4" fmla="*/ 184 w 844"/>
                <a:gd name="T5" fmla="*/ 239 h 531"/>
                <a:gd name="T6" fmla="*/ 184 w 844"/>
                <a:gd name="T7" fmla="*/ 239 h 531"/>
                <a:gd name="T8" fmla="*/ 385 w 844"/>
                <a:gd name="T9" fmla="*/ 66 h 531"/>
                <a:gd name="T10" fmla="*/ 385 w 844"/>
                <a:gd name="T11" fmla="*/ 66 h 531"/>
                <a:gd name="T12" fmla="*/ 649 w 844"/>
                <a:gd name="T13" fmla="*/ 7 h 531"/>
                <a:gd name="T14" fmla="*/ 649 w 844"/>
                <a:gd name="T15" fmla="*/ 7 h 531"/>
                <a:gd name="T16" fmla="*/ 712 w 844"/>
                <a:gd name="T17" fmla="*/ 171 h 531"/>
                <a:gd name="T18" fmla="*/ 712 w 844"/>
                <a:gd name="T19" fmla="*/ 171 h 531"/>
                <a:gd name="T20" fmla="*/ 778 w 844"/>
                <a:gd name="T21" fmla="*/ 401 h 531"/>
                <a:gd name="T22" fmla="*/ 778 w 844"/>
                <a:gd name="T23" fmla="*/ 401 h 531"/>
                <a:gd name="T24" fmla="*/ 639 w 844"/>
                <a:gd name="T25" fmla="*/ 530 h 531"/>
                <a:gd name="T26" fmla="*/ 595 w 844"/>
                <a:gd name="T27" fmla="*/ 417 h 531"/>
                <a:gd name="T28" fmla="*/ 595 w 844"/>
                <a:gd name="T29" fmla="*/ 417 h 531"/>
                <a:gd name="T30" fmla="*/ 640 w 844"/>
                <a:gd name="T31" fmla="*/ 416 h 531"/>
                <a:gd name="T32" fmla="*/ 640 w 844"/>
                <a:gd name="T33" fmla="*/ 416 h 531"/>
                <a:gd name="T34" fmla="*/ 632 w 844"/>
                <a:gd name="T35" fmla="*/ 331 h 531"/>
                <a:gd name="T36" fmla="*/ 632 w 844"/>
                <a:gd name="T37" fmla="*/ 331 h 531"/>
                <a:gd name="T38" fmla="*/ 587 w 844"/>
                <a:gd name="T39" fmla="*/ 313 h 531"/>
                <a:gd name="T40" fmla="*/ 589 w 844"/>
                <a:gd name="T41" fmla="*/ 21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 h="531">
                  <a:moveTo>
                    <a:pt x="589" y="218"/>
                  </a:moveTo>
                  <a:lnTo>
                    <a:pt x="589" y="218"/>
                  </a:lnTo>
                  <a:cubicBezTo>
                    <a:pt x="589" y="218"/>
                    <a:pt x="368" y="346"/>
                    <a:pt x="184" y="239"/>
                  </a:cubicBezTo>
                  <a:lnTo>
                    <a:pt x="184" y="239"/>
                  </a:lnTo>
                  <a:cubicBezTo>
                    <a:pt x="0" y="132"/>
                    <a:pt x="218" y="44"/>
                    <a:pt x="385" y="66"/>
                  </a:cubicBezTo>
                  <a:lnTo>
                    <a:pt x="385" y="66"/>
                  </a:lnTo>
                  <a:cubicBezTo>
                    <a:pt x="551" y="87"/>
                    <a:pt x="532" y="0"/>
                    <a:pt x="649" y="7"/>
                  </a:cubicBezTo>
                  <a:lnTo>
                    <a:pt x="649" y="7"/>
                  </a:lnTo>
                  <a:cubicBezTo>
                    <a:pt x="767" y="13"/>
                    <a:pt x="765" y="139"/>
                    <a:pt x="712" y="171"/>
                  </a:cubicBezTo>
                  <a:lnTo>
                    <a:pt x="712" y="171"/>
                  </a:lnTo>
                  <a:cubicBezTo>
                    <a:pt x="712" y="171"/>
                    <a:pt x="843" y="288"/>
                    <a:pt x="778" y="401"/>
                  </a:cubicBezTo>
                  <a:lnTo>
                    <a:pt x="778" y="401"/>
                  </a:lnTo>
                  <a:cubicBezTo>
                    <a:pt x="724" y="493"/>
                    <a:pt x="639" y="530"/>
                    <a:pt x="639" y="530"/>
                  </a:cubicBezTo>
                  <a:lnTo>
                    <a:pt x="595" y="417"/>
                  </a:lnTo>
                  <a:lnTo>
                    <a:pt x="595" y="417"/>
                  </a:lnTo>
                  <a:cubicBezTo>
                    <a:pt x="595" y="417"/>
                    <a:pt x="625" y="437"/>
                    <a:pt x="640" y="416"/>
                  </a:cubicBezTo>
                  <a:lnTo>
                    <a:pt x="640" y="416"/>
                  </a:lnTo>
                  <a:cubicBezTo>
                    <a:pt x="656" y="395"/>
                    <a:pt x="661" y="321"/>
                    <a:pt x="632" y="331"/>
                  </a:cubicBezTo>
                  <a:lnTo>
                    <a:pt x="632" y="331"/>
                  </a:lnTo>
                  <a:cubicBezTo>
                    <a:pt x="593" y="343"/>
                    <a:pt x="587" y="313"/>
                    <a:pt x="587" y="313"/>
                  </a:cubicBezTo>
                  <a:lnTo>
                    <a:pt x="589" y="218"/>
                  </a:lnTo>
                </a:path>
              </a:pathLst>
            </a:custGeom>
            <a:solidFill>
              <a:srgbClr val="FF67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2" name="Freeform 128">
              <a:extLst>
                <a:ext uri="{FF2B5EF4-FFF2-40B4-BE49-F238E27FC236}">
                  <a16:creationId xmlns:a16="http://schemas.microsoft.com/office/drawing/2014/main" id="{8796AC90-043B-2243-8DCB-8E7231A7ACE1}"/>
                </a:ext>
              </a:extLst>
            </p:cNvPr>
            <p:cNvSpPr>
              <a:spLocks noChangeArrowheads="1"/>
            </p:cNvSpPr>
            <p:nvPr/>
          </p:nvSpPr>
          <p:spPr bwMode="auto">
            <a:xfrm>
              <a:off x="17835675" y="8808034"/>
              <a:ext cx="1115090" cy="3026667"/>
            </a:xfrm>
            <a:custGeom>
              <a:avLst/>
              <a:gdLst>
                <a:gd name="T0" fmla="*/ 895 w 896"/>
                <a:gd name="T1" fmla="*/ 2430 h 2431"/>
                <a:gd name="T2" fmla="*/ 478 w 896"/>
                <a:gd name="T3" fmla="*/ 2430 h 2431"/>
                <a:gd name="T4" fmla="*/ 105 w 896"/>
                <a:gd name="T5" fmla="*/ 1344 h 2431"/>
                <a:gd name="T6" fmla="*/ 0 w 896"/>
                <a:gd name="T7" fmla="*/ 0 h 2431"/>
                <a:gd name="T8" fmla="*/ 510 w 896"/>
                <a:gd name="T9" fmla="*/ 0 h 2431"/>
                <a:gd name="T10" fmla="*/ 522 w 896"/>
                <a:gd name="T11" fmla="*/ 1357 h 2431"/>
                <a:gd name="T12" fmla="*/ 895 w 896"/>
                <a:gd name="T13" fmla="*/ 2430 h 2431"/>
              </a:gdLst>
              <a:ahLst/>
              <a:cxnLst>
                <a:cxn ang="0">
                  <a:pos x="T0" y="T1"/>
                </a:cxn>
                <a:cxn ang="0">
                  <a:pos x="T2" y="T3"/>
                </a:cxn>
                <a:cxn ang="0">
                  <a:pos x="T4" y="T5"/>
                </a:cxn>
                <a:cxn ang="0">
                  <a:pos x="T6" y="T7"/>
                </a:cxn>
                <a:cxn ang="0">
                  <a:pos x="T8" y="T9"/>
                </a:cxn>
                <a:cxn ang="0">
                  <a:pos x="T10" y="T11"/>
                </a:cxn>
                <a:cxn ang="0">
                  <a:pos x="T12" y="T13"/>
                </a:cxn>
              </a:cxnLst>
              <a:rect l="0" t="0" r="r" b="b"/>
              <a:pathLst>
                <a:path w="896" h="2431">
                  <a:moveTo>
                    <a:pt x="895" y="2430"/>
                  </a:moveTo>
                  <a:lnTo>
                    <a:pt x="478" y="2430"/>
                  </a:lnTo>
                  <a:lnTo>
                    <a:pt x="105" y="1344"/>
                  </a:lnTo>
                  <a:lnTo>
                    <a:pt x="0" y="0"/>
                  </a:lnTo>
                  <a:lnTo>
                    <a:pt x="510" y="0"/>
                  </a:lnTo>
                  <a:lnTo>
                    <a:pt x="522" y="1357"/>
                  </a:lnTo>
                  <a:lnTo>
                    <a:pt x="895" y="2430"/>
                  </a:lnTo>
                </a:path>
              </a:pathLst>
            </a:custGeom>
            <a:solidFill>
              <a:srgbClr val="FFC7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3" name="Freeform 129">
              <a:extLst>
                <a:ext uri="{FF2B5EF4-FFF2-40B4-BE49-F238E27FC236}">
                  <a16:creationId xmlns:a16="http://schemas.microsoft.com/office/drawing/2014/main" id="{0048BA6D-86C7-B345-9D58-2F9F6E5BDB3A}"/>
                </a:ext>
              </a:extLst>
            </p:cNvPr>
            <p:cNvSpPr>
              <a:spLocks noChangeArrowheads="1"/>
            </p:cNvSpPr>
            <p:nvPr/>
          </p:nvSpPr>
          <p:spPr bwMode="auto">
            <a:xfrm>
              <a:off x="18115823" y="11906111"/>
              <a:ext cx="840434" cy="263667"/>
            </a:xfrm>
            <a:custGeom>
              <a:avLst/>
              <a:gdLst>
                <a:gd name="T0" fmla="*/ 672 w 673"/>
                <a:gd name="T1" fmla="*/ 211 h 212"/>
                <a:gd name="T2" fmla="*/ 0 w 673"/>
                <a:gd name="T3" fmla="*/ 211 h 212"/>
                <a:gd name="T4" fmla="*/ 0 w 673"/>
                <a:gd name="T5" fmla="*/ 211 h 212"/>
                <a:gd name="T6" fmla="*/ 69 w 673"/>
                <a:gd name="T7" fmla="*/ 120 h 212"/>
                <a:gd name="T8" fmla="*/ 138 w 673"/>
                <a:gd name="T9" fmla="*/ 100 h 212"/>
                <a:gd name="T10" fmla="*/ 268 w 673"/>
                <a:gd name="T11" fmla="*/ 21 h 212"/>
                <a:gd name="T12" fmla="*/ 416 w 673"/>
                <a:gd name="T13" fmla="*/ 21 h 212"/>
                <a:gd name="T14" fmla="*/ 438 w 673"/>
                <a:gd name="T15" fmla="*/ 49 h 212"/>
                <a:gd name="T16" fmla="*/ 438 w 673"/>
                <a:gd name="T17" fmla="*/ 49 h 212"/>
                <a:gd name="T18" fmla="*/ 555 w 673"/>
                <a:gd name="T19" fmla="*/ 50 h 212"/>
                <a:gd name="T20" fmla="*/ 577 w 673"/>
                <a:gd name="T21" fmla="*/ 21 h 212"/>
                <a:gd name="T22" fmla="*/ 577 w 673"/>
                <a:gd name="T23" fmla="*/ 21 h 212"/>
                <a:gd name="T24" fmla="*/ 630 w 673"/>
                <a:gd name="T25" fmla="*/ 31 h 212"/>
                <a:gd name="T26" fmla="*/ 672 w 673"/>
                <a:gd name="T27"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212">
                  <a:moveTo>
                    <a:pt x="672" y="211"/>
                  </a:moveTo>
                  <a:lnTo>
                    <a:pt x="0" y="211"/>
                  </a:lnTo>
                  <a:lnTo>
                    <a:pt x="0" y="211"/>
                  </a:lnTo>
                  <a:cubicBezTo>
                    <a:pt x="0" y="169"/>
                    <a:pt x="28" y="132"/>
                    <a:pt x="69" y="120"/>
                  </a:cubicBezTo>
                  <a:lnTo>
                    <a:pt x="138" y="100"/>
                  </a:lnTo>
                  <a:lnTo>
                    <a:pt x="268" y="21"/>
                  </a:lnTo>
                  <a:lnTo>
                    <a:pt x="416" y="21"/>
                  </a:lnTo>
                  <a:lnTo>
                    <a:pt x="438" y="49"/>
                  </a:lnTo>
                  <a:lnTo>
                    <a:pt x="438" y="49"/>
                  </a:lnTo>
                  <a:cubicBezTo>
                    <a:pt x="467" y="87"/>
                    <a:pt x="525" y="87"/>
                    <a:pt x="555" y="50"/>
                  </a:cubicBezTo>
                  <a:lnTo>
                    <a:pt x="577" y="21"/>
                  </a:lnTo>
                  <a:lnTo>
                    <a:pt x="577" y="21"/>
                  </a:lnTo>
                  <a:cubicBezTo>
                    <a:pt x="591" y="0"/>
                    <a:pt x="625" y="5"/>
                    <a:pt x="630" y="31"/>
                  </a:cubicBezTo>
                  <a:lnTo>
                    <a:pt x="672" y="211"/>
                  </a:lnTo>
                </a:path>
              </a:pathLst>
            </a:custGeom>
            <a:solidFill>
              <a:srgbClr val="00A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4" name="Freeform 130">
              <a:extLst>
                <a:ext uri="{FF2B5EF4-FFF2-40B4-BE49-F238E27FC236}">
                  <a16:creationId xmlns:a16="http://schemas.microsoft.com/office/drawing/2014/main" id="{B62CD8F5-5EFE-144B-B833-383B832E055C}"/>
                </a:ext>
              </a:extLst>
            </p:cNvPr>
            <p:cNvSpPr>
              <a:spLocks noChangeArrowheads="1"/>
            </p:cNvSpPr>
            <p:nvPr/>
          </p:nvSpPr>
          <p:spPr bwMode="auto">
            <a:xfrm>
              <a:off x="18115823" y="12169780"/>
              <a:ext cx="840434" cy="76902"/>
            </a:xfrm>
            <a:custGeom>
              <a:avLst/>
              <a:gdLst>
                <a:gd name="T0" fmla="*/ 0 w 673"/>
                <a:gd name="T1" fmla="*/ 59 h 60"/>
                <a:gd name="T2" fmla="*/ 672 w 673"/>
                <a:gd name="T3" fmla="*/ 59 h 60"/>
                <a:gd name="T4" fmla="*/ 672 w 673"/>
                <a:gd name="T5" fmla="*/ 0 h 60"/>
                <a:gd name="T6" fmla="*/ 0 w 673"/>
                <a:gd name="T7" fmla="*/ 0 h 60"/>
                <a:gd name="T8" fmla="*/ 0 w 673"/>
                <a:gd name="T9" fmla="*/ 59 h 60"/>
              </a:gdLst>
              <a:ahLst/>
              <a:cxnLst>
                <a:cxn ang="0">
                  <a:pos x="T0" y="T1"/>
                </a:cxn>
                <a:cxn ang="0">
                  <a:pos x="T2" y="T3"/>
                </a:cxn>
                <a:cxn ang="0">
                  <a:pos x="T4" y="T5"/>
                </a:cxn>
                <a:cxn ang="0">
                  <a:pos x="T6" y="T7"/>
                </a:cxn>
                <a:cxn ang="0">
                  <a:pos x="T8" y="T9"/>
                </a:cxn>
              </a:cxnLst>
              <a:rect l="0" t="0" r="r" b="b"/>
              <a:pathLst>
                <a:path w="673" h="60">
                  <a:moveTo>
                    <a:pt x="0" y="59"/>
                  </a:moveTo>
                  <a:lnTo>
                    <a:pt x="672" y="59"/>
                  </a:lnTo>
                  <a:lnTo>
                    <a:pt x="672" y="0"/>
                  </a:lnTo>
                  <a:lnTo>
                    <a:pt x="0" y="0"/>
                  </a:lnTo>
                  <a:lnTo>
                    <a:pt x="0" y="5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5" name="Freeform 131">
              <a:extLst>
                <a:ext uri="{FF2B5EF4-FFF2-40B4-BE49-F238E27FC236}">
                  <a16:creationId xmlns:a16="http://schemas.microsoft.com/office/drawing/2014/main" id="{0D181EAD-6017-924D-9894-C7FEFCE8A58A}"/>
                </a:ext>
              </a:extLst>
            </p:cNvPr>
            <p:cNvSpPr>
              <a:spLocks noChangeArrowheads="1"/>
            </p:cNvSpPr>
            <p:nvPr/>
          </p:nvSpPr>
          <p:spPr bwMode="auto">
            <a:xfrm>
              <a:off x="18258643" y="11928086"/>
              <a:ext cx="225212" cy="142819"/>
            </a:xfrm>
            <a:custGeom>
              <a:avLst/>
              <a:gdLst>
                <a:gd name="T0" fmla="*/ 156 w 181"/>
                <a:gd name="T1" fmla="*/ 65 h 114"/>
                <a:gd name="T2" fmla="*/ 156 w 181"/>
                <a:gd name="T3" fmla="*/ 65 h 114"/>
                <a:gd name="T4" fmla="*/ 153 w 181"/>
                <a:gd name="T5" fmla="*/ 0 h 114"/>
                <a:gd name="T6" fmla="*/ 152 w 181"/>
                <a:gd name="T7" fmla="*/ 0 h 114"/>
                <a:gd name="T8" fmla="*/ 22 w 181"/>
                <a:gd name="T9" fmla="*/ 79 h 114"/>
                <a:gd name="T10" fmla="*/ 0 w 181"/>
                <a:gd name="T11" fmla="*/ 85 h 114"/>
                <a:gd name="T12" fmla="*/ 56 w 181"/>
                <a:gd name="T13" fmla="*/ 109 h 114"/>
                <a:gd name="T14" fmla="*/ 56 w 181"/>
                <a:gd name="T15" fmla="*/ 109 h 114"/>
                <a:gd name="T16" fmla="*/ 90 w 181"/>
                <a:gd name="T17" fmla="*/ 106 h 114"/>
                <a:gd name="T18" fmla="*/ 156 w 18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14">
                  <a:moveTo>
                    <a:pt x="156" y="65"/>
                  </a:moveTo>
                  <a:lnTo>
                    <a:pt x="156" y="65"/>
                  </a:lnTo>
                  <a:cubicBezTo>
                    <a:pt x="180" y="50"/>
                    <a:pt x="179" y="14"/>
                    <a:pt x="153" y="0"/>
                  </a:cubicBezTo>
                  <a:lnTo>
                    <a:pt x="152" y="0"/>
                  </a:lnTo>
                  <a:lnTo>
                    <a:pt x="22" y="79"/>
                  </a:lnTo>
                  <a:lnTo>
                    <a:pt x="0" y="85"/>
                  </a:lnTo>
                  <a:lnTo>
                    <a:pt x="56" y="109"/>
                  </a:lnTo>
                  <a:lnTo>
                    <a:pt x="56" y="109"/>
                  </a:lnTo>
                  <a:cubicBezTo>
                    <a:pt x="67" y="113"/>
                    <a:pt x="79" y="112"/>
                    <a:pt x="90" y="106"/>
                  </a:cubicBezTo>
                  <a:lnTo>
                    <a:pt x="156" y="65"/>
                  </a:lnTo>
                </a:path>
              </a:pathLst>
            </a:custGeom>
            <a:solidFill>
              <a:srgbClr val="007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6" name="Freeform 132">
              <a:extLst>
                <a:ext uri="{FF2B5EF4-FFF2-40B4-BE49-F238E27FC236}">
                  <a16:creationId xmlns:a16="http://schemas.microsoft.com/office/drawing/2014/main" id="{80694D15-9B04-D84F-845D-D0F3C6B66AF9}"/>
                </a:ext>
              </a:extLst>
            </p:cNvPr>
            <p:cNvSpPr>
              <a:spLocks noChangeArrowheads="1"/>
            </p:cNvSpPr>
            <p:nvPr/>
          </p:nvSpPr>
          <p:spPr bwMode="auto">
            <a:xfrm>
              <a:off x="17099606" y="11906111"/>
              <a:ext cx="840438" cy="263667"/>
            </a:xfrm>
            <a:custGeom>
              <a:avLst/>
              <a:gdLst>
                <a:gd name="T0" fmla="*/ 673 w 674"/>
                <a:gd name="T1" fmla="*/ 211 h 212"/>
                <a:gd name="T2" fmla="*/ 0 w 674"/>
                <a:gd name="T3" fmla="*/ 211 h 212"/>
                <a:gd name="T4" fmla="*/ 0 w 674"/>
                <a:gd name="T5" fmla="*/ 211 h 212"/>
                <a:gd name="T6" fmla="*/ 70 w 674"/>
                <a:gd name="T7" fmla="*/ 120 h 212"/>
                <a:gd name="T8" fmla="*/ 139 w 674"/>
                <a:gd name="T9" fmla="*/ 100 h 212"/>
                <a:gd name="T10" fmla="*/ 267 w 674"/>
                <a:gd name="T11" fmla="*/ 21 h 212"/>
                <a:gd name="T12" fmla="*/ 417 w 674"/>
                <a:gd name="T13" fmla="*/ 21 h 212"/>
                <a:gd name="T14" fmla="*/ 438 w 674"/>
                <a:gd name="T15" fmla="*/ 49 h 212"/>
                <a:gd name="T16" fmla="*/ 438 w 674"/>
                <a:gd name="T17" fmla="*/ 49 h 212"/>
                <a:gd name="T18" fmla="*/ 555 w 674"/>
                <a:gd name="T19" fmla="*/ 50 h 212"/>
                <a:gd name="T20" fmla="*/ 577 w 674"/>
                <a:gd name="T21" fmla="*/ 21 h 212"/>
                <a:gd name="T22" fmla="*/ 577 w 674"/>
                <a:gd name="T23" fmla="*/ 21 h 212"/>
                <a:gd name="T24" fmla="*/ 630 w 674"/>
                <a:gd name="T25" fmla="*/ 31 h 212"/>
                <a:gd name="T26" fmla="*/ 673 w 674"/>
                <a:gd name="T27"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 h="212">
                  <a:moveTo>
                    <a:pt x="673" y="211"/>
                  </a:moveTo>
                  <a:lnTo>
                    <a:pt x="0" y="211"/>
                  </a:lnTo>
                  <a:lnTo>
                    <a:pt x="0" y="211"/>
                  </a:lnTo>
                  <a:cubicBezTo>
                    <a:pt x="0" y="169"/>
                    <a:pt x="28" y="132"/>
                    <a:pt x="70" y="120"/>
                  </a:cubicBezTo>
                  <a:lnTo>
                    <a:pt x="139" y="100"/>
                  </a:lnTo>
                  <a:lnTo>
                    <a:pt x="267" y="21"/>
                  </a:lnTo>
                  <a:lnTo>
                    <a:pt x="417" y="21"/>
                  </a:lnTo>
                  <a:lnTo>
                    <a:pt x="438" y="49"/>
                  </a:lnTo>
                  <a:lnTo>
                    <a:pt x="438" y="49"/>
                  </a:lnTo>
                  <a:cubicBezTo>
                    <a:pt x="468" y="87"/>
                    <a:pt x="525" y="87"/>
                    <a:pt x="555" y="50"/>
                  </a:cubicBezTo>
                  <a:lnTo>
                    <a:pt x="577" y="21"/>
                  </a:lnTo>
                  <a:lnTo>
                    <a:pt x="577" y="21"/>
                  </a:lnTo>
                  <a:cubicBezTo>
                    <a:pt x="591" y="0"/>
                    <a:pt x="625" y="5"/>
                    <a:pt x="630" y="31"/>
                  </a:cubicBezTo>
                  <a:lnTo>
                    <a:pt x="673" y="211"/>
                  </a:lnTo>
                </a:path>
              </a:pathLst>
            </a:custGeom>
            <a:solidFill>
              <a:srgbClr val="1AB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7" name="Freeform 133">
              <a:extLst>
                <a:ext uri="{FF2B5EF4-FFF2-40B4-BE49-F238E27FC236}">
                  <a16:creationId xmlns:a16="http://schemas.microsoft.com/office/drawing/2014/main" id="{24382FAA-92D5-3041-938B-0AB9877DF3B6}"/>
                </a:ext>
              </a:extLst>
            </p:cNvPr>
            <p:cNvSpPr>
              <a:spLocks noChangeArrowheads="1"/>
            </p:cNvSpPr>
            <p:nvPr/>
          </p:nvSpPr>
          <p:spPr bwMode="auto">
            <a:xfrm>
              <a:off x="17099606" y="12169780"/>
              <a:ext cx="840438" cy="76902"/>
            </a:xfrm>
            <a:custGeom>
              <a:avLst/>
              <a:gdLst>
                <a:gd name="T0" fmla="*/ 0 w 674"/>
                <a:gd name="T1" fmla="*/ 59 h 60"/>
                <a:gd name="T2" fmla="*/ 673 w 674"/>
                <a:gd name="T3" fmla="*/ 59 h 60"/>
                <a:gd name="T4" fmla="*/ 673 w 674"/>
                <a:gd name="T5" fmla="*/ 0 h 60"/>
                <a:gd name="T6" fmla="*/ 0 w 674"/>
                <a:gd name="T7" fmla="*/ 0 h 60"/>
                <a:gd name="T8" fmla="*/ 0 w 674"/>
                <a:gd name="T9" fmla="*/ 59 h 60"/>
              </a:gdLst>
              <a:ahLst/>
              <a:cxnLst>
                <a:cxn ang="0">
                  <a:pos x="T0" y="T1"/>
                </a:cxn>
                <a:cxn ang="0">
                  <a:pos x="T2" y="T3"/>
                </a:cxn>
                <a:cxn ang="0">
                  <a:pos x="T4" y="T5"/>
                </a:cxn>
                <a:cxn ang="0">
                  <a:pos x="T6" y="T7"/>
                </a:cxn>
                <a:cxn ang="0">
                  <a:pos x="T8" y="T9"/>
                </a:cxn>
              </a:cxnLst>
              <a:rect l="0" t="0" r="r" b="b"/>
              <a:pathLst>
                <a:path w="674" h="60">
                  <a:moveTo>
                    <a:pt x="0" y="59"/>
                  </a:moveTo>
                  <a:lnTo>
                    <a:pt x="673" y="59"/>
                  </a:lnTo>
                  <a:lnTo>
                    <a:pt x="673" y="0"/>
                  </a:lnTo>
                  <a:lnTo>
                    <a:pt x="0" y="0"/>
                  </a:lnTo>
                  <a:lnTo>
                    <a:pt x="0" y="5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8" name="Freeform 134">
              <a:extLst>
                <a:ext uri="{FF2B5EF4-FFF2-40B4-BE49-F238E27FC236}">
                  <a16:creationId xmlns:a16="http://schemas.microsoft.com/office/drawing/2014/main" id="{C6082AB8-2908-3448-B354-7821AF24FCA9}"/>
                </a:ext>
              </a:extLst>
            </p:cNvPr>
            <p:cNvSpPr>
              <a:spLocks noChangeArrowheads="1"/>
            </p:cNvSpPr>
            <p:nvPr/>
          </p:nvSpPr>
          <p:spPr bwMode="auto">
            <a:xfrm>
              <a:off x="17242425" y="11928086"/>
              <a:ext cx="225216" cy="142819"/>
            </a:xfrm>
            <a:custGeom>
              <a:avLst/>
              <a:gdLst>
                <a:gd name="T0" fmla="*/ 155 w 180"/>
                <a:gd name="T1" fmla="*/ 65 h 114"/>
                <a:gd name="T2" fmla="*/ 155 w 180"/>
                <a:gd name="T3" fmla="*/ 65 h 114"/>
                <a:gd name="T4" fmla="*/ 152 w 180"/>
                <a:gd name="T5" fmla="*/ 0 h 114"/>
                <a:gd name="T6" fmla="*/ 150 w 180"/>
                <a:gd name="T7" fmla="*/ 0 h 114"/>
                <a:gd name="T8" fmla="*/ 22 w 180"/>
                <a:gd name="T9" fmla="*/ 79 h 114"/>
                <a:gd name="T10" fmla="*/ 0 w 180"/>
                <a:gd name="T11" fmla="*/ 85 h 114"/>
                <a:gd name="T12" fmla="*/ 55 w 180"/>
                <a:gd name="T13" fmla="*/ 109 h 114"/>
                <a:gd name="T14" fmla="*/ 55 w 180"/>
                <a:gd name="T15" fmla="*/ 109 h 114"/>
                <a:gd name="T16" fmla="*/ 89 w 180"/>
                <a:gd name="T17" fmla="*/ 106 h 114"/>
                <a:gd name="T18" fmla="*/ 155 w 180"/>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14">
                  <a:moveTo>
                    <a:pt x="155" y="65"/>
                  </a:moveTo>
                  <a:lnTo>
                    <a:pt x="155" y="65"/>
                  </a:lnTo>
                  <a:cubicBezTo>
                    <a:pt x="179" y="50"/>
                    <a:pt x="178" y="14"/>
                    <a:pt x="152" y="0"/>
                  </a:cubicBezTo>
                  <a:lnTo>
                    <a:pt x="150" y="0"/>
                  </a:lnTo>
                  <a:lnTo>
                    <a:pt x="22" y="79"/>
                  </a:lnTo>
                  <a:lnTo>
                    <a:pt x="0" y="85"/>
                  </a:lnTo>
                  <a:lnTo>
                    <a:pt x="55" y="109"/>
                  </a:lnTo>
                  <a:lnTo>
                    <a:pt x="55" y="109"/>
                  </a:lnTo>
                  <a:cubicBezTo>
                    <a:pt x="66" y="113"/>
                    <a:pt x="78" y="112"/>
                    <a:pt x="89" y="106"/>
                  </a:cubicBezTo>
                  <a:lnTo>
                    <a:pt x="155" y="65"/>
                  </a:lnTo>
                </a:path>
              </a:pathLst>
            </a:custGeom>
            <a:solidFill>
              <a:srgbClr val="007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Poppins" pitchFamily="2" charset="77"/>
              </a:endParaRPr>
            </a:p>
          </p:txBody>
        </p:sp>
        <p:sp>
          <p:nvSpPr>
            <p:cNvPr id="79" name="Freeform 78">
              <a:extLst>
                <a:ext uri="{FF2B5EF4-FFF2-40B4-BE49-F238E27FC236}">
                  <a16:creationId xmlns:a16="http://schemas.microsoft.com/office/drawing/2014/main" id="{7733E552-170D-0643-920D-3DD5D0D4F159}"/>
                </a:ext>
              </a:extLst>
            </p:cNvPr>
            <p:cNvSpPr>
              <a:spLocks noChangeArrowheads="1"/>
            </p:cNvSpPr>
            <p:nvPr/>
          </p:nvSpPr>
          <p:spPr bwMode="auto">
            <a:xfrm>
              <a:off x="18298269" y="11944564"/>
              <a:ext cx="138782" cy="97613"/>
            </a:xfrm>
            <a:custGeom>
              <a:avLst/>
              <a:gdLst>
                <a:gd name="connsiteX0" fmla="*/ 37137 w 138782"/>
                <a:gd name="connsiteY0" fmla="*/ 38451 h 97613"/>
                <a:gd name="connsiteX1" fmla="*/ 38373 w 138782"/>
                <a:gd name="connsiteY1" fmla="*/ 38451 h 97613"/>
                <a:gd name="connsiteX2" fmla="*/ 91517 w 138782"/>
                <a:gd name="connsiteY2" fmla="*/ 74955 h 97613"/>
                <a:gd name="connsiteX3" fmla="*/ 89045 w 138782"/>
                <a:gd name="connsiteY3" fmla="*/ 95096 h 97613"/>
                <a:gd name="connsiteX4" fmla="*/ 79159 w 138782"/>
                <a:gd name="connsiteY4" fmla="*/ 97613 h 97613"/>
                <a:gd name="connsiteX5" fmla="*/ 68035 w 138782"/>
                <a:gd name="connsiteY5" fmla="*/ 91319 h 97613"/>
                <a:gd name="connsiteX6" fmla="*/ 38373 w 138782"/>
                <a:gd name="connsiteY6" fmla="*/ 67403 h 97613"/>
                <a:gd name="connsiteX7" fmla="*/ 26013 w 138782"/>
                <a:gd name="connsiteY7" fmla="*/ 72438 h 97613"/>
                <a:gd name="connsiteX8" fmla="*/ 5003 w 138782"/>
                <a:gd name="connsiteY8" fmla="*/ 74955 h 97613"/>
                <a:gd name="connsiteX9" fmla="*/ 2531 w 138782"/>
                <a:gd name="connsiteY9" fmla="*/ 54815 h 97613"/>
                <a:gd name="connsiteX10" fmla="*/ 37137 w 138782"/>
                <a:gd name="connsiteY10" fmla="*/ 38451 h 97613"/>
                <a:gd name="connsiteX11" fmla="*/ 82315 w 138782"/>
                <a:gd name="connsiteY11" fmla="*/ 0 h 97613"/>
                <a:gd name="connsiteX12" fmla="*/ 136697 w 138782"/>
                <a:gd name="connsiteY12" fmla="*/ 36507 h 97613"/>
                <a:gd name="connsiteX13" fmla="*/ 132989 w 138782"/>
                <a:gd name="connsiteY13" fmla="*/ 56648 h 97613"/>
                <a:gd name="connsiteX14" fmla="*/ 124337 w 138782"/>
                <a:gd name="connsiteY14" fmla="*/ 59166 h 97613"/>
                <a:gd name="connsiteX15" fmla="*/ 113213 w 138782"/>
                <a:gd name="connsiteY15" fmla="*/ 54131 h 97613"/>
                <a:gd name="connsiteX16" fmla="*/ 82315 w 138782"/>
                <a:gd name="connsiteY16" fmla="*/ 30212 h 97613"/>
                <a:gd name="connsiteX17" fmla="*/ 71193 w 138782"/>
                <a:gd name="connsiteY17" fmla="*/ 33989 h 97613"/>
                <a:gd name="connsiteX18" fmla="*/ 50181 w 138782"/>
                <a:gd name="connsiteY18" fmla="*/ 36507 h 97613"/>
                <a:gd name="connsiteX19" fmla="*/ 47709 w 138782"/>
                <a:gd name="connsiteY19" fmla="*/ 16365 h 97613"/>
                <a:gd name="connsiteX20" fmla="*/ 82315 w 138782"/>
                <a:gd name="connsiteY20" fmla="*/ 0 h 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782" h="97613">
                  <a:moveTo>
                    <a:pt x="37137" y="38451"/>
                  </a:moveTo>
                  <a:cubicBezTo>
                    <a:pt x="37137" y="38451"/>
                    <a:pt x="37137" y="38451"/>
                    <a:pt x="38373" y="38451"/>
                  </a:cubicBezTo>
                  <a:cubicBezTo>
                    <a:pt x="55675" y="38451"/>
                    <a:pt x="74215" y="51039"/>
                    <a:pt x="91517" y="74955"/>
                  </a:cubicBezTo>
                  <a:cubicBezTo>
                    <a:pt x="96461" y="81249"/>
                    <a:pt x="93989" y="90061"/>
                    <a:pt x="89045" y="95096"/>
                  </a:cubicBezTo>
                  <a:cubicBezTo>
                    <a:pt x="85337" y="97613"/>
                    <a:pt x="82865" y="97613"/>
                    <a:pt x="79159" y="97613"/>
                  </a:cubicBezTo>
                  <a:cubicBezTo>
                    <a:pt x="75451" y="97613"/>
                    <a:pt x="70507" y="95096"/>
                    <a:pt x="68035" y="91319"/>
                  </a:cubicBezTo>
                  <a:cubicBezTo>
                    <a:pt x="56911" y="77473"/>
                    <a:pt x="45789" y="68662"/>
                    <a:pt x="38373" y="67403"/>
                  </a:cubicBezTo>
                  <a:cubicBezTo>
                    <a:pt x="29721" y="67403"/>
                    <a:pt x="26013" y="72438"/>
                    <a:pt x="26013" y="72438"/>
                  </a:cubicBezTo>
                  <a:cubicBezTo>
                    <a:pt x="21069" y="78732"/>
                    <a:pt x="12419" y="79990"/>
                    <a:pt x="5003" y="74955"/>
                  </a:cubicBezTo>
                  <a:cubicBezTo>
                    <a:pt x="-1177" y="69920"/>
                    <a:pt x="-1177" y="61109"/>
                    <a:pt x="2531" y="54815"/>
                  </a:cubicBezTo>
                  <a:cubicBezTo>
                    <a:pt x="5003" y="53556"/>
                    <a:pt x="16125" y="38451"/>
                    <a:pt x="37137" y="38451"/>
                  </a:cubicBezTo>
                  <a:close/>
                  <a:moveTo>
                    <a:pt x="82315" y="0"/>
                  </a:moveTo>
                  <a:cubicBezTo>
                    <a:pt x="100855" y="0"/>
                    <a:pt x="119393" y="12589"/>
                    <a:pt x="136697" y="36507"/>
                  </a:cubicBezTo>
                  <a:cubicBezTo>
                    <a:pt x="140405" y="42801"/>
                    <a:pt x="139169" y="51613"/>
                    <a:pt x="132989" y="56648"/>
                  </a:cubicBezTo>
                  <a:cubicBezTo>
                    <a:pt x="130517" y="57907"/>
                    <a:pt x="126809" y="59166"/>
                    <a:pt x="124337" y="59166"/>
                  </a:cubicBezTo>
                  <a:cubicBezTo>
                    <a:pt x="119393" y="59166"/>
                    <a:pt x="115685" y="57907"/>
                    <a:pt x="113213" y="54131"/>
                  </a:cubicBezTo>
                  <a:cubicBezTo>
                    <a:pt x="102091" y="37766"/>
                    <a:pt x="90967" y="30212"/>
                    <a:pt x="82315" y="30212"/>
                  </a:cubicBezTo>
                  <a:cubicBezTo>
                    <a:pt x="74901" y="28954"/>
                    <a:pt x="71193" y="33989"/>
                    <a:pt x="71193" y="33989"/>
                  </a:cubicBezTo>
                  <a:cubicBezTo>
                    <a:pt x="66249" y="40283"/>
                    <a:pt x="56361" y="42801"/>
                    <a:pt x="50181" y="36507"/>
                  </a:cubicBezTo>
                  <a:cubicBezTo>
                    <a:pt x="44001" y="31471"/>
                    <a:pt x="42767" y="22659"/>
                    <a:pt x="47709" y="16365"/>
                  </a:cubicBezTo>
                  <a:cubicBezTo>
                    <a:pt x="48945" y="13847"/>
                    <a:pt x="62541" y="0"/>
                    <a:pt x="82315" y="0"/>
                  </a:cubicBezTo>
                  <a:close/>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sp>
          <p:nvSpPr>
            <p:cNvPr id="80" name="Freeform 79">
              <a:extLst>
                <a:ext uri="{FF2B5EF4-FFF2-40B4-BE49-F238E27FC236}">
                  <a16:creationId xmlns:a16="http://schemas.microsoft.com/office/drawing/2014/main" id="{B0C7FDD6-5266-7846-87F6-9C15B387568B}"/>
                </a:ext>
              </a:extLst>
            </p:cNvPr>
            <p:cNvSpPr>
              <a:spLocks noChangeArrowheads="1"/>
            </p:cNvSpPr>
            <p:nvPr/>
          </p:nvSpPr>
          <p:spPr bwMode="auto">
            <a:xfrm>
              <a:off x="17282257" y="11944564"/>
              <a:ext cx="137955" cy="97613"/>
            </a:xfrm>
            <a:custGeom>
              <a:avLst/>
              <a:gdLst>
                <a:gd name="connsiteX0" fmla="*/ 36937 w 137955"/>
                <a:gd name="connsiteY0" fmla="*/ 38451 h 97613"/>
                <a:gd name="connsiteX1" fmla="*/ 38173 w 137955"/>
                <a:gd name="connsiteY1" fmla="*/ 38451 h 97613"/>
                <a:gd name="connsiteX2" fmla="*/ 91317 w 137955"/>
                <a:gd name="connsiteY2" fmla="*/ 74955 h 97613"/>
                <a:gd name="connsiteX3" fmla="*/ 88845 w 137955"/>
                <a:gd name="connsiteY3" fmla="*/ 95096 h 97613"/>
                <a:gd name="connsiteX4" fmla="*/ 78959 w 137955"/>
                <a:gd name="connsiteY4" fmla="*/ 97613 h 97613"/>
                <a:gd name="connsiteX5" fmla="*/ 67835 w 137955"/>
                <a:gd name="connsiteY5" fmla="*/ 91319 h 97613"/>
                <a:gd name="connsiteX6" fmla="*/ 38173 w 137955"/>
                <a:gd name="connsiteY6" fmla="*/ 67403 h 97613"/>
                <a:gd name="connsiteX7" fmla="*/ 25813 w 137955"/>
                <a:gd name="connsiteY7" fmla="*/ 72438 h 97613"/>
                <a:gd name="connsiteX8" fmla="*/ 4803 w 137955"/>
                <a:gd name="connsiteY8" fmla="*/ 74955 h 97613"/>
                <a:gd name="connsiteX9" fmla="*/ 3567 w 137955"/>
                <a:gd name="connsiteY9" fmla="*/ 54815 h 97613"/>
                <a:gd name="connsiteX10" fmla="*/ 36937 w 137955"/>
                <a:gd name="connsiteY10" fmla="*/ 38451 h 97613"/>
                <a:gd name="connsiteX11" fmla="*/ 82117 w 137955"/>
                <a:gd name="connsiteY11" fmla="*/ 0 h 97613"/>
                <a:gd name="connsiteX12" fmla="*/ 135261 w 137955"/>
                <a:gd name="connsiteY12" fmla="*/ 36507 h 97613"/>
                <a:gd name="connsiteX13" fmla="*/ 132789 w 137955"/>
                <a:gd name="connsiteY13" fmla="*/ 56648 h 97613"/>
                <a:gd name="connsiteX14" fmla="*/ 122903 w 137955"/>
                <a:gd name="connsiteY14" fmla="*/ 59166 h 97613"/>
                <a:gd name="connsiteX15" fmla="*/ 111779 w 137955"/>
                <a:gd name="connsiteY15" fmla="*/ 54131 h 97613"/>
                <a:gd name="connsiteX16" fmla="*/ 82117 w 137955"/>
                <a:gd name="connsiteY16" fmla="*/ 30212 h 97613"/>
                <a:gd name="connsiteX17" fmla="*/ 69757 w 137955"/>
                <a:gd name="connsiteY17" fmla="*/ 33989 h 97613"/>
                <a:gd name="connsiteX18" fmla="*/ 48747 w 137955"/>
                <a:gd name="connsiteY18" fmla="*/ 36507 h 97613"/>
                <a:gd name="connsiteX19" fmla="*/ 47511 w 137955"/>
                <a:gd name="connsiteY19" fmla="*/ 16365 h 97613"/>
                <a:gd name="connsiteX20" fmla="*/ 82117 w 137955"/>
                <a:gd name="connsiteY20" fmla="*/ 0 h 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955" h="97613">
                  <a:moveTo>
                    <a:pt x="36937" y="38451"/>
                  </a:moveTo>
                  <a:cubicBezTo>
                    <a:pt x="36937" y="38451"/>
                    <a:pt x="36937" y="38451"/>
                    <a:pt x="38173" y="38451"/>
                  </a:cubicBezTo>
                  <a:cubicBezTo>
                    <a:pt x="55475" y="38451"/>
                    <a:pt x="74015" y="51039"/>
                    <a:pt x="91317" y="74955"/>
                  </a:cubicBezTo>
                  <a:cubicBezTo>
                    <a:pt x="96261" y="81249"/>
                    <a:pt x="95025" y="90061"/>
                    <a:pt x="88845" y="95096"/>
                  </a:cubicBezTo>
                  <a:cubicBezTo>
                    <a:pt x="85137" y="97613"/>
                    <a:pt x="82665" y="97613"/>
                    <a:pt x="78959" y="97613"/>
                  </a:cubicBezTo>
                  <a:cubicBezTo>
                    <a:pt x="75251" y="97613"/>
                    <a:pt x="70307" y="95096"/>
                    <a:pt x="67835" y="91319"/>
                  </a:cubicBezTo>
                  <a:cubicBezTo>
                    <a:pt x="56711" y="77473"/>
                    <a:pt x="46825" y="68662"/>
                    <a:pt x="38173" y="67403"/>
                  </a:cubicBezTo>
                  <a:cubicBezTo>
                    <a:pt x="29521" y="67403"/>
                    <a:pt x="25813" y="72438"/>
                    <a:pt x="25813" y="72438"/>
                  </a:cubicBezTo>
                  <a:cubicBezTo>
                    <a:pt x="20869" y="78732"/>
                    <a:pt x="10983" y="79990"/>
                    <a:pt x="4803" y="74955"/>
                  </a:cubicBezTo>
                  <a:cubicBezTo>
                    <a:pt x="-1377" y="69920"/>
                    <a:pt x="-1377" y="61109"/>
                    <a:pt x="3567" y="54815"/>
                  </a:cubicBezTo>
                  <a:cubicBezTo>
                    <a:pt x="4803" y="53556"/>
                    <a:pt x="17161" y="38451"/>
                    <a:pt x="36937" y="38451"/>
                  </a:cubicBezTo>
                  <a:close/>
                  <a:moveTo>
                    <a:pt x="82117" y="0"/>
                  </a:moveTo>
                  <a:cubicBezTo>
                    <a:pt x="99419" y="0"/>
                    <a:pt x="117959" y="12589"/>
                    <a:pt x="135261" y="36507"/>
                  </a:cubicBezTo>
                  <a:cubicBezTo>
                    <a:pt x="140205" y="42801"/>
                    <a:pt x="137733" y="51613"/>
                    <a:pt x="132789" y="56648"/>
                  </a:cubicBezTo>
                  <a:cubicBezTo>
                    <a:pt x="129081" y="57907"/>
                    <a:pt x="126609" y="59166"/>
                    <a:pt x="122903" y="59166"/>
                  </a:cubicBezTo>
                  <a:cubicBezTo>
                    <a:pt x="119195" y="59166"/>
                    <a:pt x="114251" y="57907"/>
                    <a:pt x="111779" y="54131"/>
                  </a:cubicBezTo>
                  <a:cubicBezTo>
                    <a:pt x="100655" y="37766"/>
                    <a:pt x="89533" y="30212"/>
                    <a:pt x="82117" y="30212"/>
                  </a:cubicBezTo>
                  <a:cubicBezTo>
                    <a:pt x="73465" y="28954"/>
                    <a:pt x="69757" y="33989"/>
                    <a:pt x="69757" y="33989"/>
                  </a:cubicBezTo>
                  <a:cubicBezTo>
                    <a:pt x="64813" y="40283"/>
                    <a:pt x="56163" y="42801"/>
                    <a:pt x="48747" y="36507"/>
                  </a:cubicBezTo>
                  <a:cubicBezTo>
                    <a:pt x="42567" y="31471"/>
                    <a:pt x="42567" y="22659"/>
                    <a:pt x="47511" y="16365"/>
                  </a:cubicBezTo>
                  <a:cubicBezTo>
                    <a:pt x="48747" y="13847"/>
                    <a:pt x="59869" y="0"/>
                    <a:pt x="82117"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50" dirty="0">
                <a:latin typeface="Poppins" pitchFamily="2" charset="77"/>
              </a:endParaRPr>
            </a:p>
          </p:txBody>
        </p:sp>
      </p:grpSp>
      <p:sp>
        <p:nvSpPr>
          <p:cNvPr id="87" name="CaixaDeTexto 86">
            <a:extLst>
              <a:ext uri="{FF2B5EF4-FFF2-40B4-BE49-F238E27FC236}">
                <a16:creationId xmlns:a16="http://schemas.microsoft.com/office/drawing/2014/main" id="{D2E5D163-9377-5663-21FC-4B5D52BE5FF4}"/>
              </a:ext>
            </a:extLst>
          </p:cNvPr>
          <p:cNvSpPr txBox="1"/>
          <p:nvPr/>
        </p:nvSpPr>
        <p:spPr>
          <a:xfrm>
            <a:off x="294026" y="3531857"/>
            <a:ext cx="8769763" cy="784830"/>
          </a:xfrm>
          <a:prstGeom prst="rect">
            <a:avLst/>
          </a:prstGeom>
          <a:noFill/>
        </p:spPr>
        <p:txBody>
          <a:bodyPr wrap="square">
            <a:spAutoFit/>
          </a:bodyPr>
          <a:lstStyle/>
          <a:p>
            <a:pPr algn="just"/>
            <a:r>
              <a:rPr lang="pt-BR" sz="1500" dirty="0">
                <a:latin typeface="Aharoni" panose="02010803020104030203" pitchFamily="2" charset="-79"/>
                <a:cs typeface="Aharoni" panose="02010803020104030203" pitchFamily="2" charset="-79"/>
              </a:rPr>
              <a:t>Parágrafo único. O </a:t>
            </a:r>
            <a:r>
              <a:rPr lang="pt-BR" sz="1500" dirty="0">
                <a:solidFill>
                  <a:srgbClr val="0070C0"/>
                </a:solidFill>
                <a:latin typeface="Aharoni" panose="02010803020104030203" pitchFamily="2" charset="-79"/>
                <a:cs typeface="Aharoni" panose="02010803020104030203" pitchFamily="2" charset="-79"/>
              </a:rPr>
              <a:t>PEDIDO</a:t>
            </a:r>
            <a:r>
              <a:rPr lang="pt-BR" sz="1500" dirty="0">
                <a:latin typeface="Aharoni" panose="02010803020104030203" pitchFamily="2" charset="-79"/>
                <a:cs typeface="Aharoni" panose="02010803020104030203" pitchFamily="2" charset="-79"/>
              </a:rPr>
              <a:t> de restabelecimento do equilíbrio econômico-financeiro </a:t>
            </a:r>
            <a:r>
              <a:rPr lang="pt-BR" sz="1500" b="1" dirty="0">
                <a:solidFill>
                  <a:srgbClr val="FF0000"/>
                </a:solidFill>
                <a:latin typeface="Aharoni" panose="02010803020104030203" pitchFamily="2" charset="-79"/>
                <a:cs typeface="Aharoni" panose="02010803020104030203" pitchFamily="2" charset="-79"/>
              </a:rPr>
              <a:t>DEVERÁ</a:t>
            </a:r>
            <a:r>
              <a:rPr lang="pt-BR" sz="1500" b="1" dirty="0">
                <a:latin typeface="Aharoni" panose="02010803020104030203" pitchFamily="2" charset="-79"/>
                <a:cs typeface="Aharoni" panose="02010803020104030203" pitchFamily="2" charset="-79"/>
              </a:rPr>
              <a:t> ser formulado </a:t>
            </a:r>
            <a:r>
              <a:rPr lang="pt-BR" sz="1500" b="1" dirty="0">
                <a:solidFill>
                  <a:schemeClr val="accent4"/>
                </a:solidFill>
                <a:latin typeface="Aharoni" panose="02010803020104030203" pitchFamily="2" charset="-79"/>
                <a:cs typeface="Aharoni" panose="02010803020104030203" pitchFamily="2" charset="-79"/>
              </a:rPr>
              <a:t>DURANTE A VIGÊNCIA DO CONTRATO</a:t>
            </a:r>
            <a:r>
              <a:rPr lang="pt-BR" sz="1500" dirty="0">
                <a:solidFill>
                  <a:schemeClr val="accent4"/>
                </a:solidFill>
                <a:latin typeface="Aharoni" panose="02010803020104030203" pitchFamily="2" charset="-79"/>
                <a:cs typeface="Aharoni" panose="02010803020104030203" pitchFamily="2" charset="-79"/>
              </a:rPr>
              <a:t> </a:t>
            </a:r>
            <a:r>
              <a:rPr lang="pt-BR" sz="1500" dirty="0">
                <a:solidFill>
                  <a:srgbClr val="0070C0"/>
                </a:solidFill>
                <a:latin typeface="Aharoni" panose="02010803020104030203" pitchFamily="2" charset="-79"/>
                <a:cs typeface="Aharoni" panose="02010803020104030203" pitchFamily="2" charset="-79"/>
              </a:rPr>
              <a:t>e </a:t>
            </a:r>
            <a:r>
              <a:rPr lang="pt-BR" sz="1500" dirty="0">
                <a:solidFill>
                  <a:srgbClr val="00B050"/>
                </a:solidFill>
                <a:latin typeface="Aharoni" panose="02010803020104030203" pitchFamily="2" charset="-79"/>
                <a:cs typeface="Aharoni" panose="02010803020104030203" pitchFamily="2" charset="-79"/>
              </a:rPr>
              <a:t>ANTES DE EVENTUAL PRORROGAÇÃO </a:t>
            </a:r>
            <a:r>
              <a:rPr lang="pt-BR" sz="1500" dirty="0">
                <a:latin typeface="Aharoni" panose="02010803020104030203" pitchFamily="2" charset="-79"/>
                <a:cs typeface="Aharoni" panose="02010803020104030203" pitchFamily="2" charset="-79"/>
              </a:rPr>
              <a:t>nos termos do art. 107 desta Lei.</a:t>
            </a:r>
          </a:p>
        </p:txBody>
      </p:sp>
    </p:spTree>
    <p:extLst>
      <p:ext uri="{BB962C8B-B14F-4D97-AF65-F5344CB8AC3E}">
        <p14:creationId xmlns:p14="http://schemas.microsoft.com/office/powerpoint/2010/main" val="25812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400"/>
                                  </p:stCondLst>
                                  <p:childTnLst>
                                    <p:set>
                                      <p:cBhvr>
                                        <p:cTn id="10" dur="1" fill="hold">
                                          <p:stCondLst>
                                            <p:cond delay="0"/>
                                          </p:stCondLst>
                                        </p:cTn>
                                        <p:tgtEl>
                                          <p:spTgt spid="87"/>
                                        </p:tgtEl>
                                        <p:attrNameLst>
                                          <p:attrName>style.visibility</p:attrName>
                                        </p:attrNameLst>
                                      </p:cBhvr>
                                      <p:to>
                                        <p:strVal val="visible"/>
                                      </p:to>
                                    </p:set>
                                    <p:animEffect transition="in" filter="wipe(down)">
                                      <p:cBhvr>
                                        <p:cTn id="11" dur="580">
                                          <p:stCondLst>
                                            <p:cond delay="0"/>
                                          </p:stCondLst>
                                        </p:cTn>
                                        <p:tgtEl>
                                          <p:spTgt spid="87"/>
                                        </p:tgtEl>
                                      </p:cBhvr>
                                    </p:animEffect>
                                    <p:anim calcmode="lin" valueType="num">
                                      <p:cBhvr>
                                        <p:cTn id="12"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17" dur="26">
                                          <p:stCondLst>
                                            <p:cond delay="650"/>
                                          </p:stCondLst>
                                        </p:cTn>
                                        <p:tgtEl>
                                          <p:spTgt spid="87"/>
                                        </p:tgtEl>
                                      </p:cBhvr>
                                      <p:to x="100000" y="60000"/>
                                    </p:animScale>
                                    <p:animScale>
                                      <p:cBhvr>
                                        <p:cTn id="18" dur="166" decel="50000">
                                          <p:stCondLst>
                                            <p:cond delay="676"/>
                                          </p:stCondLst>
                                        </p:cTn>
                                        <p:tgtEl>
                                          <p:spTgt spid="87"/>
                                        </p:tgtEl>
                                      </p:cBhvr>
                                      <p:to x="100000" y="100000"/>
                                    </p:animScale>
                                    <p:animScale>
                                      <p:cBhvr>
                                        <p:cTn id="19" dur="26">
                                          <p:stCondLst>
                                            <p:cond delay="1312"/>
                                          </p:stCondLst>
                                        </p:cTn>
                                        <p:tgtEl>
                                          <p:spTgt spid="87"/>
                                        </p:tgtEl>
                                      </p:cBhvr>
                                      <p:to x="100000" y="80000"/>
                                    </p:animScale>
                                    <p:animScale>
                                      <p:cBhvr>
                                        <p:cTn id="20" dur="166" decel="50000">
                                          <p:stCondLst>
                                            <p:cond delay="1338"/>
                                          </p:stCondLst>
                                        </p:cTn>
                                        <p:tgtEl>
                                          <p:spTgt spid="87"/>
                                        </p:tgtEl>
                                      </p:cBhvr>
                                      <p:to x="100000" y="100000"/>
                                    </p:animScale>
                                    <p:animScale>
                                      <p:cBhvr>
                                        <p:cTn id="21" dur="26">
                                          <p:stCondLst>
                                            <p:cond delay="1642"/>
                                          </p:stCondLst>
                                        </p:cTn>
                                        <p:tgtEl>
                                          <p:spTgt spid="87"/>
                                        </p:tgtEl>
                                      </p:cBhvr>
                                      <p:to x="100000" y="90000"/>
                                    </p:animScale>
                                    <p:animScale>
                                      <p:cBhvr>
                                        <p:cTn id="22" dur="166" decel="50000">
                                          <p:stCondLst>
                                            <p:cond delay="1668"/>
                                          </p:stCondLst>
                                        </p:cTn>
                                        <p:tgtEl>
                                          <p:spTgt spid="87"/>
                                        </p:tgtEl>
                                      </p:cBhvr>
                                      <p:to x="100000" y="100000"/>
                                    </p:animScale>
                                    <p:animScale>
                                      <p:cBhvr>
                                        <p:cTn id="23" dur="26">
                                          <p:stCondLst>
                                            <p:cond delay="1808"/>
                                          </p:stCondLst>
                                        </p:cTn>
                                        <p:tgtEl>
                                          <p:spTgt spid="87"/>
                                        </p:tgtEl>
                                      </p:cBhvr>
                                      <p:to x="100000" y="95000"/>
                                    </p:animScale>
                                    <p:animScale>
                                      <p:cBhvr>
                                        <p:cTn id="24" dur="166" decel="50000">
                                          <p:stCondLst>
                                            <p:cond delay="1834"/>
                                          </p:stCondLst>
                                        </p:cTn>
                                        <p:tgtEl>
                                          <p:spTgt spid="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모서리가 둥근 직사각형 14"/>
          <p:cNvSpPr/>
          <p:nvPr/>
        </p:nvSpPr>
        <p:spPr>
          <a:xfrm>
            <a:off x="2557462" y="2447224"/>
            <a:ext cx="4029074" cy="91809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latin typeface="Open Sans" panose="020B0606030504020204" pitchFamily="34" charset="0"/>
              <a:cs typeface="Open Sans" panose="020B0606030504020204" pitchFamily="34" charset="0"/>
            </a:endParaRPr>
          </a:p>
        </p:txBody>
      </p:sp>
      <p:sp>
        <p:nvSpPr>
          <p:cNvPr id="3" name="TextBox 2"/>
          <p:cNvSpPr txBox="1"/>
          <p:nvPr/>
        </p:nvSpPr>
        <p:spPr>
          <a:xfrm>
            <a:off x="1926772" y="377007"/>
            <a:ext cx="6784520" cy="1823576"/>
          </a:xfrm>
          <a:prstGeom prst="rect">
            <a:avLst/>
          </a:prstGeom>
          <a:noFill/>
        </p:spPr>
        <p:txBody>
          <a:bodyPr wrap="square" rtlCol="0">
            <a:spAutoFit/>
          </a:bodyPr>
          <a:lstStyle/>
          <a:p>
            <a:pPr algn="ctr"/>
            <a:r>
              <a:rPr lang="pt-BR" sz="1875" b="1" dirty="0">
                <a:latin typeface="Open Sans" panose="020B0606030504020204" pitchFamily="34" charset="0"/>
                <a:ea typeface="Open Sans" panose="020B0606030504020204" pitchFamily="34" charset="0"/>
                <a:cs typeface="Open Sans" panose="020B0606030504020204" pitchFamily="34" charset="0"/>
              </a:rPr>
              <a:t>TODO</a:t>
            </a:r>
            <a:r>
              <a:rPr lang="pt-BR" sz="1875" dirty="0">
                <a:latin typeface="Open Sans" panose="020B0606030504020204" pitchFamily="34" charset="0"/>
                <a:ea typeface="Open Sans" panose="020B0606030504020204" pitchFamily="34" charset="0"/>
                <a:cs typeface="Open Sans" panose="020B0606030504020204" pitchFamily="34" charset="0"/>
              </a:rPr>
              <a:t> contrato </a:t>
            </a:r>
            <a:r>
              <a:rPr lang="pt-BR" sz="1875" b="1" dirty="0">
                <a:solidFill>
                  <a:srgbClr val="FF0000"/>
                </a:solidFill>
                <a:latin typeface="Open Sans" panose="020B0606030504020204" pitchFamily="34" charset="0"/>
                <a:ea typeface="Open Sans" panose="020B0606030504020204" pitchFamily="34" charset="0"/>
                <a:cs typeface="Open Sans" panose="020B0606030504020204" pitchFamily="34" charset="0"/>
              </a:rPr>
              <a:t>DEVERÁ</a:t>
            </a:r>
            <a:r>
              <a:rPr lang="pt-BR" sz="1875" dirty="0">
                <a:latin typeface="Open Sans" panose="020B0606030504020204" pitchFamily="34" charset="0"/>
                <a:ea typeface="Open Sans" panose="020B0606030504020204" pitchFamily="34" charset="0"/>
                <a:cs typeface="Open Sans" panose="020B0606030504020204" pitchFamily="34" charset="0"/>
              </a:rPr>
              <a:t> mencionar os </a:t>
            </a:r>
            <a:r>
              <a:rPr lang="pt-BR" sz="1875" b="1" dirty="0">
                <a:latin typeface="Open Sans" panose="020B0606030504020204" pitchFamily="34" charset="0"/>
                <a:ea typeface="Open Sans" panose="020B0606030504020204" pitchFamily="34" charset="0"/>
                <a:cs typeface="Open Sans" panose="020B0606030504020204" pitchFamily="34" charset="0"/>
              </a:rPr>
              <a:t>NOMES DAS PARTES</a:t>
            </a:r>
            <a:r>
              <a:rPr lang="pt-BR" sz="1875" dirty="0">
                <a:latin typeface="Open Sans" panose="020B0606030504020204" pitchFamily="34" charset="0"/>
                <a:ea typeface="Open Sans" panose="020B0606030504020204" pitchFamily="34" charset="0"/>
                <a:cs typeface="Open Sans" panose="020B0606030504020204" pitchFamily="34" charset="0"/>
              </a:rPr>
              <a:t> e os de </a:t>
            </a:r>
            <a:r>
              <a:rPr lang="pt-BR" sz="1875" b="1" dirty="0">
                <a:latin typeface="Open Sans" panose="020B0606030504020204" pitchFamily="34" charset="0"/>
                <a:ea typeface="Open Sans" panose="020B0606030504020204" pitchFamily="34" charset="0"/>
                <a:cs typeface="Open Sans" panose="020B0606030504020204" pitchFamily="34" charset="0"/>
              </a:rPr>
              <a:t>SEUS REPRESENTANTES</a:t>
            </a:r>
            <a:r>
              <a:rPr lang="pt-BR" sz="1875" dirty="0">
                <a:latin typeface="Open Sans" panose="020B0606030504020204" pitchFamily="34" charset="0"/>
                <a:ea typeface="Open Sans" panose="020B0606030504020204" pitchFamily="34" charset="0"/>
                <a:cs typeface="Open Sans" panose="020B0606030504020204" pitchFamily="34" charset="0"/>
              </a:rPr>
              <a:t>, a </a:t>
            </a:r>
            <a:r>
              <a:rPr lang="pt-BR" sz="1875" b="1" dirty="0">
                <a:latin typeface="Open Sans" panose="020B0606030504020204" pitchFamily="34" charset="0"/>
                <a:ea typeface="Open Sans" panose="020B0606030504020204" pitchFamily="34" charset="0"/>
                <a:cs typeface="Open Sans" panose="020B0606030504020204" pitchFamily="34" charset="0"/>
              </a:rPr>
              <a:t>FINALIDADE</a:t>
            </a:r>
            <a:r>
              <a:rPr lang="pt-BR" sz="1875" dirty="0">
                <a:latin typeface="Open Sans" panose="020B0606030504020204" pitchFamily="34" charset="0"/>
                <a:ea typeface="Open Sans" panose="020B0606030504020204" pitchFamily="34" charset="0"/>
                <a:cs typeface="Open Sans" panose="020B0606030504020204" pitchFamily="34" charset="0"/>
              </a:rPr>
              <a:t>, o </a:t>
            </a:r>
            <a:r>
              <a:rPr lang="pt-BR" sz="1875" b="1" dirty="0">
                <a:latin typeface="Open Sans" panose="020B0606030504020204" pitchFamily="34" charset="0"/>
                <a:ea typeface="Open Sans" panose="020B0606030504020204" pitchFamily="34" charset="0"/>
                <a:cs typeface="Open Sans" panose="020B0606030504020204" pitchFamily="34" charset="0"/>
              </a:rPr>
              <a:t>ATO QUE AUTORIZOU SUA LAVRATURA</a:t>
            </a:r>
            <a:r>
              <a:rPr lang="pt-BR" sz="1875" dirty="0">
                <a:latin typeface="Open Sans" panose="020B0606030504020204" pitchFamily="34" charset="0"/>
                <a:ea typeface="Open Sans" panose="020B0606030504020204" pitchFamily="34" charset="0"/>
                <a:cs typeface="Open Sans" panose="020B0606030504020204" pitchFamily="34" charset="0"/>
              </a:rPr>
              <a:t>, o </a:t>
            </a:r>
            <a:r>
              <a:rPr lang="pt-BR" sz="1875" b="1" dirty="0">
                <a:latin typeface="Open Sans" panose="020B0606030504020204" pitchFamily="34" charset="0"/>
                <a:ea typeface="Open Sans" panose="020B0606030504020204" pitchFamily="34" charset="0"/>
                <a:cs typeface="Open Sans" panose="020B0606030504020204" pitchFamily="34" charset="0"/>
              </a:rPr>
              <a:t>NÚMERO DO PROCESSO DA LICITAÇÃO OU DA CONTRATAÇÃO DIRETA</a:t>
            </a:r>
            <a:r>
              <a:rPr lang="pt-BR" sz="1875" dirty="0">
                <a:latin typeface="Open Sans" panose="020B0606030504020204" pitchFamily="34" charset="0"/>
                <a:ea typeface="Open Sans" panose="020B0606030504020204" pitchFamily="34" charset="0"/>
                <a:cs typeface="Open Sans" panose="020B0606030504020204" pitchFamily="34" charset="0"/>
              </a:rPr>
              <a:t> e a </a:t>
            </a:r>
            <a:r>
              <a:rPr lang="pt-BR" sz="1875" b="1" dirty="0">
                <a:latin typeface="Open Sans" panose="020B0606030504020204" pitchFamily="34" charset="0"/>
                <a:ea typeface="Open Sans" panose="020B0606030504020204" pitchFamily="34" charset="0"/>
                <a:cs typeface="Open Sans" panose="020B0606030504020204" pitchFamily="34" charset="0"/>
              </a:rPr>
              <a:t>SUJEIÇÃO DOS CONTRATANTES</a:t>
            </a:r>
            <a:r>
              <a:rPr lang="pt-BR" sz="1875" dirty="0">
                <a:latin typeface="Open Sans" panose="020B0606030504020204" pitchFamily="34" charset="0"/>
                <a:ea typeface="Open Sans" panose="020B0606030504020204" pitchFamily="34" charset="0"/>
                <a:cs typeface="Open Sans" panose="020B0606030504020204" pitchFamily="34" charset="0"/>
              </a:rPr>
              <a:t> às </a:t>
            </a:r>
            <a:r>
              <a:rPr lang="pt-BR" sz="1875" b="1" dirty="0">
                <a:latin typeface="Open Sans" panose="020B0606030504020204" pitchFamily="34" charset="0"/>
                <a:ea typeface="Open Sans" panose="020B0606030504020204" pitchFamily="34" charset="0"/>
                <a:cs typeface="Open Sans" panose="020B0606030504020204" pitchFamily="34" charset="0"/>
              </a:rPr>
              <a:t>NORMAS DESTA LEI </a:t>
            </a:r>
            <a:r>
              <a:rPr lang="pt-BR" sz="1875" dirty="0">
                <a:latin typeface="Open Sans" panose="020B0606030504020204" pitchFamily="34" charset="0"/>
                <a:ea typeface="Open Sans" panose="020B0606030504020204" pitchFamily="34" charset="0"/>
                <a:cs typeface="Open Sans" panose="020B0606030504020204" pitchFamily="34" charset="0"/>
              </a:rPr>
              <a:t>e às </a:t>
            </a:r>
            <a:r>
              <a:rPr lang="pt-BR" sz="1875" b="1" dirty="0">
                <a:latin typeface="Open Sans" panose="020B0606030504020204" pitchFamily="34" charset="0"/>
                <a:ea typeface="Open Sans" panose="020B0606030504020204" pitchFamily="34" charset="0"/>
                <a:cs typeface="Open Sans" panose="020B0606030504020204" pitchFamily="34" charset="0"/>
              </a:rPr>
              <a:t>CLÁUSULAS CONTRATUAIS</a:t>
            </a:r>
            <a:r>
              <a:rPr lang="pt-BR" sz="1875" dirty="0">
                <a:latin typeface="Open Sans" panose="020B0606030504020204" pitchFamily="34" charset="0"/>
                <a:ea typeface="Open Sans" panose="020B0606030504020204" pitchFamily="34" charset="0"/>
                <a:cs typeface="Open Sans" panose="020B0606030504020204" pitchFamily="34" charset="0"/>
              </a:rPr>
              <a:t>.</a:t>
            </a:r>
          </a:p>
        </p:txBody>
      </p:sp>
      <p:pic>
        <p:nvPicPr>
          <p:cNvPr id="11" name="그림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79105" y="2545140"/>
            <a:ext cx="585788" cy="568727"/>
          </a:xfrm>
          <a:prstGeom prst="rect">
            <a:avLst/>
          </a:prstGeom>
        </p:spPr>
      </p:pic>
      <p:pic>
        <p:nvPicPr>
          <p:cNvPr id="13"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66033">
            <a:off x="664132" y="940278"/>
            <a:ext cx="1208646" cy="2358335"/>
          </a:xfrm>
          <a:prstGeom prst="rect">
            <a:avLst/>
          </a:prstGeom>
        </p:spPr>
      </p:pic>
      <p:pic>
        <p:nvPicPr>
          <p:cNvPr id="18" name="그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2880">
            <a:off x="7182051" y="2017863"/>
            <a:ext cx="1322653" cy="1896277"/>
          </a:xfrm>
          <a:prstGeom prst="rect">
            <a:avLst/>
          </a:prstGeom>
        </p:spPr>
      </p:pic>
      <p:sp>
        <p:nvSpPr>
          <p:cNvPr id="2" name="CaixaDeTexto 1">
            <a:extLst>
              <a:ext uri="{FF2B5EF4-FFF2-40B4-BE49-F238E27FC236}">
                <a16:creationId xmlns:a16="http://schemas.microsoft.com/office/drawing/2014/main" id="{19A82012-7615-7E32-D836-92130F6034E6}"/>
              </a:ext>
            </a:extLst>
          </p:cNvPr>
          <p:cNvSpPr txBox="1"/>
          <p:nvPr/>
        </p:nvSpPr>
        <p:spPr>
          <a:xfrm>
            <a:off x="199789" y="42678"/>
            <a:ext cx="2137331" cy="380873"/>
          </a:xfrm>
          <a:prstGeom prst="rect">
            <a:avLst/>
          </a:prstGeom>
          <a:noFill/>
        </p:spPr>
        <p:txBody>
          <a:bodyPr wrap="square">
            <a:spAutoFit/>
          </a:bodyPr>
          <a:lstStyle/>
          <a:p>
            <a:pPr algn="ctr"/>
            <a:r>
              <a:rPr lang="pt-BR" sz="1875" b="1" dirty="0">
                <a:latin typeface="Open Sans" panose="020B0606030504020204" pitchFamily="34" charset="0"/>
                <a:ea typeface="Open Sans" panose="020B0606030504020204" pitchFamily="34" charset="0"/>
                <a:cs typeface="Open Sans" panose="020B0606030504020204" pitchFamily="34" charset="0"/>
              </a:rPr>
              <a:t>Art. 89, </a:t>
            </a:r>
            <a:r>
              <a:rPr lang="pt-BR" sz="1875" dirty="0">
                <a:latin typeface="Open Sans" panose="020B0606030504020204" pitchFamily="34" charset="0"/>
                <a:ea typeface="Open Sans" panose="020B0606030504020204" pitchFamily="34" charset="0"/>
                <a:cs typeface="Open Sans" panose="020B0606030504020204" pitchFamily="34" charset="0"/>
              </a:rPr>
              <a:t>§ 1º, § 2º </a:t>
            </a:r>
            <a:endParaRPr lang="pt-BR" sz="1875"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2">
            <a:extLst>
              <a:ext uri="{FF2B5EF4-FFF2-40B4-BE49-F238E27FC236}">
                <a16:creationId xmlns:a16="http://schemas.microsoft.com/office/drawing/2014/main" id="{7186199A-9D8A-395D-E993-3500137A84FF}"/>
              </a:ext>
            </a:extLst>
          </p:cNvPr>
          <p:cNvSpPr txBox="1"/>
          <p:nvPr/>
        </p:nvSpPr>
        <p:spPr>
          <a:xfrm>
            <a:off x="199789" y="3463231"/>
            <a:ext cx="7104641" cy="1015663"/>
          </a:xfrm>
          <a:prstGeom prst="rect">
            <a:avLst/>
          </a:prstGeom>
          <a:noFill/>
        </p:spPr>
        <p:txBody>
          <a:bodyPr wrap="square" rtlCol="0">
            <a:spAutoFit/>
          </a:bodyPr>
          <a:lstStyle/>
          <a:p>
            <a:pPr algn="ctr"/>
            <a:r>
              <a:rPr lang="pt-BR" sz="1200" dirty="0">
                <a:latin typeface="Open Sans" panose="020B0606030504020204" pitchFamily="34" charset="0"/>
                <a:ea typeface="Open Sans" panose="020B0606030504020204" pitchFamily="34" charset="0"/>
                <a:cs typeface="Open Sans" panose="020B0606030504020204" pitchFamily="34" charset="0"/>
              </a:rPr>
              <a:t>Os contratos </a:t>
            </a:r>
            <a:r>
              <a:rPr lang="pt-BR"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DEVERÃO</a:t>
            </a:r>
            <a:r>
              <a:rPr lang="pt-BR" sz="1200" dirty="0">
                <a:latin typeface="Open Sans" panose="020B0606030504020204" pitchFamily="34" charset="0"/>
                <a:ea typeface="Open Sans" panose="020B0606030504020204" pitchFamily="34" charset="0"/>
                <a:cs typeface="Open Sans" panose="020B0606030504020204" pitchFamily="34" charset="0"/>
              </a:rPr>
              <a:t> estabelecer com </a:t>
            </a:r>
            <a:r>
              <a:rPr lang="pt-BR" sz="1200" b="1" dirty="0">
                <a:latin typeface="Open Sans" panose="020B0606030504020204" pitchFamily="34" charset="0"/>
                <a:ea typeface="Open Sans" panose="020B0606030504020204" pitchFamily="34" charset="0"/>
                <a:cs typeface="Open Sans" panose="020B0606030504020204" pitchFamily="34" charset="0"/>
              </a:rPr>
              <a:t>CLAREZA E PRECISÃO</a:t>
            </a:r>
            <a:r>
              <a:rPr lang="pt-BR" sz="1200" dirty="0">
                <a:latin typeface="Open Sans" panose="020B0606030504020204" pitchFamily="34" charset="0"/>
                <a:ea typeface="Open Sans" panose="020B0606030504020204" pitchFamily="34" charset="0"/>
                <a:cs typeface="Open Sans" panose="020B0606030504020204" pitchFamily="34" charset="0"/>
              </a:rPr>
              <a:t> as </a:t>
            </a:r>
            <a:r>
              <a:rPr lang="pt-BR" sz="1200" b="1" dirty="0">
                <a:latin typeface="Open Sans" panose="020B0606030504020204" pitchFamily="34" charset="0"/>
                <a:ea typeface="Open Sans" panose="020B0606030504020204" pitchFamily="34" charset="0"/>
                <a:cs typeface="Open Sans" panose="020B0606030504020204" pitchFamily="34" charset="0"/>
              </a:rPr>
              <a:t>CONDIÇÕES PARA SUA EXECUÇÃO</a:t>
            </a:r>
            <a:r>
              <a:rPr lang="pt-BR" sz="1200" dirty="0">
                <a:latin typeface="Open Sans" panose="020B0606030504020204" pitchFamily="34" charset="0"/>
                <a:ea typeface="Open Sans" panose="020B0606030504020204" pitchFamily="34" charset="0"/>
                <a:cs typeface="Open Sans" panose="020B0606030504020204" pitchFamily="34" charset="0"/>
              </a:rPr>
              <a:t>, expressas em </a:t>
            </a:r>
            <a:r>
              <a:rPr lang="pt-BR" sz="1200" b="1" dirty="0">
                <a:latin typeface="Open Sans" panose="020B0606030504020204" pitchFamily="34" charset="0"/>
                <a:ea typeface="Open Sans" panose="020B0606030504020204" pitchFamily="34" charset="0"/>
                <a:cs typeface="Open Sans" panose="020B0606030504020204" pitchFamily="34" charset="0"/>
              </a:rPr>
              <a:t>CLÁUSULAS</a:t>
            </a:r>
            <a:r>
              <a:rPr lang="pt-BR" sz="1200" dirty="0">
                <a:latin typeface="Open Sans" panose="020B0606030504020204" pitchFamily="34" charset="0"/>
                <a:ea typeface="Open Sans" panose="020B0606030504020204" pitchFamily="34" charset="0"/>
                <a:cs typeface="Open Sans" panose="020B0606030504020204" pitchFamily="34" charset="0"/>
              </a:rPr>
              <a:t> que definam os </a:t>
            </a:r>
            <a:r>
              <a:rPr lang="pt-BR" sz="1200" b="1" dirty="0">
                <a:latin typeface="Open Sans" panose="020B0606030504020204" pitchFamily="34" charset="0"/>
                <a:ea typeface="Open Sans" panose="020B0606030504020204" pitchFamily="34" charset="0"/>
                <a:cs typeface="Open Sans" panose="020B0606030504020204" pitchFamily="34" charset="0"/>
              </a:rPr>
              <a:t>DIREITOS</a:t>
            </a:r>
            <a:r>
              <a:rPr lang="pt-BR" sz="1200" dirty="0">
                <a:latin typeface="Open Sans" panose="020B0606030504020204" pitchFamily="34" charset="0"/>
                <a:ea typeface="Open Sans" panose="020B0606030504020204" pitchFamily="34" charset="0"/>
                <a:cs typeface="Open Sans" panose="020B0606030504020204" pitchFamily="34" charset="0"/>
              </a:rPr>
              <a:t>, as </a:t>
            </a:r>
            <a:r>
              <a:rPr lang="pt-BR" sz="1200" b="1" dirty="0">
                <a:latin typeface="Open Sans" panose="020B0606030504020204" pitchFamily="34" charset="0"/>
                <a:ea typeface="Open Sans" panose="020B0606030504020204" pitchFamily="34" charset="0"/>
                <a:cs typeface="Open Sans" panose="020B0606030504020204" pitchFamily="34" charset="0"/>
              </a:rPr>
              <a:t>OBRIGAÇÕES</a:t>
            </a:r>
            <a:r>
              <a:rPr lang="pt-BR" sz="1200" dirty="0">
                <a:latin typeface="Open Sans" panose="020B0606030504020204" pitchFamily="34" charset="0"/>
                <a:ea typeface="Open Sans" panose="020B0606030504020204" pitchFamily="34" charset="0"/>
                <a:cs typeface="Open Sans" panose="020B0606030504020204" pitchFamily="34" charset="0"/>
              </a:rPr>
              <a:t> e as </a:t>
            </a:r>
            <a:r>
              <a:rPr lang="pt-BR" sz="1200" b="1" dirty="0">
                <a:latin typeface="Open Sans" panose="020B0606030504020204" pitchFamily="34" charset="0"/>
                <a:ea typeface="Open Sans" panose="020B0606030504020204" pitchFamily="34" charset="0"/>
                <a:cs typeface="Open Sans" panose="020B0606030504020204" pitchFamily="34" charset="0"/>
              </a:rPr>
              <a:t>RESPONSABILIDADES DAS PARTES</a:t>
            </a:r>
            <a:r>
              <a:rPr lang="pt-BR" sz="1200" dirty="0">
                <a:latin typeface="Open Sans" panose="020B0606030504020204" pitchFamily="34" charset="0"/>
                <a:ea typeface="Open Sans" panose="020B0606030504020204" pitchFamily="34" charset="0"/>
                <a:cs typeface="Open Sans" panose="020B0606030504020204" pitchFamily="34" charset="0"/>
              </a:rPr>
              <a:t>, em </a:t>
            </a:r>
            <a:r>
              <a:rPr lang="pt-BR" sz="1200" b="1" dirty="0">
                <a:latin typeface="Open Sans" panose="020B0606030504020204" pitchFamily="34" charset="0"/>
                <a:ea typeface="Open Sans" panose="020B0606030504020204" pitchFamily="34" charset="0"/>
                <a:cs typeface="Open Sans" panose="020B0606030504020204" pitchFamily="34" charset="0"/>
              </a:rPr>
              <a:t>CONFORMIDADE</a:t>
            </a:r>
            <a:r>
              <a:rPr lang="pt-BR" sz="1200" dirty="0">
                <a:latin typeface="Open Sans" panose="020B0606030504020204" pitchFamily="34" charset="0"/>
                <a:ea typeface="Open Sans" panose="020B0606030504020204" pitchFamily="34" charset="0"/>
                <a:cs typeface="Open Sans" panose="020B0606030504020204" pitchFamily="34" charset="0"/>
              </a:rPr>
              <a:t> com os </a:t>
            </a:r>
            <a:r>
              <a:rPr lang="pt-BR" sz="1200" b="1" dirty="0">
                <a:latin typeface="Open Sans" panose="020B0606030504020204" pitchFamily="34" charset="0"/>
                <a:ea typeface="Open Sans" panose="020B0606030504020204" pitchFamily="34" charset="0"/>
                <a:cs typeface="Open Sans" panose="020B0606030504020204" pitchFamily="34" charset="0"/>
              </a:rPr>
              <a:t>TERMOS DO EDITAL DE LICITAÇÃO</a:t>
            </a:r>
            <a:r>
              <a:rPr lang="pt-BR" sz="1200" dirty="0">
                <a:latin typeface="Open Sans" panose="020B0606030504020204" pitchFamily="34" charset="0"/>
                <a:ea typeface="Open Sans" panose="020B0606030504020204" pitchFamily="34" charset="0"/>
                <a:cs typeface="Open Sans" panose="020B0606030504020204" pitchFamily="34" charset="0"/>
              </a:rPr>
              <a:t> e os da </a:t>
            </a:r>
            <a:r>
              <a:rPr lang="pt-BR" sz="1200" b="1" dirty="0">
                <a:latin typeface="Open Sans" panose="020B0606030504020204" pitchFamily="34" charset="0"/>
                <a:ea typeface="Open Sans" panose="020B0606030504020204" pitchFamily="34" charset="0"/>
                <a:cs typeface="Open Sans" panose="020B0606030504020204" pitchFamily="34" charset="0"/>
              </a:rPr>
              <a:t>PROPOSTA VENCEDORA</a:t>
            </a:r>
            <a:r>
              <a:rPr lang="pt-BR" sz="1200" dirty="0">
                <a:latin typeface="Open Sans" panose="020B0606030504020204" pitchFamily="34" charset="0"/>
                <a:ea typeface="Open Sans" panose="020B0606030504020204" pitchFamily="34" charset="0"/>
                <a:cs typeface="Open Sans" panose="020B0606030504020204" pitchFamily="34" charset="0"/>
              </a:rPr>
              <a:t> ou com os </a:t>
            </a:r>
            <a:r>
              <a:rPr lang="pt-BR" sz="1200" b="1" dirty="0">
                <a:latin typeface="Open Sans" panose="020B0606030504020204" pitchFamily="34" charset="0"/>
                <a:ea typeface="Open Sans" panose="020B0606030504020204" pitchFamily="34" charset="0"/>
                <a:cs typeface="Open Sans" panose="020B0606030504020204" pitchFamily="34" charset="0"/>
              </a:rPr>
              <a:t>TERMOS DO ATO QUE AUTORIZOU A CONTRATAÇÃO DIRETA</a:t>
            </a:r>
            <a:r>
              <a:rPr lang="pt-BR" sz="1200" dirty="0">
                <a:latin typeface="Open Sans" panose="020B0606030504020204" pitchFamily="34" charset="0"/>
                <a:ea typeface="Open Sans" panose="020B0606030504020204" pitchFamily="34" charset="0"/>
                <a:cs typeface="Open Sans" panose="020B0606030504020204" pitchFamily="34" charset="0"/>
              </a:rPr>
              <a:t> e os da respectiva proposta.</a:t>
            </a:r>
          </a:p>
        </p:txBody>
      </p:sp>
    </p:spTree>
    <p:extLst>
      <p:ext uri="{BB962C8B-B14F-4D97-AF65-F5344CB8AC3E}">
        <p14:creationId xmlns:p14="http://schemas.microsoft.com/office/powerpoint/2010/main" val="210791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3"/>
                                        </p:tgtEl>
                                        <p:attrNameLst>
                                          <p:attrName>ppt_y</p:attrName>
                                        </p:attrNameLst>
                                      </p:cBhvr>
                                      <p:tavLst>
                                        <p:tav tm="0">
                                          <p:val>
                                            <p:strVal val="#ppt_y"/>
                                          </p:val>
                                        </p:tav>
                                        <p:tav tm="100000">
                                          <p:val>
                                            <p:strVal val="#ppt_y"/>
                                          </p:val>
                                        </p:tav>
                                      </p:tavLst>
                                    </p:anim>
                                    <p:anim calcmode="lin" valueType="num">
                                      <p:cBhvr>
                                        <p:cTn id="9" dur="3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3"/>
                                        </p:tgtEl>
                                      </p:cBhvr>
                                    </p:animEffect>
                                  </p:childTnLst>
                                </p:cTn>
                              </p:par>
                              <p:par>
                                <p:cTn id="12" presetID="26" presetClass="entr" presetSubtype="0" fill="hold" nodeType="with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7">
                                          <p:stCondLst>
                                            <p:cond delay="0"/>
                                          </p:stCondLst>
                                        </p:cTn>
                                        <p:tgtEl>
                                          <p:spTgt spid="13"/>
                                        </p:tgtEl>
                                      </p:cBhvr>
                                    </p:animEffect>
                                    <p:anim calcmode="lin" valueType="num">
                                      <p:cBhvr>
                                        <p:cTn id="15" dur="1594"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581"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581" tmFilter="0, 0; 0.125,0.2665; 0.25,0.4; 0.375,0.465; 0.5,0.5;  0.625,0.535; 0.75,0.6; 0.875,0.7335; 1,1">
                                          <p:stCondLst>
                                            <p:cond delay="581"/>
                                          </p:stCondLst>
                                        </p:cTn>
                                        <p:tgtEl>
                                          <p:spTgt spid="13"/>
                                        </p:tgtEl>
                                        <p:attrNameLst>
                                          <p:attrName>ppt_y</p:attrName>
                                        </p:attrNameLst>
                                      </p:cBhvr>
                                      <p:tavLst>
                                        <p:tav tm="0" fmla="#ppt_y-sin(pi*$)/9">
                                          <p:val>
                                            <p:fltVal val="0"/>
                                          </p:val>
                                        </p:tav>
                                        <p:tav tm="100000">
                                          <p:val>
                                            <p:fltVal val="1"/>
                                          </p:val>
                                        </p:tav>
                                      </p:tavLst>
                                    </p:anim>
                                    <p:anim calcmode="lin" valueType="num">
                                      <p:cBhvr>
                                        <p:cTn id="18" dur="290" tmFilter="0, 0; 0.125,0.2665; 0.25,0.4; 0.375,0.465; 0.5,0.5;  0.625,0.535; 0.75,0.6; 0.875,0.7335; 1,1">
                                          <p:stCondLst>
                                            <p:cond delay="1159"/>
                                          </p:stCondLst>
                                        </p:cTn>
                                        <p:tgtEl>
                                          <p:spTgt spid="13"/>
                                        </p:tgtEl>
                                        <p:attrNameLst>
                                          <p:attrName>ppt_y</p:attrName>
                                        </p:attrNameLst>
                                      </p:cBhvr>
                                      <p:tavLst>
                                        <p:tav tm="0" fmla="#ppt_y-sin(pi*$)/27">
                                          <p:val>
                                            <p:fltVal val="0"/>
                                          </p:val>
                                        </p:tav>
                                        <p:tav tm="100000">
                                          <p:val>
                                            <p:fltVal val="1"/>
                                          </p:val>
                                        </p:tav>
                                      </p:tavLst>
                                    </p:anim>
                                    <p:anim calcmode="lin" valueType="num">
                                      <p:cBhvr>
                                        <p:cTn id="19" dur="144" tmFilter="0, 0; 0.125,0.2665; 0.25,0.4; 0.375,0.465; 0.5,0.5;  0.625,0.535; 0.75,0.6; 0.875,0.7335; 1,1">
                                          <p:stCondLst>
                                            <p:cond delay="1449"/>
                                          </p:stCondLst>
                                        </p:cTn>
                                        <p:tgtEl>
                                          <p:spTgt spid="13"/>
                                        </p:tgtEl>
                                        <p:attrNameLst>
                                          <p:attrName>ppt_y</p:attrName>
                                        </p:attrNameLst>
                                      </p:cBhvr>
                                      <p:tavLst>
                                        <p:tav tm="0" fmla="#ppt_y-sin(pi*$)/81">
                                          <p:val>
                                            <p:fltVal val="0"/>
                                          </p:val>
                                        </p:tav>
                                        <p:tav tm="100000">
                                          <p:val>
                                            <p:fltVal val="1"/>
                                          </p:val>
                                        </p:tav>
                                      </p:tavLst>
                                    </p:anim>
                                    <p:animScale>
                                      <p:cBhvr>
                                        <p:cTn id="20" dur="23">
                                          <p:stCondLst>
                                            <p:cond delay="569"/>
                                          </p:stCondLst>
                                        </p:cTn>
                                        <p:tgtEl>
                                          <p:spTgt spid="13"/>
                                        </p:tgtEl>
                                      </p:cBhvr>
                                      <p:to x="100000" y="60000"/>
                                    </p:animScale>
                                    <p:animScale>
                                      <p:cBhvr>
                                        <p:cTn id="21" dur="145" decel="50000">
                                          <p:stCondLst>
                                            <p:cond delay="592"/>
                                          </p:stCondLst>
                                        </p:cTn>
                                        <p:tgtEl>
                                          <p:spTgt spid="13"/>
                                        </p:tgtEl>
                                      </p:cBhvr>
                                      <p:to x="100000" y="100000"/>
                                    </p:animScale>
                                    <p:animScale>
                                      <p:cBhvr>
                                        <p:cTn id="22" dur="23">
                                          <p:stCondLst>
                                            <p:cond delay="1148"/>
                                          </p:stCondLst>
                                        </p:cTn>
                                        <p:tgtEl>
                                          <p:spTgt spid="13"/>
                                        </p:tgtEl>
                                      </p:cBhvr>
                                      <p:to x="100000" y="80000"/>
                                    </p:animScale>
                                    <p:animScale>
                                      <p:cBhvr>
                                        <p:cTn id="23" dur="145" decel="50000">
                                          <p:stCondLst>
                                            <p:cond delay="1171"/>
                                          </p:stCondLst>
                                        </p:cTn>
                                        <p:tgtEl>
                                          <p:spTgt spid="13"/>
                                        </p:tgtEl>
                                      </p:cBhvr>
                                      <p:to x="100000" y="100000"/>
                                    </p:animScale>
                                    <p:animScale>
                                      <p:cBhvr>
                                        <p:cTn id="24" dur="23">
                                          <p:stCondLst>
                                            <p:cond delay="1437"/>
                                          </p:stCondLst>
                                        </p:cTn>
                                        <p:tgtEl>
                                          <p:spTgt spid="13"/>
                                        </p:tgtEl>
                                      </p:cBhvr>
                                      <p:to x="100000" y="90000"/>
                                    </p:animScale>
                                    <p:animScale>
                                      <p:cBhvr>
                                        <p:cTn id="25" dur="145" decel="50000">
                                          <p:stCondLst>
                                            <p:cond delay="1459"/>
                                          </p:stCondLst>
                                        </p:cTn>
                                        <p:tgtEl>
                                          <p:spTgt spid="13"/>
                                        </p:tgtEl>
                                      </p:cBhvr>
                                      <p:to x="100000" y="100000"/>
                                    </p:animScale>
                                    <p:animScale>
                                      <p:cBhvr>
                                        <p:cTn id="26" dur="23">
                                          <p:stCondLst>
                                            <p:cond delay="1582"/>
                                          </p:stCondLst>
                                        </p:cTn>
                                        <p:tgtEl>
                                          <p:spTgt spid="13"/>
                                        </p:tgtEl>
                                      </p:cBhvr>
                                      <p:to x="100000" y="95000"/>
                                    </p:animScale>
                                    <p:animScale>
                                      <p:cBhvr>
                                        <p:cTn id="27" dur="145" decel="50000">
                                          <p:stCondLst>
                                            <p:cond delay="1605"/>
                                          </p:stCondLst>
                                        </p:cTn>
                                        <p:tgtEl>
                                          <p:spTgt spid="13"/>
                                        </p:tgtEl>
                                      </p:cBhvr>
                                      <p:to x="100000" y="100000"/>
                                    </p:animScale>
                                  </p:childTnLst>
                                </p:cTn>
                              </p:par>
                              <p:par>
                                <p:cTn id="28" presetID="52" presetClass="entr" presetSubtype="0" fill="hold" nodeType="withEffect">
                                  <p:stCondLst>
                                    <p:cond delay="1250"/>
                                  </p:stCondLst>
                                  <p:childTnLst>
                                    <p:set>
                                      <p:cBhvr>
                                        <p:cTn id="29" dur="1" fill="hold">
                                          <p:stCondLst>
                                            <p:cond delay="0"/>
                                          </p:stCondLst>
                                        </p:cTn>
                                        <p:tgtEl>
                                          <p:spTgt spid="18"/>
                                        </p:tgtEl>
                                        <p:attrNameLst>
                                          <p:attrName>style.visibility</p:attrName>
                                        </p:attrNameLst>
                                      </p:cBhvr>
                                      <p:to>
                                        <p:strVal val="visible"/>
                                      </p:to>
                                    </p:set>
                                    <p:animScale>
                                      <p:cBhvr>
                                        <p:cTn id="3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8"/>
                                        </p:tgtEl>
                                        <p:attrNameLst>
                                          <p:attrName>ppt_x</p:attrName>
                                          <p:attrName>ppt_y</p:attrName>
                                        </p:attrNameLst>
                                      </p:cBhvr>
                                    </p:animMotion>
                                    <p:animEffect transition="in" filter="fade">
                                      <p:cBhvr>
                                        <p:cTn id="32" dur="1000"/>
                                        <p:tgtEl>
                                          <p:spTgt spid="18"/>
                                        </p:tgtEl>
                                      </p:cBhvr>
                                    </p:animEffect>
                                  </p:childTnLst>
                                </p:cTn>
                              </p:par>
                              <p:par>
                                <p:cTn id="33" presetID="18" presetClass="entr" presetSubtype="12" fill="hold" grpId="0" nodeType="withEffect">
                                  <p:stCondLst>
                                    <p:cond delay="150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1000"/>
                                        <p:tgtEl>
                                          <p:spTgt spid="15"/>
                                        </p:tgtEl>
                                      </p:cBhvr>
                                    </p:animEffect>
                                  </p:childTnLst>
                                </p:cTn>
                              </p:par>
                              <p:par>
                                <p:cTn id="36" presetID="49" presetClass="entr" presetSubtype="0" decel="100000" fill="hold" nodeType="withEffect">
                                  <p:stCondLst>
                                    <p:cond delay="20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4"/>
                                        </p:tgtEl>
                                        <p:attrNameLst>
                                          <p:attrName>style.visibility</p:attrName>
                                        </p:attrNameLst>
                                      </p:cBhvr>
                                      <p:to>
                                        <p:strVal val="visible"/>
                                      </p:to>
                                    </p:set>
                                    <p:anim calcmode="lin" valueType="num">
                                      <p:cBhvr>
                                        <p:cTn id="46" dur="2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7" dur="200" fill="hold"/>
                                        <p:tgtEl>
                                          <p:spTgt spid="4"/>
                                        </p:tgtEl>
                                        <p:attrNameLst>
                                          <p:attrName>ppt_y</p:attrName>
                                        </p:attrNameLst>
                                      </p:cBhvr>
                                      <p:tavLst>
                                        <p:tav tm="0">
                                          <p:val>
                                            <p:strVal val="#ppt_y"/>
                                          </p:val>
                                        </p:tav>
                                        <p:tav tm="100000">
                                          <p:val>
                                            <p:strVal val="#ppt_y"/>
                                          </p:val>
                                        </p:tav>
                                      </p:tavLst>
                                    </p:anim>
                                    <p:anim calcmode="lin" valueType="num">
                                      <p:cBhvr>
                                        <p:cTn id="48" dur="2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9" dur="2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val 249"/>
          <p:cNvSpPr>
            <a:spLocks noChangeArrowheads="1"/>
          </p:cNvSpPr>
          <p:nvPr/>
        </p:nvSpPr>
        <p:spPr bwMode="auto">
          <a:xfrm>
            <a:off x="773906" y="180077"/>
            <a:ext cx="1975247" cy="1974056"/>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0" name="Freeform 250"/>
          <p:cNvSpPr>
            <a:spLocks noEditPoints="1"/>
          </p:cNvSpPr>
          <p:nvPr/>
        </p:nvSpPr>
        <p:spPr bwMode="auto">
          <a:xfrm>
            <a:off x="2234803" y="180077"/>
            <a:ext cx="2260997" cy="1974056"/>
          </a:xfrm>
          <a:custGeom>
            <a:avLst/>
            <a:gdLst>
              <a:gd name="T0" fmla="*/ 8 w 792"/>
              <a:gd name="T1" fmla="*/ 300 h 691"/>
              <a:gd name="T2" fmla="*/ 31 w 792"/>
              <a:gd name="T3" fmla="*/ 277 h 691"/>
              <a:gd name="T4" fmla="*/ 54 w 792"/>
              <a:gd name="T5" fmla="*/ 300 h 691"/>
              <a:gd name="T6" fmla="*/ 31 w 792"/>
              <a:gd name="T7" fmla="*/ 323 h 691"/>
              <a:gd name="T8" fmla="*/ 8 w 792"/>
              <a:gd name="T9" fmla="*/ 300 h 691"/>
              <a:gd name="T10" fmla="*/ 792 w 792"/>
              <a:gd name="T11" fmla="*/ 346 h 691"/>
              <a:gd name="T12" fmla="*/ 446 w 792"/>
              <a:gd name="T13" fmla="*/ 691 h 691"/>
              <a:gd name="T14" fmla="*/ 140 w 792"/>
              <a:gd name="T15" fmla="*/ 506 h 691"/>
              <a:gd name="T16" fmla="*/ 23 w 792"/>
              <a:gd name="T17" fmla="*/ 506 h 691"/>
              <a:gd name="T18" fmla="*/ 0 w 792"/>
              <a:gd name="T19" fmla="*/ 483 h 691"/>
              <a:gd name="T20" fmla="*/ 23 w 792"/>
              <a:gd name="T21" fmla="*/ 460 h 691"/>
              <a:gd name="T22" fmla="*/ 98 w 792"/>
              <a:gd name="T23" fmla="*/ 460 h 691"/>
              <a:gd name="T24" fmla="*/ 121 w 792"/>
              <a:gd name="T25" fmla="*/ 437 h 691"/>
              <a:gd name="T26" fmla="*/ 98 w 792"/>
              <a:gd name="T27" fmla="*/ 414 h 691"/>
              <a:gd name="T28" fmla="*/ 84 w 792"/>
              <a:gd name="T29" fmla="*/ 414 h 691"/>
              <a:gd name="T30" fmla="*/ 61 w 792"/>
              <a:gd name="T31" fmla="*/ 392 h 691"/>
              <a:gd name="T32" fmla="*/ 84 w 792"/>
              <a:gd name="T33" fmla="*/ 369 h 691"/>
              <a:gd name="T34" fmla="*/ 157 w 792"/>
              <a:gd name="T35" fmla="*/ 369 h 691"/>
              <a:gd name="T36" fmla="*/ 180 w 792"/>
              <a:gd name="T37" fmla="*/ 346 h 691"/>
              <a:gd name="T38" fmla="*/ 157 w 792"/>
              <a:gd name="T39" fmla="*/ 323 h 691"/>
              <a:gd name="T40" fmla="*/ 98 w 792"/>
              <a:gd name="T41" fmla="*/ 323 h 691"/>
              <a:gd name="T42" fmla="*/ 75 w 792"/>
              <a:gd name="T43" fmla="*/ 300 h 691"/>
              <a:gd name="T44" fmla="*/ 98 w 792"/>
              <a:gd name="T45" fmla="*/ 277 h 691"/>
              <a:gd name="T46" fmla="*/ 134 w 792"/>
              <a:gd name="T47" fmla="*/ 277 h 691"/>
              <a:gd name="T48" fmla="*/ 157 w 792"/>
              <a:gd name="T49" fmla="*/ 254 h 691"/>
              <a:gd name="T50" fmla="*/ 134 w 792"/>
              <a:gd name="T51" fmla="*/ 231 h 691"/>
              <a:gd name="T52" fmla="*/ 62 w 792"/>
              <a:gd name="T53" fmla="*/ 231 h 691"/>
              <a:gd name="T54" fmla="*/ 39 w 792"/>
              <a:gd name="T55" fmla="*/ 209 h 691"/>
              <a:gd name="T56" fmla="*/ 62 w 792"/>
              <a:gd name="T57" fmla="*/ 186 h 691"/>
              <a:gd name="T58" fmla="*/ 140 w 792"/>
              <a:gd name="T59" fmla="*/ 186 h 691"/>
              <a:gd name="T60" fmla="*/ 446 w 792"/>
              <a:gd name="T61" fmla="*/ 0 h 691"/>
              <a:gd name="T62" fmla="*/ 792 w 792"/>
              <a:gd name="T63" fmla="*/ 34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2" h="691">
                <a:moveTo>
                  <a:pt x="8" y="300"/>
                </a:moveTo>
                <a:cubicBezTo>
                  <a:pt x="8" y="287"/>
                  <a:pt x="18" y="277"/>
                  <a:pt x="31" y="277"/>
                </a:cubicBezTo>
                <a:cubicBezTo>
                  <a:pt x="43" y="277"/>
                  <a:pt x="54" y="287"/>
                  <a:pt x="54" y="300"/>
                </a:cubicBezTo>
                <a:cubicBezTo>
                  <a:pt x="54" y="313"/>
                  <a:pt x="43" y="323"/>
                  <a:pt x="31" y="323"/>
                </a:cubicBezTo>
                <a:cubicBezTo>
                  <a:pt x="18" y="323"/>
                  <a:pt x="8" y="313"/>
                  <a:pt x="8" y="300"/>
                </a:cubicBezTo>
                <a:close/>
                <a:moveTo>
                  <a:pt x="792" y="346"/>
                </a:moveTo>
                <a:cubicBezTo>
                  <a:pt x="792" y="537"/>
                  <a:pt x="637" y="691"/>
                  <a:pt x="446" y="691"/>
                </a:cubicBezTo>
                <a:cubicBezTo>
                  <a:pt x="313" y="691"/>
                  <a:pt x="198" y="616"/>
                  <a:pt x="140" y="506"/>
                </a:cubicBezTo>
                <a:cubicBezTo>
                  <a:pt x="23" y="506"/>
                  <a:pt x="23" y="506"/>
                  <a:pt x="23" y="506"/>
                </a:cubicBezTo>
                <a:cubicBezTo>
                  <a:pt x="10" y="506"/>
                  <a:pt x="0" y="496"/>
                  <a:pt x="0" y="483"/>
                </a:cubicBezTo>
                <a:cubicBezTo>
                  <a:pt x="0" y="470"/>
                  <a:pt x="10" y="460"/>
                  <a:pt x="23" y="460"/>
                </a:cubicBezTo>
                <a:cubicBezTo>
                  <a:pt x="98" y="460"/>
                  <a:pt x="98" y="460"/>
                  <a:pt x="98" y="460"/>
                </a:cubicBezTo>
                <a:cubicBezTo>
                  <a:pt x="110" y="460"/>
                  <a:pt x="121" y="450"/>
                  <a:pt x="121" y="437"/>
                </a:cubicBezTo>
                <a:cubicBezTo>
                  <a:pt x="121" y="425"/>
                  <a:pt x="110" y="414"/>
                  <a:pt x="98" y="414"/>
                </a:cubicBezTo>
                <a:cubicBezTo>
                  <a:pt x="84" y="414"/>
                  <a:pt x="84" y="414"/>
                  <a:pt x="84" y="414"/>
                </a:cubicBezTo>
                <a:cubicBezTo>
                  <a:pt x="71" y="414"/>
                  <a:pt x="61" y="404"/>
                  <a:pt x="61" y="392"/>
                </a:cubicBezTo>
                <a:cubicBezTo>
                  <a:pt x="61" y="379"/>
                  <a:pt x="71" y="369"/>
                  <a:pt x="84" y="369"/>
                </a:cubicBezTo>
                <a:cubicBezTo>
                  <a:pt x="157" y="369"/>
                  <a:pt x="157" y="369"/>
                  <a:pt x="157" y="369"/>
                </a:cubicBezTo>
                <a:cubicBezTo>
                  <a:pt x="169" y="369"/>
                  <a:pt x="180" y="358"/>
                  <a:pt x="180" y="346"/>
                </a:cubicBezTo>
                <a:cubicBezTo>
                  <a:pt x="180" y="333"/>
                  <a:pt x="169" y="323"/>
                  <a:pt x="157" y="323"/>
                </a:cubicBezTo>
                <a:cubicBezTo>
                  <a:pt x="98" y="323"/>
                  <a:pt x="98" y="323"/>
                  <a:pt x="98" y="323"/>
                </a:cubicBezTo>
                <a:cubicBezTo>
                  <a:pt x="86" y="323"/>
                  <a:pt x="75" y="313"/>
                  <a:pt x="75" y="300"/>
                </a:cubicBezTo>
                <a:cubicBezTo>
                  <a:pt x="75" y="287"/>
                  <a:pt x="86" y="277"/>
                  <a:pt x="98" y="277"/>
                </a:cubicBezTo>
                <a:cubicBezTo>
                  <a:pt x="134" y="277"/>
                  <a:pt x="134" y="277"/>
                  <a:pt x="134" y="277"/>
                </a:cubicBezTo>
                <a:cubicBezTo>
                  <a:pt x="146" y="277"/>
                  <a:pt x="157" y="267"/>
                  <a:pt x="157" y="254"/>
                </a:cubicBezTo>
                <a:cubicBezTo>
                  <a:pt x="157" y="242"/>
                  <a:pt x="146" y="231"/>
                  <a:pt x="134" y="231"/>
                </a:cubicBezTo>
                <a:cubicBezTo>
                  <a:pt x="62" y="231"/>
                  <a:pt x="62" y="231"/>
                  <a:pt x="62" y="231"/>
                </a:cubicBezTo>
                <a:cubicBezTo>
                  <a:pt x="49" y="231"/>
                  <a:pt x="39" y="221"/>
                  <a:pt x="39" y="209"/>
                </a:cubicBezTo>
                <a:cubicBezTo>
                  <a:pt x="39" y="196"/>
                  <a:pt x="49" y="186"/>
                  <a:pt x="62" y="186"/>
                </a:cubicBezTo>
                <a:cubicBezTo>
                  <a:pt x="62" y="186"/>
                  <a:pt x="140" y="186"/>
                  <a:pt x="140" y="186"/>
                </a:cubicBezTo>
                <a:cubicBezTo>
                  <a:pt x="198" y="75"/>
                  <a:pt x="313" y="0"/>
                  <a:pt x="446" y="0"/>
                </a:cubicBezTo>
                <a:cubicBezTo>
                  <a:pt x="637" y="0"/>
                  <a:pt x="792" y="155"/>
                  <a:pt x="792" y="346"/>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1" name="Freeform 251"/>
          <p:cNvSpPr>
            <a:spLocks noEditPoints="1"/>
          </p:cNvSpPr>
          <p:nvPr/>
        </p:nvSpPr>
        <p:spPr bwMode="auto">
          <a:xfrm>
            <a:off x="3979069" y="180077"/>
            <a:ext cx="2260997" cy="1974056"/>
          </a:xfrm>
          <a:custGeom>
            <a:avLst/>
            <a:gdLst>
              <a:gd name="T0" fmla="*/ 31 w 792"/>
              <a:gd name="T1" fmla="*/ 369 h 691"/>
              <a:gd name="T2" fmla="*/ 54 w 792"/>
              <a:gd name="T3" fmla="*/ 392 h 691"/>
              <a:gd name="T4" fmla="*/ 31 w 792"/>
              <a:gd name="T5" fmla="*/ 414 h 691"/>
              <a:gd name="T6" fmla="*/ 8 w 792"/>
              <a:gd name="T7" fmla="*/ 392 h 691"/>
              <a:gd name="T8" fmla="*/ 31 w 792"/>
              <a:gd name="T9" fmla="*/ 369 h 691"/>
              <a:gd name="T10" fmla="*/ 446 w 792"/>
              <a:gd name="T11" fmla="*/ 691 h 691"/>
              <a:gd name="T12" fmla="*/ 140 w 792"/>
              <a:gd name="T13" fmla="*/ 506 h 691"/>
              <a:gd name="T14" fmla="*/ 62 w 792"/>
              <a:gd name="T15" fmla="*/ 506 h 691"/>
              <a:gd name="T16" fmla="*/ 39 w 792"/>
              <a:gd name="T17" fmla="*/ 483 h 691"/>
              <a:gd name="T18" fmla="*/ 62 w 792"/>
              <a:gd name="T19" fmla="*/ 460 h 691"/>
              <a:gd name="T20" fmla="*/ 134 w 792"/>
              <a:gd name="T21" fmla="*/ 460 h 691"/>
              <a:gd name="T22" fmla="*/ 157 w 792"/>
              <a:gd name="T23" fmla="*/ 437 h 691"/>
              <a:gd name="T24" fmla="*/ 134 w 792"/>
              <a:gd name="T25" fmla="*/ 414 h 691"/>
              <a:gd name="T26" fmla="*/ 98 w 792"/>
              <a:gd name="T27" fmla="*/ 414 h 691"/>
              <a:gd name="T28" fmla="*/ 75 w 792"/>
              <a:gd name="T29" fmla="*/ 392 h 691"/>
              <a:gd name="T30" fmla="*/ 98 w 792"/>
              <a:gd name="T31" fmla="*/ 369 h 691"/>
              <a:gd name="T32" fmla="*/ 157 w 792"/>
              <a:gd name="T33" fmla="*/ 369 h 691"/>
              <a:gd name="T34" fmla="*/ 180 w 792"/>
              <a:gd name="T35" fmla="*/ 346 h 691"/>
              <a:gd name="T36" fmla="*/ 157 w 792"/>
              <a:gd name="T37" fmla="*/ 323 h 691"/>
              <a:gd name="T38" fmla="*/ 84 w 792"/>
              <a:gd name="T39" fmla="*/ 323 h 691"/>
              <a:gd name="T40" fmla="*/ 61 w 792"/>
              <a:gd name="T41" fmla="*/ 300 h 691"/>
              <a:gd name="T42" fmla="*/ 84 w 792"/>
              <a:gd name="T43" fmla="*/ 277 h 691"/>
              <a:gd name="T44" fmla="*/ 98 w 792"/>
              <a:gd name="T45" fmla="*/ 277 h 691"/>
              <a:gd name="T46" fmla="*/ 121 w 792"/>
              <a:gd name="T47" fmla="*/ 254 h 691"/>
              <a:gd name="T48" fmla="*/ 98 w 792"/>
              <a:gd name="T49" fmla="*/ 231 h 691"/>
              <a:gd name="T50" fmla="*/ 23 w 792"/>
              <a:gd name="T51" fmla="*/ 231 h 691"/>
              <a:gd name="T52" fmla="*/ 0 w 792"/>
              <a:gd name="T53" fmla="*/ 209 h 691"/>
              <a:gd name="T54" fmla="*/ 23 w 792"/>
              <a:gd name="T55" fmla="*/ 186 h 691"/>
              <a:gd name="T56" fmla="*/ 140 w 792"/>
              <a:gd name="T57" fmla="*/ 186 h 691"/>
              <a:gd name="T58" fmla="*/ 446 w 792"/>
              <a:gd name="T59" fmla="*/ 0 h 691"/>
              <a:gd name="T60" fmla="*/ 792 w 792"/>
              <a:gd name="T61" fmla="*/ 346 h 691"/>
              <a:gd name="T62" fmla="*/ 446 w 792"/>
              <a:gd name="T63"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2" h="691">
                <a:moveTo>
                  <a:pt x="31" y="369"/>
                </a:moveTo>
                <a:cubicBezTo>
                  <a:pt x="43" y="369"/>
                  <a:pt x="54" y="379"/>
                  <a:pt x="54" y="392"/>
                </a:cubicBezTo>
                <a:cubicBezTo>
                  <a:pt x="54" y="404"/>
                  <a:pt x="43" y="414"/>
                  <a:pt x="31" y="414"/>
                </a:cubicBezTo>
                <a:cubicBezTo>
                  <a:pt x="18" y="414"/>
                  <a:pt x="8" y="404"/>
                  <a:pt x="8" y="392"/>
                </a:cubicBezTo>
                <a:cubicBezTo>
                  <a:pt x="8" y="379"/>
                  <a:pt x="18" y="369"/>
                  <a:pt x="31" y="369"/>
                </a:cubicBezTo>
                <a:close/>
                <a:moveTo>
                  <a:pt x="446" y="691"/>
                </a:moveTo>
                <a:cubicBezTo>
                  <a:pt x="313" y="691"/>
                  <a:pt x="198" y="616"/>
                  <a:pt x="140" y="506"/>
                </a:cubicBezTo>
                <a:cubicBezTo>
                  <a:pt x="62" y="506"/>
                  <a:pt x="62" y="506"/>
                  <a:pt x="62" y="506"/>
                </a:cubicBezTo>
                <a:cubicBezTo>
                  <a:pt x="50" y="506"/>
                  <a:pt x="39" y="496"/>
                  <a:pt x="39" y="483"/>
                </a:cubicBezTo>
                <a:cubicBezTo>
                  <a:pt x="39" y="470"/>
                  <a:pt x="50" y="460"/>
                  <a:pt x="62" y="460"/>
                </a:cubicBezTo>
                <a:cubicBezTo>
                  <a:pt x="134" y="460"/>
                  <a:pt x="134" y="460"/>
                  <a:pt x="134" y="460"/>
                </a:cubicBezTo>
                <a:cubicBezTo>
                  <a:pt x="147" y="460"/>
                  <a:pt x="157" y="450"/>
                  <a:pt x="157" y="437"/>
                </a:cubicBezTo>
                <a:cubicBezTo>
                  <a:pt x="157" y="425"/>
                  <a:pt x="147" y="414"/>
                  <a:pt x="134" y="414"/>
                </a:cubicBezTo>
                <a:cubicBezTo>
                  <a:pt x="98" y="414"/>
                  <a:pt x="98" y="414"/>
                  <a:pt x="98" y="414"/>
                </a:cubicBezTo>
                <a:cubicBezTo>
                  <a:pt x="86" y="414"/>
                  <a:pt x="75" y="404"/>
                  <a:pt x="75" y="392"/>
                </a:cubicBezTo>
                <a:cubicBezTo>
                  <a:pt x="75" y="379"/>
                  <a:pt x="86" y="369"/>
                  <a:pt x="98" y="369"/>
                </a:cubicBezTo>
                <a:cubicBezTo>
                  <a:pt x="157" y="369"/>
                  <a:pt x="157" y="369"/>
                  <a:pt x="157" y="369"/>
                </a:cubicBezTo>
                <a:cubicBezTo>
                  <a:pt x="169" y="369"/>
                  <a:pt x="180" y="358"/>
                  <a:pt x="180" y="346"/>
                </a:cubicBezTo>
                <a:cubicBezTo>
                  <a:pt x="180" y="333"/>
                  <a:pt x="169" y="323"/>
                  <a:pt x="157" y="323"/>
                </a:cubicBezTo>
                <a:cubicBezTo>
                  <a:pt x="84" y="323"/>
                  <a:pt x="84" y="323"/>
                  <a:pt x="84" y="323"/>
                </a:cubicBezTo>
                <a:cubicBezTo>
                  <a:pt x="71" y="323"/>
                  <a:pt x="61" y="313"/>
                  <a:pt x="61" y="300"/>
                </a:cubicBezTo>
                <a:cubicBezTo>
                  <a:pt x="61" y="287"/>
                  <a:pt x="71" y="277"/>
                  <a:pt x="84" y="277"/>
                </a:cubicBezTo>
                <a:cubicBezTo>
                  <a:pt x="98" y="277"/>
                  <a:pt x="98" y="277"/>
                  <a:pt x="98" y="277"/>
                </a:cubicBezTo>
                <a:cubicBezTo>
                  <a:pt x="111" y="277"/>
                  <a:pt x="121" y="267"/>
                  <a:pt x="121" y="254"/>
                </a:cubicBezTo>
                <a:cubicBezTo>
                  <a:pt x="121" y="242"/>
                  <a:pt x="111" y="232"/>
                  <a:pt x="98" y="231"/>
                </a:cubicBezTo>
                <a:cubicBezTo>
                  <a:pt x="23" y="231"/>
                  <a:pt x="23" y="231"/>
                  <a:pt x="23" y="231"/>
                </a:cubicBezTo>
                <a:cubicBezTo>
                  <a:pt x="10" y="231"/>
                  <a:pt x="0" y="221"/>
                  <a:pt x="0" y="209"/>
                </a:cubicBezTo>
                <a:cubicBezTo>
                  <a:pt x="0" y="196"/>
                  <a:pt x="10" y="186"/>
                  <a:pt x="23" y="186"/>
                </a:cubicBezTo>
                <a:cubicBezTo>
                  <a:pt x="23" y="186"/>
                  <a:pt x="140" y="186"/>
                  <a:pt x="140" y="186"/>
                </a:cubicBezTo>
                <a:cubicBezTo>
                  <a:pt x="198" y="75"/>
                  <a:pt x="313" y="0"/>
                  <a:pt x="446" y="0"/>
                </a:cubicBezTo>
                <a:cubicBezTo>
                  <a:pt x="637" y="0"/>
                  <a:pt x="792" y="155"/>
                  <a:pt x="792" y="346"/>
                </a:cubicBezTo>
                <a:cubicBezTo>
                  <a:pt x="792" y="537"/>
                  <a:pt x="637" y="691"/>
                  <a:pt x="446" y="691"/>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2" name="Freeform 252"/>
          <p:cNvSpPr>
            <a:spLocks noEditPoints="1"/>
          </p:cNvSpPr>
          <p:nvPr/>
        </p:nvSpPr>
        <p:spPr bwMode="auto">
          <a:xfrm>
            <a:off x="5666184" y="180077"/>
            <a:ext cx="2322910" cy="1974056"/>
          </a:xfrm>
          <a:custGeom>
            <a:avLst/>
            <a:gdLst>
              <a:gd name="T0" fmla="*/ 0 w 814"/>
              <a:gd name="T1" fmla="*/ 300 h 691"/>
              <a:gd name="T2" fmla="*/ 23 w 814"/>
              <a:gd name="T3" fmla="*/ 277 h 691"/>
              <a:gd name="T4" fmla="*/ 45 w 814"/>
              <a:gd name="T5" fmla="*/ 300 h 691"/>
              <a:gd name="T6" fmla="*/ 23 w 814"/>
              <a:gd name="T7" fmla="*/ 323 h 691"/>
              <a:gd name="T8" fmla="*/ 0 w 814"/>
              <a:gd name="T9" fmla="*/ 300 h 691"/>
              <a:gd name="T10" fmla="*/ 814 w 814"/>
              <a:gd name="T11" fmla="*/ 346 h 691"/>
              <a:gd name="T12" fmla="*/ 468 w 814"/>
              <a:gd name="T13" fmla="*/ 691 h 691"/>
              <a:gd name="T14" fmla="*/ 162 w 814"/>
              <a:gd name="T15" fmla="*/ 506 h 691"/>
              <a:gd name="T16" fmla="*/ 101 w 814"/>
              <a:gd name="T17" fmla="*/ 506 h 691"/>
              <a:gd name="T18" fmla="*/ 78 w 814"/>
              <a:gd name="T19" fmla="*/ 483 h 691"/>
              <a:gd name="T20" fmla="*/ 101 w 814"/>
              <a:gd name="T21" fmla="*/ 460 h 691"/>
              <a:gd name="T22" fmla="*/ 119 w 814"/>
              <a:gd name="T23" fmla="*/ 460 h 691"/>
              <a:gd name="T24" fmla="*/ 142 w 814"/>
              <a:gd name="T25" fmla="*/ 437 h 691"/>
              <a:gd name="T26" fmla="*/ 119 w 814"/>
              <a:gd name="T27" fmla="*/ 414 h 691"/>
              <a:gd name="T28" fmla="*/ 52 w 814"/>
              <a:gd name="T29" fmla="*/ 414 h 691"/>
              <a:gd name="T30" fmla="*/ 29 w 814"/>
              <a:gd name="T31" fmla="*/ 392 h 691"/>
              <a:gd name="T32" fmla="*/ 52 w 814"/>
              <a:gd name="T33" fmla="*/ 369 h 691"/>
              <a:gd name="T34" fmla="*/ 162 w 814"/>
              <a:gd name="T35" fmla="*/ 369 h 691"/>
              <a:gd name="T36" fmla="*/ 185 w 814"/>
              <a:gd name="T37" fmla="*/ 346 h 691"/>
              <a:gd name="T38" fmla="*/ 162 w 814"/>
              <a:gd name="T39" fmla="*/ 323 h 691"/>
              <a:gd name="T40" fmla="*/ 90 w 814"/>
              <a:gd name="T41" fmla="*/ 323 h 691"/>
              <a:gd name="T42" fmla="*/ 67 w 814"/>
              <a:gd name="T43" fmla="*/ 300 h 691"/>
              <a:gd name="T44" fmla="*/ 90 w 814"/>
              <a:gd name="T45" fmla="*/ 277 h 691"/>
              <a:gd name="T46" fmla="*/ 155 w 814"/>
              <a:gd name="T47" fmla="*/ 277 h 691"/>
              <a:gd name="T48" fmla="*/ 178 w 814"/>
              <a:gd name="T49" fmla="*/ 254 h 691"/>
              <a:gd name="T50" fmla="*/ 155 w 814"/>
              <a:gd name="T51" fmla="*/ 231 h 691"/>
              <a:gd name="T52" fmla="*/ 134 w 814"/>
              <a:gd name="T53" fmla="*/ 231 h 691"/>
              <a:gd name="T54" fmla="*/ 111 w 814"/>
              <a:gd name="T55" fmla="*/ 209 h 691"/>
              <a:gd name="T56" fmla="*/ 134 w 814"/>
              <a:gd name="T57" fmla="*/ 186 h 691"/>
              <a:gd name="T58" fmla="*/ 162 w 814"/>
              <a:gd name="T59" fmla="*/ 186 h 691"/>
              <a:gd name="T60" fmla="*/ 468 w 814"/>
              <a:gd name="T61" fmla="*/ 0 h 691"/>
              <a:gd name="T62" fmla="*/ 814 w 814"/>
              <a:gd name="T63" fmla="*/ 34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4" h="691">
                <a:moveTo>
                  <a:pt x="0" y="300"/>
                </a:moveTo>
                <a:cubicBezTo>
                  <a:pt x="0" y="287"/>
                  <a:pt x="10" y="277"/>
                  <a:pt x="23" y="277"/>
                </a:cubicBezTo>
                <a:cubicBezTo>
                  <a:pt x="35" y="277"/>
                  <a:pt x="45" y="287"/>
                  <a:pt x="45" y="300"/>
                </a:cubicBezTo>
                <a:cubicBezTo>
                  <a:pt x="45" y="313"/>
                  <a:pt x="35" y="323"/>
                  <a:pt x="23" y="323"/>
                </a:cubicBezTo>
                <a:cubicBezTo>
                  <a:pt x="10" y="323"/>
                  <a:pt x="0" y="313"/>
                  <a:pt x="0" y="300"/>
                </a:cubicBezTo>
                <a:close/>
                <a:moveTo>
                  <a:pt x="814" y="346"/>
                </a:moveTo>
                <a:cubicBezTo>
                  <a:pt x="814" y="537"/>
                  <a:pt x="659" y="691"/>
                  <a:pt x="468" y="691"/>
                </a:cubicBezTo>
                <a:cubicBezTo>
                  <a:pt x="335" y="691"/>
                  <a:pt x="220" y="616"/>
                  <a:pt x="162" y="506"/>
                </a:cubicBezTo>
                <a:cubicBezTo>
                  <a:pt x="101" y="506"/>
                  <a:pt x="101" y="506"/>
                  <a:pt x="101" y="506"/>
                </a:cubicBezTo>
                <a:cubicBezTo>
                  <a:pt x="88" y="506"/>
                  <a:pt x="78" y="496"/>
                  <a:pt x="78" y="483"/>
                </a:cubicBezTo>
                <a:cubicBezTo>
                  <a:pt x="78" y="470"/>
                  <a:pt x="88" y="460"/>
                  <a:pt x="101" y="460"/>
                </a:cubicBezTo>
                <a:cubicBezTo>
                  <a:pt x="119" y="460"/>
                  <a:pt x="119" y="460"/>
                  <a:pt x="119" y="460"/>
                </a:cubicBezTo>
                <a:cubicBezTo>
                  <a:pt x="132" y="460"/>
                  <a:pt x="142" y="450"/>
                  <a:pt x="142" y="437"/>
                </a:cubicBezTo>
                <a:cubicBezTo>
                  <a:pt x="142" y="425"/>
                  <a:pt x="132" y="414"/>
                  <a:pt x="119" y="414"/>
                </a:cubicBezTo>
                <a:cubicBezTo>
                  <a:pt x="52" y="414"/>
                  <a:pt x="52" y="414"/>
                  <a:pt x="52" y="414"/>
                </a:cubicBezTo>
                <a:cubicBezTo>
                  <a:pt x="40" y="414"/>
                  <a:pt x="29" y="404"/>
                  <a:pt x="29" y="392"/>
                </a:cubicBezTo>
                <a:cubicBezTo>
                  <a:pt x="29" y="379"/>
                  <a:pt x="40" y="369"/>
                  <a:pt x="52" y="369"/>
                </a:cubicBezTo>
                <a:cubicBezTo>
                  <a:pt x="162" y="369"/>
                  <a:pt x="162" y="369"/>
                  <a:pt x="162" y="369"/>
                </a:cubicBezTo>
                <a:cubicBezTo>
                  <a:pt x="175" y="369"/>
                  <a:pt x="185" y="358"/>
                  <a:pt x="185" y="346"/>
                </a:cubicBezTo>
                <a:cubicBezTo>
                  <a:pt x="185" y="333"/>
                  <a:pt x="175" y="323"/>
                  <a:pt x="162" y="323"/>
                </a:cubicBezTo>
                <a:cubicBezTo>
                  <a:pt x="90" y="323"/>
                  <a:pt x="90" y="323"/>
                  <a:pt x="90" y="323"/>
                </a:cubicBezTo>
                <a:cubicBezTo>
                  <a:pt x="77" y="323"/>
                  <a:pt x="67" y="313"/>
                  <a:pt x="67" y="300"/>
                </a:cubicBezTo>
                <a:cubicBezTo>
                  <a:pt x="67" y="287"/>
                  <a:pt x="77" y="277"/>
                  <a:pt x="90" y="277"/>
                </a:cubicBezTo>
                <a:cubicBezTo>
                  <a:pt x="155" y="277"/>
                  <a:pt x="155" y="277"/>
                  <a:pt x="155" y="277"/>
                </a:cubicBezTo>
                <a:cubicBezTo>
                  <a:pt x="168" y="277"/>
                  <a:pt x="178" y="267"/>
                  <a:pt x="178" y="254"/>
                </a:cubicBezTo>
                <a:cubicBezTo>
                  <a:pt x="178" y="242"/>
                  <a:pt x="168" y="231"/>
                  <a:pt x="155" y="231"/>
                </a:cubicBezTo>
                <a:cubicBezTo>
                  <a:pt x="134" y="231"/>
                  <a:pt x="134" y="231"/>
                  <a:pt x="134" y="231"/>
                </a:cubicBezTo>
                <a:cubicBezTo>
                  <a:pt x="121" y="231"/>
                  <a:pt x="111" y="221"/>
                  <a:pt x="111" y="209"/>
                </a:cubicBezTo>
                <a:cubicBezTo>
                  <a:pt x="111" y="196"/>
                  <a:pt x="121" y="186"/>
                  <a:pt x="134" y="186"/>
                </a:cubicBezTo>
                <a:cubicBezTo>
                  <a:pt x="134" y="186"/>
                  <a:pt x="162" y="186"/>
                  <a:pt x="162" y="186"/>
                </a:cubicBezTo>
                <a:cubicBezTo>
                  <a:pt x="220" y="75"/>
                  <a:pt x="335" y="0"/>
                  <a:pt x="468" y="0"/>
                </a:cubicBezTo>
                <a:cubicBezTo>
                  <a:pt x="659" y="0"/>
                  <a:pt x="814" y="155"/>
                  <a:pt x="814" y="346"/>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 name="CaixaDeTexto 2">
            <a:extLst>
              <a:ext uri="{FF2B5EF4-FFF2-40B4-BE49-F238E27FC236}">
                <a16:creationId xmlns:a16="http://schemas.microsoft.com/office/drawing/2014/main" id="{879638F3-6BED-B364-7415-F7AD9613A58C}"/>
              </a:ext>
            </a:extLst>
          </p:cNvPr>
          <p:cNvSpPr txBox="1"/>
          <p:nvPr/>
        </p:nvSpPr>
        <p:spPr>
          <a:xfrm>
            <a:off x="1064418" y="930501"/>
            <a:ext cx="1328136" cy="496290"/>
          </a:xfrm>
          <a:prstGeom prst="rect">
            <a:avLst/>
          </a:prstGeom>
          <a:noFill/>
        </p:spPr>
        <p:txBody>
          <a:bodyPr wrap="square">
            <a:spAutoFit/>
          </a:bodyPr>
          <a:lstStyle/>
          <a:p>
            <a:r>
              <a:rPr lang="pt-BR" sz="2625" dirty="0">
                <a:solidFill>
                  <a:schemeClr val="bg1"/>
                </a:solidFill>
                <a:latin typeface="Aharoni" panose="02010803020104030203" pitchFamily="2" charset="-79"/>
                <a:cs typeface="Aharoni" panose="02010803020104030203" pitchFamily="2" charset="-79"/>
              </a:rPr>
              <a:t>Art. 132</a:t>
            </a:r>
          </a:p>
        </p:txBody>
      </p:sp>
      <p:sp>
        <p:nvSpPr>
          <p:cNvPr id="21" name="CaixaDeTexto 20">
            <a:extLst>
              <a:ext uri="{FF2B5EF4-FFF2-40B4-BE49-F238E27FC236}">
                <a16:creationId xmlns:a16="http://schemas.microsoft.com/office/drawing/2014/main" id="{822DEF31-2CEA-8C58-E255-740F2324907A}"/>
              </a:ext>
            </a:extLst>
          </p:cNvPr>
          <p:cNvSpPr txBox="1"/>
          <p:nvPr/>
        </p:nvSpPr>
        <p:spPr>
          <a:xfrm>
            <a:off x="19154" y="2130487"/>
            <a:ext cx="2322911" cy="1384995"/>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A formalização do termo aditivo é </a:t>
            </a:r>
            <a:r>
              <a:rPr lang="pt-BR" sz="1200" dirty="0">
                <a:solidFill>
                  <a:srgbClr val="0070C0"/>
                </a:solidFill>
                <a:latin typeface="Aharoni" panose="02010803020104030203" pitchFamily="2" charset="-79"/>
                <a:cs typeface="Aharoni" panose="02010803020104030203" pitchFamily="2" charset="-79"/>
              </a:rPr>
              <a:t>CONDIÇÃO PARA A EXECUÇÃO</a:t>
            </a:r>
            <a:r>
              <a:rPr lang="pt-BR" sz="1200" dirty="0">
                <a:latin typeface="Aharoni" panose="02010803020104030203" pitchFamily="2" charset="-79"/>
                <a:cs typeface="Aharoni" panose="02010803020104030203" pitchFamily="2" charset="-79"/>
              </a:rPr>
              <a:t>, pelo contratado, das prestações determinadas pela Administração no </a:t>
            </a:r>
            <a:r>
              <a:rPr lang="pt-BR" sz="1200" dirty="0">
                <a:solidFill>
                  <a:srgbClr val="0070C0"/>
                </a:solidFill>
                <a:latin typeface="Aharoni" panose="02010803020104030203" pitchFamily="2" charset="-79"/>
                <a:cs typeface="Aharoni" panose="02010803020104030203" pitchFamily="2" charset="-79"/>
              </a:rPr>
              <a:t>CURSO DA EXECUÇÃO DO CONTRATO</a:t>
            </a:r>
            <a:r>
              <a:rPr lang="pt-BR" sz="1200" dirty="0">
                <a:latin typeface="Aharoni" panose="02010803020104030203" pitchFamily="2" charset="-79"/>
                <a:cs typeface="Aharoni" panose="02010803020104030203" pitchFamily="2" charset="-79"/>
              </a:rPr>
              <a:t>...</a:t>
            </a:r>
          </a:p>
        </p:txBody>
      </p:sp>
      <p:sp>
        <p:nvSpPr>
          <p:cNvPr id="23" name="CaixaDeTexto 22">
            <a:extLst>
              <a:ext uri="{FF2B5EF4-FFF2-40B4-BE49-F238E27FC236}">
                <a16:creationId xmlns:a16="http://schemas.microsoft.com/office/drawing/2014/main" id="{745955D7-31FE-04DA-965F-5091D65C2E85}"/>
              </a:ext>
            </a:extLst>
          </p:cNvPr>
          <p:cNvSpPr txBox="1"/>
          <p:nvPr/>
        </p:nvSpPr>
        <p:spPr>
          <a:xfrm>
            <a:off x="2849832" y="930501"/>
            <a:ext cx="1325009" cy="496290"/>
          </a:xfrm>
          <a:prstGeom prst="rect">
            <a:avLst/>
          </a:prstGeom>
          <a:noFill/>
        </p:spPr>
        <p:txBody>
          <a:bodyPr wrap="square">
            <a:spAutoFit/>
          </a:bodyPr>
          <a:lstStyle/>
          <a:p>
            <a:r>
              <a:rPr lang="pt-BR" sz="2625" dirty="0">
                <a:solidFill>
                  <a:schemeClr val="bg1"/>
                </a:solidFill>
                <a:latin typeface="Aharoni" panose="02010803020104030203" pitchFamily="2" charset="-79"/>
                <a:cs typeface="Aharoni" panose="02010803020104030203" pitchFamily="2" charset="-79"/>
              </a:rPr>
              <a:t>Art. 134</a:t>
            </a:r>
          </a:p>
        </p:txBody>
      </p:sp>
      <p:sp>
        <p:nvSpPr>
          <p:cNvPr id="25" name="CaixaDeTexto 24">
            <a:extLst>
              <a:ext uri="{FF2B5EF4-FFF2-40B4-BE49-F238E27FC236}">
                <a16:creationId xmlns:a16="http://schemas.microsoft.com/office/drawing/2014/main" id="{3AE97850-6A8E-9B4F-4A4E-6FBB769A7AE7}"/>
              </a:ext>
            </a:extLst>
          </p:cNvPr>
          <p:cNvSpPr txBox="1"/>
          <p:nvPr/>
        </p:nvSpPr>
        <p:spPr>
          <a:xfrm>
            <a:off x="2353120" y="2223721"/>
            <a:ext cx="2322911" cy="2308324"/>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Os preços contratados serão alterados, </a:t>
            </a:r>
            <a:r>
              <a:rPr lang="pt-BR" sz="1200" dirty="0">
                <a:solidFill>
                  <a:srgbClr val="0070C0"/>
                </a:solidFill>
                <a:latin typeface="Aharoni" panose="02010803020104030203" pitchFamily="2" charset="-79"/>
                <a:cs typeface="Aharoni" panose="02010803020104030203" pitchFamily="2" charset="-79"/>
              </a:rPr>
              <a:t>PARA MAIS OU PARA MENOS</a:t>
            </a:r>
            <a:r>
              <a:rPr lang="pt-BR" sz="1200" dirty="0">
                <a:latin typeface="Aharoni" panose="02010803020104030203" pitchFamily="2" charset="-79"/>
                <a:cs typeface="Aharoni" panose="02010803020104030203" pitchFamily="2" charset="-79"/>
              </a:rPr>
              <a:t>, conforme o caso, se houver, após a data da apresentação da proposta, criação, alteração ou extinção de quaisquer tributos ou encargos legais ou a superveniência de disposições legais, com comprovada repercussão sobre os preços contratados.</a:t>
            </a:r>
          </a:p>
        </p:txBody>
      </p:sp>
      <p:sp>
        <p:nvSpPr>
          <p:cNvPr id="27" name="CaixaDeTexto 26">
            <a:extLst>
              <a:ext uri="{FF2B5EF4-FFF2-40B4-BE49-F238E27FC236}">
                <a16:creationId xmlns:a16="http://schemas.microsoft.com/office/drawing/2014/main" id="{56501A43-F6B4-23C9-E29F-AB8C2FB9EE46}"/>
              </a:ext>
            </a:extLst>
          </p:cNvPr>
          <p:cNvSpPr txBox="1"/>
          <p:nvPr/>
        </p:nvSpPr>
        <p:spPr>
          <a:xfrm>
            <a:off x="4559213" y="927877"/>
            <a:ext cx="1272588" cy="496290"/>
          </a:xfrm>
          <a:prstGeom prst="rect">
            <a:avLst/>
          </a:prstGeom>
          <a:noFill/>
        </p:spPr>
        <p:txBody>
          <a:bodyPr wrap="square">
            <a:spAutoFit/>
          </a:bodyPr>
          <a:lstStyle/>
          <a:p>
            <a:r>
              <a:rPr lang="pt-BR" sz="2625" dirty="0">
                <a:solidFill>
                  <a:schemeClr val="bg1"/>
                </a:solidFill>
                <a:latin typeface="Aharoni" panose="02010803020104030203" pitchFamily="2" charset="-79"/>
                <a:cs typeface="Aharoni" panose="02010803020104030203" pitchFamily="2" charset="-79"/>
              </a:rPr>
              <a:t>Art. 135</a:t>
            </a:r>
          </a:p>
        </p:txBody>
      </p:sp>
      <p:sp>
        <p:nvSpPr>
          <p:cNvPr id="29" name="CaixaDeTexto 28">
            <a:extLst>
              <a:ext uri="{FF2B5EF4-FFF2-40B4-BE49-F238E27FC236}">
                <a16:creationId xmlns:a16="http://schemas.microsoft.com/office/drawing/2014/main" id="{110D6888-7D3D-3580-DFC2-F4BBD9A2A67D}"/>
              </a:ext>
            </a:extLst>
          </p:cNvPr>
          <p:cNvSpPr txBox="1"/>
          <p:nvPr/>
        </p:nvSpPr>
        <p:spPr>
          <a:xfrm>
            <a:off x="4618990" y="2220614"/>
            <a:ext cx="2208648" cy="2492990"/>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Os preços dos contratos para serviços contínuos com regime de dedicação exclusiva de mão de obra ou com predominância de mão de obra serão repactuados para </a:t>
            </a:r>
            <a:r>
              <a:rPr lang="pt-BR" sz="1200" dirty="0">
                <a:solidFill>
                  <a:srgbClr val="0070C0"/>
                </a:solidFill>
                <a:latin typeface="Aharoni" panose="02010803020104030203" pitchFamily="2" charset="-79"/>
                <a:cs typeface="Aharoni" panose="02010803020104030203" pitchFamily="2" charset="-79"/>
              </a:rPr>
              <a:t>MANUTENÇÃO DO EQUILÍBRIO ECONÔMICO-FINANCEIRO, MEDIANTE </a:t>
            </a:r>
            <a:r>
              <a:rPr lang="pt-BR" sz="1200" dirty="0">
                <a:solidFill>
                  <a:srgbClr val="FF0000"/>
                </a:solidFill>
                <a:latin typeface="Aharoni" panose="02010803020104030203" pitchFamily="2" charset="-79"/>
                <a:cs typeface="Aharoni" panose="02010803020104030203" pitchFamily="2" charset="-79"/>
              </a:rPr>
              <a:t>DEMONSTRAÇÃO ANALÍTICA DA VARIAÇÃO DOS CUSTOS CONTRATUAIS</a:t>
            </a:r>
          </a:p>
        </p:txBody>
      </p:sp>
      <p:sp>
        <p:nvSpPr>
          <p:cNvPr id="31" name="CaixaDeTexto 30">
            <a:extLst>
              <a:ext uri="{FF2B5EF4-FFF2-40B4-BE49-F238E27FC236}">
                <a16:creationId xmlns:a16="http://schemas.microsoft.com/office/drawing/2014/main" id="{D30F1184-655F-A45C-1182-5D2D7246D72C}"/>
              </a:ext>
            </a:extLst>
          </p:cNvPr>
          <p:cNvSpPr txBox="1"/>
          <p:nvPr/>
        </p:nvSpPr>
        <p:spPr>
          <a:xfrm>
            <a:off x="6434981" y="927877"/>
            <a:ext cx="1328855" cy="496290"/>
          </a:xfrm>
          <a:prstGeom prst="rect">
            <a:avLst/>
          </a:prstGeom>
          <a:noFill/>
        </p:spPr>
        <p:txBody>
          <a:bodyPr wrap="square">
            <a:spAutoFit/>
          </a:bodyPr>
          <a:lstStyle/>
          <a:p>
            <a:r>
              <a:rPr lang="pt-BR" sz="2625" dirty="0">
                <a:solidFill>
                  <a:schemeClr val="bg1"/>
                </a:solidFill>
                <a:latin typeface="Aharoni" panose="02010803020104030203" pitchFamily="2" charset="-79"/>
                <a:cs typeface="Aharoni" panose="02010803020104030203" pitchFamily="2" charset="-79"/>
              </a:rPr>
              <a:t>Art. 136</a:t>
            </a:r>
          </a:p>
        </p:txBody>
      </p:sp>
      <p:sp>
        <p:nvSpPr>
          <p:cNvPr id="33" name="CaixaDeTexto 32">
            <a:extLst>
              <a:ext uri="{FF2B5EF4-FFF2-40B4-BE49-F238E27FC236}">
                <a16:creationId xmlns:a16="http://schemas.microsoft.com/office/drawing/2014/main" id="{5BA15650-0C29-A3B8-BDA0-26DFEF4A6B1A}"/>
              </a:ext>
            </a:extLst>
          </p:cNvPr>
          <p:cNvSpPr txBox="1"/>
          <p:nvPr/>
        </p:nvSpPr>
        <p:spPr>
          <a:xfrm>
            <a:off x="6747755" y="2220614"/>
            <a:ext cx="2208648" cy="1384995"/>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Registros que </a:t>
            </a:r>
            <a:r>
              <a:rPr lang="pt-BR" sz="1200" b="1" dirty="0">
                <a:solidFill>
                  <a:srgbClr val="0070C0"/>
                </a:solidFill>
                <a:latin typeface="Aharoni" panose="02010803020104030203" pitchFamily="2" charset="-79"/>
                <a:cs typeface="Aharoni" panose="02010803020104030203" pitchFamily="2" charset="-79"/>
              </a:rPr>
              <a:t>NÃO CARACTERIZAM ALTERAÇÃO DO CONTRATO</a:t>
            </a:r>
            <a:r>
              <a:rPr lang="pt-BR" sz="1200" dirty="0">
                <a:solidFill>
                  <a:srgbClr val="0070C0"/>
                </a:solidFill>
                <a:latin typeface="Aharoni" panose="02010803020104030203" pitchFamily="2" charset="-79"/>
                <a:cs typeface="Aharoni" panose="02010803020104030203" pitchFamily="2" charset="-79"/>
              </a:rPr>
              <a:t> </a:t>
            </a:r>
            <a:r>
              <a:rPr lang="pt-BR" sz="1200" dirty="0">
                <a:latin typeface="Aharoni" panose="02010803020104030203" pitchFamily="2" charset="-79"/>
                <a:cs typeface="Aharoni" panose="02010803020104030203" pitchFamily="2" charset="-79"/>
              </a:rPr>
              <a:t>podem ser realizados por </a:t>
            </a:r>
            <a:r>
              <a:rPr lang="pt-BR" sz="1200" b="1" dirty="0">
                <a:solidFill>
                  <a:srgbClr val="0070C0"/>
                </a:solidFill>
                <a:latin typeface="Aharoni" panose="02010803020104030203" pitchFamily="2" charset="-79"/>
                <a:cs typeface="Aharoni" panose="02010803020104030203" pitchFamily="2" charset="-79"/>
              </a:rPr>
              <a:t>SIMPLES APOSTILA</a:t>
            </a:r>
            <a:r>
              <a:rPr lang="pt-BR" sz="1200" dirty="0">
                <a:latin typeface="Aharoni" panose="02010803020104030203" pitchFamily="2" charset="-79"/>
                <a:cs typeface="Aharoni" panose="02010803020104030203" pitchFamily="2" charset="-79"/>
              </a:rPr>
              <a:t>, dispensada a celebração de termo aditivo.</a:t>
            </a:r>
          </a:p>
        </p:txBody>
      </p:sp>
    </p:spTree>
    <p:extLst>
      <p:ext uri="{BB962C8B-B14F-4D97-AF65-F5344CB8AC3E}">
        <p14:creationId xmlns:p14="http://schemas.microsoft.com/office/powerpoint/2010/main" val="19197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p:cTn id="7" dur="500" fill="hold"/>
                                        <p:tgtEl>
                                          <p:spTgt spid="249"/>
                                        </p:tgtEl>
                                        <p:attrNameLst>
                                          <p:attrName>ppt_w</p:attrName>
                                        </p:attrNameLst>
                                      </p:cBhvr>
                                      <p:tavLst>
                                        <p:tav tm="0">
                                          <p:val>
                                            <p:fltVal val="0"/>
                                          </p:val>
                                        </p:tav>
                                        <p:tav tm="100000">
                                          <p:val>
                                            <p:strVal val="#ppt_w"/>
                                          </p:val>
                                        </p:tav>
                                      </p:tavLst>
                                    </p:anim>
                                    <p:anim calcmode="lin" valueType="num">
                                      <p:cBhvr>
                                        <p:cTn id="8" dur="500" fill="hold"/>
                                        <p:tgtEl>
                                          <p:spTgt spid="249"/>
                                        </p:tgtEl>
                                        <p:attrNameLst>
                                          <p:attrName>ppt_h</p:attrName>
                                        </p:attrNameLst>
                                      </p:cBhvr>
                                      <p:tavLst>
                                        <p:tav tm="0">
                                          <p:val>
                                            <p:fltVal val="0"/>
                                          </p:val>
                                        </p:tav>
                                        <p:tav tm="100000">
                                          <p:val>
                                            <p:strVal val="#ppt_h"/>
                                          </p:val>
                                        </p:tav>
                                      </p:tavLst>
                                    </p:anim>
                                    <p:animEffect transition="in" filter="fade">
                                      <p:cBhvr>
                                        <p:cTn id="9" dur="500"/>
                                        <p:tgtEl>
                                          <p:spTgt spid="24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500" fill="hold"/>
                                        <p:tgtEl>
                                          <p:spTgt spid="250"/>
                                        </p:tgtEl>
                                        <p:attrNameLst>
                                          <p:attrName>ppt_w</p:attrName>
                                        </p:attrNameLst>
                                      </p:cBhvr>
                                      <p:tavLst>
                                        <p:tav tm="0">
                                          <p:val>
                                            <p:fltVal val="0"/>
                                          </p:val>
                                        </p:tav>
                                        <p:tav tm="100000">
                                          <p:val>
                                            <p:strVal val="#ppt_w"/>
                                          </p:val>
                                        </p:tav>
                                      </p:tavLst>
                                    </p:anim>
                                    <p:anim calcmode="lin" valueType="num">
                                      <p:cBhvr>
                                        <p:cTn id="14" dur="500" fill="hold"/>
                                        <p:tgtEl>
                                          <p:spTgt spid="250"/>
                                        </p:tgtEl>
                                        <p:attrNameLst>
                                          <p:attrName>ppt_h</p:attrName>
                                        </p:attrNameLst>
                                      </p:cBhvr>
                                      <p:tavLst>
                                        <p:tav tm="0">
                                          <p:val>
                                            <p:fltVal val="0"/>
                                          </p:val>
                                        </p:tav>
                                        <p:tav tm="100000">
                                          <p:val>
                                            <p:strVal val="#ppt_h"/>
                                          </p:val>
                                        </p:tav>
                                      </p:tavLst>
                                    </p:anim>
                                    <p:animEffect transition="in" filter="fade">
                                      <p:cBhvr>
                                        <p:cTn id="15" dur="500"/>
                                        <p:tgtEl>
                                          <p:spTgt spid="25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1"/>
                                        </p:tgtEl>
                                        <p:attrNameLst>
                                          <p:attrName>style.visibility</p:attrName>
                                        </p:attrNameLst>
                                      </p:cBhvr>
                                      <p:to>
                                        <p:strVal val="visible"/>
                                      </p:to>
                                    </p:set>
                                    <p:anim calcmode="lin" valueType="num">
                                      <p:cBhvr>
                                        <p:cTn id="19" dur="500" fill="hold"/>
                                        <p:tgtEl>
                                          <p:spTgt spid="251"/>
                                        </p:tgtEl>
                                        <p:attrNameLst>
                                          <p:attrName>ppt_w</p:attrName>
                                        </p:attrNameLst>
                                      </p:cBhvr>
                                      <p:tavLst>
                                        <p:tav tm="0">
                                          <p:val>
                                            <p:fltVal val="0"/>
                                          </p:val>
                                        </p:tav>
                                        <p:tav tm="100000">
                                          <p:val>
                                            <p:strVal val="#ppt_w"/>
                                          </p:val>
                                        </p:tav>
                                      </p:tavLst>
                                    </p:anim>
                                    <p:anim calcmode="lin" valueType="num">
                                      <p:cBhvr>
                                        <p:cTn id="20" dur="500" fill="hold"/>
                                        <p:tgtEl>
                                          <p:spTgt spid="251"/>
                                        </p:tgtEl>
                                        <p:attrNameLst>
                                          <p:attrName>ppt_h</p:attrName>
                                        </p:attrNameLst>
                                      </p:cBhvr>
                                      <p:tavLst>
                                        <p:tav tm="0">
                                          <p:val>
                                            <p:fltVal val="0"/>
                                          </p:val>
                                        </p:tav>
                                        <p:tav tm="100000">
                                          <p:val>
                                            <p:strVal val="#ppt_h"/>
                                          </p:val>
                                        </p:tav>
                                      </p:tavLst>
                                    </p:anim>
                                    <p:animEffect transition="in" filter="fade">
                                      <p:cBhvr>
                                        <p:cTn id="21" dur="500"/>
                                        <p:tgtEl>
                                          <p:spTgt spid="25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2"/>
                                        </p:tgtEl>
                                        <p:attrNameLst>
                                          <p:attrName>style.visibility</p:attrName>
                                        </p:attrNameLst>
                                      </p:cBhvr>
                                      <p:to>
                                        <p:strVal val="visible"/>
                                      </p:to>
                                    </p:set>
                                    <p:anim calcmode="lin" valueType="num">
                                      <p:cBhvr>
                                        <p:cTn id="25" dur="500" fill="hold"/>
                                        <p:tgtEl>
                                          <p:spTgt spid="252"/>
                                        </p:tgtEl>
                                        <p:attrNameLst>
                                          <p:attrName>ppt_w</p:attrName>
                                        </p:attrNameLst>
                                      </p:cBhvr>
                                      <p:tavLst>
                                        <p:tav tm="0">
                                          <p:val>
                                            <p:fltVal val="0"/>
                                          </p:val>
                                        </p:tav>
                                        <p:tav tm="100000">
                                          <p:val>
                                            <p:strVal val="#ppt_w"/>
                                          </p:val>
                                        </p:tav>
                                      </p:tavLst>
                                    </p:anim>
                                    <p:anim calcmode="lin" valueType="num">
                                      <p:cBhvr>
                                        <p:cTn id="26" dur="500" fill="hold"/>
                                        <p:tgtEl>
                                          <p:spTgt spid="252"/>
                                        </p:tgtEl>
                                        <p:attrNameLst>
                                          <p:attrName>ppt_h</p:attrName>
                                        </p:attrNameLst>
                                      </p:cBhvr>
                                      <p:tavLst>
                                        <p:tav tm="0">
                                          <p:val>
                                            <p:fltVal val="0"/>
                                          </p:val>
                                        </p:tav>
                                        <p:tav tm="100000">
                                          <p:val>
                                            <p:strVal val="#ppt_h"/>
                                          </p:val>
                                        </p:tav>
                                      </p:tavLst>
                                    </p:anim>
                                    <p:animEffect transition="in" filter="fade">
                                      <p:cBhvr>
                                        <p:cTn id="27" dur="500"/>
                                        <p:tgtEl>
                                          <p:spTgt spid="2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par>
                          <p:cTn id="33" fill="hold">
                            <p:stCondLst>
                              <p:cond delay="500"/>
                            </p:stCondLst>
                            <p:childTnLst>
                              <p:par>
                                <p:cTn id="34" presetID="16" presetClass="entr" presetSubtype="21" fill="hold" grpId="0" nodeType="afterEffect">
                                  <p:stCondLst>
                                    <p:cond delay="30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500"/>
                            </p:stCondLst>
                            <p:childTnLst>
                              <p:par>
                                <p:cTn id="43" presetID="16" presetClass="entr" presetSubtype="21" fill="hold" grpId="0" nodeType="afterEffect">
                                  <p:stCondLst>
                                    <p:cond delay="30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par>
                          <p:cTn id="51" fill="hold">
                            <p:stCondLst>
                              <p:cond delay="500"/>
                            </p:stCondLst>
                            <p:childTnLst>
                              <p:par>
                                <p:cTn id="52" presetID="16" presetClass="entr" presetSubtype="21" fill="hold" grpId="0" nodeType="afterEffect">
                                  <p:stCondLst>
                                    <p:cond delay="30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par>
                          <p:cTn id="60" fill="hold">
                            <p:stCondLst>
                              <p:cond delay="500"/>
                            </p:stCondLst>
                            <p:childTnLst>
                              <p:par>
                                <p:cTn id="61" presetID="16" presetClass="entr" presetSubtype="21" fill="hold" grpId="0" nodeType="afterEffect">
                                  <p:stCondLst>
                                    <p:cond delay="30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P spid="251" grpId="0" animBg="1"/>
      <p:bldP spid="252" grpId="0" animBg="1"/>
      <p:bldP spid="3" grpId="0"/>
      <p:bldP spid="21" grpId="0"/>
      <p:bldP spid="23" grpId="0"/>
      <p:bldP spid="25" grpId="0"/>
      <p:bldP spid="27" grpId="0"/>
      <p:bldP spid="29" grpId="0"/>
      <p:bldP spid="31"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5883913" y="3685185"/>
            <a:ext cx="813197" cy="813197"/>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7" name="Oval 7"/>
          <p:cNvSpPr>
            <a:spLocks noChangeArrowheads="1"/>
          </p:cNvSpPr>
          <p:nvPr/>
        </p:nvSpPr>
        <p:spPr bwMode="auto">
          <a:xfrm>
            <a:off x="6237529" y="2536231"/>
            <a:ext cx="813197" cy="814388"/>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Oval 8"/>
          <p:cNvSpPr>
            <a:spLocks noChangeArrowheads="1"/>
          </p:cNvSpPr>
          <p:nvPr/>
        </p:nvSpPr>
        <p:spPr bwMode="auto">
          <a:xfrm>
            <a:off x="5883913" y="1390849"/>
            <a:ext cx="813197" cy="814388"/>
          </a:xfrm>
          <a:prstGeom prst="ellipse">
            <a:avLst/>
          </a:pr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Oval 9"/>
          <p:cNvSpPr>
            <a:spLocks noChangeArrowheads="1"/>
          </p:cNvSpPr>
          <p:nvPr/>
        </p:nvSpPr>
        <p:spPr bwMode="auto">
          <a:xfrm>
            <a:off x="2427529" y="3685185"/>
            <a:ext cx="813197" cy="813197"/>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2072722" y="2536231"/>
            <a:ext cx="814388" cy="814388"/>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1" name="Oval 11"/>
          <p:cNvSpPr>
            <a:spLocks noChangeArrowheads="1"/>
          </p:cNvSpPr>
          <p:nvPr/>
        </p:nvSpPr>
        <p:spPr bwMode="auto">
          <a:xfrm>
            <a:off x="2427529" y="1390849"/>
            <a:ext cx="813197" cy="814388"/>
          </a:xfrm>
          <a:prstGeom prst="ellipse">
            <a:avLst/>
          </a:pr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38" name="Group 37"/>
          <p:cNvGrpSpPr/>
          <p:nvPr/>
        </p:nvGrpSpPr>
        <p:grpSpPr>
          <a:xfrm>
            <a:off x="3214532" y="1590875"/>
            <a:ext cx="2694384" cy="2707481"/>
            <a:chOff x="4297363" y="1628775"/>
            <a:chExt cx="3592512" cy="3609975"/>
          </a:xfrm>
        </p:grpSpPr>
        <p:sp>
          <p:nvSpPr>
            <p:cNvPr id="18" name="Freeform 18"/>
            <p:cNvSpPr>
              <a:spLocks/>
            </p:cNvSpPr>
            <p:nvPr/>
          </p:nvSpPr>
          <p:spPr bwMode="auto">
            <a:xfrm>
              <a:off x="4297363" y="2501900"/>
              <a:ext cx="252412" cy="795338"/>
            </a:xfrm>
            <a:custGeom>
              <a:avLst/>
              <a:gdLst>
                <a:gd name="T0" fmla="*/ 0 w 66"/>
                <a:gd name="T1" fmla="*/ 209 h 209"/>
                <a:gd name="T2" fmla="*/ 66 w 66"/>
                <a:gd name="T3" fmla="*/ 0 h 209"/>
              </a:gdLst>
              <a:ahLst/>
              <a:cxnLst>
                <a:cxn ang="0">
                  <a:pos x="T0" y="T1"/>
                </a:cxn>
                <a:cxn ang="0">
                  <a:pos x="T2" y="T3"/>
                </a:cxn>
              </a:cxnLst>
              <a:rect l="0" t="0" r="r" b="b"/>
              <a:pathLst>
                <a:path w="66" h="209">
                  <a:moveTo>
                    <a:pt x="0" y="209"/>
                  </a:moveTo>
                  <a:cubicBezTo>
                    <a:pt x="5" y="133"/>
                    <a:pt x="29" y="62"/>
                    <a:pt x="66"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4297363" y="3571875"/>
              <a:ext cx="252412" cy="795338"/>
            </a:xfrm>
            <a:custGeom>
              <a:avLst/>
              <a:gdLst>
                <a:gd name="T0" fmla="*/ 66 w 66"/>
                <a:gd name="T1" fmla="*/ 209 h 209"/>
                <a:gd name="T2" fmla="*/ 0 w 66"/>
                <a:gd name="T3" fmla="*/ 0 h 209"/>
              </a:gdLst>
              <a:ahLst/>
              <a:cxnLst>
                <a:cxn ang="0">
                  <a:pos x="T0" y="T1"/>
                </a:cxn>
                <a:cxn ang="0">
                  <a:pos x="T2" y="T3"/>
                </a:cxn>
              </a:cxnLst>
              <a:rect l="0" t="0" r="r" b="b"/>
              <a:pathLst>
                <a:path w="66" h="209">
                  <a:moveTo>
                    <a:pt x="66" y="209"/>
                  </a:moveTo>
                  <a:cubicBezTo>
                    <a:pt x="29" y="147"/>
                    <a:pt x="5" y="76"/>
                    <a:pt x="0"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4708525" y="4587875"/>
              <a:ext cx="2770187" cy="650875"/>
            </a:xfrm>
            <a:custGeom>
              <a:avLst/>
              <a:gdLst>
                <a:gd name="T0" fmla="*/ 728 w 728"/>
                <a:gd name="T1" fmla="*/ 0 h 171"/>
                <a:gd name="T2" fmla="*/ 364 w 728"/>
                <a:gd name="T3" fmla="*/ 171 h 171"/>
                <a:gd name="T4" fmla="*/ 0 w 728"/>
                <a:gd name="T5" fmla="*/ 0 h 171"/>
              </a:gdLst>
              <a:ahLst/>
              <a:cxnLst>
                <a:cxn ang="0">
                  <a:pos x="T0" y="T1"/>
                </a:cxn>
                <a:cxn ang="0">
                  <a:pos x="T2" y="T3"/>
                </a:cxn>
                <a:cxn ang="0">
                  <a:pos x="T4" y="T5"/>
                </a:cxn>
              </a:cxnLst>
              <a:rect l="0" t="0" r="r" b="b"/>
              <a:pathLst>
                <a:path w="728" h="171">
                  <a:moveTo>
                    <a:pt x="728" y="0"/>
                  </a:moveTo>
                  <a:cubicBezTo>
                    <a:pt x="641" y="104"/>
                    <a:pt x="510" y="171"/>
                    <a:pt x="364" y="171"/>
                  </a:cubicBezTo>
                  <a:cubicBezTo>
                    <a:pt x="218" y="171"/>
                    <a:pt x="87" y="104"/>
                    <a:pt x="0"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7639050" y="3571875"/>
              <a:ext cx="250825" cy="795338"/>
            </a:xfrm>
            <a:custGeom>
              <a:avLst/>
              <a:gdLst>
                <a:gd name="T0" fmla="*/ 66 w 66"/>
                <a:gd name="T1" fmla="*/ 0 h 209"/>
                <a:gd name="T2" fmla="*/ 0 w 66"/>
                <a:gd name="T3" fmla="*/ 209 h 209"/>
              </a:gdLst>
              <a:ahLst/>
              <a:cxnLst>
                <a:cxn ang="0">
                  <a:pos x="T0" y="T1"/>
                </a:cxn>
                <a:cxn ang="0">
                  <a:pos x="T2" y="T3"/>
                </a:cxn>
              </a:cxnLst>
              <a:rect l="0" t="0" r="r" b="b"/>
              <a:pathLst>
                <a:path w="66" h="209">
                  <a:moveTo>
                    <a:pt x="66" y="0"/>
                  </a:moveTo>
                  <a:cubicBezTo>
                    <a:pt x="61" y="76"/>
                    <a:pt x="37" y="147"/>
                    <a:pt x="0" y="209"/>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Freeform 22"/>
            <p:cNvSpPr>
              <a:spLocks/>
            </p:cNvSpPr>
            <p:nvPr/>
          </p:nvSpPr>
          <p:spPr bwMode="auto">
            <a:xfrm>
              <a:off x="7639050" y="2505075"/>
              <a:ext cx="250825" cy="792163"/>
            </a:xfrm>
            <a:custGeom>
              <a:avLst/>
              <a:gdLst>
                <a:gd name="T0" fmla="*/ 0 w 66"/>
                <a:gd name="T1" fmla="*/ 0 h 208"/>
                <a:gd name="T2" fmla="*/ 66 w 66"/>
                <a:gd name="T3" fmla="*/ 208 h 208"/>
              </a:gdLst>
              <a:ahLst/>
              <a:cxnLst>
                <a:cxn ang="0">
                  <a:pos x="T0" y="T1"/>
                </a:cxn>
                <a:cxn ang="0">
                  <a:pos x="T2" y="T3"/>
                </a:cxn>
              </a:cxnLst>
              <a:rect l="0" t="0" r="r" b="b"/>
              <a:pathLst>
                <a:path w="66" h="208">
                  <a:moveTo>
                    <a:pt x="0" y="0"/>
                  </a:moveTo>
                  <a:cubicBezTo>
                    <a:pt x="37" y="62"/>
                    <a:pt x="61" y="132"/>
                    <a:pt x="66" y="208"/>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4708525" y="1628775"/>
              <a:ext cx="2770187" cy="650875"/>
            </a:xfrm>
            <a:custGeom>
              <a:avLst/>
              <a:gdLst>
                <a:gd name="T0" fmla="*/ 0 w 728"/>
                <a:gd name="T1" fmla="*/ 171 h 171"/>
                <a:gd name="T2" fmla="*/ 364 w 728"/>
                <a:gd name="T3" fmla="*/ 0 h 171"/>
                <a:gd name="T4" fmla="*/ 728 w 728"/>
                <a:gd name="T5" fmla="*/ 171 h 171"/>
              </a:gdLst>
              <a:ahLst/>
              <a:cxnLst>
                <a:cxn ang="0">
                  <a:pos x="T0" y="T1"/>
                </a:cxn>
                <a:cxn ang="0">
                  <a:pos x="T2" y="T3"/>
                </a:cxn>
                <a:cxn ang="0">
                  <a:pos x="T4" y="T5"/>
                </a:cxn>
              </a:cxnLst>
              <a:rect l="0" t="0" r="r" b="b"/>
              <a:pathLst>
                <a:path w="728" h="171">
                  <a:moveTo>
                    <a:pt x="0" y="171"/>
                  </a:moveTo>
                  <a:cubicBezTo>
                    <a:pt x="87" y="67"/>
                    <a:pt x="218" y="0"/>
                    <a:pt x="364" y="0"/>
                  </a:cubicBezTo>
                  <a:cubicBezTo>
                    <a:pt x="510" y="0"/>
                    <a:pt x="641" y="67"/>
                    <a:pt x="728" y="171"/>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1" name="Group 40"/>
          <p:cNvGrpSpPr/>
          <p:nvPr/>
        </p:nvGrpSpPr>
        <p:grpSpPr>
          <a:xfrm>
            <a:off x="5566017" y="3632797"/>
            <a:ext cx="205978" cy="205979"/>
            <a:chOff x="7432675" y="4351338"/>
            <a:chExt cx="274637" cy="274638"/>
          </a:xfrm>
        </p:grpSpPr>
        <p:sp>
          <p:nvSpPr>
            <p:cNvPr id="12" name="Oval 12"/>
            <p:cNvSpPr>
              <a:spLocks noChangeArrowheads="1"/>
            </p:cNvSpPr>
            <p:nvPr/>
          </p:nvSpPr>
          <p:spPr bwMode="auto">
            <a:xfrm>
              <a:off x="7508875" y="4424363"/>
              <a:ext cx="127000" cy="125413"/>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4" name="Oval 24"/>
            <p:cNvSpPr>
              <a:spLocks noChangeArrowheads="1"/>
            </p:cNvSpPr>
            <p:nvPr/>
          </p:nvSpPr>
          <p:spPr bwMode="auto">
            <a:xfrm>
              <a:off x="7432675" y="4351338"/>
              <a:ext cx="274637" cy="274638"/>
            </a:xfrm>
            <a:prstGeom prst="ellipse">
              <a:avLst/>
            </a:prstGeom>
            <a:noFill/>
            <a:ln w="381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0" name="Group 39"/>
          <p:cNvGrpSpPr/>
          <p:nvPr/>
        </p:nvGrpSpPr>
        <p:grpSpPr>
          <a:xfrm>
            <a:off x="5812476" y="2842222"/>
            <a:ext cx="204788" cy="205979"/>
            <a:chOff x="7761288" y="3297238"/>
            <a:chExt cx="273050" cy="274638"/>
          </a:xfrm>
        </p:grpSpPr>
        <p:sp>
          <p:nvSpPr>
            <p:cNvPr id="13" name="Oval 13"/>
            <p:cNvSpPr>
              <a:spLocks noChangeArrowheads="1"/>
            </p:cNvSpPr>
            <p:nvPr/>
          </p:nvSpPr>
          <p:spPr bwMode="auto">
            <a:xfrm>
              <a:off x="7832725" y="3370263"/>
              <a:ext cx="130175" cy="128588"/>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 name="Oval 25"/>
            <p:cNvSpPr>
              <a:spLocks noChangeArrowheads="1"/>
            </p:cNvSpPr>
            <p:nvPr/>
          </p:nvSpPr>
          <p:spPr bwMode="auto">
            <a:xfrm>
              <a:off x="7761288" y="3297238"/>
              <a:ext cx="273050" cy="274638"/>
            </a:xfrm>
            <a:prstGeom prst="ellipse">
              <a:avLst/>
            </a:prstGeom>
            <a:noFill/>
            <a:ln w="381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 name="Group 38"/>
          <p:cNvGrpSpPr/>
          <p:nvPr/>
        </p:nvGrpSpPr>
        <p:grpSpPr>
          <a:xfrm>
            <a:off x="5566017" y="2050456"/>
            <a:ext cx="205978" cy="205979"/>
            <a:chOff x="7432675" y="2241550"/>
            <a:chExt cx="274637" cy="274638"/>
          </a:xfrm>
        </p:grpSpPr>
        <p:sp>
          <p:nvSpPr>
            <p:cNvPr id="14" name="Oval 14"/>
            <p:cNvSpPr>
              <a:spLocks noChangeArrowheads="1"/>
            </p:cNvSpPr>
            <p:nvPr/>
          </p:nvSpPr>
          <p:spPr bwMode="auto">
            <a:xfrm>
              <a:off x="7508875" y="2314575"/>
              <a:ext cx="127000" cy="1301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6" name="Oval 26"/>
            <p:cNvSpPr>
              <a:spLocks noChangeArrowheads="1"/>
            </p:cNvSpPr>
            <p:nvPr/>
          </p:nvSpPr>
          <p:spPr bwMode="auto">
            <a:xfrm>
              <a:off x="7432675" y="2241550"/>
              <a:ext cx="274637" cy="274638"/>
            </a:xfrm>
            <a:prstGeom prst="ellipse">
              <a:avLst/>
            </a:pr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2" name="Group 41"/>
          <p:cNvGrpSpPr/>
          <p:nvPr/>
        </p:nvGrpSpPr>
        <p:grpSpPr>
          <a:xfrm>
            <a:off x="3351454" y="3632797"/>
            <a:ext cx="205978" cy="205979"/>
            <a:chOff x="4479925" y="4351338"/>
            <a:chExt cx="274637" cy="274638"/>
          </a:xfrm>
        </p:grpSpPr>
        <p:sp>
          <p:nvSpPr>
            <p:cNvPr id="15" name="Oval 15"/>
            <p:cNvSpPr>
              <a:spLocks noChangeArrowheads="1"/>
            </p:cNvSpPr>
            <p:nvPr/>
          </p:nvSpPr>
          <p:spPr bwMode="auto">
            <a:xfrm>
              <a:off x="4552950" y="4424363"/>
              <a:ext cx="128587" cy="125413"/>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7" name="Oval 27"/>
            <p:cNvSpPr>
              <a:spLocks noChangeArrowheads="1"/>
            </p:cNvSpPr>
            <p:nvPr/>
          </p:nvSpPr>
          <p:spPr bwMode="auto">
            <a:xfrm>
              <a:off x="4479925" y="4351338"/>
              <a:ext cx="274637" cy="274638"/>
            </a:xfrm>
            <a:prstGeom prst="ellipse">
              <a:avLst/>
            </a:prstGeom>
            <a:noFill/>
            <a:ln w="381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3" name="Group 42"/>
          <p:cNvGrpSpPr/>
          <p:nvPr/>
        </p:nvGrpSpPr>
        <p:grpSpPr>
          <a:xfrm>
            <a:off x="3106185" y="2842222"/>
            <a:ext cx="205978" cy="205979"/>
            <a:chOff x="4152900" y="3297238"/>
            <a:chExt cx="274637" cy="274638"/>
          </a:xfrm>
        </p:grpSpPr>
        <p:sp>
          <p:nvSpPr>
            <p:cNvPr id="16" name="Oval 16"/>
            <p:cNvSpPr>
              <a:spLocks noChangeArrowheads="1"/>
            </p:cNvSpPr>
            <p:nvPr/>
          </p:nvSpPr>
          <p:spPr bwMode="auto">
            <a:xfrm>
              <a:off x="4225925" y="3370263"/>
              <a:ext cx="128587" cy="128588"/>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8" name="Oval 28"/>
            <p:cNvSpPr>
              <a:spLocks noChangeArrowheads="1"/>
            </p:cNvSpPr>
            <p:nvPr/>
          </p:nvSpPr>
          <p:spPr bwMode="auto">
            <a:xfrm>
              <a:off x="4152900" y="3297238"/>
              <a:ext cx="274637" cy="274638"/>
            </a:xfrm>
            <a:prstGeom prst="ellipse">
              <a:avLst/>
            </a:prstGeom>
            <a:noFill/>
            <a:ln w="381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4" name="Group 43"/>
          <p:cNvGrpSpPr/>
          <p:nvPr/>
        </p:nvGrpSpPr>
        <p:grpSpPr>
          <a:xfrm>
            <a:off x="3351454" y="2050456"/>
            <a:ext cx="205978" cy="205979"/>
            <a:chOff x="4479925" y="2241550"/>
            <a:chExt cx="274637" cy="274638"/>
          </a:xfrm>
        </p:grpSpPr>
        <p:sp>
          <p:nvSpPr>
            <p:cNvPr id="17" name="Oval 17"/>
            <p:cNvSpPr>
              <a:spLocks noChangeArrowheads="1"/>
            </p:cNvSpPr>
            <p:nvPr/>
          </p:nvSpPr>
          <p:spPr bwMode="auto">
            <a:xfrm>
              <a:off x="4552950" y="2314575"/>
              <a:ext cx="128587" cy="1301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9" name="Oval 29"/>
            <p:cNvSpPr>
              <a:spLocks noChangeArrowheads="1"/>
            </p:cNvSpPr>
            <p:nvPr/>
          </p:nvSpPr>
          <p:spPr bwMode="auto">
            <a:xfrm>
              <a:off x="4479925" y="2241550"/>
              <a:ext cx="274637" cy="274638"/>
            </a:xfrm>
            <a:prstGeom prst="ellipse">
              <a:avLst/>
            </a:pr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pic>
        <p:nvPicPr>
          <p:cNvPr id="2" name="Picture 2" descr="Homem negócios, mãos, rasgar, contrato, documento | Vetor Premium">
            <a:extLst>
              <a:ext uri="{FF2B5EF4-FFF2-40B4-BE49-F238E27FC236}">
                <a16:creationId xmlns:a16="http://schemas.microsoft.com/office/drawing/2014/main" id="{03911FAB-00A8-2B8A-9387-7095FB64C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741" y="1745362"/>
            <a:ext cx="2412518" cy="2412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9" name="CaixaDeTexto 78">
            <a:extLst>
              <a:ext uri="{FF2B5EF4-FFF2-40B4-BE49-F238E27FC236}">
                <a16:creationId xmlns:a16="http://schemas.microsoft.com/office/drawing/2014/main" id="{CD560D61-4669-7CD1-B573-9E54ECBCD9EF}"/>
              </a:ext>
            </a:extLst>
          </p:cNvPr>
          <p:cNvSpPr txBox="1"/>
          <p:nvPr/>
        </p:nvSpPr>
        <p:spPr>
          <a:xfrm>
            <a:off x="207169" y="133409"/>
            <a:ext cx="8827196" cy="854080"/>
          </a:xfrm>
          <a:prstGeom prst="rect">
            <a:avLst/>
          </a:prstGeom>
          <a:noFill/>
        </p:spPr>
        <p:txBody>
          <a:bodyPr wrap="square">
            <a:spAutoFit/>
          </a:bodyPr>
          <a:lstStyle/>
          <a:p>
            <a:pPr algn="just"/>
            <a:r>
              <a:rPr lang="pt-BR" sz="1650" dirty="0">
                <a:latin typeface="Arial" panose="020B0604020202020204" pitchFamily="34" charset="0"/>
                <a:cs typeface="Arial" panose="020B0604020202020204" pitchFamily="34" charset="0"/>
              </a:rPr>
              <a:t>Art. 137. Constituirão </a:t>
            </a:r>
            <a:r>
              <a:rPr lang="pt-BR" sz="1650" b="1" dirty="0">
                <a:solidFill>
                  <a:srgbClr val="00B0F0"/>
                </a:solidFill>
                <a:latin typeface="Arial" panose="020B0604020202020204" pitchFamily="34" charset="0"/>
                <a:cs typeface="Arial" panose="020B0604020202020204" pitchFamily="34" charset="0"/>
              </a:rPr>
              <a:t>MOTIVOS</a:t>
            </a:r>
            <a:r>
              <a:rPr lang="pt-BR" sz="1650" dirty="0">
                <a:latin typeface="Arial" panose="020B0604020202020204" pitchFamily="34" charset="0"/>
                <a:cs typeface="Arial" panose="020B0604020202020204" pitchFamily="34" charset="0"/>
              </a:rPr>
              <a:t> para </a:t>
            </a:r>
            <a:r>
              <a:rPr lang="pt-BR" sz="1650" b="1" dirty="0">
                <a:solidFill>
                  <a:srgbClr val="00B0F0"/>
                </a:solidFill>
                <a:latin typeface="Arial" panose="020B0604020202020204" pitchFamily="34" charset="0"/>
                <a:cs typeface="Arial" panose="020B0604020202020204" pitchFamily="34" charset="0"/>
              </a:rPr>
              <a:t>EXTINÇÃO DO CONTRATO</a:t>
            </a:r>
            <a:r>
              <a:rPr lang="pt-BR" sz="1650" dirty="0">
                <a:latin typeface="Arial" panose="020B0604020202020204" pitchFamily="34" charset="0"/>
                <a:cs typeface="Arial" panose="020B0604020202020204" pitchFamily="34" charset="0"/>
              </a:rPr>
              <a:t>, a qual deverá ser formalmente </a:t>
            </a:r>
            <a:r>
              <a:rPr lang="pt-BR" sz="1650" b="1" dirty="0">
                <a:solidFill>
                  <a:srgbClr val="00B0F0"/>
                </a:solidFill>
                <a:latin typeface="Arial" panose="020B0604020202020204" pitchFamily="34" charset="0"/>
                <a:cs typeface="Arial" panose="020B0604020202020204" pitchFamily="34" charset="0"/>
              </a:rPr>
              <a:t>MOTIVADA NOS AUTOS DO PROCESSO</a:t>
            </a:r>
            <a:r>
              <a:rPr lang="pt-BR" sz="1650" dirty="0">
                <a:latin typeface="Arial" panose="020B0604020202020204" pitchFamily="34" charset="0"/>
                <a:cs typeface="Arial" panose="020B0604020202020204" pitchFamily="34" charset="0"/>
              </a:rPr>
              <a:t>, assegurados o </a:t>
            </a:r>
            <a:r>
              <a:rPr lang="pt-BR" sz="1650" b="1" dirty="0">
                <a:solidFill>
                  <a:srgbClr val="00B0F0"/>
                </a:solidFill>
                <a:latin typeface="Arial" panose="020B0604020202020204" pitchFamily="34" charset="0"/>
                <a:cs typeface="Arial" panose="020B0604020202020204" pitchFamily="34" charset="0"/>
              </a:rPr>
              <a:t>CONTRADITÓRIO E A AMPLA DEFESA</a:t>
            </a:r>
            <a:r>
              <a:rPr lang="pt-BR" sz="1650" dirty="0">
                <a:latin typeface="Arial" panose="020B0604020202020204" pitchFamily="34" charset="0"/>
                <a:cs typeface="Arial" panose="020B0604020202020204" pitchFamily="34" charset="0"/>
              </a:rPr>
              <a:t>, as seguintes situações:</a:t>
            </a:r>
          </a:p>
        </p:txBody>
      </p:sp>
      <p:sp>
        <p:nvSpPr>
          <p:cNvPr id="81" name="CaixaDeTexto 80">
            <a:extLst>
              <a:ext uri="{FF2B5EF4-FFF2-40B4-BE49-F238E27FC236}">
                <a16:creationId xmlns:a16="http://schemas.microsoft.com/office/drawing/2014/main" id="{FDD28EB1-AC8E-272F-C38B-FB49139E92CB}"/>
              </a:ext>
            </a:extLst>
          </p:cNvPr>
          <p:cNvSpPr txBox="1"/>
          <p:nvPr/>
        </p:nvSpPr>
        <p:spPr>
          <a:xfrm>
            <a:off x="364291" y="1027971"/>
            <a:ext cx="2226780" cy="1269578"/>
          </a:xfrm>
          <a:prstGeom prst="rect">
            <a:avLst/>
          </a:prstGeom>
          <a:noFill/>
        </p:spPr>
        <p:txBody>
          <a:bodyPr wrap="square">
            <a:spAutoFit/>
          </a:bodyPr>
          <a:lstStyle/>
          <a:p>
            <a:r>
              <a:rPr lang="pt-BR" sz="1275" b="1" dirty="0">
                <a:solidFill>
                  <a:srgbClr val="00B0F0"/>
                </a:solidFill>
                <a:latin typeface="Arial" panose="020B0604020202020204" pitchFamily="34" charset="0"/>
                <a:cs typeface="Arial" panose="020B0604020202020204" pitchFamily="34" charset="0"/>
              </a:rPr>
              <a:t>Não cumprimento ou cumprimento irregular de normas editalícias ou de cláusulas contratuais</a:t>
            </a:r>
            <a:r>
              <a:rPr lang="pt-BR" sz="1275" dirty="0">
                <a:latin typeface="Arial" panose="020B0604020202020204" pitchFamily="34" charset="0"/>
                <a:cs typeface="Arial" panose="020B0604020202020204" pitchFamily="34" charset="0"/>
              </a:rPr>
              <a:t>, de especificações, de projetos ou de prazos;</a:t>
            </a:r>
            <a:endParaRPr lang="pt-BR" sz="1275" dirty="0"/>
          </a:p>
        </p:txBody>
      </p:sp>
      <p:sp>
        <p:nvSpPr>
          <p:cNvPr id="83" name="CaixaDeTexto 82">
            <a:extLst>
              <a:ext uri="{FF2B5EF4-FFF2-40B4-BE49-F238E27FC236}">
                <a16:creationId xmlns:a16="http://schemas.microsoft.com/office/drawing/2014/main" id="{89DC122D-4BD4-B0EA-018E-E09F1EEE9AEC}"/>
              </a:ext>
            </a:extLst>
          </p:cNvPr>
          <p:cNvSpPr txBox="1"/>
          <p:nvPr/>
        </p:nvSpPr>
        <p:spPr>
          <a:xfrm>
            <a:off x="2716086" y="1549183"/>
            <a:ext cx="189309"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a:t>
            </a:r>
          </a:p>
        </p:txBody>
      </p:sp>
      <p:sp>
        <p:nvSpPr>
          <p:cNvPr id="84" name="CaixaDeTexto 83">
            <a:extLst>
              <a:ext uri="{FF2B5EF4-FFF2-40B4-BE49-F238E27FC236}">
                <a16:creationId xmlns:a16="http://schemas.microsoft.com/office/drawing/2014/main" id="{9A0FBCBC-766D-50A4-CA5E-6C2BD4724343}"/>
              </a:ext>
            </a:extLst>
          </p:cNvPr>
          <p:cNvSpPr txBox="1"/>
          <p:nvPr/>
        </p:nvSpPr>
        <p:spPr>
          <a:xfrm>
            <a:off x="2305490" y="2688271"/>
            <a:ext cx="444698"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a:t>
            </a:r>
          </a:p>
        </p:txBody>
      </p:sp>
      <p:sp>
        <p:nvSpPr>
          <p:cNvPr id="86" name="CaixaDeTexto 85">
            <a:extLst>
              <a:ext uri="{FF2B5EF4-FFF2-40B4-BE49-F238E27FC236}">
                <a16:creationId xmlns:a16="http://schemas.microsoft.com/office/drawing/2014/main" id="{1B5D570A-DBF2-1AE5-1609-9BCA24711750}"/>
              </a:ext>
            </a:extLst>
          </p:cNvPr>
          <p:cNvSpPr txBox="1"/>
          <p:nvPr/>
        </p:nvSpPr>
        <p:spPr>
          <a:xfrm>
            <a:off x="-242597" y="2379775"/>
            <a:ext cx="2309056" cy="1754326"/>
          </a:xfrm>
          <a:prstGeom prst="rect">
            <a:avLst/>
          </a:prstGeom>
          <a:noFill/>
        </p:spPr>
        <p:txBody>
          <a:bodyPr wrap="square">
            <a:spAutoFit/>
          </a:bodyPr>
          <a:lstStyle/>
          <a:p>
            <a:pPr marL="338138"/>
            <a:r>
              <a:rPr lang="pt-BR" sz="1200" b="1" dirty="0">
                <a:latin typeface="Arial" panose="020B0604020202020204" pitchFamily="34" charset="0"/>
                <a:cs typeface="Arial" panose="020B0604020202020204" pitchFamily="34" charset="0"/>
              </a:rPr>
              <a:t>Desatendimento</a:t>
            </a:r>
            <a:r>
              <a:rPr lang="pt-BR" sz="1200" dirty="0">
                <a:latin typeface="Arial" panose="020B0604020202020204" pitchFamily="34" charset="0"/>
                <a:cs typeface="Arial" panose="020B0604020202020204" pitchFamily="34" charset="0"/>
              </a:rPr>
              <a:t> das </a:t>
            </a:r>
            <a:r>
              <a:rPr lang="pt-BR" sz="1200" b="1" dirty="0">
                <a:solidFill>
                  <a:srgbClr val="00B0F0"/>
                </a:solidFill>
                <a:latin typeface="Arial" panose="020B0604020202020204" pitchFamily="34" charset="0"/>
                <a:cs typeface="Arial" panose="020B0604020202020204" pitchFamily="34" charset="0"/>
              </a:rPr>
              <a:t>DETERMINAÇÕES REGULARES</a:t>
            </a:r>
            <a:r>
              <a:rPr lang="pt-BR" sz="1200" dirty="0">
                <a:solidFill>
                  <a:srgbClr val="00B0F0"/>
                </a:solidFill>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emitidas pela </a:t>
            </a:r>
            <a:r>
              <a:rPr lang="pt-BR" sz="1200" b="1" dirty="0">
                <a:latin typeface="Arial" panose="020B0604020202020204" pitchFamily="34" charset="0"/>
                <a:cs typeface="Arial" panose="020B0604020202020204" pitchFamily="34" charset="0"/>
              </a:rPr>
              <a:t>autoridade designada para </a:t>
            </a:r>
            <a:r>
              <a:rPr lang="pt-BR" sz="1200" b="1" dirty="0">
                <a:solidFill>
                  <a:srgbClr val="00B0F0"/>
                </a:solidFill>
                <a:latin typeface="Arial" panose="020B0604020202020204" pitchFamily="34" charset="0"/>
                <a:cs typeface="Arial" panose="020B0604020202020204" pitchFamily="34" charset="0"/>
              </a:rPr>
              <a:t>ACOMPANHAR E FISCALIZAR SUA EXECUÇÃO </a:t>
            </a:r>
            <a:r>
              <a:rPr lang="pt-BR" sz="1200" b="1" dirty="0">
                <a:latin typeface="Arial" panose="020B0604020202020204" pitchFamily="34" charset="0"/>
                <a:cs typeface="Arial" panose="020B0604020202020204" pitchFamily="34" charset="0"/>
              </a:rPr>
              <a:t>ou por autoridade superior</a:t>
            </a:r>
            <a:r>
              <a:rPr lang="pt-BR" sz="1200" dirty="0">
                <a:latin typeface="Arial" panose="020B0604020202020204" pitchFamily="34" charset="0"/>
                <a:cs typeface="Arial" panose="020B0604020202020204" pitchFamily="34" charset="0"/>
              </a:rPr>
              <a:t>;</a:t>
            </a:r>
          </a:p>
        </p:txBody>
      </p:sp>
      <p:sp>
        <p:nvSpPr>
          <p:cNvPr id="87" name="CaixaDeTexto 86">
            <a:extLst>
              <a:ext uri="{FF2B5EF4-FFF2-40B4-BE49-F238E27FC236}">
                <a16:creationId xmlns:a16="http://schemas.microsoft.com/office/drawing/2014/main" id="{5EFD3B71-D53E-7A57-BDEB-B862DE3E5B7F}"/>
              </a:ext>
            </a:extLst>
          </p:cNvPr>
          <p:cNvSpPr txBox="1"/>
          <p:nvPr/>
        </p:nvSpPr>
        <p:spPr>
          <a:xfrm>
            <a:off x="2584691" y="3823388"/>
            <a:ext cx="5644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III</a:t>
            </a:r>
          </a:p>
        </p:txBody>
      </p:sp>
      <p:sp>
        <p:nvSpPr>
          <p:cNvPr id="89" name="CaixaDeTexto 88">
            <a:extLst>
              <a:ext uri="{FF2B5EF4-FFF2-40B4-BE49-F238E27FC236}">
                <a16:creationId xmlns:a16="http://schemas.microsoft.com/office/drawing/2014/main" id="{0AE56B1A-68C2-B3B0-2E02-45DFC2F3A53F}"/>
              </a:ext>
            </a:extLst>
          </p:cNvPr>
          <p:cNvSpPr txBox="1"/>
          <p:nvPr/>
        </p:nvSpPr>
        <p:spPr>
          <a:xfrm>
            <a:off x="1325750" y="4413649"/>
            <a:ext cx="6377852" cy="461665"/>
          </a:xfrm>
          <a:prstGeom prst="rect">
            <a:avLst/>
          </a:prstGeom>
          <a:noFill/>
        </p:spPr>
        <p:txBody>
          <a:bodyPr wrap="square">
            <a:spAutoFit/>
          </a:bodyPr>
          <a:lstStyle/>
          <a:p>
            <a:pPr marL="338138"/>
            <a:r>
              <a:rPr lang="pt-BR" sz="1200" b="1" dirty="0">
                <a:latin typeface="Arial" panose="020B0604020202020204" pitchFamily="34" charset="0"/>
                <a:cs typeface="Arial" panose="020B0604020202020204" pitchFamily="34" charset="0"/>
              </a:rPr>
              <a:t>Alteração social ou </a:t>
            </a:r>
            <a:r>
              <a:rPr lang="pt-BR" sz="1200" b="1" dirty="0">
                <a:solidFill>
                  <a:srgbClr val="00B0F0"/>
                </a:solidFill>
                <a:latin typeface="Arial" panose="020B0604020202020204" pitchFamily="34" charset="0"/>
                <a:cs typeface="Arial" panose="020B0604020202020204" pitchFamily="34" charset="0"/>
              </a:rPr>
              <a:t>MODIFICAÇÃO DA FINALIDADE</a:t>
            </a:r>
            <a:r>
              <a:rPr lang="pt-BR" sz="1200" b="1" dirty="0">
                <a:latin typeface="Arial" panose="020B0604020202020204" pitchFamily="34" charset="0"/>
                <a:cs typeface="Arial" panose="020B0604020202020204" pitchFamily="34" charset="0"/>
              </a:rPr>
              <a:t> ou da </a:t>
            </a:r>
            <a:r>
              <a:rPr lang="pt-BR" sz="1200" b="1" dirty="0">
                <a:solidFill>
                  <a:srgbClr val="00B0F0"/>
                </a:solidFill>
                <a:latin typeface="Arial" panose="020B0604020202020204" pitchFamily="34" charset="0"/>
                <a:cs typeface="Arial" panose="020B0604020202020204" pitchFamily="34" charset="0"/>
              </a:rPr>
              <a:t>estrutura da empresa</a:t>
            </a:r>
            <a:r>
              <a:rPr lang="pt-BR" sz="1200" dirty="0">
                <a:latin typeface="Arial" panose="020B0604020202020204" pitchFamily="34" charset="0"/>
                <a:cs typeface="Arial" panose="020B0604020202020204" pitchFamily="34" charset="0"/>
              </a:rPr>
              <a:t> que restrinja sua capacidade de concluir o contrato;</a:t>
            </a:r>
          </a:p>
        </p:txBody>
      </p:sp>
      <p:sp>
        <p:nvSpPr>
          <p:cNvPr id="90" name="CaixaDeTexto 89">
            <a:extLst>
              <a:ext uri="{FF2B5EF4-FFF2-40B4-BE49-F238E27FC236}">
                <a16:creationId xmlns:a16="http://schemas.microsoft.com/office/drawing/2014/main" id="{086F08D5-7D88-29A8-A631-2ECE8A924B15}"/>
              </a:ext>
            </a:extLst>
          </p:cNvPr>
          <p:cNvSpPr txBox="1"/>
          <p:nvPr/>
        </p:nvSpPr>
        <p:spPr>
          <a:xfrm>
            <a:off x="6017264" y="1532586"/>
            <a:ext cx="813196"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IV</a:t>
            </a:r>
          </a:p>
        </p:txBody>
      </p:sp>
      <p:sp>
        <p:nvSpPr>
          <p:cNvPr id="92" name="CaixaDeTexto 91">
            <a:extLst>
              <a:ext uri="{FF2B5EF4-FFF2-40B4-BE49-F238E27FC236}">
                <a16:creationId xmlns:a16="http://schemas.microsoft.com/office/drawing/2014/main" id="{A9A9960F-DEE1-F880-81F9-BE5FE05737D8}"/>
              </a:ext>
            </a:extLst>
          </p:cNvPr>
          <p:cNvSpPr txBox="1"/>
          <p:nvPr/>
        </p:nvSpPr>
        <p:spPr>
          <a:xfrm>
            <a:off x="6342935" y="1187400"/>
            <a:ext cx="2691430" cy="577081"/>
          </a:xfrm>
          <a:prstGeom prst="rect">
            <a:avLst/>
          </a:prstGeom>
          <a:noFill/>
        </p:spPr>
        <p:txBody>
          <a:bodyPr wrap="square">
            <a:spAutoFit/>
          </a:bodyPr>
          <a:lstStyle/>
          <a:p>
            <a:pPr algn="r"/>
            <a:r>
              <a:rPr lang="pt-BR" sz="1050" dirty="0">
                <a:latin typeface="Arial" panose="020B0604020202020204" pitchFamily="34" charset="0"/>
                <a:cs typeface="Arial" panose="020B0604020202020204" pitchFamily="34" charset="0"/>
              </a:rPr>
              <a:t>Decretação de falência ou de insolvência civil, dissolução da sociedade ou falecimento do contratado;</a:t>
            </a:r>
            <a:endParaRPr lang="pt-BR" sz="1050" dirty="0"/>
          </a:p>
        </p:txBody>
      </p:sp>
      <p:sp>
        <p:nvSpPr>
          <p:cNvPr id="93" name="CaixaDeTexto 92">
            <a:extLst>
              <a:ext uri="{FF2B5EF4-FFF2-40B4-BE49-F238E27FC236}">
                <a16:creationId xmlns:a16="http://schemas.microsoft.com/office/drawing/2014/main" id="{F6024F78-E825-8A3B-288D-1495D064EE6D}"/>
              </a:ext>
            </a:extLst>
          </p:cNvPr>
          <p:cNvSpPr txBox="1"/>
          <p:nvPr/>
        </p:nvSpPr>
        <p:spPr>
          <a:xfrm>
            <a:off x="6414894" y="2697613"/>
            <a:ext cx="5644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a:t>
            </a:r>
          </a:p>
        </p:txBody>
      </p:sp>
      <p:sp>
        <p:nvSpPr>
          <p:cNvPr id="95" name="CaixaDeTexto 94">
            <a:extLst>
              <a:ext uri="{FF2B5EF4-FFF2-40B4-BE49-F238E27FC236}">
                <a16:creationId xmlns:a16="http://schemas.microsoft.com/office/drawing/2014/main" id="{EA94C934-27F4-8821-4B02-E8581923736B}"/>
              </a:ext>
            </a:extLst>
          </p:cNvPr>
          <p:cNvSpPr txBox="1"/>
          <p:nvPr/>
        </p:nvSpPr>
        <p:spPr>
          <a:xfrm>
            <a:off x="6102320" y="2163634"/>
            <a:ext cx="3017100" cy="577081"/>
          </a:xfrm>
          <a:prstGeom prst="rect">
            <a:avLst/>
          </a:prstGeom>
          <a:noFill/>
        </p:spPr>
        <p:txBody>
          <a:bodyPr wrap="square">
            <a:spAutoFit/>
          </a:bodyPr>
          <a:lstStyle/>
          <a:p>
            <a:pPr algn="r"/>
            <a:r>
              <a:rPr lang="pt-BR" sz="1050" dirty="0">
                <a:latin typeface="Arial" panose="020B0604020202020204" pitchFamily="34" charset="0"/>
                <a:cs typeface="Arial" panose="020B0604020202020204" pitchFamily="34" charset="0"/>
              </a:rPr>
              <a:t>Caso fortuito ou força maior, regularmente comprovados, impeditivos da execução do contrato;</a:t>
            </a:r>
            <a:endParaRPr lang="pt-BR" sz="1050" dirty="0"/>
          </a:p>
        </p:txBody>
      </p:sp>
      <p:sp>
        <p:nvSpPr>
          <p:cNvPr id="96" name="CaixaDeTexto 95">
            <a:extLst>
              <a:ext uri="{FF2B5EF4-FFF2-40B4-BE49-F238E27FC236}">
                <a16:creationId xmlns:a16="http://schemas.microsoft.com/office/drawing/2014/main" id="{BB1A48F9-47CA-4D9C-8541-262E6FCD30F0}"/>
              </a:ext>
            </a:extLst>
          </p:cNvPr>
          <p:cNvSpPr txBox="1"/>
          <p:nvPr/>
        </p:nvSpPr>
        <p:spPr>
          <a:xfrm>
            <a:off x="6019112" y="3838775"/>
            <a:ext cx="677997"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VI</a:t>
            </a:r>
          </a:p>
        </p:txBody>
      </p:sp>
      <p:sp>
        <p:nvSpPr>
          <p:cNvPr id="98" name="CaixaDeTexto 97">
            <a:extLst>
              <a:ext uri="{FF2B5EF4-FFF2-40B4-BE49-F238E27FC236}">
                <a16:creationId xmlns:a16="http://schemas.microsoft.com/office/drawing/2014/main" id="{D603E4CD-C91E-D399-1071-4CC5F9BA263F}"/>
              </a:ext>
            </a:extLst>
          </p:cNvPr>
          <p:cNvSpPr txBox="1"/>
          <p:nvPr/>
        </p:nvSpPr>
        <p:spPr>
          <a:xfrm>
            <a:off x="6423862" y="3202635"/>
            <a:ext cx="2627257" cy="957955"/>
          </a:xfrm>
          <a:prstGeom prst="rect">
            <a:avLst/>
          </a:prstGeom>
          <a:noFill/>
        </p:spPr>
        <p:txBody>
          <a:bodyPr wrap="square">
            <a:spAutoFit/>
          </a:bodyPr>
          <a:lstStyle/>
          <a:p>
            <a:pPr algn="r"/>
            <a:r>
              <a:rPr lang="pt-BR" sz="1125" dirty="0">
                <a:latin typeface="Arial" panose="020B0604020202020204" pitchFamily="34" charset="0"/>
                <a:cs typeface="Arial" panose="020B0604020202020204" pitchFamily="34" charset="0"/>
              </a:rPr>
              <a:t>Atraso na obtenção da </a:t>
            </a:r>
            <a:r>
              <a:rPr lang="pt-BR" sz="1125" b="1" dirty="0">
                <a:solidFill>
                  <a:srgbClr val="00B0F0"/>
                </a:solidFill>
                <a:latin typeface="Arial" panose="020B0604020202020204" pitchFamily="34" charset="0"/>
                <a:cs typeface="Arial" panose="020B0604020202020204" pitchFamily="34" charset="0"/>
              </a:rPr>
              <a:t>licença ambiental, ou impossibilidade de obtê-la</a:t>
            </a:r>
            <a:r>
              <a:rPr lang="pt-BR" sz="1125" dirty="0">
                <a:latin typeface="Arial" panose="020B0604020202020204" pitchFamily="34" charset="0"/>
                <a:cs typeface="Arial" panose="020B0604020202020204" pitchFamily="34" charset="0"/>
              </a:rPr>
              <a:t>, ou alteração substancial do anteprojeto que dela resultar, ainda que obtida no prazo previsto;</a:t>
            </a:r>
          </a:p>
        </p:txBody>
      </p:sp>
    </p:spTree>
    <p:extLst>
      <p:ext uri="{BB962C8B-B14F-4D97-AF65-F5344CB8AC3E}">
        <p14:creationId xmlns:p14="http://schemas.microsoft.com/office/powerpoint/2010/main" val="33887177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500"/>
                                </p:stCondLst>
                                <p:childTnLst>
                                  <p:par>
                                    <p:cTn id="41" presetID="2" presetClass="entr" presetSubtype="8" fill="hold" grpId="0" nodeType="afterEffect" p14:presetBounceEnd="67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67000">
                                          <p:cBhvr additive="base">
                                            <p:cTn id="43"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7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67000">
                                          <p:cBhvr additive="base">
                                            <p:cTn id="47"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48" dur="10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67000">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14:bounceEnd="67000">
                                          <p:cBhvr additive="base">
                                            <p:cTn id="51" dur="1000" fill="hold"/>
                                            <p:tgtEl>
                                              <p:spTgt spid="9"/>
                                            </p:tgtEl>
                                            <p:attrNameLst>
                                              <p:attrName>ppt_x</p:attrName>
                                            </p:attrNameLst>
                                          </p:cBhvr>
                                          <p:tavLst>
                                            <p:tav tm="0">
                                              <p:val>
                                                <p:strVal val="0-#ppt_w/2"/>
                                              </p:val>
                                            </p:tav>
                                            <p:tav tm="100000">
                                              <p:val>
                                                <p:strVal val="#ppt_x"/>
                                              </p:val>
                                            </p:tav>
                                          </p:tavLst>
                                        </p:anim>
                                        <p:anim calcmode="lin" valueType="num" p14:bounceEnd="67000">
                                          <p:cBhvr additive="base">
                                            <p:cTn id="52" dur="10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67000">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14:bounceEnd="67000">
                                          <p:cBhvr additive="base">
                                            <p:cTn id="55" dur="1000" fill="hold"/>
                                            <p:tgtEl>
                                              <p:spTgt spid="6"/>
                                            </p:tgtEl>
                                            <p:attrNameLst>
                                              <p:attrName>ppt_x</p:attrName>
                                            </p:attrNameLst>
                                          </p:cBhvr>
                                          <p:tavLst>
                                            <p:tav tm="0">
                                              <p:val>
                                                <p:strVal val="1+#ppt_w/2"/>
                                              </p:val>
                                            </p:tav>
                                            <p:tav tm="100000">
                                              <p:val>
                                                <p:strVal val="#ppt_x"/>
                                              </p:val>
                                            </p:tav>
                                          </p:tavLst>
                                        </p:anim>
                                        <p:anim calcmode="lin" valueType="num" p14:bounceEnd="67000">
                                          <p:cBhvr additive="base">
                                            <p:cTn id="56" dur="10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67000">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14:bounceEnd="67000">
                                          <p:cBhvr additive="base">
                                            <p:cTn id="59" dur="1000" fill="hold"/>
                                            <p:tgtEl>
                                              <p:spTgt spid="7"/>
                                            </p:tgtEl>
                                            <p:attrNameLst>
                                              <p:attrName>ppt_x</p:attrName>
                                            </p:attrNameLst>
                                          </p:cBhvr>
                                          <p:tavLst>
                                            <p:tav tm="0">
                                              <p:val>
                                                <p:strVal val="1+#ppt_w/2"/>
                                              </p:val>
                                            </p:tav>
                                            <p:tav tm="100000">
                                              <p:val>
                                                <p:strVal val="#ppt_x"/>
                                              </p:val>
                                            </p:tav>
                                          </p:tavLst>
                                        </p:anim>
                                        <p:anim calcmode="lin" valueType="num" p14:bounceEnd="67000">
                                          <p:cBhvr additive="base">
                                            <p:cTn id="60" dur="1000" fill="hold"/>
                                            <p:tgtEl>
                                              <p:spTgt spid="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7000">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14:bounceEnd="67000">
                                          <p:cBhvr additive="base">
                                            <p:cTn id="63" dur="1000" fill="hold"/>
                                            <p:tgtEl>
                                              <p:spTgt spid="8"/>
                                            </p:tgtEl>
                                            <p:attrNameLst>
                                              <p:attrName>ppt_x</p:attrName>
                                            </p:attrNameLst>
                                          </p:cBhvr>
                                          <p:tavLst>
                                            <p:tav tm="0">
                                              <p:val>
                                                <p:strVal val="1+#ppt_w/2"/>
                                              </p:val>
                                            </p:tav>
                                            <p:tav tm="100000">
                                              <p:val>
                                                <p:strVal val="#ppt_x"/>
                                              </p:val>
                                            </p:tav>
                                          </p:tavLst>
                                        </p:anim>
                                        <p:anim calcmode="lin" valueType="num" p14:bounceEnd="67000">
                                          <p:cBhvr additive="base">
                                            <p:cTn id="64" dur="1000" fill="hold"/>
                                            <p:tgtEl>
                                              <p:spTgt spid="8"/>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14" presetClass="entr" presetSubtype="1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childTnLst>
                              </p:cTn>
                            </p:par>
                            <p:par>
                              <p:cTn id="69" fill="hold">
                                <p:stCondLst>
                                  <p:cond delay="2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barn(inVertical)">
                                          <p:cBhvr>
                                            <p:cTn id="78" dur="500"/>
                                            <p:tgtEl>
                                              <p:spTgt spid="83"/>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barn(inVertical)">
                                          <p:cBhvr>
                                            <p:cTn id="87" dur="500"/>
                                            <p:tgtEl>
                                              <p:spTgt spid="84"/>
                                            </p:tgtEl>
                                          </p:cBhvr>
                                        </p:animEffect>
                                      </p:childTnLst>
                                    </p:cTn>
                                  </p:par>
                                </p:childTnLst>
                              </p:cTn>
                            </p:par>
                            <p:par>
                              <p:cTn id="88" fill="hold">
                                <p:stCondLst>
                                  <p:cond delay="500"/>
                                </p:stCondLst>
                                <p:childTnLst>
                                  <p:par>
                                    <p:cTn id="89" presetID="16" presetClass="entr" presetSubtype="21" fill="hold" grpId="0" nodeType="after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barn(inVertical)">
                                          <p:cBhvr>
                                            <p:cTn id="91" dur="500"/>
                                            <p:tgtEl>
                                              <p:spTgt spid="8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barn(inVertical)">
                                          <p:cBhvr>
                                            <p:cTn id="96" dur="500"/>
                                            <p:tgtEl>
                                              <p:spTgt spid="87"/>
                                            </p:tgtEl>
                                          </p:cBhvr>
                                        </p:animEffect>
                                      </p:childTnLst>
                                    </p:cTn>
                                  </p:par>
                                </p:childTnLst>
                              </p:cTn>
                            </p:par>
                            <p:par>
                              <p:cTn id="97" fill="hold">
                                <p:stCondLst>
                                  <p:cond delay="500"/>
                                </p:stCondLst>
                                <p:childTnLst>
                                  <p:par>
                                    <p:cTn id="98" presetID="16" presetClass="entr" presetSubtype="21" fill="hold" nodeType="afterEffect">
                                      <p:stCondLst>
                                        <p:cond delay="300"/>
                                      </p:stCondLst>
                                      <p:childTnLst>
                                        <p:set>
                                          <p:cBhvr>
                                            <p:cTn id="99" dur="1" fill="hold">
                                              <p:stCondLst>
                                                <p:cond delay="0"/>
                                              </p:stCondLst>
                                            </p:cTn>
                                            <p:tgtEl>
                                              <p:spTgt spid="89">
                                                <p:txEl>
                                                  <p:pRg st="0" end="0"/>
                                                </p:txEl>
                                              </p:spTgt>
                                            </p:tgtEl>
                                            <p:attrNameLst>
                                              <p:attrName>style.visibility</p:attrName>
                                            </p:attrNameLst>
                                          </p:cBhvr>
                                          <p:to>
                                            <p:strVal val="visible"/>
                                          </p:to>
                                        </p:set>
                                        <p:animEffect transition="in" filter="barn(inVertical)">
                                          <p:cBhvr>
                                            <p:cTn id="100" dur="500"/>
                                            <p:tgtEl>
                                              <p:spTgt spid="89">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barn(inVertical)">
                                          <p:cBhvr>
                                            <p:cTn id="105" dur="500"/>
                                            <p:tgtEl>
                                              <p:spTgt spid="90"/>
                                            </p:tgtEl>
                                          </p:cBhvr>
                                        </p:animEffect>
                                      </p:childTnLst>
                                    </p:cTn>
                                  </p:par>
                                </p:childTnLst>
                              </p:cTn>
                            </p:par>
                            <p:par>
                              <p:cTn id="106" fill="hold">
                                <p:stCondLst>
                                  <p:cond delay="500"/>
                                </p:stCondLst>
                                <p:childTnLst>
                                  <p:par>
                                    <p:cTn id="107" presetID="16" presetClass="entr" presetSubtype="21" fill="hold" grpId="0" nodeType="afterEffect">
                                      <p:stCondLst>
                                        <p:cond delay="300"/>
                                      </p:stCondLst>
                                      <p:childTnLst>
                                        <p:set>
                                          <p:cBhvr>
                                            <p:cTn id="108" dur="1" fill="hold">
                                              <p:stCondLst>
                                                <p:cond delay="0"/>
                                              </p:stCondLst>
                                            </p:cTn>
                                            <p:tgtEl>
                                              <p:spTgt spid="92"/>
                                            </p:tgtEl>
                                            <p:attrNameLst>
                                              <p:attrName>style.visibility</p:attrName>
                                            </p:attrNameLst>
                                          </p:cBhvr>
                                          <p:to>
                                            <p:strVal val="visible"/>
                                          </p:to>
                                        </p:set>
                                        <p:animEffect transition="in" filter="barn(inVertical)">
                                          <p:cBhvr>
                                            <p:cTn id="109" dur="500"/>
                                            <p:tgtEl>
                                              <p:spTgt spid="92"/>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barn(inVertical)">
                                          <p:cBhvr>
                                            <p:cTn id="114" dur="500"/>
                                            <p:tgtEl>
                                              <p:spTgt spid="93"/>
                                            </p:tgtEl>
                                          </p:cBhvr>
                                        </p:animEffect>
                                      </p:childTnLst>
                                    </p:cTn>
                                  </p:par>
                                </p:childTnLst>
                              </p:cTn>
                            </p:par>
                            <p:par>
                              <p:cTn id="115" fill="hold">
                                <p:stCondLst>
                                  <p:cond delay="500"/>
                                </p:stCondLst>
                                <p:childTnLst>
                                  <p:par>
                                    <p:cTn id="116" presetID="16" presetClass="entr" presetSubtype="21" fill="hold" grpId="0" nodeType="after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barn(inVertical)">
                                          <p:cBhvr>
                                            <p:cTn id="118" dur="500"/>
                                            <p:tgtEl>
                                              <p:spTgt spid="9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barn(inVertical)">
                                          <p:cBhvr>
                                            <p:cTn id="123" dur="500"/>
                                            <p:tgtEl>
                                              <p:spTgt spid="96"/>
                                            </p:tgtEl>
                                          </p:cBhvr>
                                        </p:animEffect>
                                      </p:childTnLst>
                                    </p:cTn>
                                  </p:par>
                                </p:childTnLst>
                              </p:cTn>
                            </p:par>
                            <p:par>
                              <p:cTn id="124" fill="hold">
                                <p:stCondLst>
                                  <p:cond delay="500"/>
                                </p:stCondLst>
                                <p:childTnLst>
                                  <p:par>
                                    <p:cTn id="125" presetID="16" presetClass="entr" presetSubtype="21" fill="hold" grpId="0" nodeType="afterEffect">
                                      <p:stCondLst>
                                        <p:cond delay="300"/>
                                      </p:stCondLst>
                                      <p:childTnLst>
                                        <p:set>
                                          <p:cBhvr>
                                            <p:cTn id="126" dur="1" fill="hold">
                                              <p:stCondLst>
                                                <p:cond delay="0"/>
                                              </p:stCondLst>
                                            </p:cTn>
                                            <p:tgtEl>
                                              <p:spTgt spid="98"/>
                                            </p:tgtEl>
                                            <p:attrNameLst>
                                              <p:attrName>style.visibility</p:attrName>
                                            </p:attrNameLst>
                                          </p:cBhvr>
                                          <p:to>
                                            <p:strVal val="visible"/>
                                          </p:to>
                                        </p:set>
                                        <p:animEffect transition="in" filter="barn(inVertical)">
                                          <p:cBhvr>
                                            <p:cTn id="1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79" grpId="0"/>
          <p:bldP spid="81" grpId="0"/>
          <p:bldP spid="83" grpId="0"/>
          <p:bldP spid="84" grpId="0"/>
          <p:bldP spid="86" grpId="0"/>
          <p:bldP spid="87" grpId="0"/>
          <p:bldP spid="90" grpId="0"/>
          <p:bldP spid="92" grpId="0"/>
          <p:bldP spid="93" grpId="0"/>
          <p:bldP spid="95" grpId="0"/>
          <p:bldP spid="96"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0-#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0-#ppt_w/2"/>
                                              </p:val>
                                            </p:tav>
                                            <p:tav tm="100000">
                                              <p:val>
                                                <p:strVal val="#ppt_x"/>
                                              </p:val>
                                            </p:tav>
                                          </p:tavLst>
                                        </p:anim>
                                        <p:anim calcmode="lin" valueType="num">
                                          <p:cBhvr additive="base">
                                            <p:cTn id="52" dur="10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1+#ppt_w/2"/>
                                              </p:val>
                                            </p:tav>
                                            <p:tav tm="100000">
                                              <p:val>
                                                <p:strVal val="#ppt_x"/>
                                              </p:val>
                                            </p:tav>
                                          </p:tavLst>
                                        </p:anim>
                                        <p:anim calcmode="lin" valueType="num">
                                          <p:cBhvr additive="base">
                                            <p:cTn id="56" dur="10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1+#ppt_w/2"/>
                                              </p:val>
                                            </p:tav>
                                            <p:tav tm="100000">
                                              <p:val>
                                                <p:strVal val="#ppt_x"/>
                                              </p:val>
                                            </p:tav>
                                          </p:tavLst>
                                        </p:anim>
                                        <p:anim calcmode="lin" valueType="num">
                                          <p:cBhvr additive="base">
                                            <p:cTn id="60" dur="1000" fill="hold"/>
                                            <p:tgtEl>
                                              <p:spTgt spid="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000" fill="hold"/>
                                            <p:tgtEl>
                                              <p:spTgt spid="8"/>
                                            </p:tgtEl>
                                            <p:attrNameLst>
                                              <p:attrName>ppt_x</p:attrName>
                                            </p:attrNameLst>
                                          </p:cBhvr>
                                          <p:tavLst>
                                            <p:tav tm="0">
                                              <p:val>
                                                <p:strVal val="1+#ppt_w/2"/>
                                              </p:val>
                                            </p:tav>
                                            <p:tav tm="100000">
                                              <p:val>
                                                <p:strVal val="#ppt_x"/>
                                              </p:val>
                                            </p:tav>
                                          </p:tavLst>
                                        </p:anim>
                                        <p:anim calcmode="lin" valueType="num">
                                          <p:cBhvr additive="base">
                                            <p:cTn id="64" dur="1000" fill="hold"/>
                                            <p:tgtEl>
                                              <p:spTgt spid="8"/>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14" presetClass="entr" presetSubtype="1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childTnLst>
                              </p:cTn>
                            </p:par>
                            <p:par>
                              <p:cTn id="69" fill="hold">
                                <p:stCondLst>
                                  <p:cond delay="2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barn(inVertical)">
                                          <p:cBhvr>
                                            <p:cTn id="78" dur="500"/>
                                            <p:tgtEl>
                                              <p:spTgt spid="83"/>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barn(inVertical)">
                                          <p:cBhvr>
                                            <p:cTn id="87" dur="500"/>
                                            <p:tgtEl>
                                              <p:spTgt spid="84"/>
                                            </p:tgtEl>
                                          </p:cBhvr>
                                        </p:animEffect>
                                      </p:childTnLst>
                                    </p:cTn>
                                  </p:par>
                                </p:childTnLst>
                              </p:cTn>
                            </p:par>
                            <p:par>
                              <p:cTn id="88" fill="hold">
                                <p:stCondLst>
                                  <p:cond delay="500"/>
                                </p:stCondLst>
                                <p:childTnLst>
                                  <p:par>
                                    <p:cTn id="89" presetID="16" presetClass="entr" presetSubtype="21" fill="hold" grpId="0" nodeType="after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barn(inVertical)">
                                          <p:cBhvr>
                                            <p:cTn id="91" dur="500"/>
                                            <p:tgtEl>
                                              <p:spTgt spid="8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barn(inVertical)">
                                          <p:cBhvr>
                                            <p:cTn id="96" dur="500"/>
                                            <p:tgtEl>
                                              <p:spTgt spid="87"/>
                                            </p:tgtEl>
                                          </p:cBhvr>
                                        </p:animEffect>
                                      </p:childTnLst>
                                    </p:cTn>
                                  </p:par>
                                </p:childTnLst>
                              </p:cTn>
                            </p:par>
                            <p:par>
                              <p:cTn id="97" fill="hold">
                                <p:stCondLst>
                                  <p:cond delay="500"/>
                                </p:stCondLst>
                                <p:childTnLst>
                                  <p:par>
                                    <p:cTn id="98" presetID="16" presetClass="entr" presetSubtype="21" fill="hold" nodeType="afterEffect">
                                      <p:stCondLst>
                                        <p:cond delay="300"/>
                                      </p:stCondLst>
                                      <p:childTnLst>
                                        <p:set>
                                          <p:cBhvr>
                                            <p:cTn id="99" dur="1" fill="hold">
                                              <p:stCondLst>
                                                <p:cond delay="0"/>
                                              </p:stCondLst>
                                            </p:cTn>
                                            <p:tgtEl>
                                              <p:spTgt spid="89">
                                                <p:txEl>
                                                  <p:pRg st="0" end="0"/>
                                                </p:txEl>
                                              </p:spTgt>
                                            </p:tgtEl>
                                            <p:attrNameLst>
                                              <p:attrName>style.visibility</p:attrName>
                                            </p:attrNameLst>
                                          </p:cBhvr>
                                          <p:to>
                                            <p:strVal val="visible"/>
                                          </p:to>
                                        </p:set>
                                        <p:animEffect transition="in" filter="barn(inVertical)">
                                          <p:cBhvr>
                                            <p:cTn id="100" dur="500"/>
                                            <p:tgtEl>
                                              <p:spTgt spid="89">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barn(inVertical)">
                                          <p:cBhvr>
                                            <p:cTn id="105" dur="500"/>
                                            <p:tgtEl>
                                              <p:spTgt spid="90"/>
                                            </p:tgtEl>
                                          </p:cBhvr>
                                        </p:animEffect>
                                      </p:childTnLst>
                                    </p:cTn>
                                  </p:par>
                                </p:childTnLst>
                              </p:cTn>
                            </p:par>
                            <p:par>
                              <p:cTn id="106" fill="hold">
                                <p:stCondLst>
                                  <p:cond delay="500"/>
                                </p:stCondLst>
                                <p:childTnLst>
                                  <p:par>
                                    <p:cTn id="107" presetID="16" presetClass="entr" presetSubtype="21" fill="hold" grpId="0" nodeType="afterEffect">
                                      <p:stCondLst>
                                        <p:cond delay="300"/>
                                      </p:stCondLst>
                                      <p:childTnLst>
                                        <p:set>
                                          <p:cBhvr>
                                            <p:cTn id="108" dur="1" fill="hold">
                                              <p:stCondLst>
                                                <p:cond delay="0"/>
                                              </p:stCondLst>
                                            </p:cTn>
                                            <p:tgtEl>
                                              <p:spTgt spid="92"/>
                                            </p:tgtEl>
                                            <p:attrNameLst>
                                              <p:attrName>style.visibility</p:attrName>
                                            </p:attrNameLst>
                                          </p:cBhvr>
                                          <p:to>
                                            <p:strVal val="visible"/>
                                          </p:to>
                                        </p:set>
                                        <p:animEffect transition="in" filter="barn(inVertical)">
                                          <p:cBhvr>
                                            <p:cTn id="109" dur="500"/>
                                            <p:tgtEl>
                                              <p:spTgt spid="92"/>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barn(inVertical)">
                                          <p:cBhvr>
                                            <p:cTn id="114" dur="500"/>
                                            <p:tgtEl>
                                              <p:spTgt spid="93"/>
                                            </p:tgtEl>
                                          </p:cBhvr>
                                        </p:animEffect>
                                      </p:childTnLst>
                                    </p:cTn>
                                  </p:par>
                                </p:childTnLst>
                              </p:cTn>
                            </p:par>
                            <p:par>
                              <p:cTn id="115" fill="hold">
                                <p:stCondLst>
                                  <p:cond delay="500"/>
                                </p:stCondLst>
                                <p:childTnLst>
                                  <p:par>
                                    <p:cTn id="116" presetID="16" presetClass="entr" presetSubtype="21" fill="hold" grpId="0" nodeType="after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barn(inVertical)">
                                          <p:cBhvr>
                                            <p:cTn id="118" dur="500"/>
                                            <p:tgtEl>
                                              <p:spTgt spid="9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barn(inVertical)">
                                          <p:cBhvr>
                                            <p:cTn id="123" dur="500"/>
                                            <p:tgtEl>
                                              <p:spTgt spid="96"/>
                                            </p:tgtEl>
                                          </p:cBhvr>
                                        </p:animEffect>
                                      </p:childTnLst>
                                    </p:cTn>
                                  </p:par>
                                </p:childTnLst>
                              </p:cTn>
                            </p:par>
                            <p:par>
                              <p:cTn id="124" fill="hold">
                                <p:stCondLst>
                                  <p:cond delay="500"/>
                                </p:stCondLst>
                                <p:childTnLst>
                                  <p:par>
                                    <p:cTn id="125" presetID="16" presetClass="entr" presetSubtype="21" fill="hold" grpId="0" nodeType="afterEffect">
                                      <p:stCondLst>
                                        <p:cond delay="300"/>
                                      </p:stCondLst>
                                      <p:childTnLst>
                                        <p:set>
                                          <p:cBhvr>
                                            <p:cTn id="126" dur="1" fill="hold">
                                              <p:stCondLst>
                                                <p:cond delay="0"/>
                                              </p:stCondLst>
                                            </p:cTn>
                                            <p:tgtEl>
                                              <p:spTgt spid="98"/>
                                            </p:tgtEl>
                                            <p:attrNameLst>
                                              <p:attrName>style.visibility</p:attrName>
                                            </p:attrNameLst>
                                          </p:cBhvr>
                                          <p:to>
                                            <p:strVal val="visible"/>
                                          </p:to>
                                        </p:set>
                                        <p:animEffect transition="in" filter="barn(inVertical)">
                                          <p:cBhvr>
                                            <p:cTn id="1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79" grpId="0"/>
          <p:bldP spid="81" grpId="0"/>
          <p:bldP spid="83" grpId="0"/>
          <p:bldP spid="84" grpId="0"/>
          <p:bldP spid="86" grpId="0"/>
          <p:bldP spid="87" grpId="0"/>
          <p:bldP spid="90" grpId="0"/>
          <p:bldP spid="92" grpId="0"/>
          <p:bldP spid="93" grpId="0"/>
          <p:bldP spid="95" grpId="0"/>
          <p:bldP spid="96" grpId="0"/>
          <p:bldP spid="9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5883913" y="3685185"/>
            <a:ext cx="813197" cy="813197"/>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7" name="Oval 7"/>
          <p:cNvSpPr>
            <a:spLocks noChangeArrowheads="1"/>
          </p:cNvSpPr>
          <p:nvPr/>
        </p:nvSpPr>
        <p:spPr bwMode="auto">
          <a:xfrm>
            <a:off x="6237529" y="2536231"/>
            <a:ext cx="813197" cy="814388"/>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Oval 8"/>
          <p:cNvSpPr>
            <a:spLocks noChangeArrowheads="1"/>
          </p:cNvSpPr>
          <p:nvPr/>
        </p:nvSpPr>
        <p:spPr bwMode="auto">
          <a:xfrm>
            <a:off x="5883913" y="1390849"/>
            <a:ext cx="813197" cy="814388"/>
          </a:xfrm>
          <a:prstGeom prst="ellipse">
            <a:avLst/>
          </a:pr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Oval 9"/>
          <p:cNvSpPr>
            <a:spLocks noChangeArrowheads="1"/>
          </p:cNvSpPr>
          <p:nvPr/>
        </p:nvSpPr>
        <p:spPr bwMode="auto">
          <a:xfrm>
            <a:off x="2427529" y="3685185"/>
            <a:ext cx="813197" cy="813197"/>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2072722" y="2536231"/>
            <a:ext cx="814388" cy="814388"/>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1" name="Oval 11"/>
          <p:cNvSpPr>
            <a:spLocks noChangeArrowheads="1"/>
          </p:cNvSpPr>
          <p:nvPr/>
        </p:nvSpPr>
        <p:spPr bwMode="auto">
          <a:xfrm>
            <a:off x="2427529" y="1390849"/>
            <a:ext cx="813197" cy="814388"/>
          </a:xfrm>
          <a:prstGeom prst="ellipse">
            <a:avLst/>
          </a:pr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38" name="Group 37"/>
          <p:cNvGrpSpPr/>
          <p:nvPr/>
        </p:nvGrpSpPr>
        <p:grpSpPr>
          <a:xfrm>
            <a:off x="3214532" y="1590875"/>
            <a:ext cx="2694384" cy="2707481"/>
            <a:chOff x="4297363" y="1628775"/>
            <a:chExt cx="3592512" cy="3609975"/>
          </a:xfrm>
        </p:grpSpPr>
        <p:sp>
          <p:nvSpPr>
            <p:cNvPr id="18" name="Freeform 18"/>
            <p:cNvSpPr>
              <a:spLocks/>
            </p:cNvSpPr>
            <p:nvPr/>
          </p:nvSpPr>
          <p:spPr bwMode="auto">
            <a:xfrm>
              <a:off x="4297363" y="2501900"/>
              <a:ext cx="252412" cy="795338"/>
            </a:xfrm>
            <a:custGeom>
              <a:avLst/>
              <a:gdLst>
                <a:gd name="T0" fmla="*/ 0 w 66"/>
                <a:gd name="T1" fmla="*/ 209 h 209"/>
                <a:gd name="T2" fmla="*/ 66 w 66"/>
                <a:gd name="T3" fmla="*/ 0 h 209"/>
              </a:gdLst>
              <a:ahLst/>
              <a:cxnLst>
                <a:cxn ang="0">
                  <a:pos x="T0" y="T1"/>
                </a:cxn>
                <a:cxn ang="0">
                  <a:pos x="T2" y="T3"/>
                </a:cxn>
              </a:cxnLst>
              <a:rect l="0" t="0" r="r" b="b"/>
              <a:pathLst>
                <a:path w="66" h="209">
                  <a:moveTo>
                    <a:pt x="0" y="209"/>
                  </a:moveTo>
                  <a:cubicBezTo>
                    <a:pt x="5" y="133"/>
                    <a:pt x="29" y="62"/>
                    <a:pt x="66"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4297363" y="3571875"/>
              <a:ext cx="252412" cy="795338"/>
            </a:xfrm>
            <a:custGeom>
              <a:avLst/>
              <a:gdLst>
                <a:gd name="T0" fmla="*/ 66 w 66"/>
                <a:gd name="T1" fmla="*/ 209 h 209"/>
                <a:gd name="T2" fmla="*/ 0 w 66"/>
                <a:gd name="T3" fmla="*/ 0 h 209"/>
              </a:gdLst>
              <a:ahLst/>
              <a:cxnLst>
                <a:cxn ang="0">
                  <a:pos x="T0" y="T1"/>
                </a:cxn>
                <a:cxn ang="0">
                  <a:pos x="T2" y="T3"/>
                </a:cxn>
              </a:cxnLst>
              <a:rect l="0" t="0" r="r" b="b"/>
              <a:pathLst>
                <a:path w="66" h="209">
                  <a:moveTo>
                    <a:pt x="66" y="209"/>
                  </a:moveTo>
                  <a:cubicBezTo>
                    <a:pt x="29" y="147"/>
                    <a:pt x="5" y="76"/>
                    <a:pt x="0"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4708525" y="4587875"/>
              <a:ext cx="2770187" cy="650875"/>
            </a:xfrm>
            <a:custGeom>
              <a:avLst/>
              <a:gdLst>
                <a:gd name="T0" fmla="*/ 728 w 728"/>
                <a:gd name="T1" fmla="*/ 0 h 171"/>
                <a:gd name="T2" fmla="*/ 364 w 728"/>
                <a:gd name="T3" fmla="*/ 171 h 171"/>
                <a:gd name="T4" fmla="*/ 0 w 728"/>
                <a:gd name="T5" fmla="*/ 0 h 171"/>
              </a:gdLst>
              <a:ahLst/>
              <a:cxnLst>
                <a:cxn ang="0">
                  <a:pos x="T0" y="T1"/>
                </a:cxn>
                <a:cxn ang="0">
                  <a:pos x="T2" y="T3"/>
                </a:cxn>
                <a:cxn ang="0">
                  <a:pos x="T4" y="T5"/>
                </a:cxn>
              </a:cxnLst>
              <a:rect l="0" t="0" r="r" b="b"/>
              <a:pathLst>
                <a:path w="728" h="171">
                  <a:moveTo>
                    <a:pt x="728" y="0"/>
                  </a:moveTo>
                  <a:cubicBezTo>
                    <a:pt x="641" y="104"/>
                    <a:pt x="510" y="171"/>
                    <a:pt x="364" y="171"/>
                  </a:cubicBezTo>
                  <a:cubicBezTo>
                    <a:pt x="218" y="171"/>
                    <a:pt x="87" y="104"/>
                    <a:pt x="0"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7639050" y="3571875"/>
              <a:ext cx="250825" cy="795338"/>
            </a:xfrm>
            <a:custGeom>
              <a:avLst/>
              <a:gdLst>
                <a:gd name="T0" fmla="*/ 66 w 66"/>
                <a:gd name="T1" fmla="*/ 0 h 209"/>
                <a:gd name="T2" fmla="*/ 0 w 66"/>
                <a:gd name="T3" fmla="*/ 209 h 209"/>
              </a:gdLst>
              <a:ahLst/>
              <a:cxnLst>
                <a:cxn ang="0">
                  <a:pos x="T0" y="T1"/>
                </a:cxn>
                <a:cxn ang="0">
                  <a:pos x="T2" y="T3"/>
                </a:cxn>
              </a:cxnLst>
              <a:rect l="0" t="0" r="r" b="b"/>
              <a:pathLst>
                <a:path w="66" h="209">
                  <a:moveTo>
                    <a:pt x="66" y="0"/>
                  </a:moveTo>
                  <a:cubicBezTo>
                    <a:pt x="61" y="76"/>
                    <a:pt x="37" y="147"/>
                    <a:pt x="0" y="209"/>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Freeform 22"/>
            <p:cNvSpPr>
              <a:spLocks/>
            </p:cNvSpPr>
            <p:nvPr/>
          </p:nvSpPr>
          <p:spPr bwMode="auto">
            <a:xfrm>
              <a:off x="7639050" y="2505075"/>
              <a:ext cx="250825" cy="792163"/>
            </a:xfrm>
            <a:custGeom>
              <a:avLst/>
              <a:gdLst>
                <a:gd name="T0" fmla="*/ 0 w 66"/>
                <a:gd name="T1" fmla="*/ 0 h 208"/>
                <a:gd name="T2" fmla="*/ 66 w 66"/>
                <a:gd name="T3" fmla="*/ 208 h 208"/>
              </a:gdLst>
              <a:ahLst/>
              <a:cxnLst>
                <a:cxn ang="0">
                  <a:pos x="T0" y="T1"/>
                </a:cxn>
                <a:cxn ang="0">
                  <a:pos x="T2" y="T3"/>
                </a:cxn>
              </a:cxnLst>
              <a:rect l="0" t="0" r="r" b="b"/>
              <a:pathLst>
                <a:path w="66" h="208">
                  <a:moveTo>
                    <a:pt x="0" y="0"/>
                  </a:moveTo>
                  <a:cubicBezTo>
                    <a:pt x="37" y="62"/>
                    <a:pt x="61" y="132"/>
                    <a:pt x="66" y="208"/>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4708525" y="1628775"/>
              <a:ext cx="2770187" cy="650875"/>
            </a:xfrm>
            <a:custGeom>
              <a:avLst/>
              <a:gdLst>
                <a:gd name="T0" fmla="*/ 0 w 728"/>
                <a:gd name="T1" fmla="*/ 171 h 171"/>
                <a:gd name="T2" fmla="*/ 364 w 728"/>
                <a:gd name="T3" fmla="*/ 0 h 171"/>
                <a:gd name="T4" fmla="*/ 728 w 728"/>
                <a:gd name="T5" fmla="*/ 171 h 171"/>
              </a:gdLst>
              <a:ahLst/>
              <a:cxnLst>
                <a:cxn ang="0">
                  <a:pos x="T0" y="T1"/>
                </a:cxn>
                <a:cxn ang="0">
                  <a:pos x="T2" y="T3"/>
                </a:cxn>
                <a:cxn ang="0">
                  <a:pos x="T4" y="T5"/>
                </a:cxn>
              </a:cxnLst>
              <a:rect l="0" t="0" r="r" b="b"/>
              <a:pathLst>
                <a:path w="728" h="171">
                  <a:moveTo>
                    <a:pt x="0" y="171"/>
                  </a:moveTo>
                  <a:cubicBezTo>
                    <a:pt x="87" y="67"/>
                    <a:pt x="218" y="0"/>
                    <a:pt x="364" y="0"/>
                  </a:cubicBezTo>
                  <a:cubicBezTo>
                    <a:pt x="510" y="0"/>
                    <a:pt x="641" y="67"/>
                    <a:pt x="728" y="171"/>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1" name="Group 40"/>
          <p:cNvGrpSpPr/>
          <p:nvPr/>
        </p:nvGrpSpPr>
        <p:grpSpPr>
          <a:xfrm>
            <a:off x="5566017" y="3632797"/>
            <a:ext cx="205978" cy="205979"/>
            <a:chOff x="7432675" y="4351338"/>
            <a:chExt cx="274637" cy="274638"/>
          </a:xfrm>
        </p:grpSpPr>
        <p:sp>
          <p:nvSpPr>
            <p:cNvPr id="12" name="Oval 12"/>
            <p:cNvSpPr>
              <a:spLocks noChangeArrowheads="1"/>
            </p:cNvSpPr>
            <p:nvPr/>
          </p:nvSpPr>
          <p:spPr bwMode="auto">
            <a:xfrm>
              <a:off x="7508875" y="4424363"/>
              <a:ext cx="127000" cy="125413"/>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4" name="Oval 24"/>
            <p:cNvSpPr>
              <a:spLocks noChangeArrowheads="1"/>
            </p:cNvSpPr>
            <p:nvPr/>
          </p:nvSpPr>
          <p:spPr bwMode="auto">
            <a:xfrm>
              <a:off x="7432675" y="4351338"/>
              <a:ext cx="274637" cy="274638"/>
            </a:xfrm>
            <a:prstGeom prst="ellipse">
              <a:avLst/>
            </a:prstGeom>
            <a:noFill/>
            <a:ln w="381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0" name="Group 39"/>
          <p:cNvGrpSpPr/>
          <p:nvPr/>
        </p:nvGrpSpPr>
        <p:grpSpPr>
          <a:xfrm>
            <a:off x="5812476" y="2842222"/>
            <a:ext cx="204788" cy="205979"/>
            <a:chOff x="7761288" y="3297238"/>
            <a:chExt cx="273050" cy="274638"/>
          </a:xfrm>
        </p:grpSpPr>
        <p:sp>
          <p:nvSpPr>
            <p:cNvPr id="13" name="Oval 13"/>
            <p:cNvSpPr>
              <a:spLocks noChangeArrowheads="1"/>
            </p:cNvSpPr>
            <p:nvPr/>
          </p:nvSpPr>
          <p:spPr bwMode="auto">
            <a:xfrm>
              <a:off x="7832725" y="3370263"/>
              <a:ext cx="130175" cy="128588"/>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 name="Oval 25"/>
            <p:cNvSpPr>
              <a:spLocks noChangeArrowheads="1"/>
            </p:cNvSpPr>
            <p:nvPr/>
          </p:nvSpPr>
          <p:spPr bwMode="auto">
            <a:xfrm>
              <a:off x="7761288" y="3297238"/>
              <a:ext cx="273050" cy="274638"/>
            </a:xfrm>
            <a:prstGeom prst="ellipse">
              <a:avLst/>
            </a:prstGeom>
            <a:noFill/>
            <a:ln w="381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 name="Group 38"/>
          <p:cNvGrpSpPr/>
          <p:nvPr/>
        </p:nvGrpSpPr>
        <p:grpSpPr>
          <a:xfrm>
            <a:off x="5566017" y="2050456"/>
            <a:ext cx="205978" cy="205979"/>
            <a:chOff x="7432675" y="2241550"/>
            <a:chExt cx="274637" cy="274638"/>
          </a:xfrm>
        </p:grpSpPr>
        <p:sp>
          <p:nvSpPr>
            <p:cNvPr id="14" name="Oval 14"/>
            <p:cNvSpPr>
              <a:spLocks noChangeArrowheads="1"/>
            </p:cNvSpPr>
            <p:nvPr/>
          </p:nvSpPr>
          <p:spPr bwMode="auto">
            <a:xfrm>
              <a:off x="7508875" y="2314575"/>
              <a:ext cx="127000" cy="1301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6" name="Oval 26"/>
            <p:cNvSpPr>
              <a:spLocks noChangeArrowheads="1"/>
            </p:cNvSpPr>
            <p:nvPr/>
          </p:nvSpPr>
          <p:spPr bwMode="auto">
            <a:xfrm>
              <a:off x="7432675" y="2241550"/>
              <a:ext cx="274637" cy="274638"/>
            </a:xfrm>
            <a:prstGeom prst="ellipse">
              <a:avLst/>
            </a:pr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2" name="Group 41"/>
          <p:cNvGrpSpPr/>
          <p:nvPr/>
        </p:nvGrpSpPr>
        <p:grpSpPr>
          <a:xfrm>
            <a:off x="3351454" y="3632797"/>
            <a:ext cx="205978" cy="205979"/>
            <a:chOff x="4479925" y="4351338"/>
            <a:chExt cx="274637" cy="274638"/>
          </a:xfrm>
        </p:grpSpPr>
        <p:sp>
          <p:nvSpPr>
            <p:cNvPr id="15" name="Oval 15"/>
            <p:cNvSpPr>
              <a:spLocks noChangeArrowheads="1"/>
            </p:cNvSpPr>
            <p:nvPr/>
          </p:nvSpPr>
          <p:spPr bwMode="auto">
            <a:xfrm>
              <a:off x="4552950" y="4424363"/>
              <a:ext cx="128587" cy="125413"/>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7" name="Oval 27"/>
            <p:cNvSpPr>
              <a:spLocks noChangeArrowheads="1"/>
            </p:cNvSpPr>
            <p:nvPr/>
          </p:nvSpPr>
          <p:spPr bwMode="auto">
            <a:xfrm>
              <a:off x="4479925" y="4351338"/>
              <a:ext cx="274637" cy="274638"/>
            </a:xfrm>
            <a:prstGeom prst="ellipse">
              <a:avLst/>
            </a:prstGeom>
            <a:noFill/>
            <a:ln w="381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3" name="Group 42"/>
          <p:cNvGrpSpPr/>
          <p:nvPr/>
        </p:nvGrpSpPr>
        <p:grpSpPr>
          <a:xfrm>
            <a:off x="3106185" y="2842222"/>
            <a:ext cx="205978" cy="205979"/>
            <a:chOff x="4152900" y="3297238"/>
            <a:chExt cx="274637" cy="274638"/>
          </a:xfrm>
        </p:grpSpPr>
        <p:sp>
          <p:nvSpPr>
            <p:cNvPr id="16" name="Oval 16"/>
            <p:cNvSpPr>
              <a:spLocks noChangeArrowheads="1"/>
            </p:cNvSpPr>
            <p:nvPr/>
          </p:nvSpPr>
          <p:spPr bwMode="auto">
            <a:xfrm>
              <a:off x="4225925" y="3370263"/>
              <a:ext cx="128587" cy="128588"/>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8" name="Oval 28"/>
            <p:cNvSpPr>
              <a:spLocks noChangeArrowheads="1"/>
            </p:cNvSpPr>
            <p:nvPr/>
          </p:nvSpPr>
          <p:spPr bwMode="auto">
            <a:xfrm>
              <a:off x="4152900" y="3297238"/>
              <a:ext cx="274637" cy="274638"/>
            </a:xfrm>
            <a:prstGeom prst="ellipse">
              <a:avLst/>
            </a:prstGeom>
            <a:noFill/>
            <a:ln w="381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4" name="Group 43"/>
          <p:cNvGrpSpPr/>
          <p:nvPr/>
        </p:nvGrpSpPr>
        <p:grpSpPr>
          <a:xfrm>
            <a:off x="3351454" y="2050456"/>
            <a:ext cx="205978" cy="205979"/>
            <a:chOff x="4479925" y="2241550"/>
            <a:chExt cx="274637" cy="274638"/>
          </a:xfrm>
        </p:grpSpPr>
        <p:sp>
          <p:nvSpPr>
            <p:cNvPr id="17" name="Oval 17"/>
            <p:cNvSpPr>
              <a:spLocks noChangeArrowheads="1"/>
            </p:cNvSpPr>
            <p:nvPr/>
          </p:nvSpPr>
          <p:spPr bwMode="auto">
            <a:xfrm>
              <a:off x="4552950" y="2314575"/>
              <a:ext cx="128587" cy="1301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9" name="Oval 29"/>
            <p:cNvSpPr>
              <a:spLocks noChangeArrowheads="1"/>
            </p:cNvSpPr>
            <p:nvPr/>
          </p:nvSpPr>
          <p:spPr bwMode="auto">
            <a:xfrm>
              <a:off x="4479925" y="2241550"/>
              <a:ext cx="274637" cy="274638"/>
            </a:xfrm>
            <a:prstGeom prst="ellipse">
              <a:avLst/>
            </a:pr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pic>
        <p:nvPicPr>
          <p:cNvPr id="2" name="Picture 2" descr="Homem negócios, mãos, rasgar, contrato, documento | Vetor Premium">
            <a:extLst>
              <a:ext uri="{FF2B5EF4-FFF2-40B4-BE49-F238E27FC236}">
                <a16:creationId xmlns:a16="http://schemas.microsoft.com/office/drawing/2014/main" id="{03911FAB-00A8-2B8A-9387-7095FB64C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4741" y="1750083"/>
            <a:ext cx="2412518" cy="2412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9" name="CaixaDeTexto 78">
            <a:extLst>
              <a:ext uri="{FF2B5EF4-FFF2-40B4-BE49-F238E27FC236}">
                <a16:creationId xmlns:a16="http://schemas.microsoft.com/office/drawing/2014/main" id="{CD560D61-4669-7CD1-B573-9E54ECBCD9EF}"/>
              </a:ext>
            </a:extLst>
          </p:cNvPr>
          <p:cNvSpPr txBox="1"/>
          <p:nvPr/>
        </p:nvSpPr>
        <p:spPr>
          <a:xfrm>
            <a:off x="110573" y="154330"/>
            <a:ext cx="8880573" cy="854080"/>
          </a:xfrm>
          <a:prstGeom prst="rect">
            <a:avLst/>
          </a:prstGeom>
          <a:noFill/>
        </p:spPr>
        <p:txBody>
          <a:bodyPr wrap="square">
            <a:spAutoFit/>
          </a:bodyPr>
          <a:lstStyle/>
          <a:p>
            <a:pPr algn="just"/>
            <a:r>
              <a:rPr lang="pt-BR" sz="1650" dirty="0">
                <a:latin typeface="Arial" panose="020B0604020202020204" pitchFamily="34" charset="0"/>
                <a:cs typeface="Arial" panose="020B0604020202020204" pitchFamily="34" charset="0"/>
              </a:rPr>
              <a:t>Art. 137. Constituirão </a:t>
            </a:r>
            <a:r>
              <a:rPr lang="pt-BR" sz="1650" b="1" dirty="0">
                <a:solidFill>
                  <a:srgbClr val="00B0F0"/>
                </a:solidFill>
                <a:latin typeface="Arial" panose="020B0604020202020204" pitchFamily="34" charset="0"/>
                <a:cs typeface="Arial" panose="020B0604020202020204" pitchFamily="34" charset="0"/>
              </a:rPr>
              <a:t>MOTIVOS</a:t>
            </a:r>
            <a:r>
              <a:rPr lang="pt-BR" sz="1650" dirty="0">
                <a:latin typeface="Arial" panose="020B0604020202020204" pitchFamily="34" charset="0"/>
                <a:cs typeface="Arial" panose="020B0604020202020204" pitchFamily="34" charset="0"/>
              </a:rPr>
              <a:t> para </a:t>
            </a:r>
            <a:r>
              <a:rPr lang="pt-BR" sz="1650" b="1" dirty="0">
                <a:solidFill>
                  <a:srgbClr val="00B0F0"/>
                </a:solidFill>
                <a:latin typeface="Arial" panose="020B0604020202020204" pitchFamily="34" charset="0"/>
                <a:cs typeface="Arial" panose="020B0604020202020204" pitchFamily="34" charset="0"/>
              </a:rPr>
              <a:t>EXTINÇÃO DO CONTRATO</a:t>
            </a:r>
            <a:r>
              <a:rPr lang="pt-BR" sz="1650" dirty="0">
                <a:latin typeface="Arial" panose="020B0604020202020204" pitchFamily="34" charset="0"/>
                <a:cs typeface="Arial" panose="020B0604020202020204" pitchFamily="34" charset="0"/>
              </a:rPr>
              <a:t>, a qual deverá ser formalmente </a:t>
            </a:r>
            <a:r>
              <a:rPr lang="pt-BR" sz="1650" b="1" dirty="0">
                <a:solidFill>
                  <a:srgbClr val="00B0F0"/>
                </a:solidFill>
                <a:latin typeface="Arial" panose="020B0604020202020204" pitchFamily="34" charset="0"/>
                <a:cs typeface="Arial" panose="020B0604020202020204" pitchFamily="34" charset="0"/>
              </a:rPr>
              <a:t>MOTIVADA NOS AUTOS DO PROCESSO</a:t>
            </a:r>
            <a:r>
              <a:rPr lang="pt-BR" sz="1650" dirty="0">
                <a:latin typeface="Arial" panose="020B0604020202020204" pitchFamily="34" charset="0"/>
                <a:cs typeface="Arial" panose="020B0604020202020204" pitchFamily="34" charset="0"/>
              </a:rPr>
              <a:t>, assegurados o </a:t>
            </a:r>
            <a:r>
              <a:rPr lang="pt-BR" sz="1650" b="1" dirty="0">
                <a:solidFill>
                  <a:srgbClr val="00B0F0"/>
                </a:solidFill>
                <a:latin typeface="Arial" panose="020B0604020202020204" pitchFamily="34" charset="0"/>
                <a:cs typeface="Arial" panose="020B0604020202020204" pitchFamily="34" charset="0"/>
              </a:rPr>
              <a:t>CONTRADITÓRIO E A AMPLA DEFESA</a:t>
            </a:r>
            <a:r>
              <a:rPr lang="pt-BR" sz="1650" dirty="0">
                <a:latin typeface="Arial" panose="020B0604020202020204" pitchFamily="34" charset="0"/>
                <a:cs typeface="Arial" panose="020B0604020202020204" pitchFamily="34" charset="0"/>
              </a:rPr>
              <a:t>, as seguintes situações:</a:t>
            </a:r>
          </a:p>
        </p:txBody>
      </p:sp>
      <p:sp>
        <p:nvSpPr>
          <p:cNvPr id="83" name="CaixaDeTexto 82">
            <a:extLst>
              <a:ext uri="{FF2B5EF4-FFF2-40B4-BE49-F238E27FC236}">
                <a16:creationId xmlns:a16="http://schemas.microsoft.com/office/drawing/2014/main" id="{89DC122D-4BD4-B0EA-018E-E09F1EEE9AEC}"/>
              </a:ext>
            </a:extLst>
          </p:cNvPr>
          <p:cNvSpPr txBox="1"/>
          <p:nvPr/>
        </p:nvSpPr>
        <p:spPr>
          <a:xfrm>
            <a:off x="2469810" y="1530800"/>
            <a:ext cx="6981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VII</a:t>
            </a:r>
          </a:p>
        </p:txBody>
      </p:sp>
      <p:sp>
        <p:nvSpPr>
          <p:cNvPr id="84" name="CaixaDeTexto 83">
            <a:extLst>
              <a:ext uri="{FF2B5EF4-FFF2-40B4-BE49-F238E27FC236}">
                <a16:creationId xmlns:a16="http://schemas.microsoft.com/office/drawing/2014/main" id="{9A0FBCBC-766D-50A4-CA5E-6C2BD4724343}"/>
              </a:ext>
            </a:extLst>
          </p:cNvPr>
          <p:cNvSpPr txBox="1"/>
          <p:nvPr/>
        </p:nvSpPr>
        <p:spPr>
          <a:xfrm>
            <a:off x="2105316" y="2672806"/>
            <a:ext cx="93657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VIII</a:t>
            </a:r>
          </a:p>
        </p:txBody>
      </p:sp>
      <p:sp>
        <p:nvSpPr>
          <p:cNvPr id="87" name="CaixaDeTexto 86">
            <a:extLst>
              <a:ext uri="{FF2B5EF4-FFF2-40B4-BE49-F238E27FC236}">
                <a16:creationId xmlns:a16="http://schemas.microsoft.com/office/drawing/2014/main" id="{5EFD3B71-D53E-7A57-BDEB-B862DE3E5B7F}"/>
              </a:ext>
            </a:extLst>
          </p:cNvPr>
          <p:cNvSpPr txBox="1"/>
          <p:nvPr/>
        </p:nvSpPr>
        <p:spPr>
          <a:xfrm>
            <a:off x="2493633" y="3818188"/>
            <a:ext cx="704833"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IX</a:t>
            </a:r>
          </a:p>
        </p:txBody>
      </p:sp>
      <p:sp>
        <p:nvSpPr>
          <p:cNvPr id="90" name="CaixaDeTexto 89">
            <a:extLst>
              <a:ext uri="{FF2B5EF4-FFF2-40B4-BE49-F238E27FC236}">
                <a16:creationId xmlns:a16="http://schemas.microsoft.com/office/drawing/2014/main" id="{086F08D5-7D88-29A8-A631-2ECE8A924B15}"/>
              </a:ext>
            </a:extLst>
          </p:cNvPr>
          <p:cNvSpPr txBox="1"/>
          <p:nvPr/>
        </p:nvSpPr>
        <p:spPr>
          <a:xfrm>
            <a:off x="5950890" y="1486009"/>
            <a:ext cx="87287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 2° </a:t>
            </a:r>
          </a:p>
        </p:txBody>
      </p:sp>
      <p:sp>
        <p:nvSpPr>
          <p:cNvPr id="93" name="CaixaDeTexto 92">
            <a:extLst>
              <a:ext uri="{FF2B5EF4-FFF2-40B4-BE49-F238E27FC236}">
                <a16:creationId xmlns:a16="http://schemas.microsoft.com/office/drawing/2014/main" id="{F6024F78-E825-8A3B-288D-1495D064EE6D}"/>
              </a:ext>
            </a:extLst>
          </p:cNvPr>
          <p:cNvSpPr txBox="1"/>
          <p:nvPr/>
        </p:nvSpPr>
        <p:spPr>
          <a:xfrm>
            <a:off x="6526814" y="2699596"/>
            <a:ext cx="5644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a:t>
            </a:r>
          </a:p>
        </p:txBody>
      </p:sp>
      <p:sp>
        <p:nvSpPr>
          <p:cNvPr id="96" name="CaixaDeTexto 95">
            <a:extLst>
              <a:ext uri="{FF2B5EF4-FFF2-40B4-BE49-F238E27FC236}">
                <a16:creationId xmlns:a16="http://schemas.microsoft.com/office/drawing/2014/main" id="{BB1A48F9-47CA-4D9C-8541-262E6FCD30F0}"/>
              </a:ext>
            </a:extLst>
          </p:cNvPr>
          <p:cNvSpPr txBox="1"/>
          <p:nvPr/>
        </p:nvSpPr>
        <p:spPr>
          <a:xfrm>
            <a:off x="6103461" y="3845902"/>
            <a:ext cx="5644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a:t>
            </a:r>
          </a:p>
        </p:txBody>
      </p:sp>
      <p:sp>
        <p:nvSpPr>
          <p:cNvPr id="4" name="CaixaDeTexto 3">
            <a:extLst>
              <a:ext uri="{FF2B5EF4-FFF2-40B4-BE49-F238E27FC236}">
                <a16:creationId xmlns:a16="http://schemas.microsoft.com/office/drawing/2014/main" id="{502C6689-C74B-8242-5BB6-1D14B088940D}"/>
              </a:ext>
            </a:extLst>
          </p:cNvPr>
          <p:cNvSpPr txBox="1"/>
          <p:nvPr/>
        </p:nvSpPr>
        <p:spPr>
          <a:xfrm>
            <a:off x="6368" y="995744"/>
            <a:ext cx="2616330" cy="1338828"/>
          </a:xfrm>
          <a:prstGeom prst="rect">
            <a:avLst/>
          </a:prstGeom>
          <a:noFill/>
        </p:spPr>
        <p:txBody>
          <a:bodyPr wrap="square">
            <a:spAutoFit/>
          </a:bodyPr>
          <a:lstStyle/>
          <a:p>
            <a:r>
              <a:rPr lang="pt-BR" sz="1350" dirty="0">
                <a:latin typeface="Arial" panose="020B0604020202020204" pitchFamily="34" charset="0"/>
                <a:cs typeface="Arial" panose="020B0604020202020204" pitchFamily="34" charset="0"/>
              </a:rPr>
              <a:t>Atraso na </a:t>
            </a:r>
            <a:r>
              <a:rPr lang="pt-BR" sz="1350" b="1" dirty="0">
                <a:solidFill>
                  <a:srgbClr val="00B0F0"/>
                </a:solidFill>
                <a:latin typeface="Arial" panose="020B0604020202020204" pitchFamily="34" charset="0"/>
                <a:cs typeface="Arial" panose="020B0604020202020204" pitchFamily="34" charset="0"/>
              </a:rPr>
              <a:t>liberação das áreas sujeitas a desapropriação</a:t>
            </a:r>
            <a:r>
              <a:rPr lang="pt-BR" sz="1350" dirty="0">
                <a:latin typeface="Arial" panose="020B0604020202020204" pitchFamily="34" charset="0"/>
                <a:cs typeface="Arial" panose="020B0604020202020204" pitchFamily="34" charset="0"/>
              </a:rPr>
              <a:t>, a desocupação ou a servidão administrativa, ou </a:t>
            </a:r>
            <a:r>
              <a:rPr lang="pt-BR" sz="1350" b="1" dirty="0">
                <a:solidFill>
                  <a:srgbClr val="00B0F0"/>
                </a:solidFill>
                <a:latin typeface="Arial" panose="020B0604020202020204" pitchFamily="34" charset="0"/>
                <a:cs typeface="Arial" panose="020B0604020202020204" pitchFamily="34" charset="0"/>
              </a:rPr>
              <a:t>impossibilidade de liberação </a:t>
            </a:r>
            <a:r>
              <a:rPr lang="pt-BR" sz="1350" dirty="0">
                <a:latin typeface="Arial" panose="020B0604020202020204" pitchFamily="34" charset="0"/>
                <a:cs typeface="Arial" panose="020B0604020202020204" pitchFamily="34" charset="0"/>
              </a:rPr>
              <a:t>dessas áreas;</a:t>
            </a:r>
            <a:endParaRPr lang="pt-BR" sz="1050" dirty="0"/>
          </a:p>
        </p:txBody>
      </p:sp>
      <p:sp>
        <p:nvSpPr>
          <p:cNvPr id="30" name="CaixaDeTexto 29">
            <a:extLst>
              <a:ext uri="{FF2B5EF4-FFF2-40B4-BE49-F238E27FC236}">
                <a16:creationId xmlns:a16="http://schemas.microsoft.com/office/drawing/2014/main" id="{15E2F00C-2B6E-10E4-F526-05716F3A82A8}"/>
              </a:ext>
            </a:extLst>
          </p:cNvPr>
          <p:cNvSpPr txBox="1"/>
          <p:nvPr/>
        </p:nvSpPr>
        <p:spPr>
          <a:xfrm>
            <a:off x="140075" y="2356938"/>
            <a:ext cx="1947491" cy="1338828"/>
          </a:xfrm>
          <a:prstGeom prst="rect">
            <a:avLst/>
          </a:prstGeom>
          <a:noFill/>
        </p:spPr>
        <p:txBody>
          <a:bodyPr wrap="square">
            <a:spAutoFit/>
          </a:bodyPr>
          <a:lstStyle/>
          <a:p>
            <a:r>
              <a:rPr lang="pt-BR" sz="1350" dirty="0">
                <a:latin typeface="Arial" panose="020B0604020202020204" pitchFamily="34" charset="0"/>
              </a:rPr>
              <a:t>Razões de </a:t>
            </a:r>
            <a:r>
              <a:rPr lang="pt-BR" sz="1350" b="1" dirty="0">
                <a:solidFill>
                  <a:srgbClr val="00B0F0"/>
                </a:solidFill>
                <a:latin typeface="Arial" panose="020B0604020202020204" pitchFamily="34" charset="0"/>
              </a:rPr>
              <a:t>interesse público</a:t>
            </a:r>
            <a:r>
              <a:rPr lang="pt-BR" sz="1350" dirty="0">
                <a:latin typeface="Arial" panose="020B0604020202020204" pitchFamily="34" charset="0"/>
              </a:rPr>
              <a:t>, justificadas pela autoridade máxima do órgão ou da entidade contratante;</a:t>
            </a:r>
            <a:endParaRPr lang="pt-BR" sz="1050" dirty="0">
              <a:latin typeface="Times New Roman" panose="02020603050405020304" pitchFamily="18" charset="0"/>
            </a:endParaRPr>
          </a:p>
        </p:txBody>
      </p:sp>
      <p:sp>
        <p:nvSpPr>
          <p:cNvPr id="32" name="CaixaDeTexto 31">
            <a:extLst>
              <a:ext uri="{FF2B5EF4-FFF2-40B4-BE49-F238E27FC236}">
                <a16:creationId xmlns:a16="http://schemas.microsoft.com/office/drawing/2014/main" id="{F19E7627-AA25-1BD0-81A6-2C6A26273EE1}"/>
              </a:ext>
            </a:extLst>
          </p:cNvPr>
          <p:cNvSpPr txBox="1"/>
          <p:nvPr/>
        </p:nvSpPr>
        <p:spPr>
          <a:xfrm>
            <a:off x="25913" y="3681655"/>
            <a:ext cx="2454003" cy="646331"/>
          </a:xfrm>
          <a:prstGeom prst="rect">
            <a:avLst/>
          </a:prstGeom>
          <a:noFill/>
        </p:spPr>
        <p:txBody>
          <a:bodyPr wrap="square">
            <a:spAutoFit/>
          </a:bodyPr>
          <a:lstStyle/>
          <a:p>
            <a:r>
              <a:rPr lang="pt-BR" sz="900" dirty="0">
                <a:latin typeface="Arial" panose="020B0604020202020204" pitchFamily="34" charset="0"/>
              </a:rPr>
              <a:t>Não cumprimento das obrigações relativas à reserva de cargos prevista em lei..., para pessoa com deficiência, para reabilitado da Previdência Social ou para aprendiz</a:t>
            </a:r>
            <a:endParaRPr lang="pt-BR" sz="900" dirty="0"/>
          </a:p>
        </p:txBody>
      </p:sp>
      <p:sp>
        <p:nvSpPr>
          <p:cNvPr id="34" name="CaixaDeTexto 33">
            <a:extLst>
              <a:ext uri="{FF2B5EF4-FFF2-40B4-BE49-F238E27FC236}">
                <a16:creationId xmlns:a16="http://schemas.microsoft.com/office/drawing/2014/main" id="{EE3E018B-8A31-5A67-81CF-D472FDC0F2D6}"/>
              </a:ext>
            </a:extLst>
          </p:cNvPr>
          <p:cNvSpPr txBox="1"/>
          <p:nvPr/>
        </p:nvSpPr>
        <p:spPr>
          <a:xfrm>
            <a:off x="6114296" y="972479"/>
            <a:ext cx="2919131" cy="715581"/>
          </a:xfrm>
          <a:prstGeom prst="rect">
            <a:avLst/>
          </a:prstGeom>
          <a:noFill/>
        </p:spPr>
        <p:txBody>
          <a:bodyPr wrap="square">
            <a:spAutoFit/>
          </a:bodyPr>
          <a:lstStyle/>
          <a:p>
            <a:pPr algn="r"/>
            <a:r>
              <a:rPr lang="pt-BR" sz="1350" dirty="0">
                <a:latin typeface="Arial" panose="020B0604020202020204" pitchFamily="34" charset="0"/>
              </a:rPr>
              <a:t>O contratado terá direito à extinção do contrato nas seguintes hipóteses:</a:t>
            </a:r>
            <a:endParaRPr lang="pt-BR" sz="1050" dirty="0"/>
          </a:p>
        </p:txBody>
      </p:sp>
      <p:sp>
        <p:nvSpPr>
          <p:cNvPr id="36" name="CaixaDeTexto 35">
            <a:extLst>
              <a:ext uri="{FF2B5EF4-FFF2-40B4-BE49-F238E27FC236}">
                <a16:creationId xmlns:a16="http://schemas.microsoft.com/office/drawing/2014/main" id="{5F7CE91C-8004-7F85-7475-C52576FCD7DD}"/>
              </a:ext>
            </a:extLst>
          </p:cNvPr>
          <p:cNvSpPr txBox="1"/>
          <p:nvPr/>
        </p:nvSpPr>
        <p:spPr>
          <a:xfrm>
            <a:off x="6890138" y="1890377"/>
            <a:ext cx="2062180" cy="1754326"/>
          </a:xfrm>
          <a:prstGeom prst="rect">
            <a:avLst/>
          </a:prstGeom>
          <a:noFill/>
        </p:spPr>
        <p:txBody>
          <a:bodyPr wrap="square">
            <a:spAutoFit/>
          </a:bodyPr>
          <a:lstStyle/>
          <a:p>
            <a:pPr algn="r"/>
            <a:r>
              <a:rPr lang="pt-BR" sz="1350" dirty="0">
                <a:latin typeface="Arial" panose="020B0604020202020204" pitchFamily="34" charset="0"/>
              </a:rPr>
              <a:t>Supressão, por parte da Administração, de obras, serviços ou compras que acarrete modificação do valor inicial do contrato além dos limites previstos nesta lei...;</a:t>
            </a:r>
            <a:endParaRPr lang="pt-BR" sz="1050" dirty="0"/>
          </a:p>
        </p:txBody>
      </p:sp>
      <p:sp>
        <p:nvSpPr>
          <p:cNvPr id="45" name="CaixaDeTexto 44">
            <a:extLst>
              <a:ext uri="{FF2B5EF4-FFF2-40B4-BE49-F238E27FC236}">
                <a16:creationId xmlns:a16="http://schemas.microsoft.com/office/drawing/2014/main" id="{1CE8E441-3141-C7E3-3854-820A3A27B390}"/>
              </a:ext>
            </a:extLst>
          </p:cNvPr>
          <p:cNvSpPr txBox="1"/>
          <p:nvPr/>
        </p:nvSpPr>
        <p:spPr>
          <a:xfrm>
            <a:off x="6433464" y="3695766"/>
            <a:ext cx="2417140" cy="830997"/>
          </a:xfrm>
          <a:prstGeom prst="rect">
            <a:avLst/>
          </a:prstGeom>
          <a:noFill/>
        </p:spPr>
        <p:txBody>
          <a:bodyPr wrap="square">
            <a:spAutoFit/>
          </a:bodyPr>
          <a:lstStyle/>
          <a:p>
            <a:pPr algn="r"/>
            <a:r>
              <a:rPr lang="pt-BR" sz="1200" dirty="0">
                <a:latin typeface="Arial" panose="020B0604020202020204" pitchFamily="34" charset="0"/>
              </a:rPr>
              <a:t>Suspensão de execução do contrato, por ordem escrita da Administração, por prazo superior a 3 (três) meses;</a:t>
            </a:r>
            <a:endParaRPr lang="pt-BR" sz="1200" dirty="0">
              <a:latin typeface="Times New Roman" panose="02020603050405020304" pitchFamily="18" charset="0"/>
            </a:endParaRPr>
          </a:p>
        </p:txBody>
      </p:sp>
    </p:spTree>
    <p:extLst>
      <p:ext uri="{BB962C8B-B14F-4D97-AF65-F5344CB8AC3E}">
        <p14:creationId xmlns:p14="http://schemas.microsoft.com/office/powerpoint/2010/main" val="235036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par>
                          <p:cTn id="8" fill="hold">
                            <p:stCondLst>
                              <p:cond delay="500"/>
                            </p:stCondLst>
                            <p:childTnLst>
                              <p:par>
                                <p:cTn id="9" presetID="16" presetClass="entr" presetSubtype="21" fill="hold" grpId="0" nodeType="after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barn(inVertical)">
                                      <p:cBhvr>
                                        <p:cTn id="16" dur="500"/>
                                        <p:tgtEl>
                                          <p:spTgt spid="84"/>
                                        </p:tgtEl>
                                      </p:cBhvr>
                                    </p:animEffect>
                                  </p:childTnLst>
                                </p:cTn>
                              </p:par>
                            </p:childTnLst>
                          </p:cTn>
                        </p:par>
                        <p:par>
                          <p:cTn id="17" fill="hold">
                            <p:stCondLst>
                              <p:cond delay="500"/>
                            </p:stCondLst>
                            <p:childTnLst>
                              <p:par>
                                <p:cTn id="18" presetID="16" presetClass="entr" presetSubtype="21" fill="hold" grpId="0" nodeType="afterEffect">
                                  <p:stCondLst>
                                    <p:cond delay="30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barn(inVertical)">
                                      <p:cBhvr>
                                        <p:cTn id="25" dur="500"/>
                                        <p:tgtEl>
                                          <p:spTgt spid="87"/>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barn(inVertical)">
                                      <p:cBhvr>
                                        <p:cTn id="34" dur="500"/>
                                        <p:tgtEl>
                                          <p:spTgt spid="90"/>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barn(inVertical)">
                                      <p:cBhvr>
                                        <p:cTn id="43" dur="500"/>
                                        <p:tgtEl>
                                          <p:spTgt spid="9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barn(inVertical)">
                                      <p:cBhvr>
                                        <p:cTn id="52" dur="500"/>
                                        <p:tgtEl>
                                          <p:spTgt spid="96"/>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arn(inVertical)">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P spid="90" grpId="0"/>
      <p:bldP spid="93" grpId="0"/>
      <p:bldP spid="96" grpId="0"/>
      <p:bldP spid="4" grpId="0"/>
      <p:bldP spid="30" grpId="0"/>
      <p:bldP spid="32" grpId="0"/>
      <p:bldP spid="34" grpId="0"/>
      <p:bldP spid="36"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9"/>
          <p:cNvSpPr>
            <a:spLocks noChangeArrowheads="1"/>
          </p:cNvSpPr>
          <p:nvPr/>
        </p:nvSpPr>
        <p:spPr bwMode="auto">
          <a:xfrm>
            <a:off x="6258081" y="2586833"/>
            <a:ext cx="813197" cy="813197"/>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2399583" y="3484612"/>
            <a:ext cx="814388" cy="814388"/>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1" name="Oval 11"/>
          <p:cNvSpPr>
            <a:spLocks noChangeArrowheads="1"/>
          </p:cNvSpPr>
          <p:nvPr/>
        </p:nvSpPr>
        <p:spPr bwMode="auto">
          <a:xfrm>
            <a:off x="2427529" y="1390849"/>
            <a:ext cx="813197" cy="814388"/>
          </a:xfrm>
          <a:prstGeom prst="ellipse">
            <a:avLst/>
          </a:pr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38" name="Group 37"/>
          <p:cNvGrpSpPr/>
          <p:nvPr/>
        </p:nvGrpSpPr>
        <p:grpSpPr>
          <a:xfrm>
            <a:off x="3214532" y="1590875"/>
            <a:ext cx="2694384" cy="2707481"/>
            <a:chOff x="4297363" y="1628775"/>
            <a:chExt cx="3592512" cy="3609975"/>
          </a:xfrm>
        </p:grpSpPr>
        <p:sp>
          <p:nvSpPr>
            <p:cNvPr id="18" name="Freeform 18"/>
            <p:cNvSpPr>
              <a:spLocks/>
            </p:cNvSpPr>
            <p:nvPr/>
          </p:nvSpPr>
          <p:spPr bwMode="auto">
            <a:xfrm>
              <a:off x="4297363" y="2501900"/>
              <a:ext cx="252412" cy="795338"/>
            </a:xfrm>
            <a:custGeom>
              <a:avLst/>
              <a:gdLst>
                <a:gd name="T0" fmla="*/ 0 w 66"/>
                <a:gd name="T1" fmla="*/ 209 h 209"/>
                <a:gd name="T2" fmla="*/ 66 w 66"/>
                <a:gd name="T3" fmla="*/ 0 h 209"/>
              </a:gdLst>
              <a:ahLst/>
              <a:cxnLst>
                <a:cxn ang="0">
                  <a:pos x="T0" y="T1"/>
                </a:cxn>
                <a:cxn ang="0">
                  <a:pos x="T2" y="T3"/>
                </a:cxn>
              </a:cxnLst>
              <a:rect l="0" t="0" r="r" b="b"/>
              <a:pathLst>
                <a:path w="66" h="209">
                  <a:moveTo>
                    <a:pt x="0" y="209"/>
                  </a:moveTo>
                  <a:cubicBezTo>
                    <a:pt x="5" y="133"/>
                    <a:pt x="29" y="62"/>
                    <a:pt x="66"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4297363" y="3571875"/>
              <a:ext cx="252412" cy="795338"/>
            </a:xfrm>
            <a:custGeom>
              <a:avLst/>
              <a:gdLst>
                <a:gd name="T0" fmla="*/ 66 w 66"/>
                <a:gd name="T1" fmla="*/ 209 h 209"/>
                <a:gd name="T2" fmla="*/ 0 w 66"/>
                <a:gd name="T3" fmla="*/ 0 h 209"/>
              </a:gdLst>
              <a:ahLst/>
              <a:cxnLst>
                <a:cxn ang="0">
                  <a:pos x="T0" y="T1"/>
                </a:cxn>
                <a:cxn ang="0">
                  <a:pos x="T2" y="T3"/>
                </a:cxn>
              </a:cxnLst>
              <a:rect l="0" t="0" r="r" b="b"/>
              <a:pathLst>
                <a:path w="66" h="209">
                  <a:moveTo>
                    <a:pt x="66" y="209"/>
                  </a:moveTo>
                  <a:cubicBezTo>
                    <a:pt x="29" y="147"/>
                    <a:pt x="5" y="76"/>
                    <a:pt x="0"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4708525" y="4587875"/>
              <a:ext cx="2770187" cy="650875"/>
            </a:xfrm>
            <a:custGeom>
              <a:avLst/>
              <a:gdLst>
                <a:gd name="T0" fmla="*/ 728 w 728"/>
                <a:gd name="T1" fmla="*/ 0 h 171"/>
                <a:gd name="T2" fmla="*/ 364 w 728"/>
                <a:gd name="T3" fmla="*/ 171 h 171"/>
                <a:gd name="T4" fmla="*/ 0 w 728"/>
                <a:gd name="T5" fmla="*/ 0 h 171"/>
              </a:gdLst>
              <a:ahLst/>
              <a:cxnLst>
                <a:cxn ang="0">
                  <a:pos x="T0" y="T1"/>
                </a:cxn>
                <a:cxn ang="0">
                  <a:pos x="T2" y="T3"/>
                </a:cxn>
                <a:cxn ang="0">
                  <a:pos x="T4" y="T5"/>
                </a:cxn>
              </a:cxnLst>
              <a:rect l="0" t="0" r="r" b="b"/>
              <a:pathLst>
                <a:path w="728" h="171">
                  <a:moveTo>
                    <a:pt x="728" y="0"/>
                  </a:moveTo>
                  <a:cubicBezTo>
                    <a:pt x="641" y="104"/>
                    <a:pt x="510" y="171"/>
                    <a:pt x="364" y="171"/>
                  </a:cubicBezTo>
                  <a:cubicBezTo>
                    <a:pt x="218" y="171"/>
                    <a:pt x="87" y="104"/>
                    <a:pt x="0" y="0"/>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7639050" y="3571875"/>
              <a:ext cx="250825" cy="795338"/>
            </a:xfrm>
            <a:custGeom>
              <a:avLst/>
              <a:gdLst>
                <a:gd name="T0" fmla="*/ 66 w 66"/>
                <a:gd name="T1" fmla="*/ 0 h 209"/>
                <a:gd name="T2" fmla="*/ 0 w 66"/>
                <a:gd name="T3" fmla="*/ 209 h 209"/>
              </a:gdLst>
              <a:ahLst/>
              <a:cxnLst>
                <a:cxn ang="0">
                  <a:pos x="T0" y="T1"/>
                </a:cxn>
                <a:cxn ang="0">
                  <a:pos x="T2" y="T3"/>
                </a:cxn>
              </a:cxnLst>
              <a:rect l="0" t="0" r="r" b="b"/>
              <a:pathLst>
                <a:path w="66" h="209">
                  <a:moveTo>
                    <a:pt x="66" y="0"/>
                  </a:moveTo>
                  <a:cubicBezTo>
                    <a:pt x="61" y="76"/>
                    <a:pt x="37" y="147"/>
                    <a:pt x="0" y="209"/>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Freeform 22"/>
            <p:cNvSpPr>
              <a:spLocks/>
            </p:cNvSpPr>
            <p:nvPr/>
          </p:nvSpPr>
          <p:spPr bwMode="auto">
            <a:xfrm>
              <a:off x="7639050" y="2505075"/>
              <a:ext cx="250825" cy="792163"/>
            </a:xfrm>
            <a:custGeom>
              <a:avLst/>
              <a:gdLst>
                <a:gd name="T0" fmla="*/ 0 w 66"/>
                <a:gd name="T1" fmla="*/ 0 h 208"/>
                <a:gd name="T2" fmla="*/ 66 w 66"/>
                <a:gd name="T3" fmla="*/ 208 h 208"/>
              </a:gdLst>
              <a:ahLst/>
              <a:cxnLst>
                <a:cxn ang="0">
                  <a:pos x="T0" y="T1"/>
                </a:cxn>
                <a:cxn ang="0">
                  <a:pos x="T2" y="T3"/>
                </a:cxn>
              </a:cxnLst>
              <a:rect l="0" t="0" r="r" b="b"/>
              <a:pathLst>
                <a:path w="66" h="208">
                  <a:moveTo>
                    <a:pt x="0" y="0"/>
                  </a:moveTo>
                  <a:cubicBezTo>
                    <a:pt x="37" y="62"/>
                    <a:pt x="61" y="132"/>
                    <a:pt x="66" y="208"/>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4708525" y="1628775"/>
              <a:ext cx="2770187" cy="650875"/>
            </a:xfrm>
            <a:custGeom>
              <a:avLst/>
              <a:gdLst>
                <a:gd name="T0" fmla="*/ 0 w 728"/>
                <a:gd name="T1" fmla="*/ 171 h 171"/>
                <a:gd name="T2" fmla="*/ 364 w 728"/>
                <a:gd name="T3" fmla="*/ 0 h 171"/>
                <a:gd name="T4" fmla="*/ 728 w 728"/>
                <a:gd name="T5" fmla="*/ 171 h 171"/>
              </a:gdLst>
              <a:ahLst/>
              <a:cxnLst>
                <a:cxn ang="0">
                  <a:pos x="T0" y="T1"/>
                </a:cxn>
                <a:cxn ang="0">
                  <a:pos x="T2" y="T3"/>
                </a:cxn>
                <a:cxn ang="0">
                  <a:pos x="T4" y="T5"/>
                </a:cxn>
              </a:cxnLst>
              <a:rect l="0" t="0" r="r" b="b"/>
              <a:pathLst>
                <a:path w="728" h="171">
                  <a:moveTo>
                    <a:pt x="0" y="171"/>
                  </a:moveTo>
                  <a:cubicBezTo>
                    <a:pt x="87" y="67"/>
                    <a:pt x="218" y="0"/>
                    <a:pt x="364" y="0"/>
                  </a:cubicBezTo>
                  <a:cubicBezTo>
                    <a:pt x="510" y="0"/>
                    <a:pt x="641" y="67"/>
                    <a:pt x="728" y="171"/>
                  </a:cubicBezTo>
                </a:path>
              </a:pathLst>
            </a:custGeom>
            <a:noFill/>
            <a:ln w="30163" cap="flat">
              <a:solidFill>
                <a:schemeClr val="tx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2" name="Group 41"/>
          <p:cNvGrpSpPr/>
          <p:nvPr/>
        </p:nvGrpSpPr>
        <p:grpSpPr>
          <a:xfrm>
            <a:off x="5814857" y="2853352"/>
            <a:ext cx="205978" cy="205979"/>
            <a:chOff x="4479925" y="4351338"/>
            <a:chExt cx="274637" cy="274638"/>
          </a:xfrm>
        </p:grpSpPr>
        <p:sp>
          <p:nvSpPr>
            <p:cNvPr id="15" name="Oval 15"/>
            <p:cNvSpPr>
              <a:spLocks noChangeArrowheads="1"/>
            </p:cNvSpPr>
            <p:nvPr/>
          </p:nvSpPr>
          <p:spPr bwMode="auto">
            <a:xfrm>
              <a:off x="4552950" y="4424363"/>
              <a:ext cx="128587" cy="125413"/>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7" name="Oval 27"/>
            <p:cNvSpPr>
              <a:spLocks noChangeArrowheads="1"/>
            </p:cNvSpPr>
            <p:nvPr/>
          </p:nvSpPr>
          <p:spPr bwMode="auto">
            <a:xfrm>
              <a:off x="4479925" y="4351338"/>
              <a:ext cx="274637" cy="274638"/>
            </a:xfrm>
            <a:prstGeom prst="ellipse">
              <a:avLst/>
            </a:prstGeom>
            <a:noFill/>
            <a:ln w="381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3" name="Group 42"/>
          <p:cNvGrpSpPr/>
          <p:nvPr/>
        </p:nvGrpSpPr>
        <p:grpSpPr>
          <a:xfrm>
            <a:off x="3332864" y="3627898"/>
            <a:ext cx="205978" cy="205979"/>
            <a:chOff x="4152900" y="3297238"/>
            <a:chExt cx="274637" cy="274638"/>
          </a:xfrm>
        </p:grpSpPr>
        <p:sp>
          <p:nvSpPr>
            <p:cNvPr id="16" name="Oval 16"/>
            <p:cNvSpPr>
              <a:spLocks noChangeArrowheads="1"/>
            </p:cNvSpPr>
            <p:nvPr/>
          </p:nvSpPr>
          <p:spPr bwMode="auto">
            <a:xfrm>
              <a:off x="4225925" y="3370263"/>
              <a:ext cx="128587" cy="128588"/>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8" name="Oval 28"/>
            <p:cNvSpPr>
              <a:spLocks noChangeArrowheads="1"/>
            </p:cNvSpPr>
            <p:nvPr/>
          </p:nvSpPr>
          <p:spPr bwMode="auto">
            <a:xfrm>
              <a:off x="4152900" y="3297238"/>
              <a:ext cx="274637" cy="274638"/>
            </a:xfrm>
            <a:prstGeom prst="ellipse">
              <a:avLst/>
            </a:prstGeom>
            <a:noFill/>
            <a:ln w="381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4" name="Group 43"/>
          <p:cNvGrpSpPr/>
          <p:nvPr/>
        </p:nvGrpSpPr>
        <p:grpSpPr>
          <a:xfrm>
            <a:off x="3351454" y="2050456"/>
            <a:ext cx="205978" cy="205979"/>
            <a:chOff x="4479925" y="2241550"/>
            <a:chExt cx="274637" cy="274638"/>
          </a:xfrm>
        </p:grpSpPr>
        <p:sp>
          <p:nvSpPr>
            <p:cNvPr id="17" name="Oval 17"/>
            <p:cNvSpPr>
              <a:spLocks noChangeArrowheads="1"/>
            </p:cNvSpPr>
            <p:nvPr/>
          </p:nvSpPr>
          <p:spPr bwMode="auto">
            <a:xfrm>
              <a:off x="4552950" y="2314575"/>
              <a:ext cx="128587" cy="1301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9" name="Oval 29"/>
            <p:cNvSpPr>
              <a:spLocks noChangeArrowheads="1"/>
            </p:cNvSpPr>
            <p:nvPr/>
          </p:nvSpPr>
          <p:spPr bwMode="auto">
            <a:xfrm>
              <a:off x="4479925" y="2241550"/>
              <a:ext cx="274637" cy="274638"/>
            </a:xfrm>
            <a:prstGeom prst="ellipse">
              <a:avLst/>
            </a:pr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pic>
        <p:nvPicPr>
          <p:cNvPr id="2" name="Picture 2" descr="Homem negócios, mãos, rasgar, contrato, documento | Vetor Premium">
            <a:extLst>
              <a:ext uri="{FF2B5EF4-FFF2-40B4-BE49-F238E27FC236}">
                <a16:creationId xmlns:a16="http://schemas.microsoft.com/office/drawing/2014/main" id="{03911FAB-00A8-2B8A-9387-7095FB64C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4741" y="1750083"/>
            <a:ext cx="2412518" cy="2412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9" name="CaixaDeTexto 78">
            <a:extLst>
              <a:ext uri="{FF2B5EF4-FFF2-40B4-BE49-F238E27FC236}">
                <a16:creationId xmlns:a16="http://schemas.microsoft.com/office/drawing/2014/main" id="{CD560D61-4669-7CD1-B573-9E54ECBCD9EF}"/>
              </a:ext>
            </a:extLst>
          </p:cNvPr>
          <p:cNvSpPr txBox="1"/>
          <p:nvPr/>
        </p:nvSpPr>
        <p:spPr>
          <a:xfrm>
            <a:off x="109815" y="183098"/>
            <a:ext cx="8775404" cy="854080"/>
          </a:xfrm>
          <a:prstGeom prst="rect">
            <a:avLst/>
          </a:prstGeom>
          <a:noFill/>
        </p:spPr>
        <p:txBody>
          <a:bodyPr wrap="square">
            <a:spAutoFit/>
          </a:bodyPr>
          <a:lstStyle/>
          <a:p>
            <a:pPr algn="just"/>
            <a:r>
              <a:rPr lang="pt-BR" sz="1650" dirty="0">
                <a:latin typeface="Arial" panose="020B0604020202020204" pitchFamily="34" charset="0"/>
                <a:cs typeface="Arial" panose="020B0604020202020204" pitchFamily="34" charset="0"/>
              </a:rPr>
              <a:t>Art. 137. Constituirão </a:t>
            </a:r>
            <a:r>
              <a:rPr lang="pt-BR" sz="1650" b="1" dirty="0">
                <a:solidFill>
                  <a:srgbClr val="00B0F0"/>
                </a:solidFill>
                <a:latin typeface="Arial" panose="020B0604020202020204" pitchFamily="34" charset="0"/>
                <a:cs typeface="Arial" panose="020B0604020202020204" pitchFamily="34" charset="0"/>
              </a:rPr>
              <a:t>MOTIVOS</a:t>
            </a:r>
            <a:r>
              <a:rPr lang="pt-BR" sz="1650" dirty="0">
                <a:latin typeface="Arial" panose="020B0604020202020204" pitchFamily="34" charset="0"/>
                <a:cs typeface="Arial" panose="020B0604020202020204" pitchFamily="34" charset="0"/>
              </a:rPr>
              <a:t> para </a:t>
            </a:r>
            <a:r>
              <a:rPr lang="pt-BR" sz="1650" b="1" dirty="0">
                <a:solidFill>
                  <a:srgbClr val="00B0F0"/>
                </a:solidFill>
                <a:latin typeface="Arial" panose="020B0604020202020204" pitchFamily="34" charset="0"/>
                <a:cs typeface="Arial" panose="020B0604020202020204" pitchFamily="34" charset="0"/>
              </a:rPr>
              <a:t>EXTINÇÃO DO CONTRATO</a:t>
            </a:r>
            <a:r>
              <a:rPr lang="pt-BR" sz="1650" dirty="0">
                <a:latin typeface="Arial" panose="020B0604020202020204" pitchFamily="34" charset="0"/>
                <a:cs typeface="Arial" panose="020B0604020202020204" pitchFamily="34" charset="0"/>
              </a:rPr>
              <a:t>, a qual deverá ser formalmente </a:t>
            </a:r>
            <a:r>
              <a:rPr lang="pt-BR" sz="1650" b="1" dirty="0">
                <a:solidFill>
                  <a:srgbClr val="00B0F0"/>
                </a:solidFill>
                <a:latin typeface="Arial" panose="020B0604020202020204" pitchFamily="34" charset="0"/>
                <a:cs typeface="Arial" panose="020B0604020202020204" pitchFamily="34" charset="0"/>
              </a:rPr>
              <a:t>MOTIVADA NOS AUTOS DO PROCESSO</a:t>
            </a:r>
            <a:r>
              <a:rPr lang="pt-BR" sz="1650" dirty="0">
                <a:latin typeface="Arial" panose="020B0604020202020204" pitchFamily="34" charset="0"/>
                <a:cs typeface="Arial" panose="020B0604020202020204" pitchFamily="34" charset="0"/>
              </a:rPr>
              <a:t>, assegurados o </a:t>
            </a:r>
            <a:r>
              <a:rPr lang="pt-BR" sz="1650" b="1" dirty="0">
                <a:solidFill>
                  <a:srgbClr val="00B0F0"/>
                </a:solidFill>
                <a:latin typeface="Arial" panose="020B0604020202020204" pitchFamily="34" charset="0"/>
                <a:cs typeface="Arial" panose="020B0604020202020204" pitchFamily="34" charset="0"/>
              </a:rPr>
              <a:t>CONTRADITÓRIO E A AMPLA DEFESA</a:t>
            </a:r>
            <a:r>
              <a:rPr lang="pt-BR" sz="1650" dirty="0">
                <a:latin typeface="Arial" panose="020B0604020202020204" pitchFamily="34" charset="0"/>
                <a:cs typeface="Arial" panose="020B0604020202020204" pitchFamily="34" charset="0"/>
              </a:rPr>
              <a:t>, as seguintes situações:</a:t>
            </a:r>
          </a:p>
        </p:txBody>
      </p:sp>
      <p:sp>
        <p:nvSpPr>
          <p:cNvPr id="83" name="CaixaDeTexto 82">
            <a:extLst>
              <a:ext uri="{FF2B5EF4-FFF2-40B4-BE49-F238E27FC236}">
                <a16:creationId xmlns:a16="http://schemas.microsoft.com/office/drawing/2014/main" id="{89DC122D-4BD4-B0EA-018E-E09F1EEE9AEC}"/>
              </a:ext>
            </a:extLst>
          </p:cNvPr>
          <p:cNvSpPr txBox="1"/>
          <p:nvPr/>
        </p:nvSpPr>
        <p:spPr>
          <a:xfrm>
            <a:off x="2586647" y="1545389"/>
            <a:ext cx="6981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III</a:t>
            </a:r>
          </a:p>
        </p:txBody>
      </p:sp>
      <p:sp>
        <p:nvSpPr>
          <p:cNvPr id="84" name="CaixaDeTexto 83">
            <a:extLst>
              <a:ext uri="{FF2B5EF4-FFF2-40B4-BE49-F238E27FC236}">
                <a16:creationId xmlns:a16="http://schemas.microsoft.com/office/drawing/2014/main" id="{9A0FBCBC-766D-50A4-CA5E-6C2BD4724343}"/>
              </a:ext>
            </a:extLst>
          </p:cNvPr>
          <p:cNvSpPr txBox="1"/>
          <p:nvPr/>
        </p:nvSpPr>
        <p:spPr>
          <a:xfrm>
            <a:off x="2535957" y="3631686"/>
            <a:ext cx="794431"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IV</a:t>
            </a:r>
          </a:p>
        </p:txBody>
      </p:sp>
      <p:sp>
        <p:nvSpPr>
          <p:cNvPr id="87" name="CaixaDeTexto 86">
            <a:extLst>
              <a:ext uri="{FF2B5EF4-FFF2-40B4-BE49-F238E27FC236}">
                <a16:creationId xmlns:a16="http://schemas.microsoft.com/office/drawing/2014/main" id="{5EFD3B71-D53E-7A57-BDEB-B862DE3E5B7F}"/>
              </a:ext>
            </a:extLst>
          </p:cNvPr>
          <p:cNvSpPr txBox="1"/>
          <p:nvPr/>
        </p:nvSpPr>
        <p:spPr>
          <a:xfrm>
            <a:off x="6466888" y="2736723"/>
            <a:ext cx="564432"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a:t>
            </a:r>
          </a:p>
        </p:txBody>
      </p:sp>
      <p:sp>
        <p:nvSpPr>
          <p:cNvPr id="5" name="CaixaDeTexto 4">
            <a:extLst>
              <a:ext uri="{FF2B5EF4-FFF2-40B4-BE49-F238E27FC236}">
                <a16:creationId xmlns:a16="http://schemas.microsoft.com/office/drawing/2014/main" id="{5747939D-4229-E45C-3BC7-A96BDCE2BB87}"/>
              </a:ext>
            </a:extLst>
          </p:cNvPr>
          <p:cNvSpPr txBox="1"/>
          <p:nvPr/>
        </p:nvSpPr>
        <p:spPr>
          <a:xfrm>
            <a:off x="109815" y="1440252"/>
            <a:ext cx="2340032" cy="715581"/>
          </a:xfrm>
          <a:prstGeom prst="rect">
            <a:avLst/>
          </a:prstGeom>
          <a:noFill/>
        </p:spPr>
        <p:txBody>
          <a:bodyPr wrap="square">
            <a:spAutoFit/>
          </a:bodyPr>
          <a:lstStyle/>
          <a:p>
            <a:r>
              <a:rPr lang="pt-BR" sz="1350" dirty="0">
                <a:latin typeface="Arial" panose="020B0604020202020204" pitchFamily="34" charset="0"/>
              </a:rPr>
              <a:t>Repetidas </a:t>
            </a:r>
            <a:r>
              <a:rPr lang="pt-BR" sz="1350" b="1" dirty="0">
                <a:solidFill>
                  <a:srgbClr val="00B0F0"/>
                </a:solidFill>
                <a:latin typeface="Arial" panose="020B0604020202020204" pitchFamily="34" charset="0"/>
              </a:rPr>
              <a:t>suspensões que totalizem 90</a:t>
            </a:r>
            <a:r>
              <a:rPr lang="pt-BR" sz="1350" dirty="0">
                <a:latin typeface="Arial" panose="020B0604020202020204" pitchFamily="34" charset="0"/>
              </a:rPr>
              <a:t> (noventa) dias úteis...;</a:t>
            </a:r>
            <a:endParaRPr lang="pt-BR" sz="1050" dirty="0"/>
          </a:p>
        </p:txBody>
      </p:sp>
      <p:sp>
        <p:nvSpPr>
          <p:cNvPr id="33" name="CaixaDeTexto 32">
            <a:extLst>
              <a:ext uri="{FF2B5EF4-FFF2-40B4-BE49-F238E27FC236}">
                <a16:creationId xmlns:a16="http://schemas.microsoft.com/office/drawing/2014/main" id="{78963EB5-85CA-5858-1AE1-3414B1368FD9}"/>
              </a:ext>
            </a:extLst>
          </p:cNvPr>
          <p:cNvSpPr txBox="1"/>
          <p:nvPr/>
        </p:nvSpPr>
        <p:spPr>
          <a:xfrm>
            <a:off x="173742" y="2698435"/>
            <a:ext cx="2250296" cy="1546577"/>
          </a:xfrm>
          <a:prstGeom prst="rect">
            <a:avLst/>
          </a:prstGeom>
          <a:noFill/>
        </p:spPr>
        <p:txBody>
          <a:bodyPr wrap="square">
            <a:spAutoFit/>
          </a:bodyPr>
          <a:lstStyle/>
          <a:p>
            <a:r>
              <a:rPr lang="pt-BR" sz="1350" dirty="0">
                <a:latin typeface="Arial" panose="020B0604020202020204" pitchFamily="34" charset="0"/>
              </a:rPr>
              <a:t>Atraso </a:t>
            </a:r>
            <a:r>
              <a:rPr lang="pt-BR" sz="1350" b="1" dirty="0">
                <a:solidFill>
                  <a:srgbClr val="00B0F0"/>
                </a:solidFill>
                <a:latin typeface="Arial" panose="020B0604020202020204" pitchFamily="34" charset="0"/>
              </a:rPr>
              <a:t>superior a 2 (dois) meses</a:t>
            </a:r>
            <a:r>
              <a:rPr lang="pt-BR" sz="1050" dirty="0">
                <a:latin typeface="Arial" panose="020B0604020202020204" pitchFamily="34" charset="0"/>
              </a:rPr>
              <a:t>...</a:t>
            </a:r>
            <a:r>
              <a:rPr lang="pt-BR" sz="1350" dirty="0">
                <a:latin typeface="Arial" panose="020B0604020202020204" pitchFamily="34" charset="0"/>
              </a:rPr>
              <a:t> dos pagamentos ou de parcelas de pagamentos devidos pela Administração por despesas de obras, serviços ou fornecimentos</a:t>
            </a:r>
            <a:endParaRPr lang="pt-BR" sz="1050" dirty="0"/>
          </a:p>
        </p:txBody>
      </p:sp>
      <p:sp>
        <p:nvSpPr>
          <p:cNvPr id="37" name="CaixaDeTexto 36">
            <a:extLst>
              <a:ext uri="{FF2B5EF4-FFF2-40B4-BE49-F238E27FC236}">
                <a16:creationId xmlns:a16="http://schemas.microsoft.com/office/drawing/2014/main" id="{C9C41FEF-1BBD-79AA-29EE-AAB58D04C9D7}"/>
              </a:ext>
            </a:extLst>
          </p:cNvPr>
          <p:cNvSpPr txBox="1"/>
          <p:nvPr/>
        </p:nvSpPr>
        <p:spPr>
          <a:xfrm>
            <a:off x="6976166" y="1323362"/>
            <a:ext cx="2077640" cy="2585323"/>
          </a:xfrm>
          <a:prstGeom prst="rect">
            <a:avLst/>
          </a:prstGeom>
          <a:noFill/>
        </p:spPr>
        <p:txBody>
          <a:bodyPr wrap="square">
            <a:spAutoFit/>
          </a:bodyPr>
          <a:lstStyle/>
          <a:p>
            <a:pPr algn="r"/>
            <a:r>
              <a:rPr lang="pt-BR" sz="1350" b="1" dirty="0">
                <a:solidFill>
                  <a:srgbClr val="00B0F0"/>
                </a:solidFill>
                <a:latin typeface="Arial" panose="020B0604020202020204" pitchFamily="34" charset="0"/>
              </a:rPr>
              <a:t>Não liberação </a:t>
            </a:r>
            <a:r>
              <a:rPr lang="pt-BR" sz="1350" dirty="0">
                <a:latin typeface="Arial" panose="020B0604020202020204" pitchFamily="34" charset="0"/>
              </a:rPr>
              <a:t>pela Administração, nos prazos contratuais, de área, local ou objeto, para execução de obra, serviço ou fornecimento</a:t>
            </a:r>
            <a:r>
              <a:rPr lang="pt-BR" sz="1050" dirty="0">
                <a:latin typeface="Arial" panose="020B0604020202020204" pitchFamily="34" charset="0"/>
              </a:rPr>
              <a:t>...</a:t>
            </a:r>
            <a:r>
              <a:rPr lang="pt-BR" sz="1350" dirty="0">
                <a:latin typeface="Arial" panose="020B0604020202020204" pitchFamily="34" charset="0"/>
              </a:rPr>
              <a:t>, inclusive devido a atraso ou descumprimento das obrigações atribuídas pelo contrato à Administração....</a:t>
            </a:r>
            <a:endParaRPr lang="pt-BR" sz="1050" dirty="0"/>
          </a:p>
        </p:txBody>
      </p:sp>
    </p:spTree>
    <p:extLst>
      <p:ext uri="{BB962C8B-B14F-4D97-AF65-F5344CB8AC3E}">
        <p14:creationId xmlns:p14="http://schemas.microsoft.com/office/powerpoint/2010/main" val="38881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barn(inVertical)">
                                      <p:cBhvr>
                                        <p:cTn id="16" dur="500"/>
                                        <p:tgtEl>
                                          <p:spTgt spid="84"/>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barn(inVertical)">
                                      <p:cBhvr>
                                        <p:cTn id="25" dur="500"/>
                                        <p:tgtEl>
                                          <p:spTgt spid="87"/>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P spid="5" grpId="0"/>
      <p:bldP spid="33"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6"/>
          <p:cNvSpPr>
            <a:spLocks noChangeShapeType="1"/>
          </p:cNvSpPr>
          <p:nvPr/>
        </p:nvSpPr>
        <p:spPr bwMode="auto">
          <a:xfrm flipV="1">
            <a:off x="4572000" y="1414462"/>
            <a:ext cx="0" cy="863204"/>
          </a:xfrm>
          <a:prstGeom prst="line">
            <a:avLst/>
          </a:prstGeom>
          <a:noFill/>
          <a:ln w="11113" cap="rnd">
            <a:solidFill>
              <a:schemeClr val="tx2">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2256235" y="1414462"/>
            <a:ext cx="2066925" cy="863204"/>
          </a:xfrm>
          <a:custGeom>
            <a:avLst/>
            <a:gdLst>
              <a:gd name="T0" fmla="*/ 0 w 724"/>
              <a:gd name="T1" fmla="*/ 302 h 302"/>
              <a:gd name="T2" fmla="*/ 0 w 724"/>
              <a:gd name="T3" fmla="*/ 302 h 302"/>
              <a:gd name="T4" fmla="*/ 724 w 724"/>
              <a:gd name="T5" fmla="*/ 0 h 302"/>
              <a:gd name="T6" fmla="*/ 724 w 724"/>
              <a:gd name="T7" fmla="*/ 0 h 302"/>
            </a:gdLst>
            <a:ahLst/>
            <a:cxnLst>
              <a:cxn ang="0">
                <a:pos x="T0" y="T1"/>
              </a:cxn>
              <a:cxn ang="0">
                <a:pos x="T2" y="T3"/>
              </a:cxn>
              <a:cxn ang="0">
                <a:pos x="T4" y="T5"/>
              </a:cxn>
              <a:cxn ang="0">
                <a:pos x="T6" y="T7"/>
              </a:cxn>
            </a:cxnLst>
            <a:rect l="0" t="0" r="r" b="b"/>
            <a:pathLst>
              <a:path w="724" h="302">
                <a:moveTo>
                  <a:pt x="0" y="302"/>
                </a:moveTo>
                <a:cubicBezTo>
                  <a:pt x="0" y="302"/>
                  <a:pt x="0" y="302"/>
                  <a:pt x="0" y="302"/>
                </a:cubicBezTo>
                <a:cubicBezTo>
                  <a:pt x="0" y="57"/>
                  <a:pt x="724" y="289"/>
                  <a:pt x="724" y="0"/>
                </a:cubicBezTo>
                <a:cubicBezTo>
                  <a:pt x="724" y="0"/>
                  <a:pt x="724" y="0"/>
                  <a:pt x="724" y="0"/>
                </a:cubicBezTo>
              </a:path>
            </a:pathLst>
          </a:custGeom>
          <a:noFill/>
          <a:ln w="11113" cap="rnd">
            <a:solidFill>
              <a:schemeClr val="tx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4819650" y="1414462"/>
            <a:ext cx="2068116" cy="863204"/>
          </a:xfrm>
          <a:custGeom>
            <a:avLst/>
            <a:gdLst>
              <a:gd name="T0" fmla="*/ 724 w 724"/>
              <a:gd name="T1" fmla="*/ 302 h 302"/>
              <a:gd name="T2" fmla="*/ 724 w 724"/>
              <a:gd name="T3" fmla="*/ 302 h 302"/>
              <a:gd name="T4" fmla="*/ 0 w 724"/>
              <a:gd name="T5" fmla="*/ 0 h 302"/>
              <a:gd name="T6" fmla="*/ 0 w 724"/>
              <a:gd name="T7" fmla="*/ 0 h 302"/>
            </a:gdLst>
            <a:ahLst/>
            <a:cxnLst>
              <a:cxn ang="0">
                <a:pos x="T0" y="T1"/>
              </a:cxn>
              <a:cxn ang="0">
                <a:pos x="T2" y="T3"/>
              </a:cxn>
              <a:cxn ang="0">
                <a:pos x="T4" y="T5"/>
              </a:cxn>
              <a:cxn ang="0">
                <a:pos x="T6" y="T7"/>
              </a:cxn>
            </a:cxnLst>
            <a:rect l="0" t="0" r="r" b="b"/>
            <a:pathLst>
              <a:path w="724" h="302">
                <a:moveTo>
                  <a:pt x="724" y="302"/>
                </a:moveTo>
                <a:cubicBezTo>
                  <a:pt x="724" y="302"/>
                  <a:pt x="724" y="302"/>
                  <a:pt x="724" y="302"/>
                </a:cubicBezTo>
                <a:cubicBezTo>
                  <a:pt x="724" y="57"/>
                  <a:pt x="0" y="289"/>
                  <a:pt x="0" y="0"/>
                </a:cubicBezTo>
                <a:cubicBezTo>
                  <a:pt x="0" y="0"/>
                  <a:pt x="0" y="0"/>
                  <a:pt x="0" y="0"/>
                </a:cubicBezTo>
              </a:path>
            </a:pathLst>
          </a:custGeom>
          <a:noFill/>
          <a:ln w="11113" cap="rnd">
            <a:solidFill>
              <a:schemeClr val="tx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Oval 9"/>
          <p:cNvSpPr>
            <a:spLocks noChangeArrowheads="1"/>
          </p:cNvSpPr>
          <p:nvPr/>
        </p:nvSpPr>
        <p:spPr bwMode="auto">
          <a:xfrm>
            <a:off x="4286250" y="1373981"/>
            <a:ext cx="77391" cy="7739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2215754" y="2237185"/>
            <a:ext cx="77391" cy="7739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Oval 11"/>
          <p:cNvSpPr>
            <a:spLocks noChangeArrowheads="1"/>
          </p:cNvSpPr>
          <p:nvPr/>
        </p:nvSpPr>
        <p:spPr bwMode="auto">
          <a:xfrm>
            <a:off x="4535091" y="1373981"/>
            <a:ext cx="73819" cy="77391"/>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2" name="Oval 12"/>
          <p:cNvSpPr>
            <a:spLocks noChangeArrowheads="1"/>
          </p:cNvSpPr>
          <p:nvPr/>
        </p:nvSpPr>
        <p:spPr bwMode="auto">
          <a:xfrm>
            <a:off x="4535091" y="2237185"/>
            <a:ext cx="73819" cy="77391"/>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Oval 13"/>
          <p:cNvSpPr>
            <a:spLocks noChangeArrowheads="1"/>
          </p:cNvSpPr>
          <p:nvPr/>
        </p:nvSpPr>
        <p:spPr bwMode="auto">
          <a:xfrm>
            <a:off x="6850856" y="2237185"/>
            <a:ext cx="77391" cy="77391"/>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Oval 14"/>
          <p:cNvSpPr>
            <a:spLocks noChangeArrowheads="1"/>
          </p:cNvSpPr>
          <p:nvPr/>
        </p:nvSpPr>
        <p:spPr bwMode="auto">
          <a:xfrm>
            <a:off x="4780360" y="1373981"/>
            <a:ext cx="77391" cy="77391"/>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Oval 15"/>
          <p:cNvSpPr>
            <a:spLocks noChangeArrowheads="1"/>
          </p:cNvSpPr>
          <p:nvPr/>
        </p:nvSpPr>
        <p:spPr bwMode="auto">
          <a:xfrm>
            <a:off x="6359129" y="2380060"/>
            <a:ext cx="1059656" cy="1058466"/>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Oval 16"/>
          <p:cNvSpPr>
            <a:spLocks noChangeArrowheads="1"/>
          </p:cNvSpPr>
          <p:nvPr/>
        </p:nvSpPr>
        <p:spPr bwMode="auto">
          <a:xfrm>
            <a:off x="4038600" y="2380060"/>
            <a:ext cx="1057275" cy="1058466"/>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Oval 17"/>
          <p:cNvSpPr>
            <a:spLocks noChangeArrowheads="1"/>
          </p:cNvSpPr>
          <p:nvPr/>
        </p:nvSpPr>
        <p:spPr bwMode="auto">
          <a:xfrm>
            <a:off x="1724026" y="2380060"/>
            <a:ext cx="1059656" cy="1058466"/>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2526506" y="188119"/>
            <a:ext cx="4081463" cy="1069181"/>
          </a:xfrm>
          <a:custGeom>
            <a:avLst/>
            <a:gdLst>
              <a:gd name="T0" fmla="*/ 187 w 952"/>
              <a:gd name="T1" fmla="*/ 374 h 374"/>
              <a:gd name="T2" fmla="*/ 0 w 952"/>
              <a:gd name="T3" fmla="*/ 187 h 374"/>
              <a:gd name="T4" fmla="*/ 187 w 952"/>
              <a:gd name="T5" fmla="*/ 0 h 374"/>
              <a:gd name="T6" fmla="*/ 765 w 952"/>
              <a:gd name="T7" fmla="*/ 0 h 374"/>
              <a:gd name="T8" fmla="*/ 952 w 952"/>
              <a:gd name="T9" fmla="*/ 187 h 374"/>
              <a:gd name="T10" fmla="*/ 765 w 952"/>
              <a:gd name="T11" fmla="*/ 374 h 374"/>
              <a:gd name="T12" fmla="*/ 187 w 952"/>
              <a:gd name="T13" fmla="*/ 374 h 374"/>
            </a:gdLst>
            <a:ahLst/>
            <a:cxnLst>
              <a:cxn ang="0">
                <a:pos x="T0" y="T1"/>
              </a:cxn>
              <a:cxn ang="0">
                <a:pos x="T2" y="T3"/>
              </a:cxn>
              <a:cxn ang="0">
                <a:pos x="T4" y="T5"/>
              </a:cxn>
              <a:cxn ang="0">
                <a:pos x="T6" y="T7"/>
              </a:cxn>
              <a:cxn ang="0">
                <a:pos x="T8" y="T9"/>
              </a:cxn>
              <a:cxn ang="0">
                <a:pos x="T10" y="T11"/>
              </a:cxn>
              <a:cxn ang="0">
                <a:pos x="T12" y="T13"/>
              </a:cxn>
            </a:cxnLst>
            <a:rect l="0" t="0" r="r" b="b"/>
            <a:pathLst>
              <a:path w="952" h="374">
                <a:moveTo>
                  <a:pt x="187" y="374"/>
                </a:moveTo>
                <a:cubicBezTo>
                  <a:pt x="84" y="374"/>
                  <a:pt x="0" y="290"/>
                  <a:pt x="0" y="187"/>
                </a:cubicBezTo>
                <a:cubicBezTo>
                  <a:pt x="0" y="84"/>
                  <a:pt x="84" y="0"/>
                  <a:pt x="187" y="0"/>
                </a:cubicBezTo>
                <a:cubicBezTo>
                  <a:pt x="765" y="0"/>
                  <a:pt x="765" y="0"/>
                  <a:pt x="765" y="0"/>
                </a:cubicBezTo>
                <a:cubicBezTo>
                  <a:pt x="868" y="0"/>
                  <a:pt x="952" y="84"/>
                  <a:pt x="952" y="187"/>
                </a:cubicBezTo>
                <a:cubicBezTo>
                  <a:pt x="952" y="290"/>
                  <a:pt x="868" y="374"/>
                  <a:pt x="765" y="374"/>
                </a:cubicBezTo>
                <a:lnTo>
                  <a:pt x="187" y="374"/>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 name="CaixaDeTexto 2">
            <a:extLst>
              <a:ext uri="{FF2B5EF4-FFF2-40B4-BE49-F238E27FC236}">
                <a16:creationId xmlns:a16="http://schemas.microsoft.com/office/drawing/2014/main" id="{18A625C5-2E47-4905-52F8-AF9F00BE2173}"/>
              </a:ext>
            </a:extLst>
          </p:cNvPr>
          <p:cNvSpPr txBox="1"/>
          <p:nvPr/>
        </p:nvSpPr>
        <p:spPr>
          <a:xfrm>
            <a:off x="2027635" y="327883"/>
            <a:ext cx="5162550" cy="669414"/>
          </a:xfrm>
          <a:prstGeom prst="rect">
            <a:avLst/>
          </a:prstGeom>
          <a:noFill/>
        </p:spPr>
        <p:txBody>
          <a:bodyPr wrap="square">
            <a:spAutoFit/>
          </a:bodyPr>
          <a:lstStyle/>
          <a:p>
            <a:pPr algn="ctr"/>
            <a:r>
              <a:rPr lang="pt-BR" sz="1875" dirty="0">
                <a:latin typeface="Aharoni" panose="02010803020104030203" pitchFamily="2" charset="-79"/>
                <a:cs typeface="Aharoni" panose="02010803020104030203" pitchFamily="2" charset="-79"/>
              </a:rPr>
              <a:t>Art. 138. </a:t>
            </a:r>
          </a:p>
          <a:p>
            <a:pPr algn="ctr"/>
            <a:r>
              <a:rPr lang="pt-BR" sz="1875" dirty="0">
                <a:latin typeface="Aharoni" panose="02010803020104030203" pitchFamily="2" charset="-79"/>
                <a:cs typeface="Aharoni" panose="02010803020104030203" pitchFamily="2" charset="-79"/>
              </a:rPr>
              <a:t>A extinção do contrato poderá ser:</a:t>
            </a:r>
          </a:p>
        </p:txBody>
      </p:sp>
      <p:sp>
        <p:nvSpPr>
          <p:cNvPr id="5" name="CaixaDeTexto 4">
            <a:extLst>
              <a:ext uri="{FF2B5EF4-FFF2-40B4-BE49-F238E27FC236}">
                <a16:creationId xmlns:a16="http://schemas.microsoft.com/office/drawing/2014/main" id="{C44FDCC3-9393-5CA1-12C1-3C0A90452E03}"/>
              </a:ext>
            </a:extLst>
          </p:cNvPr>
          <p:cNvSpPr txBox="1"/>
          <p:nvPr/>
        </p:nvSpPr>
        <p:spPr>
          <a:xfrm>
            <a:off x="2123156" y="2643835"/>
            <a:ext cx="339977"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a:t>
            </a:r>
          </a:p>
        </p:txBody>
      </p:sp>
      <p:sp>
        <p:nvSpPr>
          <p:cNvPr id="26" name="CaixaDeTexto 25">
            <a:extLst>
              <a:ext uri="{FF2B5EF4-FFF2-40B4-BE49-F238E27FC236}">
                <a16:creationId xmlns:a16="http://schemas.microsoft.com/office/drawing/2014/main" id="{83CF4B5F-A15F-0D60-CE79-7517195B1B98}"/>
              </a:ext>
            </a:extLst>
          </p:cNvPr>
          <p:cNvSpPr txBox="1"/>
          <p:nvPr/>
        </p:nvSpPr>
        <p:spPr>
          <a:xfrm>
            <a:off x="4367648" y="2655307"/>
            <a:ext cx="412712" cy="1015663"/>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a:t>
            </a:r>
          </a:p>
        </p:txBody>
      </p:sp>
      <p:sp>
        <p:nvSpPr>
          <p:cNvPr id="27" name="CaixaDeTexto 26">
            <a:extLst>
              <a:ext uri="{FF2B5EF4-FFF2-40B4-BE49-F238E27FC236}">
                <a16:creationId xmlns:a16="http://schemas.microsoft.com/office/drawing/2014/main" id="{50767BE5-A742-A32C-279E-43783DE48134}"/>
              </a:ext>
            </a:extLst>
          </p:cNvPr>
          <p:cNvSpPr txBox="1"/>
          <p:nvPr/>
        </p:nvSpPr>
        <p:spPr>
          <a:xfrm>
            <a:off x="6628616" y="2648380"/>
            <a:ext cx="599263"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III</a:t>
            </a:r>
          </a:p>
        </p:txBody>
      </p:sp>
      <p:sp>
        <p:nvSpPr>
          <p:cNvPr id="29" name="CaixaDeTexto 28">
            <a:extLst>
              <a:ext uri="{FF2B5EF4-FFF2-40B4-BE49-F238E27FC236}">
                <a16:creationId xmlns:a16="http://schemas.microsoft.com/office/drawing/2014/main" id="{B03ED3C1-B56B-EA0F-95F6-3384B6179708}"/>
              </a:ext>
            </a:extLst>
          </p:cNvPr>
          <p:cNvSpPr txBox="1"/>
          <p:nvPr/>
        </p:nvSpPr>
        <p:spPr>
          <a:xfrm>
            <a:off x="493136" y="3528499"/>
            <a:ext cx="3260040" cy="888705"/>
          </a:xfrm>
          <a:prstGeom prst="rect">
            <a:avLst/>
          </a:prstGeom>
          <a:noFill/>
        </p:spPr>
        <p:txBody>
          <a:bodyPr wrap="square">
            <a:spAutoFit/>
          </a:bodyPr>
          <a:lstStyle/>
          <a:p>
            <a:pPr marL="266700" algn="ctr"/>
            <a:r>
              <a:rPr lang="pt-BR" sz="1725" dirty="0">
                <a:latin typeface="Arial" panose="020B0604020202020204" pitchFamily="34" charset="0"/>
              </a:rPr>
              <a:t>Determinada por ato </a:t>
            </a:r>
            <a:r>
              <a:rPr lang="pt-BR" sz="1725" b="1" dirty="0">
                <a:solidFill>
                  <a:srgbClr val="00B0F0"/>
                </a:solidFill>
                <a:latin typeface="Arial" panose="020B0604020202020204" pitchFamily="34" charset="0"/>
              </a:rPr>
              <a:t>UNILATERAL</a:t>
            </a:r>
            <a:r>
              <a:rPr lang="pt-BR" sz="1725" dirty="0">
                <a:latin typeface="Arial" panose="020B0604020202020204" pitchFamily="34" charset="0"/>
              </a:rPr>
              <a:t> e escrito da Administração...;</a:t>
            </a:r>
            <a:endParaRPr lang="pt-BR" sz="1725" dirty="0">
              <a:latin typeface="Times New Roman" panose="02020603050405020304" pitchFamily="18" charset="0"/>
            </a:endParaRPr>
          </a:p>
        </p:txBody>
      </p:sp>
      <p:sp>
        <p:nvSpPr>
          <p:cNvPr id="31" name="CaixaDeTexto 30">
            <a:extLst>
              <a:ext uri="{FF2B5EF4-FFF2-40B4-BE49-F238E27FC236}">
                <a16:creationId xmlns:a16="http://schemas.microsoft.com/office/drawing/2014/main" id="{6F8496B3-0089-A4E6-A40A-A24831A13BC2}"/>
              </a:ext>
            </a:extLst>
          </p:cNvPr>
          <p:cNvSpPr txBox="1"/>
          <p:nvPr/>
        </p:nvSpPr>
        <p:spPr>
          <a:xfrm>
            <a:off x="3431869" y="3562219"/>
            <a:ext cx="2206445" cy="957955"/>
          </a:xfrm>
          <a:prstGeom prst="rect">
            <a:avLst/>
          </a:prstGeom>
          <a:noFill/>
        </p:spPr>
        <p:txBody>
          <a:bodyPr wrap="square">
            <a:spAutoFit/>
          </a:bodyPr>
          <a:lstStyle/>
          <a:p>
            <a:pPr marL="266700" algn="ctr"/>
            <a:r>
              <a:rPr lang="pt-BR" sz="1875" dirty="0">
                <a:latin typeface="Arial" panose="020B0604020202020204" pitchFamily="34" charset="0"/>
              </a:rPr>
              <a:t>Consensual, por acordo entre as partes...;</a:t>
            </a:r>
            <a:endParaRPr lang="pt-BR" sz="1875" dirty="0">
              <a:latin typeface="Times New Roman" panose="02020603050405020304" pitchFamily="18" charset="0"/>
            </a:endParaRPr>
          </a:p>
        </p:txBody>
      </p:sp>
      <p:sp>
        <p:nvSpPr>
          <p:cNvPr id="33" name="CaixaDeTexto 32">
            <a:extLst>
              <a:ext uri="{FF2B5EF4-FFF2-40B4-BE49-F238E27FC236}">
                <a16:creationId xmlns:a16="http://schemas.microsoft.com/office/drawing/2014/main" id="{CED35BD4-09AB-AAE2-0392-6CAF4FADC28C}"/>
              </a:ext>
            </a:extLst>
          </p:cNvPr>
          <p:cNvSpPr txBox="1"/>
          <p:nvPr/>
        </p:nvSpPr>
        <p:spPr>
          <a:xfrm>
            <a:off x="5967362" y="3407539"/>
            <a:ext cx="2068116" cy="1408078"/>
          </a:xfrm>
          <a:prstGeom prst="rect">
            <a:avLst/>
          </a:prstGeom>
          <a:noFill/>
        </p:spPr>
        <p:txBody>
          <a:bodyPr wrap="square">
            <a:spAutoFit/>
          </a:bodyPr>
          <a:lstStyle/>
          <a:p>
            <a:pPr algn="ctr"/>
            <a:r>
              <a:rPr lang="pt-BR" sz="1425" dirty="0">
                <a:latin typeface="Arial" panose="020B0604020202020204" pitchFamily="34" charset="0"/>
              </a:rPr>
              <a:t>Determinada por </a:t>
            </a:r>
            <a:r>
              <a:rPr lang="pt-BR" sz="1425" b="1" dirty="0">
                <a:solidFill>
                  <a:srgbClr val="00B0F0"/>
                </a:solidFill>
                <a:latin typeface="Arial" panose="020B0604020202020204" pitchFamily="34" charset="0"/>
              </a:rPr>
              <a:t>decisão arbitral</a:t>
            </a:r>
            <a:r>
              <a:rPr lang="pt-BR" sz="1425" dirty="0">
                <a:latin typeface="Arial" panose="020B0604020202020204" pitchFamily="34" charset="0"/>
              </a:rPr>
              <a:t>, em decorrência de </a:t>
            </a:r>
            <a:r>
              <a:rPr lang="pt-BR" sz="1100" dirty="0">
                <a:latin typeface="Arial" panose="020B0604020202020204" pitchFamily="34" charset="0"/>
              </a:rPr>
              <a:t>cláusula</a:t>
            </a:r>
            <a:r>
              <a:rPr lang="pt-BR" sz="1425" dirty="0">
                <a:latin typeface="Arial" panose="020B0604020202020204" pitchFamily="34" charset="0"/>
              </a:rPr>
              <a:t> compromissória ou compromisso arbitral, ou por decisão judicial.</a:t>
            </a:r>
            <a:endParaRPr lang="pt-BR" sz="1425" dirty="0"/>
          </a:p>
        </p:txBody>
      </p:sp>
    </p:spTree>
    <p:extLst>
      <p:ext uri="{BB962C8B-B14F-4D97-AF65-F5344CB8AC3E}">
        <p14:creationId xmlns:p14="http://schemas.microsoft.com/office/powerpoint/2010/main" val="27839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arn(inVertical)">
                                      <p:cBhvr>
                                        <p:cTn id="80" dur="5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barn(inVertical)">
                                      <p:cBhvr>
                                        <p:cTn id="85" dur="500"/>
                                        <p:tgtEl>
                                          <p:spTgt spid="5"/>
                                        </p:tgtEl>
                                      </p:cBhvr>
                                    </p:animEffect>
                                  </p:childTnLst>
                                </p:cTn>
                              </p:par>
                            </p:childTnLst>
                          </p:cTn>
                        </p:par>
                        <p:par>
                          <p:cTn id="86" fill="hold">
                            <p:stCondLst>
                              <p:cond delay="500"/>
                            </p:stCondLst>
                            <p:childTnLst>
                              <p:par>
                                <p:cTn id="87" presetID="16" presetClass="entr" presetSubtype="21"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barn(inVertical)">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inVertical)">
                                      <p:cBhvr>
                                        <p:cTn id="94" dur="500"/>
                                        <p:tgtEl>
                                          <p:spTgt spid="26"/>
                                        </p:tgtEl>
                                      </p:cBhvr>
                                    </p:animEffect>
                                  </p:childTnLst>
                                </p:cTn>
                              </p:par>
                            </p:childTnLst>
                          </p:cTn>
                        </p:par>
                        <p:par>
                          <p:cTn id="95" fill="hold">
                            <p:stCondLst>
                              <p:cond delay="500"/>
                            </p:stCondLst>
                            <p:childTnLst>
                              <p:par>
                                <p:cTn id="96" presetID="16" presetClass="entr" presetSubtype="21"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barn(inVertical)">
                                      <p:cBhvr>
                                        <p:cTn id="103" dur="500"/>
                                        <p:tgtEl>
                                          <p:spTgt spid="27"/>
                                        </p:tgtEl>
                                      </p:cBhvr>
                                    </p:animEffect>
                                  </p:childTnLst>
                                </p:cTn>
                              </p:par>
                            </p:childTnLst>
                          </p:cTn>
                        </p:par>
                        <p:par>
                          <p:cTn id="104" fill="hold">
                            <p:stCondLst>
                              <p:cond delay="500"/>
                            </p:stCondLst>
                            <p:childTnLst>
                              <p:par>
                                <p:cTn id="105" presetID="16" presetClass="entr" presetSubtype="21"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arn(inVertical)">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 grpId="0"/>
      <p:bldP spid="5" grpId="0"/>
      <p:bldP spid="26" grpId="0"/>
      <p:bldP spid="27" grpId="0"/>
      <p:bldP spid="29" grpId="0"/>
      <p:bldP spid="31"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a:off x="7218157" y="2894285"/>
            <a:ext cx="815578" cy="0"/>
          </a:xfrm>
          <a:prstGeom prst="line">
            <a:avLst/>
          </a:prstGeom>
          <a:noFill/>
          <a:ln w="46038"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Oval 8"/>
          <p:cNvSpPr>
            <a:spLocks noChangeArrowheads="1"/>
          </p:cNvSpPr>
          <p:nvPr/>
        </p:nvSpPr>
        <p:spPr bwMode="auto">
          <a:xfrm>
            <a:off x="8033735" y="2816895"/>
            <a:ext cx="152400" cy="151210"/>
          </a:xfrm>
          <a:prstGeom prst="ellipse">
            <a:avLst/>
          </a:prstGeom>
          <a:noFill/>
          <a:ln w="46038"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6281135"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6757384" y="1937023"/>
            <a:ext cx="679847" cy="679847"/>
          </a:xfrm>
          <a:prstGeom prst="ellipse">
            <a:avLst/>
          </a:prstGeom>
          <a:noFill/>
          <a:ln w="46038"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5344113" y="2894285"/>
            <a:ext cx="816769" cy="276225"/>
          </a:xfrm>
          <a:custGeom>
            <a:avLst/>
            <a:gdLst>
              <a:gd name="T0" fmla="*/ 0 w 686"/>
              <a:gd name="T1" fmla="*/ 0 h 232"/>
              <a:gd name="T2" fmla="*/ 686 w 686"/>
              <a:gd name="T3" fmla="*/ 0 h 232"/>
              <a:gd name="T4" fmla="*/ 686 w 686"/>
              <a:gd name="T5" fmla="*/ 232 h 232"/>
            </a:gdLst>
            <a:ahLst/>
            <a:cxnLst>
              <a:cxn ang="0">
                <a:pos x="T0" y="T1"/>
              </a:cxn>
              <a:cxn ang="0">
                <a:pos x="T2" y="T3"/>
              </a:cxn>
              <a:cxn ang="0">
                <a:pos x="T4" y="T5"/>
              </a:cxn>
            </a:cxnLst>
            <a:rect l="0" t="0" r="r" b="b"/>
            <a:pathLst>
              <a:path w="686" h="232">
                <a:moveTo>
                  <a:pt x="0" y="0"/>
                </a:moveTo>
                <a:lnTo>
                  <a:pt x="686" y="0"/>
                </a:lnTo>
                <a:lnTo>
                  <a:pt x="686" y="232"/>
                </a:lnTo>
              </a:path>
            </a:pathLst>
          </a:custGeom>
          <a:noFill/>
          <a:ln w="460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2" name="Oval 12"/>
          <p:cNvSpPr>
            <a:spLocks noChangeArrowheads="1"/>
          </p:cNvSpPr>
          <p:nvPr/>
        </p:nvSpPr>
        <p:spPr bwMode="auto">
          <a:xfrm>
            <a:off x="5817982" y="3170509"/>
            <a:ext cx="683419" cy="681038"/>
          </a:xfrm>
          <a:prstGeom prst="ellipse">
            <a:avLst/>
          </a:prstGeom>
          <a:noFill/>
          <a:ln w="460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4408282"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Oval 14"/>
          <p:cNvSpPr>
            <a:spLocks noChangeArrowheads="1"/>
          </p:cNvSpPr>
          <p:nvPr/>
        </p:nvSpPr>
        <p:spPr bwMode="auto">
          <a:xfrm>
            <a:off x="4884532" y="1937023"/>
            <a:ext cx="679847" cy="679847"/>
          </a:xfrm>
          <a:prstGeom prst="ellipse">
            <a:avLst/>
          </a:prstGeom>
          <a:noFill/>
          <a:ln w="46038"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3471260" y="2894285"/>
            <a:ext cx="816769" cy="276225"/>
          </a:xfrm>
          <a:custGeom>
            <a:avLst/>
            <a:gdLst>
              <a:gd name="T0" fmla="*/ 0 w 686"/>
              <a:gd name="T1" fmla="*/ 0 h 232"/>
              <a:gd name="T2" fmla="*/ 686 w 686"/>
              <a:gd name="T3" fmla="*/ 0 h 232"/>
              <a:gd name="T4" fmla="*/ 686 w 686"/>
              <a:gd name="T5" fmla="*/ 232 h 232"/>
            </a:gdLst>
            <a:ahLst/>
            <a:cxnLst>
              <a:cxn ang="0">
                <a:pos x="T0" y="T1"/>
              </a:cxn>
              <a:cxn ang="0">
                <a:pos x="T2" y="T3"/>
              </a:cxn>
              <a:cxn ang="0">
                <a:pos x="T4" y="T5"/>
              </a:cxn>
            </a:cxnLst>
            <a:rect l="0" t="0" r="r" b="b"/>
            <a:pathLst>
              <a:path w="686" h="232">
                <a:moveTo>
                  <a:pt x="0" y="0"/>
                </a:moveTo>
                <a:lnTo>
                  <a:pt x="686" y="0"/>
                </a:lnTo>
                <a:lnTo>
                  <a:pt x="686" y="232"/>
                </a:lnTo>
              </a:path>
            </a:pathLst>
          </a:custGeom>
          <a:noFill/>
          <a:ln w="46038"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6" name="Oval 16"/>
          <p:cNvSpPr>
            <a:spLocks noChangeArrowheads="1"/>
          </p:cNvSpPr>
          <p:nvPr/>
        </p:nvSpPr>
        <p:spPr bwMode="auto">
          <a:xfrm>
            <a:off x="3945129" y="3170509"/>
            <a:ext cx="682228" cy="681038"/>
          </a:xfrm>
          <a:prstGeom prst="ellipse">
            <a:avLst/>
          </a:prstGeom>
          <a:noFill/>
          <a:ln w="46038"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2534238"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8" name="Oval 18"/>
          <p:cNvSpPr>
            <a:spLocks noChangeArrowheads="1"/>
          </p:cNvSpPr>
          <p:nvPr/>
        </p:nvSpPr>
        <p:spPr bwMode="auto">
          <a:xfrm>
            <a:off x="3011678" y="1937023"/>
            <a:ext cx="679847" cy="679847"/>
          </a:xfrm>
          <a:prstGeom prst="ellipse">
            <a:avLst/>
          </a:prstGeom>
          <a:noFill/>
          <a:ln w="46038"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1598407" y="2894285"/>
            <a:ext cx="816769" cy="276225"/>
          </a:xfrm>
          <a:custGeom>
            <a:avLst/>
            <a:gdLst>
              <a:gd name="T0" fmla="*/ 0 w 686"/>
              <a:gd name="T1" fmla="*/ 0 h 232"/>
              <a:gd name="T2" fmla="*/ 686 w 686"/>
              <a:gd name="T3" fmla="*/ 0 h 232"/>
              <a:gd name="T4" fmla="*/ 686 w 686"/>
              <a:gd name="T5" fmla="*/ 232 h 232"/>
            </a:gdLst>
            <a:ahLst/>
            <a:cxnLst>
              <a:cxn ang="0">
                <a:pos x="T0" y="T1"/>
              </a:cxn>
              <a:cxn ang="0">
                <a:pos x="T2" y="T3"/>
              </a:cxn>
              <a:cxn ang="0">
                <a:pos x="T4" y="T5"/>
              </a:cxn>
            </a:cxnLst>
            <a:rect l="0" t="0" r="r" b="b"/>
            <a:pathLst>
              <a:path w="686" h="232">
                <a:moveTo>
                  <a:pt x="0" y="0"/>
                </a:moveTo>
                <a:lnTo>
                  <a:pt x="686" y="0"/>
                </a:lnTo>
                <a:lnTo>
                  <a:pt x="686" y="232"/>
                </a:lnTo>
              </a:path>
            </a:pathLst>
          </a:custGeom>
          <a:noFill/>
          <a:ln w="46038"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Oval 20"/>
          <p:cNvSpPr>
            <a:spLocks noChangeArrowheads="1"/>
          </p:cNvSpPr>
          <p:nvPr/>
        </p:nvSpPr>
        <p:spPr bwMode="auto">
          <a:xfrm>
            <a:off x="2072276" y="3170509"/>
            <a:ext cx="682228" cy="681038"/>
          </a:xfrm>
          <a:prstGeom prst="ellipse">
            <a:avLst/>
          </a:prstGeom>
          <a:noFill/>
          <a:ln w="46038"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661385"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Oval 22"/>
          <p:cNvSpPr>
            <a:spLocks noChangeArrowheads="1"/>
          </p:cNvSpPr>
          <p:nvPr/>
        </p:nvSpPr>
        <p:spPr bwMode="auto">
          <a:xfrm>
            <a:off x="1138826" y="1937023"/>
            <a:ext cx="678656" cy="679847"/>
          </a:xfrm>
          <a:prstGeom prst="ellipse">
            <a:avLst/>
          </a:prstGeom>
          <a:noFill/>
          <a:ln w="46038"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3" name="Oval 23"/>
          <p:cNvSpPr>
            <a:spLocks noChangeArrowheads="1"/>
          </p:cNvSpPr>
          <p:nvPr/>
        </p:nvSpPr>
        <p:spPr bwMode="auto">
          <a:xfrm>
            <a:off x="510176" y="2816895"/>
            <a:ext cx="151209" cy="151210"/>
          </a:xfrm>
          <a:prstGeom prst="ellipse">
            <a:avLst/>
          </a:prstGeom>
          <a:noFill/>
          <a:ln w="46038"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5" name="CaixaDeTexto 4">
            <a:extLst>
              <a:ext uri="{FF2B5EF4-FFF2-40B4-BE49-F238E27FC236}">
                <a16:creationId xmlns:a16="http://schemas.microsoft.com/office/drawing/2014/main" id="{9310F34E-127B-408B-5694-E5B492EF7B3A}"/>
              </a:ext>
            </a:extLst>
          </p:cNvPr>
          <p:cNvSpPr txBox="1"/>
          <p:nvPr/>
        </p:nvSpPr>
        <p:spPr>
          <a:xfrm>
            <a:off x="174949" y="37882"/>
            <a:ext cx="8551047" cy="669414"/>
          </a:xfrm>
          <a:prstGeom prst="rect">
            <a:avLst/>
          </a:prstGeom>
          <a:noFill/>
        </p:spPr>
        <p:txBody>
          <a:bodyPr wrap="square">
            <a:spAutoFit/>
          </a:bodyPr>
          <a:lstStyle/>
          <a:p>
            <a:pPr algn="just"/>
            <a:r>
              <a:rPr lang="pt-BR" sz="1875" dirty="0">
                <a:latin typeface="Aharoni" panose="02010803020104030203" pitchFamily="2" charset="-79"/>
                <a:cs typeface="Aharoni" panose="02010803020104030203" pitchFamily="2" charset="-79"/>
              </a:rPr>
              <a:t>Art. 155.</a:t>
            </a:r>
            <a:r>
              <a:rPr lang="pt-BR" sz="1875" b="1" dirty="0">
                <a:latin typeface="Aharoni" panose="02010803020104030203" pitchFamily="2" charset="-79"/>
                <a:cs typeface="Aharoni" panose="02010803020104030203" pitchFamily="2" charset="-79"/>
              </a:rPr>
              <a:t> </a:t>
            </a:r>
            <a:r>
              <a:rPr lang="pt-BR" sz="1875" dirty="0">
                <a:latin typeface="Aharoni" panose="02010803020104030203" pitchFamily="2" charset="-79"/>
                <a:cs typeface="Aharoni" panose="02010803020104030203" pitchFamily="2" charset="-79"/>
              </a:rPr>
              <a:t>O </a:t>
            </a:r>
            <a:r>
              <a:rPr lang="pt-BR" sz="1875" dirty="0">
                <a:solidFill>
                  <a:srgbClr val="00B0F0"/>
                </a:solidFill>
                <a:latin typeface="Aharoni" panose="02010803020104030203" pitchFamily="2" charset="-79"/>
                <a:cs typeface="Aharoni" panose="02010803020104030203" pitchFamily="2" charset="-79"/>
              </a:rPr>
              <a:t>licitante</a:t>
            </a:r>
            <a:r>
              <a:rPr lang="pt-BR" sz="1875" dirty="0">
                <a:latin typeface="Aharoni" panose="02010803020104030203" pitchFamily="2" charset="-79"/>
                <a:cs typeface="Aharoni" panose="02010803020104030203" pitchFamily="2" charset="-79"/>
              </a:rPr>
              <a:t> ou o </a:t>
            </a:r>
            <a:r>
              <a:rPr lang="pt-BR" sz="1875" dirty="0">
                <a:solidFill>
                  <a:srgbClr val="00B0F0"/>
                </a:solidFill>
                <a:latin typeface="Aharoni" panose="02010803020104030203" pitchFamily="2" charset="-79"/>
                <a:cs typeface="Aharoni" panose="02010803020104030203" pitchFamily="2" charset="-79"/>
              </a:rPr>
              <a:t>contratado</a:t>
            </a:r>
            <a:r>
              <a:rPr lang="pt-BR" sz="1875" dirty="0">
                <a:latin typeface="Aharoni" panose="02010803020104030203" pitchFamily="2" charset="-79"/>
                <a:cs typeface="Aharoni" panose="02010803020104030203" pitchFamily="2" charset="-79"/>
              </a:rPr>
              <a:t> será </a:t>
            </a:r>
            <a:r>
              <a:rPr lang="pt-BR" sz="1875" dirty="0">
                <a:solidFill>
                  <a:srgbClr val="00B0F0"/>
                </a:solidFill>
                <a:latin typeface="Aharoni" panose="02010803020104030203" pitchFamily="2" charset="-79"/>
                <a:cs typeface="Aharoni" panose="02010803020104030203" pitchFamily="2" charset="-79"/>
              </a:rPr>
              <a:t>responsabilizado administrativamente</a:t>
            </a:r>
            <a:r>
              <a:rPr lang="pt-BR" sz="1875" dirty="0">
                <a:latin typeface="Aharoni" panose="02010803020104030203" pitchFamily="2" charset="-79"/>
                <a:cs typeface="Aharoni" panose="02010803020104030203" pitchFamily="2" charset="-79"/>
              </a:rPr>
              <a:t> pelas seguintes infrações:</a:t>
            </a:r>
          </a:p>
        </p:txBody>
      </p:sp>
      <p:sp>
        <p:nvSpPr>
          <p:cNvPr id="39" name="CaixaDeTexto 38">
            <a:extLst>
              <a:ext uri="{FF2B5EF4-FFF2-40B4-BE49-F238E27FC236}">
                <a16:creationId xmlns:a16="http://schemas.microsoft.com/office/drawing/2014/main" id="{550F303E-337D-396B-8DDF-E1ACF37F0539}"/>
              </a:ext>
            </a:extLst>
          </p:cNvPr>
          <p:cNvSpPr txBox="1"/>
          <p:nvPr/>
        </p:nvSpPr>
        <p:spPr>
          <a:xfrm flipH="1">
            <a:off x="1342885" y="1991842"/>
            <a:ext cx="14890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a:t>
            </a:r>
          </a:p>
        </p:txBody>
      </p:sp>
      <p:sp>
        <p:nvSpPr>
          <p:cNvPr id="48" name="CaixaDeTexto 47">
            <a:extLst>
              <a:ext uri="{FF2B5EF4-FFF2-40B4-BE49-F238E27FC236}">
                <a16:creationId xmlns:a16="http://schemas.microsoft.com/office/drawing/2014/main" id="{60962FD6-51F6-CECB-3353-A44351C83D69}"/>
              </a:ext>
            </a:extLst>
          </p:cNvPr>
          <p:cNvSpPr txBox="1"/>
          <p:nvPr/>
        </p:nvSpPr>
        <p:spPr>
          <a:xfrm>
            <a:off x="338508" y="1012935"/>
            <a:ext cx="2174521" cy="888705"/>
          </a:xfrm>
          <a:prstGeom prst="rect">
            <a:avLst/>
          </a:prstGeom>
          <a:noFill/>
        </p:spPr>
        <p:txBody>
          <a:bodyPr wrap="square">
            <a:spAutoFit/>
          </a:bodyPr>
          <a:lstStyle/>
          <a:p>
            <a:pPr algn="ctr"/>
            <a:r>
              <a:rPr lang="pt-BR" sz="1725" dirty="0">
                <a:latin typeface="Aharoni" panose="02010803020104030203" pitchFamily="2" charset="-79"/>
                <a:cs typeface="Aharoni" panose="02010803020104030203" pitchFamily="2" charset="-79"/>
              </a:rPr>
              <a:t>Dar causa à </a:t>
            </a:r>
            <a:r>
              <a:rPr lang="pt-BR" sz="1725" dirty="0">
                <a:solidFill>
                  <a:srgbClr val="0070C0"/>
                </a:solidFill>
                <a:latin typeface="Aharoni" panose="02010803020104030203" pitchFamily="2" charset="-79"/>
                <a:cs typeface="Aharoni" panose="02010803020104030203" pitchFamily="2" charset="-79"/>
              </a:rPr>
              <a:t>inexecução parcial </a:t>
            </a:r>
            <a:r>
              <a:rPr lang="pt-BR" sz="1725" dirty="0">
                <a:latin typeface="Aharoni" panose="02010803020104030203" pitchFamily="2" charset="-79"/>
                <a:cs typeface="Aharoni" panose="02010803020104030203" pitchFamily="2" charset="-79"/>
              </a:rPr>
              <a:t>do contrato;</a:t>
            </a:r>
          </a:p>
        </p:txBody>
      </p:sp>
      <p:sp>
        <p:nvSpPr>
          <p:cNvPr id="49" name="CaixaDeTexto 48">
            <a:extLst>
              <a:ext uri="{FF2B5EF4-FFF2-40B4-BE49-F238E27FC236}">
                <a16:creationId xmlns:a16="http://schemas.microsoft.com/office/drawing/2014/main" id="{41D287B8-BF5E-EE86-7466-9626A0FC68EF}"/>
              </a:ext>
            </a:extLst>
          </p:cNvPr>
          <p:cNvSpPr txBox="1"/>
          <p:nvPr/>
        </p:nvSpPr>
        <p:spPr>
          <a:xfrm flipH="1">
            <a:off x="2233326" y="3243785"/>
            <a:ext cx="55940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a:t>
            </a:r>
          </a:p>
        </p:txBody>
      </p:sp>
      <p:sp>
        <p:nvSpPr>
          <p:cNvPr id="53" name="CaixaDeTexto 52">
            <a:extLst>
              <a:ext uri="{FF2B5EF4-FFF2-40B4-BE49-F238E27FC236}">
                <a16:creationId xmlns:a16="http://schemas.microsoft.com/office/drawing/2014/main" id="{5E6D5A2A-B2BD-AD23-7E87-802EEB30D132}"/>
              </a:ext>
            </a:extLst>
          </p:cNvPr>
          <p:cNvSpPr txBox="1"/>
          <p:nvPr/>
        </p:nvSpPr>
        <p:spPr>
          <a:xfrm>
            <a:off x="1129896" y="3827755"/>
            <a:ext cx="2369939" cy="707886"/>
          </a:xfrm>
          <a:prstGeom prst="rect">
            <a:avLst/>
          </a:prstGeom>
          <a:noFill/>
        </p:spPr>
        <p:txBody>
          <a:bodyPr wrap="square">
            <a:spAutoFit/>
          </a:bodyPr>
          <a:lstStyle/>
          <a:p>
            <a:pPr algn="ctr"/>
            <a:r>
              <a:rPr lang="pt-BR" sz="1000" dirty="0">
                <a:latin typeface="Aharoni" panose="02010803020104030203" pitchFamily="2" charset="-79"/>
                <a:cs typeface="Aharoni" panose="02010803020104030203" pitchFamily="2" charset="-79"/>
              </a:rPr>
              <a:t>Dar causa à </a:t>
            </a:r>
            <a:r>
              <a:rPr lang="pt-BR" sz="1000" dirty="0">
                <a:solidFill>
                  <a:srgbClr val="0070C0"/>
                </a:solidFill>
                <a:latin typeface="Aharoni" panose="02010803020104030203" pitchFamily="2" charset="-79"/>
                <a:cs typeface="Aharoni" panose="02010803020104030203" pitchFamily="2" charset="-79"/>
              </a:rPr>
              <a:t>inexecução parcial do contrato que cause grave dano à Administração</a:t>
            </a:r>
            <a:r>
              <a:rPr lang="pt-BR" sz="1000" dirty="0">
                <a:latin typeface="Aharoni" panose="02010803020104030203" pitchFamily="2" charset="-79"/>
                <a:cs typeface="Aharoni" panose="02010803020104030203" pitchFamily="2" charset="-79"/>
              </a:rPr>
              <a:t>, ao funcionamento dos serviços públicos...;</a:t>
            </a:r>
            <a:endParaRPr lang="pt-BR" sz="1000" dirty="0"/>
          </a:p>
        </p:txBody>
      </p:sp>
      <p:sp>
        <p:nvSpPr>
          <p:cNvPr id="55" name="CaixaDeTexto 54">
            <a:extLst>
              <a:ext uri="{FF2B5EF4-FFF2-40B4-BE49-F238E27FC236}">
                <a16:creationId xmlns:a16="http://schemas.microsoft.com/office/drawing/2014/main" id="{16BDD3CB-B004-CFB3-A74D-817443996BC7}"/>
              </a:ext>
            </a:extLst>
          </p:cNvPr>
          <p:cNvSpPr txBox="1"/>
          <p:nvPr/>
        </p:nvSpPr>
        <p:spPr>
          <a:xfrm>
            <a:off x="2569027" y="1111389"/>
            <a:ext cx="1719002" cy="715581"/>
          </a:xfrm>
          <a:prstGeom prst="rect">
            <a:avLst/>
          </a:prstGeom>
          <a:noFill/>
        </p:spPr>
        <p:txBody>
          <a:bodyPr wrap="square">
            <a:spAutoFit/>
          </a:bodyPr>
          <a:lstStyle/>
          <a:p>
            <a:pPr algn="ctr"/>
            <a:r>
              <a:rPr lang="pt-BR" sz="1050" dirty="0">
                <a:latin typeface="Aharoni" panose="02010803020104030203" pitchFamily="2" charset="-79"/>
                <a:cs typeface="Aharoni" panose="02010803020104030203" pitchFamily="2" charset="-79"/>
              </a:rPr>
              <a:t>D</a:t>
            </a:r>
            <a:r>
              <a:rPr lang="pt-BR" sz="1350" dirty="0">
                <a:latin typeface="Aharoni" panose="02010803020104030203" pitchFamily="2" charset="-79"/>
                <a:cs typeface="Aharoni" panose="02010803020104030203" pitchFamily="2" charset="-79"/>
              </a:rPr>
              <a:t>ar causa à </a:t>
            </a:r>
            <a:r>
              <a:rPr lang="pt-BR" sz="1350" dirty="0">
                <a:solidFill>
                  <a:srgbClr val="0070C0"/>
                </a:solidFill>
                <a:latin typeface="Aharoni" panose="02010803020104030203" pitchFamily="2" charset="-79"/>
                <a:cs typeface="Aharoni" panose="02010803020104030203" pitchFamily="2" charset="-79"/>
              </a:rPr>
              <a:t>inexecução total </a:t>
            </a:r>
            <a:r>
              <a:rPr lang="pt-BR" sz="1350" dirty="0">
                <a:latin typeface="Aharoni" panose="02010803020104030203" pitchFamily="2" charset="-79"/>
                <a:cs typeface="Aharoni" panose="02010803020104030203" pitchFamily="2" charset="-79"/>
              </a:rPr>
              <a:t>do contrato;</a:t>
            </a:r>
          </a:p>
        </p:txBody>
      </p:sp>
      <p:sp>
        <p:nvSpPr>
          <p:cNvPr id="56" name="CaixaDeTexto 55">
            <a:extLst>
              <a:ext uri="{FF2B5EF4-FFF2-40B4-BE49-F238E27FC236}">
                <a16:creationId xmlns:a16="http://schemas.microsoft.com/office/drawing/2014/main" id="{DD2291E2-A04A-A385-3452-71B72C6F2DCF}"/>
              </a:ext>
            </a:extLst>
          </p:cNvPr>
          <p:cNvSpPr txBox="1"/>
          <p:nvPr/>
        </p:nvSpPr>
        <p:spPr>
          <a:xfrm flipH="1">
            <a:off x="3106610" y="2017674"/>
            <a:ext cx="55940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III</a:t>
            </a:r>
          </a:p>
        </p:txBody>
      </p:sp>
      <p:sp>
        <p:nvSpPr>
          <p:cNvPr id="58" name="CaixaDeTexto 57">
            <a:extLst>
              <a:ext uri="{FF2B5EF4-FFF2-40B4-BE49-F238E27FC236}">
                <a16:creationId xmlns:a16="http://schemas.microsoft.com/office/drawing/2014/main" id="{0AE2D14B-4192-C6E6-3EDE-C74888150496}"/>
              </a:ext>
            </a:extLst>
          </p:cNvPr>
          <p:cNvSpPr txBox="1"/>
          <p:nvPr/>
        </p:nvSpPr>
        <p:spPr>
          <a:xfrm>
            <a:off x="3369194" y="3890046"/>
            <a:ext cx="1664944" cy="553998"/>
          </a:xfrm>
          <a:prstGeom prst="rect">
            <a:avLst/>
          </a:prstGeom>
          <a:noFill/>
        </p:spPr>
        <p:txBody>
          <a:bodyPr wrap="square">
            <a:spAutoFit/>
          </a:bodyPr>
          <a:lstStyle/>
          <a:p>
            <a:pPr algn="ctr"/>
            <a:r>
              <a:rPr lang="pt-BR" sz="1000" dirty="0">
                <a:solidFill>
                  <a:srgbClr val="0070C0"/>
                </a:solidFill>
                <a:latin typeface="Aharoni" panose="02010803020104030203" pitchFamily="2" charset="-79"/>
                <a:cs typeface="Aharoni" panose="02010803020104030203" pitchFamily="2" charset="-79"/>
              </a:rPr>
              <a:t>Deixar de entregar a documentação </a:t>
            </a:r>
            <a:r>
              <a:rPr lang="pt-BR" sz="1000" dirty="0">
                <a:latin typeface="Aharoni" panose="02010803020104030203" pitchFamily="2" charset="-79"/>
                <a:cs typeface="Aharoni" panose="02010803020104030203" pitchFamily="2" charset="-79"/>
              </a:rPr>
              <a:t>exigida para o certame;</a:t>
            </a:r>
          </a:p>
        </p:txBody>
      </p:sp>
      <p:sp>
        <p:nvSpPr>
          <p:cNvPr id="59" name="CaixaDeTexto 58">
            <a:extLst>
              <a:ext uri="{FF2B5EF4-FFF2-40B4-BE49-F238E27FC236}">
                <a16:creationId xmlns:a16="http://schemas.microsoft.com/office/drawing/2014/main" id="{253F351E-FD35-4ECA-5529-5D88E6C0D660}"/>
              </a:ext>
            </a:extLst>
          </p:cNvPr>
          <p:cNvSpPr txBox="1"/>
          <p:nvPr/>
        </p:nvSpPr>
        <p:spPr>
          <a:xfrm flipH="1">
            <a:off x="4006539" y="3271380"/>
            <a:ext cx="798283"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IV</a:t>
            </a:r>
          </a:p>
        </p:txBody>
      </p:sp>
      <p:sp>
        <p:nvSpPr>
          <p:cNvPr id="61" name="CaixaDeTexto 60">
            <a:extLst>
              <a:ext uri="{FF2B5EF4-FFF2-40B4-BE49-F238E27FC236}">
                <a16:creationId xmlns:a16="http://schemas.microsoft.com/office/drawing/2014/main" id="{35555BA4-E3A7-BF6D-4B35-976B8A3339AD}"/>
              </a:ext>
            </a:extLst>
          </p:cNvPr>
          <p:cNvSpPr txBox="1"/>
          <p:nvPr/>
        </p:nvSpPr>
        <p:spPr>
          <a:xfrm>
            <a:off x="4141937" y="1000023"/>
            <a:ext cx="2230001" cy="923330"/>
          </a:xfrm>
          <a:prstGeom prst="rect">
            <a:avLst/>
          </a:prstGeom>
          <a:noFill/>
        </p:spPr>
        <p:txBody>
          <a:bodyPr wrap="square">
            <a:spAutoFit/>
          </a:bodyPr>
          <a:lstStyle/>
          <a:p>
            <a:pPr algn="ctr"/>
            <a:r>
              <a:rPr lang="pt-BR" sz="1350" dirty="0">
                <a:solidFill>
                  <a:srgbClr val="0070C0"/>
                </a:solidFill>
                <a:latin typeface="Aharoni" panose="02010803020104030203" pitchFamily="2" charset="-79"/>
                <a:cs typeface="Aharoni" panose="02010803020104030203" pitchFamily="2" charset="-79"/>
              </a:rPr>
              <a:t>Não manter a proposta</a:t>
            </a:r>
            <a:r>
              <a:rPr lang="pt-BR" sz="1350" dirty="0">
                <a:latin typeface="Aharoni" panose="02010803020104030203" pitchFamily="2" charset="-79"/>
                <a:cs typeface="Aharoni" panose="02010803020104030203" pitchFamily="2" charset="-79"/>
              </a:rPr>
              <a:t>, salvo em decorrência de </a:t>
            </a:r>
            <a:r>
              <a:rPr lang="pt-BR" sz="1350" dirty="0">
                <a:solidFill>
                  <a:srgbClr val="0070C0"/>
                </a:solidFill>
                <a:latin typeface="Aharoni" panose="02010803020104030203" pitchFamily="2" charset="-79"/>
                <a:cs typeface="Aharoni" panose="02010803020104030203" pitchFamily="2" charset="-79"/>
              </a:rPr>
              <a:t>fato superveniente devidamente justificado</a:t>
            </a:r>
            <a:r>
              <a:rPr lang="pt-BR" sz="1350" dirty="0">
                <a:latin typeface="Aharoni" panose="02010803020104030203" pitchFamily="2" charset="-79"/>
                <a:cs typeface="Aharoni" panose="02010803020104030203" pitchFamily="2" charset="-79"/>
              </a:rPr>
              <a:t>;</a:t>
            </a:r>
          </a:p>
        </p:txBody>
      </p:sp>
      <p:sp>
        <p:nvSpPr>
          <p:cNvPr id="62" name="CaixaDeTexto 61">
            <a:extLst>
              <a:ext uri="{FF2B5EF4-FFF2-40B4-BE49-F238E27FC236}">
                <a16:creationId xmlns:a16="http://schemas.microsoft.com/office/drawing/2014/main" id="{5A991C8A-DA2D-9485-68B9-897254519C51}"/>
              </a:ext>
            </a:extLst>
          </p:cNvPr>
          <p:cNvSpPr txBox="1"/>
          <p:nvPr/>
        </p:nvSpPr>
        <p:spPr>
          <a:xfrm flipH="1">
            <a:off x="5034137" y="2041606"/>
            <a:ext cx="55940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a:t>
            </a:r>
          </a:p>
        </p:txBody>
      </p:sp>
      <p:sp>
        <p:nvSpPr>
          <p:cNvPr id="64" name="CaixaDeTexto 63">
            <a:extLst>
              <a:ext uri="{FF2B5EF4-FFF2-40B4-BE49-F238E27FC236}">
                <a16:creationId xmlns:a16="http://schemas.microsoft.com/office/drawing/2014/main" id="{C904ADAB-B6B2-BC98-0718-69230E9426AC}"/>
              </a:ext>
            </a:extLst>
          </p:cNvPr>
          <p:cNvSpPr txBox="1"/>
          <p:nvPr/>
        </p:nvSpPr>
        <p:spPr>
          <a:xfrm>
            <a:off x="4866832" y="3842761"/>
            <a:ext cx="2585717" cy="861774"/>
          </a:xfrm>
          <a:prstGeom prst="rect">
            <a:avLst/>
          </a:prstGeom>
          <a:noFill/>
        </p:spPr>
        <p:txBody>
          <a:bodyPr wrap="square">
            <a:spAutoFit/>
          </a:bodyPr>
          <a:lstStyle/>
          <a:p>
            <a:pPr algn="ctr"/>
            <a:r>
              <a:rPr lang="pt-BR" sz="1000" dirty="0">
                <a:solidFill>
                  <a:srgbClr val="0070C0"/>
                </a:solidFill>
                <a:latin typeface="Aharoni" panose="02010803020104030203" pitchFamily="2" charset="-79"/>
                <a:cs typeface="Aharoni" panose="02010803020104030203" pitchFamily="2" charset="-79"/>
              </a:rPr>
              <a:t>Não celebrar o contra</a:t>
            </a:r>
            <a:r>
              <a:rPr lang="pt-BR" sz="1000" dirty="0">
                <a:solidFill>
                  <a:srgbClr val="00B0F0"/>
                </a:solidFill>
                <a:latin typeface="Aharoni" panose="02010803020104030203" pitchFamily="2" charset="-79"/>
                <a:cs typeface="Aharoni" panose="02010803020104030203" pitchFamily="2" charset="-79"/>
              </a:rPr>
              <a:t>to</a:t>
            </a:r>
            <a:r>
              <a:rPr lang="pt-BR" sz="1000" dirty="0">
                <a:latin typeface="Aharoni" panose="02010803020104030203" pitchFamily="2" charset="-79"/>
                <a:cs typeface="Aharoni" panose="02010803020104030203" pitchFamily="2" charset="-79"/>
              </a:rPr>
              <a:t> ou </a:t>
            </a:r>
            <a:r>
              <a:rPr lang="pt-BR" sz="1000" dirty="0">
                <a:solidFill>
                  <a:srgbClr val="00B0F0"/>
                </a:solidFill>
                <a:latin typeface="Aharoni" panose="02010803020104030203" pitchFamily="2" charset="-79"/>
                <a:cs typeface="Aharoni" panose="02010803020104030203" pitchFamily="2" charset="-79"/>
              </a:rPr>
              <a:t>não entregar a documentação exigida</a:t>
            </a:r>
            <a:r>
              <a:rPr lang="pt-BR" sz="1000" dirty="0">
                <a:latin typeface="Aharoni" panose="02010803020104030203" pitchFamily="2" charset="-79"/>
                <a:cs typeface="Aharoni" panose="02010803020104030203" pitchFamily="2" charset="-79"/>
              </a:rPr>
              <a:t> para a contratação, quando convocado </a:t>
            </a:r>
            <a:r>
              <a:rPr lang="pt-BR" sz="1000" dirty="0">
                <a:solidFill>
                  <a:srgbClr val="00B0F0"/>
                </a:solidFill>
                <a:latin typeface="Aharoni" panose="02010803020104030203" pitchFamily="2" charset="-79"/>
                <a:cs typeface="Aharoni" panose="02010803020104030203" pitchFamily="2" charset="-79"/>
              </a:rPr>
              <a:t>dentro do prazo de validade de sua proposta</a:t>
            </a:r>
            <a:r>
              <a:rPr lang="pt-BR" sz="1000" dirty="0">
                <a:latin typeface="Aharoni" panose="02010803020104030203" pitchFamily="2" charset="-79"/>
                <a:cs typeface="Aharoni" panose="02010803020104030203" pitchFamily="2" charset="-79"/>
              </a:rPr>
              <a:t>;</a:t>
            </a:r>
          </a:p>
        </p:txBody>
      </p:sp>
      <p:sp>
        <p:nvSpPr>
          <p:cNvPr id="65" name="CaixaDeTexto 64">
            <a:extLst>
              <a:ext uri="{FF2B5EF4-FFF2-40B4-BE49-F238E27FC236}">
                <a16:creationId xmlns:a16="http://schemas.microsoft.com/office/drawing/2014/main" id="{4B80BB92-3CD1-BAA7-8AD6-D36A36C96DF9}"/>
              </a:ext>
            </a:extLst>
          </p:cNvPr>
          <p:cNvSpPr txBox="1"/>
          <p:nvPr/>
        </p:nvSpPr>
        <p:spPr>
          <a:xfrm flipH="1">
            <a:off x="5879987" y="3271380"/>
            <a:ext cx="816769"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VI</a:t>
            </a:r>
          </a:p>
        </p:txBody>
      </p:sp>
      <p:sp>
        <p:nvSpPr>
          <p:cNvPr id="67" name="CaixaDeTexto 66">
            <a:extLst>
              <a:ext uri="{FF2B5EF4-FFF2-40B4-BE49-F238E27FC236}">
                <a16:creationId xmlns:a16="http://schemas.microsoft.com/office/drawing/2014/main" id="{BEBDBB30-8731-669F-1819-25FBB342A2F6}"/>
              </a:ext>
            </a:extLst>
          </p:cNvPr>
          <p:cNvSpPr txBox="1"/>
          <p:nvPr/>
        </p:nvSpPr>
        <p:spPr>
          <a:xfrm>
            <a:off x="6236136" y="1024137"/>
            <a:ext cx="2569357" cy="923330"/>
          </a:xfrm>
          <a:prstGeom prst="rect">
            <a:avLst/>
          </a:prstGeom>
          <a:noFill/>
        </p:spPr>
        <p:txBody>
          <a:bodyPr wrap="square">
            <a:spAutoFit/>
          </a:bodyPr>
          <a:lstStyle/>
          <a:p>
            <a:pPr algn="ctr"/>
            <a:r>
              <a:rPr lang="pt-BR" sz="1350" dirty="0">
                <a:latin typeface="Aharoni" panose="02010803020104030203" pitchFamily="2" charset="-79"/>
                <a:cs typeface="Aharoni" panose="02010803020104030203" pitchFamily="2" charset="-79"/>
              </a:rPr>
              <a:t>Ensejar o </a:t>
            </a:r>
            <a:r>
              <a:rPr lang="pt-BR" sz="1350" dirty="0">
                <a:solidFill>
                  <a:srgbClr val="0070C0"/>
                </a:solidFill>
                <a:latin typeface="Aharoni" panose="02010803020104030203" pitchFamily="2" charset="-79"/>
                <a:cs typeface="Aharoni" panose="02010803020104030203" pitchFamily="2" charset="-79"/>
              </a:rPr>
              <a:t>retardamento da execução ou da entrega do objeto</a:t>
            </a:r>
            <a:r>
              <a:rPr lang="pt-BR" sz="1350" dirty="0">
                <a:latin typeface="Aharoni" panose="02010803020104030203" pitchFamily="2" charset="-79"/>
                <a:cs typeface="Aharoni" panose="02010803020104030203" pitchFamily="2" charset="-79"/>
              </a:rPr>
              <a:t> da licitação sem motivo justificado;</a:t>
            </a:r>
            <a:endParaRPr lang="pt-BR" sz="1050" dirty="0"/>
          </a:p>
        </p:txBody>
      </p:sp>
      <p:sp>
        <p:nvSpPr>
          <p:cNvPr id="68" name="CaixaDeTexto 67">
            <a:extLst>
              <a:ext uri="{FF2B5EF4-FFF2-40B4-BE49-F238E27FC236}">
                <a16:creationId xmlns:a16="http://schemas.microsoft.com/office/drawing/2014/main" id="{6558A3D9-2FC7-1C6B-A808-2D0BB4BCE105}"/>
              </a:ext>
            </a:extLst>
          </p:cNvPr>
          <p:cNvSpPr txBox="1"/>
          <p:nvPr/>
        </p:nvSpPr>
        <p:spPr>
          <a:xfrm flipH="1">
            <a:off x="6786548" y="2017674"/>
            <a:ext cx="739879"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VII</a:t>
            </a:r>
          </a:p>
        </p:txBody>
      </p:sp>
    </p:spTree>
    <p:extLst>
      <p:ext uri="{BB962C8B-B14F-4D97-AF65-F5344CB8AC3E}">
        <p14:creationId xmlns:p14="http://schemas.microsoft.com/office/powerpoint/2010/main" val="415320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22" presetClass="entr" presetSubtype="8" fill="hold" grpId="0" nodeType="withEffect">
                                  <p:stCondLst>
                                    <p:cond delay="15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53" presetClass="entr" presetSubtype="16" fill="hold" grpId="0" nodeType="withEffect">
                                  <p:stCondLst>
                                    <p:cond delay="3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22" presetClass="entr" presetSubtype="8" fill="hold" grpId="0" nodeType="withEffect">
                                  <p:stCondLst>
                                    <p:cond delay="4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53" presetClass="entr" presetSubtype="16" fill="hold" grpId="0" nodeType="withEffect">
                                  <p:stCondLst>
                                    <p:cond delay="6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53" presetClass="entr" presetSubtype="16"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22" presetClass="entr" presetSubtype="8" fill="hold" grpId="0" nodeType="withEffect">
                                  <p:stCondLst>
                                    <p:cond delay="100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53" presetClass="entr" presetSubtype="16" fill="hold" grpId="0" nodeType="withEffect">
                                  <p:stCondLst>
                                    <p:cond delay="115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22" presetClass="entr" presetSubtype="8" fill="hold" grpId="0" nodeType="withEffect">
                                  <p:stCondLst>
                                    <p:cond delay="130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53" presetClass="entr" presetSubtype="16" fill="hold" grpId="0" nodeType="withEffect">
                                  <p:stCondLst>
                                    <p:cond delay="145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22" presetClass="entr" presetSubtype="8" fill="hold" grpId="0" nodeType="withEffect">
                                  <p:stCondLst>
                                    <p:cond delay="160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22" presetClass="entr" presetSubtype="8" fill="hold" grpId="0" nodeType="withEffect">
                                  <p:stCondLst>
                                    <p:cond delay="190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par>
                                <p:cTn id="61" presetID="53" presetClass="entr" presetSubtype="16" fill="hold" grpId="0" nodeType="withEffect">
                                  <p:stCondLst>
                                    <p:cond delay="20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22" presetClass="entr" presetSubtype="8" fill="hold" grpId="0" nodeType="withEffect">
                                  <p:stCondLst>
                                    <p:cond delay="215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par>
                                <p:cTn id="69" presetID="53" presetClass="entr" presetSubtype="16" fill="hold" grpId="0" nodeType="withEffect">
                                  <p:stCondLst>
                                    <p:cond delay="230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inVertical)">
                                      <p:cBhvr>
                                        <p:cTn id="78" dur="500"/>
                                        <p:tgtEl>
                                          <p:spTgt spid="39"/>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barn(inVertical)">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arn(inVertical)">
                                      <p:cBhvr>
                                        <p:cTn id="87" dur="500"/>
                                        <p:tgtEl>
                                          <p:spTgt spid="49"/>
                                        </p:tgtEl>
                                      </p:cBhvr>
                                    </p:animEffect>
                                  </p:childTnLst>
                                </p:cTn>
                              </p:par>
                            </p:childTnLst>
                          </p:cTn>
                        </p:par>
                        <p:par>
                          <p:cTn id="88" fill="hold">
                            <p:stCondLst>
                              <p:cond delay="50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500"/>
                                        <p:tgtEl>
                                          <p:spTgt spid="53"/>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barn(inVertical)">
                                      <p:cBhvr>
                                        <p:cTn id="96" dur="500"/>
                                        <p:tgtEl>
                                          <p:spTgt spid="56"/>
                                        </p:tgtEl>
                                      </p:cBhvr>
                                    </p:animEffect>
                                  </p:childTnLst>
                                </p:cTn>
                              </p:par>
                            </p:childTnLst>
                          </p:cTn>
                        </p:par>
                        <p:par>
                          <p:cTn id="97" fill="hold">
                            <p:stCondLst>
                              <p:cond delay="500"/>
                            </p:stCondLst>
                            <p:childTnLst>
                              <p:par>
                                <p:cTn id="98" presetID="16" presetClass="entr" presetSubtype="21"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barn(inVertical)">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barn(inVertical)">
                                      <p:cBhvr>
                                        <p:cTn id="105" dur="500"/>
                                        <p:tgtEl>
                                          <p:spTgt spid="59"/>
                                        </p:tgtEl>
                                      </p:cBhvr>
                                    </p:animEffect>
                                  </p:childTnLst>
                                </p:cTn>
                              </p:par>
                            </p:childTnLst>
                          </p:cTn>
                        </p:par>
                        <p:par>
                          <p:cTn id="106" fill="hold">
                            <p:stCondLst>
                              <p:cond delay="500"/>
                            </p:stCondLst>
                            <p:childTnLst>
                              <p:par>
                                <p:cTn id="107" presetID="16" presetClass="entr" presetSubtype="21"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barn(inVertical)">
                                      <p:cBhvr>
                                        <p:cTn id="109" dur="500"/>
                                        <p:tgtEl>
                                          <p:spTgt spid="58"/>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inVertical)">
                                      <p:cBhvr>
                                        <p:cTn id="114" dur="500"/>
                                        <p:tgtEl>
                                          <p:spTgt spid="62"/>
                                        </p:tgtEl>
                                      </p:cBhvr>
                                    </p:animEffect>
                                  </p:childTnLst>
                                </p:cTn>
                              </p:par>
                            </p:childTnLst>
                          </p:cTn>
                        </p:par>
                        <p:par>
                          <p:cTn id="115" fill="hold">
                            <p:stCondLst>
                              <p:cond delay="500"/>
                            </p:stCondLst>
                            <p:childTnLst>
                              <p:par>
                                <p:cTn id="116" presetID="16" presetClass="entr" presetSubtype="21"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barn(inVertical)">
                                      <p:cBhvr>
                                        <p:cTn id="118" dur="500"/>
                                        <p:tgtEl>
                                          <p:spTgt spid="61"/>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barn(inVertical)">
                                      <p:cBhvr>
                                        <p:cTn id="123" dur="500"/>
                                        <p:tgtEl>
                                          <p:spTgt spid="65"/>
                                        </p:tgtEl>
                                      </p:cBhvr>
                                    </p:animEffect>
                                  </p:childTnLst>
                                </p:cTn>
                              </p:par>
                            </p:childTnLst>
                          </p:cTn>
                        </p:par>
                        <p:par>
                          <p:cTn id="124" fill="hold">
                            <p:stCondLst>
                              <p:cond delay="500"/>
                            </p:stCondLst>
                            <p:childTnLst>
                              <p:par>
                                <p:cTn id="125" presetID="16" presetClass="entr" presetSubtype="21"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barn(inVertical)">
                                      <p:cBhvr>
                                        <p:cTn id="127" dur="500"/>
                                        <p:tgtEl>
                                          <p:spTgt spid="64"/>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barn(inVertical)">
                                      <p:cBhvr>
                                        <p:cTn id="132" dur="500"/>
                                        <p:tgtEl>
                                          <p:spTgt spid="68"/>
                                        </p:tgtEl>
                                      </p:cBhvr>
                                    </p:animEffect>
                                  </p:childTnLst>
                                </p:cTn>
                              </p:par>
                            </p:childTnLst>
                          </p:cTn>
                        </p:par>
                        <p:par>
                          <p:cTn id="133" fill="hold">
                            <p:stCondLst>
                              <p:cond delay="500"/>
                            </p:stCondLst>
                            <p:childTnLst>
                              <p:par>
                                <p:cTn id="134" presetID="16" presetClass="entr" presetSubtype="21" fill="hold" grpId="0" nodeType="after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barn(inVertical)">
                                      <p:cBhvr>
                                        <p:cTn id="13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9" grpId="0"/>
      <p:bldP spid="48" grpId="0"/>
      <p:bldP spid="49" grpId="0"/>
      <p:bldP spid="53" grpId="0"/>
      <p:bldP spid="55" grpId="0"/>
      <p:bldP spid="56" grpId="0"/>
      <p:bldP spid="58" grpId="0"/>
      <p:bldP spid="59" grpId="0"/>
      <p:bldP spid="61" grpId="0"/>
      <p:bldP spid="62" grpId="0"/>
      <p:bldP spid="64" grpId="0"/>
      <p:bldP spid="65" grpId="0"/>
      <p:bldP spid="67" grpId="0"/>
      <p:bldP spid="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a:off x="5266005" y="2892499"/>
            <a:ext cx="815578" cy="0"/>
          </a:xfrm>
          <a:prstGeom prst="line">
            <a:avLst/>
          </a:prstGeom>
          <a:noFill/>
          <a:ln w="46038"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Oval 8"/>
          <p:cNvSpPr>
            <a:spLocks noChangeArrowheads="1"/>
          </p:cNvSpPr>
          <p:nvPr/>
        </p:nvSpPr>
        <p:spPr bwMode="auto">
          <a:xfrm>
            <a:off x="6076046" y="2816895"/>
            <a:ext cx="152400" cy="151210"/>
          </a:xfrm>
          <a:prstGeom prst="ellipse">
            <a:avLst/>
          </a:prstGeom>
          <a:noFill/>
          <a:ln w="46038"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4408282"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Oval 14"/>
          <p:cNvSpPr>
            <a:spLocks noChangeArrowheads="1"/>
          </p:cNvSpPr>
          <p:nvPr/>
        </p:nvSpPr>
        <p:spPr bwMode="auto">
          <a:xfrm>
            <a:off x="4884532" y="1937023"/>
            <a:ext cx="679847" cy="679847"/>
          </a:xfrm>
          <a:prstGeom prst="ellipse">
            <a:avLst/>
          </a:prstGeom>
          <a:noFill/>
          <a:ln w="46038"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3471260" y="2894285"/>
            <a:ext cx="816769" cy="276225"/>
          </a:xfrm>
          <a:custGeom>
            <a:avLst/>
            <a:gdLst>
              <a:gd name="T0" fmla="*/ 0 w 686"/>
              <a:gd name="T1" fmla="*/ 0 h 232"/>
              <a:gd name="T2" fmla="*/ 686 w 686"/>
              <a:gd name="T3" fmla="*/ 0 h 232"/>
              <a:gd name="T4" fmla="*/ 686 w 686"/>
              <a:gd name="T5" fmla="*/ 232 h 232"/>
            </a:gdLst>
            <a:ahLst/>
            <a:cxnLst>
              <a:cxn ang="0">
                <a:pos x="T0" y="T1"/>
              </a:cxn>
              <a:cxn ang="0">
                <a:pos x="T2" y="T3"/>
              </a:cxn>
              <a:cxn ang="0">
                <a:pos x="T4" y="T5"/>
              </a:cxn>
            </a:cxnLst>
            <a:rect l="0" t="0" r="r" b="b"/>
            <a:pathLst>
              <a:path w="686" h="232">
                <a:moveTo>
                  <a:pt x="0" y="0"/>
                </a:moveTo>
                <a:lnTo>
                  <a:pt x="686" y="0"/>
                </a:lnTo>
                <a:lnTo>
                  <a:pt x="686" y="232"/>
                </a:lnTo>
              </a:path>
            </a:pathLst>
          </a:custGeom>
          <a:noFill/>
          <a:ln w="46038"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6" name="Oval 16"/>
          <p:cNvSpPr>
            <a:spLocks noChangeArrowheads="1"/>
          </p:cNvSpPr>
          <p:nvPr/>
        </p:nvSpPr>
        <p:spPr bwMode="auto">
          <a:xfrm>
            <a:off x="3945129" y="3170509"/>
            <a:ext cx="682228" cy="681038"/>
          </a:xfrm>
          <a:prstGeom prst="ellipse">
            <a:avLst/>
          </a:prstGeom>
          <a:noFill/>
          <a:ln w="46038"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2534238"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8" name="Oval 18"/>
          <p:cNvSpPr>
            <a:spLocks noChangeArrowheads="1"/>
          </p:cNvSpPr>
          <p:nvPr/>
        </p:nvSpPr>
        <p:spPr bwMode="auto">
          <a:xfrm>
            <a:off x="3011678" y="1937023"/>
            <a:ext cx="679847" cy="679847"/>
          </a:xfrm>
          <a:prstGeom prst="ellipse">
            <a:avLst/>
          </a:prstGeom>
          <a:noFill/>
          <a:ln w="46038"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1598407" y="2894285"/>
            <a:ext cx="816769" cy="276225"/>
          </a:xfrm>
          <a:custGeom>
            <a:avLst/>
            <a:gdLst>
              <a:gd name="T0" fmla="*/ 0 w 686"/>
              <a:gd name="T1" fmla="*/ 0 h 232"/>
              <a:gd name="T2" fmla="*/ 686 w 686"/>
              <a:gd name="T3" fmla="*/ 0 h 232"/>
              <a:gd name="T4" fmla="*/ 686 w 686"/>
              <a:gd name="T5" fmla="*/ 232 h 232"/>
            </a:gdLst>
            <a:ahLst/>
            <a:cxnLst>
              <a:cxn ang="0">
                <a:pos x="T0" y="T1"/>
              </a:cxn>
              <a:cxn ang="0">
                <a:pos x="T2" y="T3"/>
              </a:cxn>
              <a:cxn ang="0">
                <a:pos x="T4" y="T5"/>
              </a:cxn>
            </a:cxnLst>
            <a:rect l="0" t="0" r="r" b="b"/>
            <a:pathLst>
              <a:path w="686" h="232">
                <a:moveTo>
                  <a:pt x="0" y="0"/>
                </a:moveTo>
                <a:lnTo>
                  <a:pt x="686" y="0"/>
                </a:lnTo>
                <a:lnTo>
                  <a:pt x="686" y="232"/>
                </a:lnTo>
              </a:path>
            </a:pathLst>
          </a:custGeom>
          <a:noFill/>
          <a:ln w="46038"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Oval 20"/>
          <p:cNvSpPr>
            <a:spLocks noChangeArrowheads="1"/>
          </p:cNvSpPr>
          <p:nvPr/>
        </p:nvSpPr>
        <p:spPr bwMode="auto">
          <a:xfrm>
            <a:off x="2072276" y="3170509"/>
            <a:ext cx="682228" cy="681038"/>
          </a:xfrm>
          <a:prstGeom prst="ellipse">
            <a:avLst/>
          </a:prstGeom>
          <a:noFill/>
          <a:ln w="46038"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661385" y="2616869"/>
            <a:ext cx="816769" cy="277416"/>
          </a:xfrm>
          <a:custGeom>
            <a:avLst/>
            <a:gdLst>
              <a:gd name="T0" fmla="*/ 0 w 686"/>
              <a:gd name="T1" fmla="*/ 233 h 233"/>
              <a:gd name="T2" fmla="*/ 686 w 686"/>
              <a:gd name="T3" fmla="*/ 233 h 233"/>
              <a:gd name="T4" fmla="*/ 686 w 686"/>
              <a:gd name="T5" fmla="*/ 0 h 233"/>
            </a:gdLst>
            <a:ahLst/>
            <a:cxnLst>
              <a:cxn ang="0">
                <a:pos x="T0" y="T1"/>
              </a:cxn>
              <a:cxn ang="0">
                <a:pos x="T2" y="T3"/>
              </a:cxn>
              <a:cxn ang="0">
                <a:pos x="T4" y="T5"/>
              </a:cxn>
            </a:cxnLst>
            <a:rect l="0" t="0" r="r" b="b"/>
            <a:pathLst>
              <a:path w="686" h="233">
                <a:moveTo>
                  <a:pt x="0" y="233"/>
                </a:moveTo>
                <a:lnTo>
                  <a:pt x="686" y="233"/>
                </a:lnTo>
                <a:lnTo>
                  <a:pt x="686" y="0"/>
                </a:lnTo>
              </a:path>
            </a:pathLst>
          </a:custGeom>
          <a:noFill/>
          <a:ln w="46038"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Oval 22"/>
          <p:cNvSpPr>
            <a:spLocks noChangeArrowheads="1"/>
          </p:cNvSpPr>
          <p:nvPr/>
        </p:nvSpPr>
        <p:spPr bwMode="auto">
          <a:xfrm>
            <a:off x="1138826" y="1937023"/>
            <a:ext cx="678656" cy="679847"/>
          </a:xfrm>
          <a:prstGeom prst="ellipse">
            <a:avLst/>
          </a:prstGeom>
          <a:noFill/>
          <a:ln w="46038"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3" name="Oval 23"/>
          <p:cNvSpPr>
            <a:spLocks noChangeArrowheads="1"/>
          </p:cNvSpPr>
          <p:nvPr/>
        </p:nvSpPr>
        <p:spPr bwMode="auto">
          <a:xfrm>
            <a:off x="510176" y="2816895"/>
            <a:ext cx="151209" cy="151210"/>
          </a:xfrm>
          <a:prstGeom prst="ellipse">
            <a:avLst/>
          </a:prstGeom>
          <a:noFill/>
          <a:ln w="46038"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5" name="CaixaDeTexto 4">
            <a:extLst>
              <a:ext uri="{FF2B5EF4-FFF2-40B4-BE49-F238E27FC236}">
                <a16:creationId xmlns:a16="http://schemas.microsoft.com/office/drawing/2014/main" id="{9310F34E-127B-408B-5694-E5B492EF7B3A}"/>
              </a:ext>
            </a:extLst>
          </p:cNvPr>
          <p:cNvSpPr txBox="1"/>
          <p:nvPr/>
        </p:nvSpPr>
        <p:spPr>
          <a:xfrm>
            <a:off x="60329" y="83664"/>
            <a:ext cx="8537866" cy="669414"/>
          </a:xfrm>
          <a:prstGeom prst="rect">
            <a:avLst/>
          </a:prstGeom>
          <a:noFill/>
        </p:spPr>
        <p:txBody>
          <a:bodyPr wrap="square">
            <a:spAutoFit/>
          </a:bodyPr>
          <a:lstStyle/>
          <a:p>
            <a:r>
              <a:rPr lang="pt-BR" sz="1875" dirty="0">
                <a:latin typeface="Aharoni" panose="02010803020104030203" pitchFamily="2" charset="-79"/>
                <a:cs typeface="Aharoni" panose="02010803020104030203" pitchFamily="2" charset="-79"/>
              </a:rPr>
              <a:t>Art. 155.</a:t>
            </a:r>
            <a:r>
              <a:rPr lang="pt-BR" sz="1875" b="1" dirty="0">
                <a:latin typeface="Aharoni" panose="02010803020104030203" pitchFamily="2" charset="-79"/>
                <a:cs typeface="Aharoni" panose="02010803020104030203" pitchFamily="2" charset="-79"/>
              </a:rPr>
              <a:t> </a:t>
            </a:r>
            <a:r>
              <a:rPr lang="pt-BR" sz="1875" dirty="0">
                <a:latin typeface="Aharoni" panose="02010803020104030203" pitchFamily="2" charset="-79"/>
                <a:cs typeface="Aharoni" panose="02010803020104030203" pitchFamily="2" charset="-79"/>
              </a:rPr>
              <a:t>O </a:t>
            </a:r>
            <a:r>
              <a:rPr lang="pt-BR" sz="1875" dirty="0">
                <a:solidFill>
                  <a:srgbClr val="00B0F0"/>
                </a:solidFill>
                <a:latin typeface="Aharoni" panose="02010803020104030203" pitchFamily="2" charset="-79"/>
                <a:cs typeface="Aharoni" panose="02010803020104030203" pitchFamily="2" charset="-79"/>
              </a:rPr>
              <a:t>licitante</a:t>
            </a:r>
            <a:r>
              <a:rPr lang="pt-BR" sz="1875" dirty="0">
                <a:latin typeface="Aharoni" panose="02010803020104030203" pitchFamily="2" charset="-79"/>
                <a:cs typeface="Aharoni" panose="02010803020104030203" pitchFamily="2" charset="-79"/>
              </a:rPr>
              <a:t> ou o </a:t>
            </a:r>
            <a:r>
              <a:rPr lang="pt-BR" sz="1875" dirty="0">
                <a:solidFill>
                  <a:srgbClr val="00B0F0"/>
                </a:solidFill>
                <a:latin typeface="Aharoni" panose="02010803020104030203" pitchFamily="2" charset="-79"/>
                <a:cs typeface="Aharoni" panose="02010803020104030203" pitchFamily="2" charset="-79"/>
              </a:rPr>
              <a:t>contratado</a:t>
            </a:r>
            <a:r>
              <a:rPr lang="pt-BR" sz="1875" dirty="0">
                <a:latin typeface="Aharoni" panose="02010803020104030203" pitchFamily="2" charset="-79"/>
                <a:cs typeface="Aharoni" panose="02010803020104030203" pitchFamily="2" charset="-79"/>
              </a:rPr>
              <a:t> será </a:t>
            </a:r>
            <a:r>
              <a:rPr lang="pt-BR" sz="1875" dirty="0">
                <a:solidFill>
                  <a:srgbClr val="00B0F0"/>
                </a:solidFill>
                <a:latin typeface="Aharoni" panose="02010803020104030203" pitchFamily="2" charset="-79"/>
                <a:cs typeface="Aharoni" panose="02010803020104030203" pitchFamily="2" charset="-79"/>
              </a:rPr>
              <a:t>responsabilizado administrativamente </a:t>
            </a:r>
            <a:r>
              <a:rPr lang="pt-BR" sz="1875" dirty="0">
                <a:latin typeface="Aharoni" panose="02010803020104030203" pitchFamily="2" charset="-79"/>
                <a:cs typeface="Aharoni" panose="02010803020104030203" pitchFamily="2" charset="-79"/>
              </a:rPr>
              <a:t>pelas seguintes infrações:</a:t>
            </a:r>
          </a:p>
        </p:txBody>
      </p:sp>
      <p:sp>
        <p:nvSpPr>
          <p:cNvPr id="39" name="CaixaDeTexto 38">
            <a:extLst>
              <a:ext uri="{FF2B5EF4-FFF2-40B4-BE49-F238E27FC236}">
                <a16:creationId xmlns:a16="http://schemas.microsoft.com/office/drawing/2014/main" id="{550F303E-337D-396B-8DDF-E1ACF37F0539}"/>
              </a:ext>
            </a:extLst>
          </p:cNvPr>
          <p:cNvSpPr txBox="1"/>
          <p:nvPr/>
        </p:nvSpPr>
        <p:spPr>
          <a:xfrm flipH="1">
            <a:off x="1121635" y="2053424"/>
            <a:ext cx="935369" cy="496290"/>
          </a:xfrm>
          <a:prstGeom prst="rect">
            <a:avLst/>
          </a:prstGeom>
          <a:noFill/>
        </p:spPr>
        <p:txBody>
          <a:bodyPr wrap="square">
            <a:spAutoFit/>
          </a:bodyPr>
          <a:lstStyle/>
          <a:p>
            <a:r>
              <a:rPr lang="pt-BR" sz="2625" dirty="0">
                <a:latin typeface="Aharoni" panose="02010803020104030203" pitchFamily="2" charset="-79"/>
                <a:cs typeface="Aharoni" panose="02010803020104030203" pitchFamily="2" charset="-79"/>
              </a:rPr>
              <a:t>VIII</a:t>
            </a:r>
          </a:p>
        </p:txBody>
      </p:sp>
      <p:sp>
        <p:nvSpPr>
          <p:cNvPr id="49" name="CaixaDeTexto 48">
            <a:extLst>
              <a:ext uri="{FF2B5EF4-FFF2-40B4-BE49-F238E27FC236}">
                <a16:creationId xmlns:a16="http://schemas.microsoft.com/office/drawing/2014/main" id="{41D287B8-BF5E-EE86-7466-9626A0FC68EF}"/>
              </a:ext>
            </a:extLst>
          </p:cNvPr>
          <p:cNvSpPr txBox="1"/>
          <p:nvPr/>
        </p:nvSpPr>
        <p:spPr>
          <a:xfrm flipH="1">
            <a:off x="2133687" y="3258935"/>
            <a:ext cx="682228"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IX</a:t>
            </a:r>
          </a:p>
        </p:txBody>
      </p:sp>
      <p:sp>
        <p:nvSpPr>
          <p:cNvPr id="56" name="CaixaDeTexto 55">
            <a:extLst>
              <a:ext uri="{FF2B5EF4-FFF2-40B4-BE49-F238E27FC236}">
                <a16:creationId xmlns:a16="http://schemas.microsoft.com/office/drawing/2014/main" id="{DD2291E2-A04A-A385-3452-71B72C6F2DCF}"/>
              </a:ext>
            </a:extLst>
          </p:cNvPr>
          <p:cNvSpPr txBox="1"/>
          <p:nvPr/>
        </p:nvSpPr>
        <p:spPr>
          <a:xfrm flipH="1">
            <a:off x="3150974" y="2009982"/>
            <a:ext cx="55940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X</a:t>
            </a:r>
          </a:p>
        </p:txBody>
      </p:sp>
      <p:sp>
        <p:nvSpPr>
          <p:cNvPr id="59" name="CaixaDeTexto 58">
            <a:extLst>
              <a:ext uri="{FF2B5EF4-FFF2-40B4-BE49-F238E27FC236}">
                <a16:creationId xmlns:a16="http://schemas.microsoft.com/office/drawing/2014/main" id="{253F351E-FD35-4ECA-5529-5D88E6C0D660}"/>
              </a:ext>
            </a:extLst>
          </p:cNvPr>
          <p:cNvSpPr txBox="1"/>
          <p:nvPr/>
        </p:nvSpPr>
        <p:spPr>
          <a:xfrm flipH="1">
            <a:off x="3965277" y="3271380"/>
            <a:ext cx="641928"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XI</a:t>
            </a:r>
          </a:p>
        </p:txBody>
      </p:sp>
      <p:sp>
        <p:nvSpPr>
          <p:cNvPr id="62" name="CaixaDeTexto 61">
            <a:extLst>
              <a:ext uri="{FF2B5EF4-FFF2-40B4-BE49-F238E27FC236}">
                <a16:creationId xmlns:a16="http://schemas.microsoft.com/office/drawing/2014/main" id="{5A991C8A-DA2D-9485-68B9-897254519C51}"/>
              </a:ext>
            </a:extLst>
          </p:cNvPr>
          <p:cNvSpPr txBox="1"/>
          <p:nvPr/>
        </p:nvSpPr>
        <p:spPr>
          <a:xfrm flipH="1">
            <a:off x="5034137" y="2041606"/>
            <a:ext cx="559404"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V</a:t>
            </a:r>
          </a:p>
        </p:txBody>
      </p:sp>
      <p:sp>
        <p:nvSpPr>
          <p:cNvPr id="3" name="CaixaDeTexto 2">
            <a:extLst>
              <a:ext uri="{FF2B5EF4-FFF2-40B4-BE49-F238E27FC236}">
                <a16:creationId xmlns:a16="http://schemas.microsoft.com/office/drawing/2014/main" id="{7C5F45EE-4D13-BD80-CE3C-4D18F8405E9E}"/>
              </a:ext>
            </a:extLst>
          </p:cNvPr>
          <p:cNvSpPr txBox="1"/>
          <p:nvPr/>
        </p:nvSpPr>
        <p:spPr>
          <a:xfrm>
            <a:off x="60329" y="853465"/>
            <a:ext cx="2461475" cy="1200329"/>
          </a:xfrm>
          <a:prstGeom prst="rect">
            <a:avLst/>
          </a:prstGeom>
          <a:noFill/>
        </p:spPr>
        <p:txBody>
          <a:bodyPr wrap="square">
            <a:spAutoFit/>
          </a:bodyPr>
          <a:lstStyle/>
          <a:p>
            <a:pPr algn="ctr"/>
            <a:r>
              <a:rPr lang="pt-BR" sz="1200" dirty="0">
                <a:latin typeface="Aharoni" panose="02010803020104030203" pitchFamily="2" charset="-79"/>
                <a:cs typeface="Aharoni" panose="02010803020104030203" pitchFamily="2" charset="-79"/>
              </a:rPr>
              <a:t>Apresentar </a:t>
            </a:r>
            <a:r>
              <a:rPr lang="pt-BR" sz="1200" dirty="0">
                <a:solidFill>
                  <a:srgbClr val="0070C0"/>
                </a:solidFill>
                <a:latin typeface="Aharoni" panose="02010803020104030203" pitchFamily="2" charset="-79"/>
                <a:cs typeface="Aharoni" panose="02010803020104030203" pitchFamily="2" charset="-79"/>
              </a:rPr>
              <a:t>declaração ou documentação falsa</a:t>
            </a:r>
            <a:r>
              <a:rPr lang="pt-BR" sz="1200" dirty="0">
                <a:latin typeface="Aharoni" panose="02010803020104030203" pitchFamily="2" charset="-79"/>
                <a:cs typeface="Aharoni" panose="02010803020104030203" pitchFamily="2" charset="-79"/>
              </a:rPr>
              <a:t> exigida ...ou </a:t>
            </a:r>
            <a:r>
              <a:rPr lang="pt-BR" sz="1200" dirty="0">
                <a:solidFill>
                  <a:srgbClr val="0070C0"/>
                </a:solidFill>
                <a:latin typeface="Aharoni" panose="02010803020104030203" pitchFamily="2" charset="-79"/>
                <a:cs typeface="Aharoni" panose="02010803020104030203" pitchFamily="2" charset="-79"/>
              </a:rPr>
              <a:t>prestar declaração falsa </a:t>
            </a:r>
            <a:r>
              <a:rPr lang="pt-BR" sz="1200" dirty="0">
                <a:latin typeface="Aharoni" panose="02010803020104030203" pitchFamily="2" charset="-79"/>
                <a:cs typeface="Aharoni" panose="02010803020104030203" pitchFamily="2" charset="-79"/>
              </a:rPr>
              <a:t>durante a licitação ou a execução do contrato;</a:t>
            </a:r>
          </a:p>
          <a:p>
            <a:pPr algn="ctr"/>
            <a:endParaRPr lang="pt-BR" sz="1200" dirty="0">
              <a:latin typeface="Aharoni" panose="02010803020104030203" pitchFamily="2" charset="-79"/>
              <a:cs typeface="Aharoni" panose="02010803020104030203" pitchFamily="2" charset="-79"/>
            </a:endParaRPr>
          </a:p>
        </p:txBody>
      </p:sp>
      <p:sp>
        <p:nvSpPr>
          <p:cNvPr id="6" name="CaixaDeTexto 5">
            <a:extLst>
              <a:ext uri="{FF2B5EF4-FFF2-40B4-BE49-F238E27FC236}">
                <a16:creationId xmlns:a16="http://schemas.microsoft.com/office/drawing/2014/main" id="{FC9008E6-D0EA-F74D-6B60-B712EA7F9B58}"/>
              </a:ext>
            </a:extLst>
          </p:cNvPr>
          <p:cNvSpPr txBox="1"/>
          <p:nvPr/>
        </p:nvSpPr>
        <p:spPr>
          <a:xfrm>
            <a:off x="1412514" y="3921100"/>
            <a:ext cx="2001750" cy="830997"/>
          </a:xfrm>
          <a:prstGeom prst="rect">
            <a:avLst/>
          </a:prstGeom>
          <a:noFill/>
        </p:spPr>
        <p:txBody>
          <a:bodyPr wrap="square">
            <a:spAutoFit/>
          </a:bodyPr>
          <a:lstStyle/>
          <a:p>
            <a:pPr algn="ctr"/>
            <a:r>
              <a:rPr lang="pt-BR" sz="1200" dirty="0">
                <a:solidFill>
                  <a:srgbClr val="0070C0"/>
                </a:solidFill>
                <a:latin typeface="Aharoni" panose="02010803020104030203" pitchFamily="2" charset="-79"/>
                <a:cs typeface="Aharoni" panose="02010803020104030203" pitchFamily="2" charset="-79"/>
              </a:rPr>
              <a:t>Fraudar a licitação ou praticar ato fraudulento </a:t>
            </a:r>
            <a:r>
              <a:rPr lang="pt-BR" sz="1200" dirty="0">
                <a:latin typeface="Aharoni" panose="02010803020104030203" pitchFamily="2" charset="-79"/>
                <a:cs typeface="Aharoni" panose="02010803020104030203" pitchFamily="2" charset="-79"/>
              </a:rPr>
              <a:t>na execução do contrato;</a:t>
            </a:r>
          </a:p>
        </p:txBody>
      </p:sp>
      <p:sp>
        <p:nvSpPr>
          <p:cNvPr id="25" name="CaixaDeTexto 24">
            <a:extLst>
              <a:ext uri="{FF2B5EF4-FFF2-40B4-BE49-F238E27FC236}">
                <a16:creationId xmlns:a16="http://schemas.microsoft.com/office/drawing/2014/main" id="{73E5BEE4-2633-1CE1-1A75-4DC49C38F156}"/>
              </a:ext>
            </a:extLst>
          </p:cNvPr>
          <p:cNvSpPr txBox="1"/>
          <p:nvPr/>
        </p:nvSpPr>
        <p:spPr>
          <a:xfrm>
            <a:off x="2346964" y="873700"/>
            <a:ext cx="2008085" cy="830997"/>
          </a:xfrm>
          <a:prstGeom prst="rect">
            <a:avLst/>
          </a:prstGeom>
          <a:noFill/>
        </p:spPr>
        <p:txBody>
          <a:bodyPr wrap="square">
            <a:spAutoFit/>
          </a:bodyPr>
          <a:lstStyle/>
          <a:p>
            <a:pPr algn="ctr"/>
            <a:r>
              <a:rPr lang="pt-BR" sz="1200" dirty="0">
                <a:solidFill>
                  <a:srgbClr val="0070C0"/>
                </a:solidFill>
                <a:latin typeface="Aharoni" panose="02010803020104030203" pitchFamily="2" charset="-79"/>
                <a:cs typeface="Aharoni" panose="02010803020104030203" pitchFamily="2" charset="-79"/>
              </a:rPr>
              <a:t>Comportar-se de modo inidôneo </a:t>
            </a:r>
            <a:r>
              <a:rPr lang="pt-BR" sz="1200" dirty="0">
                <a:latin typeface="Aharoni" panose="02010803020104030203" pitchFamily="2" charset="-79"/>
                <a:cs typeface="Aharoni" panose="02010803020104030203" pitchFamily="2" charset="-79"/>
              </a:rPr>
              <a:t>ou cometer fraude de qualquer natureza;</a:t>
            </a:r>
          </a:p>
        </p:txBody>
      </p:sp>
      <p:sp>
        <p:nvSpPr>
          <p:cNvPr id="27" name="CaixaDeTexto 26">
            <a:extLst>
              <a:ext uri="{FF2B5EF4-FFF2-40B4-BE49-F238E27FC236}">
                <a16:creationId xmlns:a16="http://schemas.microsoft.com/office/drawing/2014/main" id="{762E454E-C67D-C4B7-FC0C-FC2EAACE37D1}"/>
              </a:ext>
            </a:extLst>
          </p:cNvPr>
          <p:cNvSpPr txBox="1"/>
          <p:nvPr/>
        </p:nvSpPr>
        <p:spPr>
          <a:xfrm>
            <a:off x="3306478" y="3952417"/>
            <a:ext cx="1959527" cy="646331"/>
          </a:xfrm>
          <a:prstGeom prst="rect">
            <a:avLst/>
          </a:prstGeom>
          <a:noFill/>
        </p:spPr>
        <p:txBody>
          <a:bodyPr wrap="square">
            <a:spAutoFit/>
          </a:bodyPr>
          <a:lstStyle/>
          <a:p>
            <a:pPr algn="ctr"/>
            <a:r>
              <a:rPr lang="pt-BR" sz="1200" dirty="0">
                <a:latin typeface="Aharoni" panose="02010803020104030203" pitchFamily="2" charset="-79"/>
                <a:cs typeface="Aharoni" panose="02010803020104030203" pitchFamily="2" charset="-79"/>
              </a:rPr>
              <a:t>Praticar </a:t>
            </a:r>
            <a:r>
              <a:rPr lang="pt-BR" sz="1200" dirty="0">
                <a:solidFill>
                  <a:srgbClr val="0070C0"/>
                </a:solidFill>
                <a:latin typeface="Aharoni" panose="02010803020104030203" pitchFamily="2" charset="-79"/>
                <a:cs typeface="Aharoni" panose="02010803020104030203" pitchFamily="2" charset="-79"/>
              </a:rPr>
              <a:t>atos ilícitos </a:t>
            </a:r>
            <a:r>
              <a:rPr lang="pt-BR" sz="1200" dirty="0">
                <a:latin typeface="Aharoni" panose="02010803020104030203" pitchFamily="2" charset="-79"/>
                <a:cs typeface="Aharoni" panose="02010803020104030203" pitchFamily="2" charset="-79"/>
              </a:rPr>
              <a:t>com vistas a frustrar os objetivos da licitação;</a:t>
            </a:r>
          </a:p>
        </p:txBody>
      </p:sp>
      <p:sp>
        <p:nvSpPr>
          <p:cNvPr id="29" name="CaixaDeTexto 28">
            <a:extLst>
              <a:ext uri="{FF2B5EF4-FFF2-40B4-BE49-F238E27FC236}">
                <a16:creationId xmlns:a16="http://schemas.microsoft.com/office/drawing/2014/main" id="{543788B6-0505-9D8C-21B0-E95199C57413}"/>
              </a:ext>
            </a:extLst>
          </p:cNvPr>
          <p:cNvSpPr txBox="1"/>
          <p:nvPr/>
        </p:nvSpPr>
        <p:spPr>
          <a:xfrm>
            <a:off x="4346646" y="873698"/>
            <a:ext cx="1729400" cy="646331"/>
          </a:xfrm>
          <a:prstGeom prst="rect">
            <a:avLst/>
          </a:prstGeom>
          <a:noFill/>
        </p:spPr>
        <p:txBody>
          <a:bodyPr wrap="square">
            <a:spAutoFit/>
          </a:bodyPr>
          <a:lstStyle/>
          <a:p>
            <a:pPr algn="ctr"/>
            <a:r>
              <a:rPr lang="pt-BR" sz="1200" dirty="0">
                <a:latin typeface="Aharoni" panose="02010803020104030203" pitchFamily="2" charset="-79"/>
                <a:cs typeface="Aharoni" panose="02010803020104030203" pitchFamily="2" charset="-79"/>
              </a:rPr>
              <a:t>Praticar </a:t>
            </a:r>
            <a:r>
              <a:rPr lang="pt-BR" sz="1200" dirty="0">
                <a:solidFill>
                  <a:srgbClr val="0070C0"/>
                </a:solidFill>
                <a:latin typeface="Aharoni" panose="02010803020104030203" pitchFamily="2" charset="-79"/>
                <a:cs typeface="Aharoni" panose="02010803020104030203" pitchFamily="2" charset="-79"/>
              </a:rPr>
              <a:t>ato lesivo</a:t>
            </a:r>
            <a:r>
              <a:rPr lang="pt-BR" sz="1200" dirty="0">
                <a:latin typeface="Aharoni" panose="02010803020104030203" pitchFamily="2" charset="-79"/>
                <a:cs typeface="Aharoni" panose="02010803020104030203" pitchFamily="2" charset="-79"/>
              </a:rPr>
              <a:t> previsto nem lei específica...</a:t>
            </a:r>
            <a:endParaRPr lang="pt-BR" sz="1200" dirty="0"/>
          </a:p>
        </p:txBody>
      </p:sp>
    </p:spTree>
    <p:extLst>
      <p:ext uri="{BB962C8B-B14F-4D97-AF65-F5344CB8AC3E}">
        <p14:creationId xmlns:p14="http://schemas.microsoft.com/office/powerpoint/2010/main" val="708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barn(inVertical)">
                                      <p:cBhvr>
                                        <p:cTn id="43" dur="500"/>
                                        <p:tgtEl>
                                          <p:spTgt spid="62"/>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P spid="56" grpId="0"/>
      <p:bldP spid="59" grpId="0"/>
      <p:bldP spid="62" grpId="0"/>
      <p:bldP spid="3" grpId="0"/>
      <p:bldP spid="6" grpId="0"/>
      <p:bldP spid="25" grpId="0"/>
      <p:bldP spid="27"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2688505" y="2580785"/>
            <a:ext cx="1639490" cy="1640681"/>
          </a:xfrm>
          <a:custGeom>
            <a:avLst/>
            <a:gdLst>
              <a:gd name="T0" fmla="*/ 547 w 574"/>
              <a:gd name="T1" fmla="*/ 574 h 574"/>
              <a:gd name="T2" fmla="*/ 27 w 574"/>
              <a:gd name="T3" fmla="*/ 574 h 574"/>
              <a:gd name="T4" fmla="*/ 0 w 574"/>
              <a:gd name="T5" fmla="*/ 547 h 574"/>
              <a:gd name="T6" fmla="*/ 0 w 574"/>
              <a:gd name="T7" fmla="*/ 27 h 574"/>
              <a:gd name="T8" fmla="*/ 27 w 574"/>
              <a:gd name="T9" fmla="*/ 0 h 574"/>
              <a:gd name="T10" fmla="*/ 547 w 574"/>
              <a:gd name="T11" fmla="*/ 0 h 574"/>
              <a:gd name="T12" fmla="*/ 574 w 574"/>
              <a:gd name="T13" fmla="*/ 27 h 574"/>
              <a:gd name="T14" fmla="*/ 574 w 574"/>
              <a:gd name="T15" fmla="*/ 547 h 574"/>
              <a:gd name="T16" fmla="*/ 547 w 574"/>
              <a:gd name="T1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574">
                <a:moveTo>
                  <a:pt x="547" y="574"/>
                </a:moveTo>
                <a:cubicBezTo>
                  <a:pt x="27" y="574"/>
                  <a:pt x="27" y="574"/>
                  <a:pt x="27" y="574"/>
                </a:cubicBezTo>
                <a:cubicBezTo>
                  <a:pt x="12" y="574"/>
                  <a:pt x="0" y="562"/>
                  <a:pt x="0" y="547"/>
                </a:cubicBezTo>
                <a:cubicBezTo>
                  <a:pt x="0" y="27"/>
                  <a:pt x="0" y="27"/>
                  <a:pt x="0" y="27"/>
                </a:cubicBezTo>
                <a:cubicBezTo>
                  <a:pt x="0" y="12"/>
                  <a:pt x="12" y="0"/>
                  <a:pt x="27" y="0"/>
                </a:cubicBezTo>
                <a:cubicBezTo>
                  <a:pt x="547" y="0"/>
                  <a:pt x="547" y="0"/>
                  <a:pt x="547" y="0"/>
                </a:cubicBezTo>
                <a:cubicBezTo>
                  <a:pt x="562" y="0"/>
                  <a:pt x="574" y="12"/>
                  <a:pt x="574" y="27"/>
                </a:cubicBezTo>
                <a:cubicBezTo>
                  <a:pt x="574" y="547"/>
                  <a:pt x="574" y="547"/>
                  <a:pt x="574" y="547"/>
                </a:cubicBezTo>
                <a:cubicBezTo>
                  <a:pt x="574" y="562"/>
                  <a:pt x="562" y="574"/>
                  <a:pt x="547" y="57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3394545" y="1577088"/>
            <a:ext cx="933450" cy="934640"/>
          </a:xfrm>
          <a:custGeom>
            <a:avLst/>
            <a:gdLst>
              <a:gd name="T0" fmla="*/ 300 w 327"/>
              <a:gd name="T1" fmla="*/ 327 h 327"/>
              <a:gd name="T2" fmla="*/ 28 w 327"/>
              <a:gd name="T3" fmla="*/ 327 h 327"/>
              <a:gd name="T4" fmla="*/ 0 w 327"/>
              <a:gd name="T5" fmla="*/ 299 h 327"/>
              <a:gd name="T6" fmla="*/ 0 w 327"/>
              <a:gd name="T7" fmla="*/ 28 h 327"/>
              <a:gd name="T8" fmla="*/ 28 w 327"/>
              <a:gd name="T9" fmla="*/ 0 h 327"/>
              <a:gd name="T10" fmla="*/ 300 w 327"/>
              <a:gd name="T11" fmla="*/ 0 h 327"/>
              <a:gd name="T12" fmla="*/ 327 w 327"/>
              <a:gd name="T13" fmla="*/ 28 h 327"/>
              <a:gd name="T14" fmla="*/ 327 w 327"/>
              <a:gd name="T15" fmla="*/ 299 h 327"/>
              <a:gd name="T16" fmla="*/ 300 w 327"/>
              <a:gd name="T1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27">
                <a:moveTo>
                  <a:pt x="300" y="327"/>
                </a:moveTo>
                <a:cubicBezTo>
                  <a:pt x="28" y="327"/>
                  <a:pt x="28" y="327"/>
                  <a:pt x="28" y="327"/>
                </a:cubicBezTo>
                <a:cubicBezTo>
                  <a:pt x="13" y="327"/>
                  <a:pt x="0" y="315"/>
                  <a:pt x="0" y="299"/>
                </a:cubicBezTo>
                <a:cubicBezTo>
                  <a:pt x="0" y="28"/>
                  <a:pt x="0" y="28"/>
                  <a:pt x="0" y="28"/>
                </a:cubicBezTo>
                <a:cubicBezTo>
                  <a:pt x="0" y="13"/>
                  <a:pt x="13" y="0"/>
                  <a:pt x="28" y="0"/>
                </a:cubicBezTo>
                <a:cubicBezTo>
                  <a:pt x="300" y="0"/>
                  <a:pt x="300" y="0"/>
                  <a:pt x="300" y="0"/>
                </a:cubicBezTo>
                <a:cubicBezTo>
                  <a:pt x="315" y="0"/>
                  <a:pt x="327" y="13"/>
                  <a:pt x="327" y="28"/>
                </a:cubicBezTo>
                <a:cubicBezTo>
                  <a:pt x="327" y="299"/>
                  <a:pt x="327" y="299"/>
                  <a:pt x="327" y="299"/>
                </a:cubicBezTo>
                <a:cubicBezTo>
                  <a:pt x="327" y="315"/>
                  <a:pt x="315" y="327"/>
                  <a:pt x="300" y="32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4397052" y="1117506"/>
            <a:ext cx="1393031" cy="1394222"/>
          </a:xfrm>
          <a:custGeom>
            <a:avLst/>
            <a:gdLst>
              <a:gd name="T0" fmla="*/ 461 w 488"/>
              <a:gd name="T1" fmla="*/ 488 h 488"/>
              <a:gd name="T2" fmla="*/ 28 w 488"/>
              <a:gd name="T3" fmla="*/ 488 h 488"/>
              <a:gd name="T4" fmla="*/ 0 w 488"/>
              <a:gd name="T5" fmla="*/ 460 h 488"/>
              <a:gd name="T6" fmla="*/ 0 w 488"/>
              <a:gd name="T7" fmla="*/ 27 h 488"/>
              <a:gd name="T8" fmla="*/ 28 w 488"/>
              <a:gd name="T9" fmla="*/ 0 h 488"/>
              <a:gd name="T10" fmla="*/ 461 w 488"/>
              <a:gd name="T11" fmla="*/ 0 h 488"/>
              <a:gd name="T12" fmla="*/ 488 w 488"/>
              <a:gd name="T13" fmla="*/ 27 h 488"/>
              <a:gd name="T14" fmla="*/ 488 w 488"/>
              <a:gd name="T15" fmla="*/ 460 h 488"/>
              <a:gd name="T16" fmla="*/ 461 w 488"/>
              <a:gd name="T1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61" y="488"/>
                </a:moveTo>
                <a:cubicBezTo>
                  <a:pt x="28" y="488"/>
                  <a:pt x="28" y="488"/>
                  <a:pt x="28" y="488"/>
                </a:cubicBezTo>
                <a:cubicBezTo>
                  <a:pt x="12" y="488"/>
                  <a:pt x="0" y="476"/>
                  <a:pt x="0" y="460"/>
                </a:cubicBezTo>
                <a:cubicBezTo>
                  <a:pt x="0" y="27"/>
                  <a:pt x="0" y="27"/>
                  <a:pt x="0" y="27"/>
                </a:cubicBezTo>
                <a:cubicBezTo>
                  <a:pt x="0" y="12"/>
                  <a:pt x="12" y="0"/>
                  <a:pt x="28" y="0"/>
                </a:cubicBezTo>
                <a:cubicBezTo>
                  <a:pt x="461" y="0"/>
                  <a:pt x="461" y="0"/>
                  <a:pt x="461" y="0"/>
                </a:cubicBezTo>
                <a:cubicBezTo>
                  <a:pt x="476" y="0"/>
                  <a:pt x="488" y="12"/>
                  <a:pt x="488" y="27"/>
                </a:cubicBezTo>
                <a:cubicBezTo>
                  <a:pt x="488" y="460"/>
                  <a:pt x="488" y="460"/>
                  <a:pt x="488" y="460"/>
                </a:cubicBezTo>
                <a:cubicBezTo>
                  <a:pt x="488" y="476"/>
                  <a:pt x="476" y="488"/>
                  <a:pt x="461" y="48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4397051" y="2580785"/>
            <a:ext cx="1198959" cy="1200150"/>
          </a:xfrm>
          <a:custGeom>
            <a:avLst/>
            <a:gdLst>
              <a:gd name="T0" fmla="*/ 393 w 420"/>
              <a:gd name="T1" fmla="*/ 420 h 420"/>
              <a:gd name="T2" fmla="*/ 28 w 420"/>
              <a:gd name="T3" fmla="*/ 420 h 420"/>
              <a:gd name="T4" fmla="*/ 0 w 420"/>
              <a:gd name="T5" fmla="*/ 392 h 420"/>
              <a:gd name="T6" fmla="*/ 0 w 420"/>
              <a:gd name="T7" fmla="*/ 27 h 420"/>
              <a:gd name="T8" fmla="*/ 28 w 420"/>
              <a:gd name="T9" fmla="*/ 0 h 420"/>
              <a:gd name="T10" fmla="*/ 393 w 420"/>
              <a:gd name="T11" fmla="*/ 0 h 420"/>
              <a:gd name="T12" fmla="*/ 420 w 420"/>
              <a:gd name="T13" fmla="*/ 27 h 420"/>
              <a:gd name="T14" fmla="*/ 420 w 420"/>
              <a:gd name="T15" fmla="*/ 392 h 420"/>
              <a:gd name="T16" fmla="*/ 393 w 420"/>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20">
                <a:moveTo>
                  <a:pt x="393" y="420"/>
                </a:moveTo>
                <a:cubicBezTo>
                  <a:pt x="28" y="420"/>
                  <a:pt x="28" y="420"/>
                  <a:pt x="28" y="420"/>
                </a:cubicBezTo>
                <a:cubicBezTo>
                  <a:pt x="12" y="420"/>
                  <a:pt x="0" y="408"/>
                  <a:pt x="0" y="392"/>
                </a:cubicBezTo>
                <a:cubicBezTo>
                  <a:pt x="0" y="27"/>
                  <a:pt x="0" y="27"/>
                  <a:pt x="0" y="27"/>
                </a:cubicBezTo>
                <a:cubicBezTo>
                  <a:pt x="0" y="12"/>
                  <a:pt x="12" y="0"/>
                  <a:pt x="28" y="0"/>
                </a:cubicBezTo>
                <a:cubicBezTo>
                  <a:pt x="393" y="0"/>
                  <a:pt x="393" y="0"/>
                  <a:pt x="393" y="0"/>
                </a:cubicBezTo>
                <a:cubicBezTo>
                  <a:pt x="408" y="0"/>
                  <a:pt x="420" y="12"/>
                  <a:pt x="420" y="27"/>
                </a:cubicBezTo>
                <a:cubicBezTo>
                  <a:pt x="420" y="392"/>
                  <a:pt x="420" y="392"/>
                  <a:pt x="420" y="392"/>
                </a:cubicBezTo>
                <a:cubicBezTo>
                  <a:pt x="420" y="408"/>
                  <a:pt x="408" y="420"/>
                  <a:pt x="393" y="42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Rectangle 10"/>
          <p:cNvSpPr>
            <a:spLocks noChangeArrowheads="1"/>
          </p:cNvSpPr>
          <p:nvPr/>
        </p:nvSpPr>
        <p:spPr bwMode="auto">
          <a:xfrm>
            <a:off x="3082601" y="2905825"/>
            <a:ext cx="910506"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6225" b="1" dirty="0">
                <a:solidFill>
                  <a:schemeClr val="bg1"/>
                </a:solidFill>
                <a:latin typeface="Open Sans" panose="020B0606030504020204" pitchFamily="34" charset="0"/>
              </a:rPr>
              <a:t>01</a:t>
            </a:r>
            <a:endParaRPr lang="ru-RU" altLang="ru-RU" sz="1350" dirty="0">
              <a:solidFill>
                <a:schemeClr val="bg1"/>
              </a:solidFill>
            </a:endParaRPr>
          </a:p>
        </p:txBody>
      </p:sp>
      <p:sp>
        <p:nvSpPr>
          <p:cNvPr id="11" name="Rectangle 11"/>
          <p:cNvSpPr>
            <a:spLocks noChangeArrowheads="1"/>
          </p:cNvSpPr>
          <p:nvPr/>
        </p:nvSpPr>
        <p:spPr bwMode="auto">
          <a:xfrm>
            <a:off x="4750668" y="1408019"/>
            <a:ext cx="724557"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4950" b="1" dirty="0">
                <a:solidFill>
                  <a:schemeClr val="bg1"/>
                </a:solidFill>
                <a:latin typeface="Open Sans" panose="020B0606030504020204" pitchFamily="34" charset="0"/>
              </a:rPr>
              <a:t>03</a:t>
            </a:r>
            <a:endParaRPr lang="ru-RU" altLang="ru-RU" sz="1350" dirty="0">
              <a:solidFill>
                <a:schemeClr val="bg1"/>
              </a:solidFill>
            </a:endParaRPr>
          </a:p>
        </p:txBody>
      </p:sp>
      <p:sp>
        <p:nvSpPr>
          <p:cNvPr id="12" name="Rectangle 12"/>
          <p:cNvSpPr>
            <a:spLocks noChangeArrowheads="1"/>
          </p:cNvSpPr>
          <p:nvPr/>
        </p:nvSpPr>
        <p:spPr bwMode="auto">
          <a:xfrm>
            <a:off x="4716139" y="2873679"/>
            <a:ext cx="602729"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4125" b="1" dirty="0">
                <a:solidFill>
                  <a:schemeClr val="bg1"/>
                </a:solidFill>
                <a:latin typeface="Open Sans" panose="020B0606030504020204" pitchFamily="34" charset="0"/>
              </a:rPr>
              <a:t>04</a:t>
            </a:r>
            <a:endParaRPr lang="ru-RU" altLang="ru-RU" sz="1350" dirty="0">
              <a:solidFill>
                <a:schemeClr val="bg1"/>
              </a:solidFill>
            </a:endParaRPr>
          </a:p>
        </p:txBody>
      </p:sp>
      <p:sp>
        <p:nvSpPr>
          <p:cNvPr id="13" name="Rectangle 13"/>
          <p:cNvSpPr>
            <a:spLocks noChangeArrowheads="1"/>
          </p:cNvSpPr>
          <p:nvPr/>
        </p:nvSpPr>
        <p:spPr bwMode="auto">
          <a:xfrm>
            <a:off x="3601714" y="1765206"/>
            <a:ext cx="516167"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3525" b="1" dirty="0">
                <a:solidFill>
                  <a:schemeClr val="bg1"/>
                </a:solidFill>
                <a:latin typeface="Open Sans" panose="020B0606030504020204" pitchFamily="34" charset="0"/>
              </a:rPr>
              <a:t>02</a:t>
            </a:r>
            <a:endParaRPr lang="ru-RU" altLang="ru-RU" sz="1350" dirty="0">
              <a:solidFill>
                <a:schemeClr val="bg1"/>
              </a:solidFill>
            </a:endParaRPr>
          </a:p>
        </p:txBody>
      </p:sp>
      <p:sp>
        <p:nvSpPr>
          <p:cNvPr id="24" name="CaixaDeTexto 23">
            <a:extLst>
              <a:ext uri="{FF2B5EF4-FFF2-40B4-BE49-F238E27FC236}">
                <a16:creationId xmlns:a16="http://schemas.microsoft.com/office/drawing/2014/main" id="{D453CDA1-AAD4-0FBB-581D-B656DEE81C8D}"/>
              </a:ext>
            </a:extLst>
          </p:cNvPr>
          <p:cNvSpPr txBox="1"/>
          <p:nvPr/>
        </p:nvSpPr>
        <p:spPr>
          <a:xfrm>
            <a:off x="97972" y="-4911"/>
            <a:ext cx="8870710" cy="784830"/>
          </a:xfrm>
          <a:prstGeom prst="rect">
            <a:avLst/>
          </a:prstGeom>
          <a:noFill/>
        </p:spPr>
        <p:txBody>
          <a:bodyPr wrap="square">
            <a:spAutoFit/>
          </a:bodyPr>
          <a:lstStyle/>
          <a:p>
            <a:pPr algn="just"/>
            <a:r>
              <a:rPr lang="pt-BR" sz="2100" dirty="0">
                <a:latin typeface="Aharoni" panose="02010803020104030203" pitchFamily="2" charset="-79"/>
                <a:cs typeface="Aharoni" panose="02010803020104030203" pitchFamily="2" charset="-79"/>
              </a:rPr>
              <a:t>Art. 156. Serão aplicadas ao responsável pelas infrações administrativas previstas nesta Lei as seguintes </a:t>
            </a:r>
            <a:r>
              <a:rPr lang="pt-BR" sz="2400" dirty="0">
                <a:solidFill>
                  <a:srgbClr val="FF0000"/>
                </a:solidFill>
                <a:latin typeface="Aharoni" panose="02010803020104030203" pitchFamily="2" charset="-79"/>
                <a:cs typeface="Aharoni" panose="02010803020104030203" pitchFamily="2" charset="-79"/>
              </a:rPr>
              <a:t>sanções</a:t>
            </a:r>
            <a:r>
              <a:rPr lang="pt-BR" sz="2100" dirty="0">
                <a:latin typeface="Aharoni" panose="02010803020104030203" pitchFamily="2" charset="-79"/>
                <a:cs typeface="Aharoni" panose="02010803020104030203" pitchFamily="2" charset="-79"/>
              </a:rPr>
              <a:t>:</a:t>
            </a:r>
          </a:p>
        </p:txBody>
      </p:sp>
      <p:sp>
        <p:nvSpPr>
          <p:cNvPr id="26" name="CaixaDeTexto 25">
            <a:extLst>
              <a:ext uri="{FF2B5EF4-FFF2-40B4-BE49-F238E27FC236}">
                <a16:creationId xmlns:a16="http://schemas.microsoft.com/office/drawing/2014/main" id="{666108F8-1A0D-AC81-1466-5C170269A6C4}"/>
              </a:ext>
            </a:extLst>
          </p:cNvPr>
          <p:cNvSpPr txBox="1"/>
          <p:nvPr/>
        </p:nvSpPr>
        <p:spPr>
          <a:xfrm>
            <a:off x="178964" y="3029158"/>
            <a:ext cx="2869109" cy="553998"/>
          </a:xfrm>
          <a:prstGeom prst="rect">
            <a:avLst/>
          </a:prstGeom>
          <a:noFill/>
        </p:spPr>
        <p:txBody>
          <a:bodyPr wrap="square">
            <a:spAutoFit/>
          </a:bodyPr>
          <a:lstStyle/>
          <a:p>
            <a:r>
              <a:rPr lang="pt-BR" sz="3000" dirty="0">
                <a:latin typeface="Aharoni" panose="02010803020104030203" pitchFamily="2" charset="-79"/>
                <a:cs typeface="Aharoni" panose="02010803020104030203" pitchFamily="2" charset="-79"/>
              </a:rPr>
              <a:t>Advertência</a:t>
            </a:r>
            <a:endParaRPr lang="pt-BR" sz="3000" dirty="0"/>
          </a:p>
        </p:txBody>
      </p:sp>
      <p:sp>
        <p:nvSpPr>
          <p:cNvPr id="28" name="CaixaDeTexto 27">
            <a:extLst>
              <a:ext uri="{FF2B5EF4-FFF2-40B4-BE49-F238E27FC236}">
                <a16:creationId xmlns:a16="http://schemas.microsoft.com/office/drawing/2014/main" id="{6F7F7698-F56E-3D9C-D09E-A1151EF4F74E}"/>
              </a:ext>
            </a:extLst>
          </p:cNvPr>
          <p:cNvSpPr txBox="1"/>
          <p:nvPr/>
        </p:nvSpPr>
        <p:spPr>
          <a:xfrm>
            <a:off x="2041995" y="1775326"/>
            <a:ext cx="1283494" cy="553998"/>
          </a:xfrm>
          <a:prstGeom prst="rect">
            <a:avLst/>
          </a:prstGeom>
          <a:noFill/>
        </p:spPr>
        <p:txBody>
          <a:bodyPr wrap="square">
            <a:spAutoFit/>
          </a:bodyPr>
          <a:lstStyle/>
          <a:p>
            <a:pPr algn="just"/>
            <a:r>
              <a:rPr lang="pt-BR" sz="3000" dirty="0">
                <a:latin typeface="Aharoni" panose="02010803020104030203" pitchFamily="2" charset="-79"/>
                <a:cs typeface="Aharoni" panose="02010803020104030203" pitchFamily="2" charset="-79"/>
              </a:rPr>
              <a:t>Multa</a:t>
            </a:r>
          </a:p>
        </p:txBody>
      </p:sp>
      <p:sp>
        <p:nvSpPr>
          <p:cNvPr id="30" name="CaixaDeTexto 29">
            <a:extLst>
              <a:ext uri="{FF2B5EF4-FFF2-40B4-BE49-F238E27FC236}">
                <a16:creationId xmlns:a16="http://schemas.microsoft.com/office/drawing/2014/main" id="{CED170B2-7F31-6AE4-1A57-6D9C195B3F3E}"/>
              </a:ext>
            </a:extLst>
          </p:cNvPr>
          <p:cNvSpPr txBox="1"/>
          <p:nvPr/>
        </p:nvSpPr>
        <p:spPr>
          <a:xfrm>
            <a:off x="5790083" y="1117507"/>
            <a:ext cx="2799159" cy="1477328"/>
          </a:xfrm>
          <a:prstGeom prst="rect">
            <a:avLst/>
          </a:prstGeom>
          <a:noFill/>
        </p:spPr>
        <p:txBody>
          <a:bodyPr wrap="square">
            <a:spAutoFit/>
          </a:bodyPr>
          <a:lstStyle/>
          <a:p>
            <a:pPr algn="ctr"/>
            <a:r>
              <a:rPr lang="pt-BR" sz="3000" dirty="0">
                <a:latin typeface="Aharoni" panose="02010803020104030203" pitchFamily="2" charset="-79"/>
                <a:cs typeface="Aharoni" panose="02010803020104030203" pitchFamily="2" charset="-79"/>
              </a:rPr>
              <a:t>Impedimento de licitar e contratar</a:t>
            </a:r>
          </a:p>
        </p:txBody>
      </p:sp>
      <p:sp>
        <p:nvSpPr>
          <p:cNvPr id="32" name="CaixaDeTexto 31">
            <a:extLst>
              <a:ext uri="{FF2B5EF4-FFF2-40B4-BE49-F238E27FC236}">
                <a16:creationId xmlns:a16="http://schemas.microsoft.com/office/drawing/2014/main" id="{37B7E75A-A985-403F-685B-A97C00D96E8F}"/>
              </a:ext>
            </a:extLst>
          </p:cNvPr>
          <p:cNvSpPr txBox="1"/>
          <p:nvPr/>
        </p:nvSpPr>
        <p:spPr>
          <a:xfrm>
            <a:off x="5395985" y="2862263"/>
            <a:ext cx="3464479" cy="1938992"/>
          </a:xfrm>
          <a:prstGeom prst="rect">
            <a:avLst/>
          </a:prstGeom>
          <a:noFill/>
        </p:spPr>
        <p:txBody>
          <a:bodyPr wrap="square">
            <a:spAutoFit/>
          </a:bodyPr>
          <a:lstStyle/>
          <a:p>
            <a:pPr algn="ctr"/>
            <a:r>
              <a:rPr lang="pt-BR" sz="3000" dirty="0">
                <a:latin typeface="Aharoni" panose="02010803020104030203" pitchFamily="2" charset="-79"/>
                <a:cs typeface="Aharoni" panose="02010803020104030203" pitchFamily="2" charset="-79"/>
              </a:rPr>
              <a:t>Declaração de inidoneidade para licitar ou contratar</a:t>
            </a:r>
            <a:endParaRPr lang="pt-BR" sz="3000" dirty="0"/>
          </a:p>
        </p:txBody>
      </p:sp>
    </p:spTree>
    <p:extLst>
      <p:ext uri="{BB962C8B-B14F-4D97-AF65-F5344CB8AC3E}">
        <p14:creationId xmlns:p14="http://schemas.microsoft.com/office/powerpoint/2010/main" val="36983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26" grpId="0"/>
      <p:bldP spid="28" grpId="0"/>
      <p:bldP spid="30"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7144" y="902494"/>
            <a:ext cx="9132094" cy="87630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Rectangle 7"/>
          <p:cNvSpPr>
            <a:spLocks noChangeArrowheads="1"/>
          </p:cNvSpPr>
          <p:nvPr/>
        </p:nvSpPr>
        <p:spPr bwMode="auto">
          <a:xfrm>
            <a:off x="7144" y="2655094"/>
            <a:ext cx="9132094" cy="877490"/>
          </a:xfrm>
          <a:prstGeom prst="rect">
            <a:avLst/>
          </a:prstGeom>
          <a:solidFill>
            <a:srgbClr val="002060"/>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Rectangle 8"/>
          <p:cNvSpPr>
            <a:spLocks noChangeArrowheads="1"/>
          </p:cNvSpPr>
          <p:nvPr/>
        </p:nvSpPr>
        <p:spPr bwMode="auto">
          <a:xfrm>
            <a:off x="7144" y="3532584"/>
            <a:ext cx="9132094" cy="876300"/>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200" dirty="0"/>
          </a:p>
        </p:txBody>
      </p:sp>
      <p:sp>
        <p:nvSpPr>
          <p:cNvPr id="9" name="Rectangle 9"/>
          <p:cNvSpPr>
            <a:spLocks noChangeArrowheads="1"/>
          </p:cNvSpPr>
          <p:nvPr/>
        </p:nvSpPr>
        <p:spPr bwMode="auto">
          <a:xfrm>
            <a:off x="7144" y="1778794"/>
            <a:ext cx="9132094" cy="876300"/>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26" name="Group 25"/>
          <p:cNvGrpSpPr/>
          <p:nvPr/>
        </p:nvGrpSpPr>
        <p:grpSpPr>
          <a:xfrm>
            <a:off x="5669756" y="0"/>
            <a:ext cx="3038475" cy="4174331"/>
            <a:chOff x="7559675" y="979488"/>
            <a:chExt cx="4051300" cy="5565774"/>
          </a:xfrm>
        </p:grpSpPr>
        <p:sp>
          <p:nvSpPr>
            <p:cNvPr id="10" name="Freeform 10"/>
            <p:cNvSpPr>
              <a:spLocks/>
            </p:cNvSpPr>
            <p:nvPr/>
          </p:nvSpPr>
          <p:spPr bwMode="auto">
            <a:xfrm>
              <a:off x="8347075" y="5689600"/>
              <a:ext cx="2879725" cy="855662"/>
            </a:xfrm>
            <a:custGeom>
              <a:avLst/>
              <a:gdLst>
                <a:gd name="T0" fmla="*/ 179 w 1814"/>
                <a:gd name="T1" fmla="*/ 105 h 539"/>
                <a:gd name="T2" fmla="*/ 501 w 1814"/>
                <a:gd name="T3" fmla="*/ 201 h 539"/>
                <a:gd name="T4" fmla="*/ 1059 w 1814"/>
                <a:gd name="T5" fmla="*/ 499 h 539"/>
                <a:gd name="T6" fmla="*/ 1483 w 1814"/>
                <a:gd name="T7" fmla="*/ 539 h 539"/>
                <a:gd name="T8" fmla="*/ 1649 w 1814"/>
                <a:gd name="T9" fmla="*/ 141 h 539"/>
                <a:gd name="T10" fmla="*/ 1814 w 1814"/>
                <a:gd name="T11" fmla="*/ 0 h 539"/>
                <a:gd name="T12" fmla="*/ 0 w 1814"/>
                <a:gd name="T13" fmla="*/ 0 h 539"/>
                <a:gd name="T14" fmla="*/ 179 w 1814"/>
                <a:gd name="T15" fmla="*/ 105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4" h="539">
                  <a:moveTo>
                    <a:pt x="179" y="105"/>
                  </a:moveTo>
                  <a:lnTo>
                    <a:pt x="501" y="201"/>
                  </a:lnTo>
                  <a:lnTo>
                    <a:pt x="1059" y="499"/>
                  </a:lnTo>
                  <a:lnTo>
                    <a:pt x="1483" y="539"/>
                  </a:lnTo>
                  <a:lnTo>
                    <a:pt x="1649" y="141"/>
                  </a:lnTo>
                  <a:lnTo>
                    <a:pt x="1814" y="0"/>
                  </a:lnTo>
                  <a:lnTo>
                    <a:pt x="0" y="0"/>
                  </a:lnTo>
                  <a:lnTo>
                    <a:pt x="179" y="105"/>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25" name="Group 24"/>
            <p:cNvGrpSpPr/>
            <p:nvPr/>
          </p:nvGrpSpPr>
          <p:grpSpPr>
            <a:xfrm>
              <a:off x="8742363" y="979488"/>
              <a:ext cx="2173288" cy="1203325"/>
              <a:chOff x="8742363" y="979488"/>
              <a:chExt cx="2173288" cy="1203325"/>
            </a:xfrm>
          </p:grpSpPr>
          <p:sp>
            <p:nvSpPr>
              <p:cNvPr id="11" name="Freeform 11"/>
              <p:cNvSpPr>
                <a:spLocks/>
              </p:cNvSpPr>
              <p:nvPr/>
            </p:nvSpPr>
            <p:spPr bwMode="auto">
              <a:xfrm>
                <a:off x="8742363" y="979488"/>
                <a:ext cx="2173288" cy="1203325"/>
              </a:xfrm>
              <a:custGeom>
                <a:avLst/>
                <a:gdLst>
                  <a:gd name="T0" fmla="*/ 1311 w 1369"/>
                  <a:gd name="T1" fmla="*/ 638 h 758"/>
                  <a:gd name="T2" fmla="*/ 1119 w 1369"/>
                  <a:gd name="T3" fmla="*/ 405 h 758"/>
                  <a:gd name="T4" fmla="*/ 868 w 1369"/>
                  <a:gd name="T5" fmla="*/ 319 h 758"/>
                  <a:gd name="T6" fmla="*/ 647 w 1369"/>
                  <a:gd name="T7" fmla="*/ 96 h 758"/>
                  <a:gd name="T8" fmla="*/ 592 w 1369"/>
                  <a:gd name="T9" fmla="*/ 0 h 758"/>
                  <a:gd name="T10" fmla="*/ 441 w 1369"/>
                  <a:gd name="T11" fmla="*/ 302 h 758"/>
                  <a:gd name="T12" fmla="*/ 383 w 1369"/>
                  <a:gd name="T13" fmla="*/ 281 h 758"/>
                  <a:gd name="T14" fmla="*/ 266 w 1369"/>
                  <a:gd name="T15" fmla="*/ 463 h 758"/>
                  <a:gd name="T16" fmla="*/ 161 w 1369"/>
                  <a:gd name="T17" fmla="*/ 408 h 758"/>
                  <a:gd name="T18" fmla="*/ 0 w 1369"/>
                  <a:gd name="T19" fmla="*/ 758 h 758"/>
                  <a:gd name="T20" fmla="*/ 1369 w 1369"/>
                  <a:gd name="T21" fmla="*/ 758 h 758"/>
                  <a:gd name="T22" fmla="*/ 1311 w 1369"/>
                  <a:gd name="T23" fmla="*/ 63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9" h="758">
                    <a:moveTo>
                      <a:pt x="1311" y="638"/>
                    </a:moveTo>
                    <a:lnTo>
                      <a:pt x="1119" y="405"/>
                    </a:lnTo>
                    <a:lnTo>
                      <a:pt x="868" y="319"/>
                    </a:lnTo>
                    <a:lnTo>
                      <a:pt x="647" y="96"/>
                    </a:lnTo>
                    <a:lnTo>
                      <a:pt x="592" y="0"/>
                    </a:lnTo>
                    <a:lnTo>
                      <a:pt x="441" y="302"/>
                    </a:lnTo>
                    <a:lnTo>
                      <a:pt x="383" y="281"/>
                    </a:lnTo>
                    <a:lnTo>
                      <a:pt x="266" y="463"/>
                    </a:lnTo>
                    <a:lnTo>
                      <a:pt x="161" y="408"/>
                    </a:lnTo>
                    <a:lnTo>
                      <a:pt x="0" y="758"/>
                    </a:lnTo>
                    <a:lnTo>
                      <a:pt x="1369" y="758"/>
                    </a:lnTo>
                    <a:lnTo>
                      <a:pt x="1311" y="638"/>
                    </a:lnTo>
                    <a:close/>
                  </a:path>
                </a:pathLst>
              </a:custGeom>
              <a:solidFill>
                <a:srgbClr val="CF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9164638" y="1425575"/>
                <a:ext cx="247650" cy="757237"/>
              </a:xfrm>
              <a:custGeom>
                <a:avLst/>
                <a:gdLst>
                  <a:gd name="T0" fmla="*/ 117 w 156"/>
                  <a:gd name="T1" fmla="*/ 0 h 477"/>
                  <a:gd name="T2" fmla="*/ 156 w 156"/>
                  <a:gd name="T3" fmla="*/ 477 h 477"/>
                  <a:gd name="T4" fmla="*/ 0 w 156"/>
                  <a:gd name="T5" fmla="*/ 182 h 477"/>
                  <a:gd name="T6" fmla="*/ 117 w 156"/>
                  <a:gd name="T7" fmla="*/ 0 h 477"/>
                </a:gdLst>
                <a:ahLst/>
                <a:cxnLst>
                  <a:cxn ang="0">
                    <a:pos x="T0" y="T1"/>
                  </a:cxn>
                  <a:cxn ang="0">
                    <a:pos x="T2" y="T3"/>
                  </a:cxn>
                  <a:cxn ang="0">
                    <a:pos x="T4" y="T5"/>
                  </a:cxn>
                  <a:cxn ang="0">
                    <a:pos x="T6" y="T7"/>
                  </a:cxn>
                </a:cxnLst>
                <a:rect l="0" t="0" r="r" b="b"/>
                <a:pathLst>
                  <a:path w="156" h="477">
                    <a:moveTo>
                      <a:pt x="117" y="0"/>
                    </a:moveTo>
                    <a:lnTo>
                      <a:pt x="156" y="477"/>
                    </a:lnTo>
                    <a:lnTo>
                      <a:pt x="0" y="182"/>
                    </a:lnTo>
                    <a:lnTo>
                      <a:pt x="117" y="0"/>
                    </a:lnTo>
                    <a:close/>
                  </a:path>
                </a:pathLst>
              </a:custGeom>
              <a:solidFill>
                <a:srgbClr val="9C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10556875" y="1992313"/>
                <a:ext cx="358775" cy="190500"/>
              </a:xfrm>
              <a:custGeom>
                <a:avLst/>
                <a:gdLst>
                  <a:gd name="T0" fmla="*/ 168 w 226"/>
                  <a:gd name="T1" fmla="*/ 0 h 120"/>
                  <a:gd name="T2" fmla="*/ 0 w 226"/>
                  <a:gd name="T3" fmla="*/ 120 h 120"/>
                  <a:gd name="T4" fmla="*/ 226 w 226"/>
                  <a:gd name="T5" fmla="*/ 120 h 120"/>
                  <a:gd name="T6" fmla="*/ 168 w 226"/>
                  <a:gd name="T7" fmla="*/ 0 h 120"/>
                </a:gdLst>
                <a:ahLst/>
                <a:cxnLst>
                  <a:cxn ang="0">
                    <a:pos x="T0" y="T1"/>
                  </a:cxn>
                  <a:cxn ang="0">
                    <a:pos x="T2" y="T3"/>
                  </a:cxn>
                  <a:cxn ang="0">
                    <a:pos x="T4" y="T5"/>
                  </a:cxn>
                  <a:cxn ang="0">
                    <a:pos x="T6" y="T7"/>
                  </a:cxn>
                </a:cxnLst>
                <a:rect l="0" t="0" r="r" b="b"/>
                <a:pathLst>
                  <a:path w="226" h="120">
                    <a:moveTo>
                      <a:pt x="168" y="0"/>
                    </a:moveTo>
                    <a:lnTo>
                      <a:pt x="0" y="120"/>
                    </a:lnTo>
                    <a:lnTo>
                      <a:pt x="226" y="120"/>
                    </a:lnTo>
                    <a:lnTo>
                      <a:pt x="168" y="0"/>
                    </a:lnTo>
                    <a:close/>
                  </a:path>
                </a:pathLst>
              </a:custGeom>
              <a:solidFill>
                <a:srgbClr val="9C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10036175" y="1485900"/>
                <a:ext cx="234950" cy="696912"/>
              </a:xfrm>
              <a:custGeom>
                <a:avLst/>
                <a:gdLst>
                  <a:gd name="T0" fmla="*/ 53 w 148"/>
                  <a:gd name="T1" fmla="*/ 0 h 439"/>
                  <a:gd name="T2" fmla="*/ 0 w 148"/>
                  <a:gd name="T3" fmla="*/ 439 h 439"/>
                  <a:gd name="T4" fmla="*/ 148 w 148"/>
                  <a:gd name="T5" fmla="*/ 34 h 439"/>
                  <a:gd name="T6" fmla="*/ 53 w 148"/>
                  <a:gd name="T7" fmla="*/ 0 h 439"/>
                </a:gdLst>
                <a:ahLst/>
                <a:cxnLst>
                  <a:cxn ang="0">
                    <a:pos x="T0" y="T1"/>
                  </a:cxn>
                  <a:cxn ang="0">
                    <a:pos x="T2" y="T3"/>
                  </a:cxn>
                  <a:cxn ang="0">
                    <a:pos x="T4" y="T5"/>
                  </a:cxn>
                  <a:cxn ang="0">
                    <a:pos x="T6" y="T7"/>
                  </a:cxn>
                </a:cxnLst>
                <a:rect l="0" t="0" r="r" b="b"/>
                <a:pathLst>
                  <a:path w="148" h="439">
                    <a:moveTo>
                      <a:pt x="53" y="0"/>
                    </a:moveTo>
                    <a:lnTo>
                      <a:pt x="0" y="439"/>
                    </a:lnTo>
                    <a:lnTo>
                      <a:pt x="148" y="34"/>
                    </a:lnTo>
                    <a:lnTo>
                      <a:pt x="53" y="0"/>
                    </a:lnTo>
                    <a:close/>
                  </a:path>
                </a:pathLst>
              </a:custGeom>
              <a:solidFill>
                <a:srgbClr val="82C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9632950" y="979488"/>
                <a:ext cx="136525" cy="879475"/>
              </a:xfrm>
              <a:custGeom>
                <a:avLst/>
                <a:gdLst>
                  <a:gd name="T0" fmla="*/ 86 w 86"/>
                  <a:gd name="T1" fmla="*/ 96 h 554"/>
                  <a:gd name="T2" fmla="*/ 65 w 86"/>
                  <a:gd name="T3" fmla="*/ 261 h 554"/>
                  <a:gd name="T4" fmla="*/ 65 w 86"/>
                  <a:gd name="T5" fmla="*/ 554 h 554"/>
                  <a:gd name="T6" fmla="*/ 0 w 86"/>
                  <a:gd name="T7" fmla="*/ 235 h 554"/>
                  <a:gd name="T8" fmla="*/ 31 w 86"/>
                  <a:gd name="T9" fmla="*/ 0 h 554"/>
                  <a:gd name="T10" fmla="*/ 86 w 86"/>
                  <a:gd name="T11" fmla="*/ 96 h 554"/>
                </a:gdLst>
                <a:ahLst/>
                <a:cxnLst>
                  <a:cxn ang="0">
                    <a:pos x="T0" y="T1"/>
                  </a:cxn>
                  <a:cxn ang="0">
                    <a:pos x="T2" y="T3"/>
                  </a:cxn>
                  <a:cxn ang="0">
                    <a:pos x="T4" y="T5"/>
                  </a:cxn>
                  <a:cxn ang="0">
                    <a:pos x="T6" y="T7"/>
                  </a:cxn>
                  <a:cxn ang="0">
                    <a:pos x="T8" y="T9"/>
                  </a:cxn>
                  <a:cxn ang="0">
                    <a:pos x="T10" y="T11"/>
                  </a:cxn>
                </a:cxnLst>
                <a:rect l="0" t="0" r="r" b="b"/>
                <a:pathLst>
                  <a:path w="86" h="554">
                    <a:moveTo>
                      <a:pt x="86" y="96"/>
                    </a:moveTo>
                    <a:lnTo>
                      <a:pt x="65" y="261"/>
                    </a:lnTo>
                    <a:lnTo>
                      <a:pt x="65" y="554"/>
                    </a:lnTo>
                    <a:lnTo>
                      <a:pt x="0" y="235"/>
                    </a:lnTo>
                    <a:lnTo>
                      <a:pt x="31" y="0"/>
                    </a:lnTo>
                    <a:lnTo>
                      <a:pt x="86" y="96"/>
                    </a:lnTo>
                    <a:close/>
                  </a:path>
                </a:pathLst>
              </a:custGeom>
              <a:solidFill>
                <a:srgbClr val="82C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9925050" y="1287463"/>
                <a:ext cx="195263" cy="625475"/>
              </a:xfrm>
              <a:custGeom>
                <a:avLst/>
                <a:gdLst>
                  <a:gd name="T0" fmla="*/ 0 w 123"/>
                  <a:gd name="T1" fmla="*/ 0 h 394"/>
                  <a:gd name="T2" fmla="*/ 91 w 123"/>
                  <a:gd name="T3" fmla="*/ 394 h 394"/>
                  <a:gd name="T4" fmla="*/ 123 w 123"/>
                  <a:gd name="T5" fmla="*/ 125 h 394"/>
                  <a:gd name="T6" fmla="*/ 0 w 123"/>
                  <a:gd name="T7" fmla="*/ 0 h 394"/>
                </a:gdLst>
                <a:ahLst/>
                <a:cxnLst>
                  <a:cxn ang="0">
                    <a:pos x="T0" y="T1"/>
                  </a:cxn>
                  <a:cxn ang="0">
                    <a:pos x="T2" y="T3"/>
                  </a:cxn>
                  <a:cxn ang="0">
                    <a:pos x="T4" y="T5"/>
                  </a:cxn>
                  <a:cxn ang="0">
                    <a:pos x="T6" y="T7"/>
                  </a:cxn>
                </a:cxnLst>
                <a:rect l="0" t="0" r="r" b="b"/>
                <a:pathLst>
                  <a:path w="123" h="394">
                    <a:moveTo>
                      <a:pt x="0" y="0"/>
                    </a:moveTo>
                    <a:lnTo>
                      <a:pt x="91" y="394"/>
                    </a:lnTo>
                    <a:lnTo>
                      <a:pt x="123" y="125"/>
                    </a:lnTo>
                    <a:lnTo>
                      <a:pt x="0" y="0"/>
                    </a:lnTo>
                    <a:close/>
                  </a:path>
                </a:pathLst>
              </a:custGeom>
              <a:solidFill>
                <a:srgbClr val="9C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7" name="Freeform 17"/>
            <p:cNvSpPr>
              <a:spLocks/>
            </p:cNvSpPr>
            <p:nvPr/>
          </p:nvSpPr>
          <p:spPr bwMode="auto">
            <a:xfrm>
              <a:off x="8121650" y="2182813"/>
              <a:ext cx="3409950" cy="1168400"/>
            </a:xfrm>
            <a:custGeom>
              <a:avLst/>
              <a:gdLst>
                <a:gd name="T0" fmla="*/ 2148 w 2148"/>
                <a:gd name="T1" fmla="*/ 448 h 736"/>
                <a:gd name="T2" fmla="*/ 1783 w 2148"/>
                <a:gd name="T3" fmla="*/ 55 h 736"/>
                <a:gd name="T4" fmla="*/ 1760 w 2148"/>
                <a:gd name="T5" fmla="*/ 0 h 736"/>
                <a:gd name="T6" fmla="*/ 391 w 2148"/>
                <a:gd name="T7" fmla="*/ 0 h 736"/>
                <a:gd name="T8" fmla="*/ 367 w 2148"/>
                <a:gd name="T9" fmla="*/ 55 h 736"/>
                <a:gd name="T10" fmla="*/ 77 w 2148"/>
                <a:gd name="T11" fmla="*/ 350 h 736"/>
                <a:gd name="T12" fmla="*/ 55 w 2148"/>
                <a:gd name="T13" fmla="*/ 655 h 736"/>
                <a:gd name="T14" fmla="*/ 0 w 2148"/>
                <a:gd name="T15" fmla="*/ 736 h 736"/>
                <a:gd name="T16" fmla="*/ 2100 w 2148"/>
                <a:gd name="T17" fmla="*/ 736 h 736"/>
                <a:gd name="T18" fmla="*/ 2148 w 2148"/>
                <a:gd name="T19" fmla="*/ 44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8" h="736">
                  <a:moveTo>
                    <a:pt x="2148" y="448"/>
                  </a:moveTo>
                  <a:lnTo>
                    <a:pt x="1783" y="55"/>
                  </a:lnTo>
                  <a:lnTo>
                    <a:pt x="1760" y="0"/>
                  </a:lnTo>
                  <a:lnTo>
                    <a:pt x="391" y="0"/>
                  </a:lnTo>
                  <a:lnTo>
                    <a:pt x="367" y="55"/>
                  </a:lnTo>
                  <a:lnTo>
                    <a:pt x="77" y="350"/>
                  </a:lnTo>
                  <a:lnTo>
                    <a:pt x="55" y="655"/>
                  </a:lnTo>
                  <a:lnTo>
                    <a:pt x="0" y="736"/>
                  </a:lnTo>
                  <a:lnTo>
                    <a:pt x="2100" y="736"/>
                  </a:lnTo>
                  <a:lnTo>
                    <a:pt x="2148" y="448"/>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7559675" y="4519613"/>
              <a:ext cx="4051300" cy="1169987"/>
            </a:xfrm>
            <a:custGeom>
              <a:avLst/>
              <a:gdLst>
                <a:gd name="T0" fmla="*/ 2408 w 2552"/>
                <a:gd name="T1" fmla="*/ 351 h 737"/>
                <a:gd name="T2" fmla="*/ 2552 w 2552"/>
                <a:gd name="T3" fmla="*/ 0 h 737"/>
                <a:gd name="T4" fmla="*/ 16 w 2552"/>
                <a:gd name="T5" fmla="*/ 0 h 737"/>
                <a:gd name="T6" fmla="*/ 0 w 2552"/>
                <a:gd name="T7" fmla="*/ 101 h 737"/>
                <a:gd name="T8" fmla="*/ 251 w 2552"/>
                <a:gd name="T9" fmla="*/ 595 h 737"/>
                <a:gd name="T10" fmla="*/ 496 w 2552"/>
                <a:gd name="T11" fmla="*/ 737 h 737"/>
                <a:gd name="T12" fmla="*/ 2310 w 2552"/>
                <a:gd name="T13" fmla="*/ 737 h 737"/>
                <a:gd name="T14" fmla="*/ 2293 w 2552"/>
                <a:gd name="T15" fmla="*/ 564 h 737"/>
                <a:gd name="T16" fmla="*/ 2408 w 2552"/>
                <a:gd name="T17" fmla="*/ 35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2" h="737">
                  <a:moveTo>
                    <a:pt x="2408" y="351"/>
                  </a:moveTo>
                  <a:lnTo>
                    <a:pt x="2552" y="0"/>
                  </a:lnTo>
                  <a:lnTo>
                    <a:pt x="16" y="0"/>
                  </a:lnTo>
                  <a:lnTo>
                    <a:pt x="0" y="101"/>
                  </a:lnTo>
                  <a:lnTo>
                    <a:pt x="251" y="595"/>
                  </a:lnTo>
                  <a:lnTo>
                    <a:pt x="496" y="737"/>
                  </a:lnTo>
                  <a:lnTo>
                    <a:pt x="2310" y="737"/>
                  </a:lnTo>
                  <a:lnTo>
                    <a:pt x="2293" y="564"/>
                  </a:lnTo>
                  <a:lnTo>
                    <a:pt x="2408" y="351"/>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7585075" y="3351213"/>
              <a:ext cx="4025900" cy="1168400"/>
            </a:xfrm>
            <a:custGeom>
              <a:avLst/>
              <a:gdLst>
                <a:gd name="T0" fmla="*/ 2414 w 2536"/>
                <a:gd name="T1" fmla="*/ 317 h 736"/>
                <a:gd name="T2" fmla="*/ 2450 w 2536"/>
                <a:gd name="T3" fmla="*/ 39 h 736"/>
                <a:gd name="T4" fmla="*/ 2438 w 2536"/>
                <a:gd name="T5" fmla="*/ 0 h 736"/>
                <a:gd name="T6" fmla="*/ 338 w 2536"/>
                <a:gd name="T7" fmla="*/ 0 h 736"/>
                <a:gd name="T8" fmla="*/ 55 w 2536"/>
                <a:gd name="T9" fmla="*/ 413 h 736"/>
                <a:gd name="T10" fmla="*/ 0 w 2536"/>
                <a:gd name="T11" fmla="*/ 736 h 736"/>
                <a:gd name="T12" fmla="*/ 2536 w 2536"/>
                <a:gd name="T13" fmla="*/ 736 h 736"/>
                <a:gd name="T14" fmla="*/ 2414 w 2536"/>
                <a:gd name="T15" fmla="*/ 317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6" h="736">
                  <a:moveTo>
                    <a:pt x="2414" y="317"/>
                  </a:moveTo>
                  <a:lnTo>
                    <a:pt x="2450" y="39"/>
                  </a:lnTo>
                  <a:lnTo>
                    <a:pt x="2438" y="0"/>
                  </a:lnTo>
                  <a:lnTo>
                    <a:pt x="338" y="0"/>
                  </a:lnTo>
                  <a:lnTo>
                    <a:pt x="55" y="413"/>
                  </a:lnTo>
                  <a:lnTo>
                    <a:pt x="0" y="736"/>
                  </a:lnTo>
                  <a:lnTo>
                    <a:pt x="2536" y="736"/>
                  </a:lnTo>
                  <a:lnTo>
                    <a:pt x="2414" y="317"/>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3" name="CaixaDeTexto 2">
            <a:extLst>
              <a:ext uri="{FF2B5EF4-FFF2-40B4-BE49-F238E27FC236}">
                <a16:creationId xmlns:a16="http://schemas.microsoft.com/office/drawing/2014/main" id="{E581D2FD-9A4F-BB9D-5E81-86FF170B54B5}"/>
              </a:ext>
            </a:extLst>
          </p:cNvPr>
          <p:cNvSpPr txBox="1"/>
          <p:nvPr/>
        </p:nvSpPr>
        <p:spPr>
          <a:xfrm>
            <a:off x="122635" y="888430"/>
            <a:ext cx="8742759" cy="888705"/>
          </a:xfrm>
          <a:prstGeom prst="rect">
            <a:avLst/>
          </a:prstGeom>
          <a:noFill/>
        </p:spPr>
        <p:txBody>
          <a:bodyPr wrap="square">
            <a:spAutoFit/>
          </a:bodyPr>
          <a:lstStyle/>
          <a:p>
            <a:pPr algn="just"/>
            <a:r>
              <a:rPr lang="pt-BR" sz="1725" dirty="0">
                <a:latin typeface="Aharoni" panose="02010803020104030203" pitchFamily="2" charset="-79"/>
                <a:cs typeface="Aharoni" panose="02010803020104030203" pitchFamily="2" charset="-79"/>
              </a:rPr>
              <a:t>§ 2º </a:t>
            </a:r>
            <a:r>
              <a:rPr lang="pt-BR" sz="1725" dirty="0">
                <a:solidFill>
                  <a:schemeClr val="bg1"/>
                </a:solidFill>
                <a:latin typeface="Aharoni" panose="02010803020104030203" pitchFamily="2" charset="-79"/>
                <a:cs typeface="Aharoni" panose="02010803020104030203" pitchFamily="2" charset="-79"/>
              </a:rPr>
              <a:t>A sanção de advertência será aplicada exclusivamente pela infração administrativa (causa a inexecução parcial do contrato), quando</a:t>
            </a:r>
            <a:r>
              <a:rPr lang="pt-BR" sz="1725" dirty="0">
                <a:latin typeface="Aharoni" panose="02010803020104030203" pitchFamily="2" charset="-79"/>
                <a:cs typeface="Aharoni" panose="02010803020104030203" pitchFamily="2" charset="-79"/>
              </a:rPr>
              <a:t> </a:t>
            </a:r>
            <a:r>
              <a:rPr lang="pt-BR" sz="1725" b="1" dirty="0">
                <a:solidFill>
                  <a:srgbClr val="FFFF00"/>
                </a:solidFill>
                <a:latin typeface="Aharoni" panose="02010803020104030203" pitchFamily="2" charset="-79"/>
                <a:cs typeface="Aharoni" panose="02010803020104030203" pitchFamily="2" charset="-79"/>
              </a:rPr>
              <a:t>NÃO SE JUSTIFICAR A IMPOSIÇÃO DE PENALIDADE MAIS GRAVE</a:t>
            </a:r>
            <a:r>
              <a:rPr lang="pt-BR" sz="1725" dirty="0">
                <a:solidFill>
                  <a:schemeClr val="bg1"/>
                </a:solidFill>
                <a:latin typeface="Aharoni" panose="02010803020104030203" pitchFamily="2" charset="-79"/>
                <a:cs typeface="Aharoni" panose="02010803020104030203" pitchFamily="2" charset="-79"/>
              </a:rPr>
              <a:t>.</a:t>
            </a:r>
          </a:p>
        </p:txBody>
      </p:sp>
      <p:sp>
        <p:nvSpPr>
          <p:cNvPr id="5" name="CaixaDeTexto 4">
            <a:extLst>
              <a:ext uri="{FF2B5EF4-FFF2-40B4-BE49-F238E27FC236}">
                <a16:creationId xmlns:a16="http://schemas.microsoft.com/office/drawing/2014/main" id="{05B47AE7-4975-F831-208E-E2ACC35FCD1F}"/>
              </a:ext>
            </a:extLst>
          </p:cNvPr>
          <p:cNvSpPr txBox="1"/>
          <p:nvPr/>
        </p:nvSpPr>
        <p:spPr>
          <a:xfrm>
            <a:off x="62508" y="1887792"/>
            <a:ext cx="9021365" cy="577081"/>
          </a:xfrm>
          <a:prstGeom prst="rect">
            <a:avLst/>
          </a:prstGeom>
          <a:noFill/>
        </p:spPr>
        <p:txBody>
          <a:bodyPr wrap="square">
            <a:spAutoFit/>
          </a:bodyPr>
          <a:lstStyle/>
          <a:p>
            <a:pPr algn="just"/>
            <a:r>
              <a:rPr lang="pt-BR" sz="1050" dirty="0">
                <a:solidFill>
                  <a:schemeClr val="bg1"/>
                </a:solidFill>
                <a:latin typeface="Aharoni" panose="02010803020104030203" pitchFamily="2" charset="-79"/>
                <a:cs typeface="Aharoni" panose="02010803020104030203" pitchFamily="2" charset="-79"/>
              </a:rPr>
              <a:t>§ 3º A sanção de multa, calculada na forma do edital ou do contrato, não poderá ser </a:t>
            </a:r>
            <a:r>
              <a:rPr lang="pt-BR" sz="1050" b="1" dirty="0">
                <a:solidFill>
                  <a:srgbClr val="FFFF00"/>
                </a:solidFill>
                <a:latin typeface="Aharoni" panose="02010803020104030203" pitchFamily="2" charset="-79"/>
                <a:cs typeface="Aharoni" panose="02010803020104030203" pitchFamily="2" charset="-79"/>
              </a:rPr>
              <a:t>INFERIOR A 0,5% (CINCO DÉCIMOS POR CENTO) NEM SUPERIOR A 30% (TRINTA POR CENTO) DO VALOR DO CONTRATO</a:t>
            </a:r>
            <a:r>
              <a:rPr lang="pt-BR" sz="1050" dirty="0">
                <a:solidFill>
                  <a:schemeClr val="bg1"/>
                </a:solidFill>
                <a:latin typeface="Aharoni" panose="02010803020104030203" pitchFamily="2" charset="-79"/>
                <a:cs typeface="Aharoni" panose="02010803020104030203" pitchFamily="2" charset="-79"/>
              </a:rPr>
              <a:t> licitado ou celebrado com contratação direta e será aplicada ao responsável por qualquer das infrações administrativas cometida...</a:t>
            </a:r>
          </a:p>
        </p:txBody>
      </p:sp>
      <p:sp>
        <p:nvSpPr>
          <p:cNvPr id="32" name="CaixaDeTexto 31">
            <a:extLst>
              <a:ext uri="{FF2B5EF4-FFF2-40B4-BE49-F238E27FC236}">
                <a16:creationId xmlns:a16="http://schemas.microsoft.com/office/drawing/2014/main" id="{257A21E0-C994-73D3-EAAC-CD638DB52A74}"/>
              </a:ext>
            </a:extLst>
          </p:cNvPr>
          <p:cNvSpPr txBox="1"/>
          <p:nvPr/>
        </p:nvSpPr>
        <p:spPr>
          <a:xfrm>
            <a:off x="7144" y="2789430"/>
            <a:ext cx="9168407" cy="577081"/>
          </a:xfrm>
          <a:prstGeom prst="rect">
            <a:avLst/>
          </a:prstGeom>
          <a:noFill/>
        </p:spPr>
        <p:txBody>
          <a:bodyPr wrap="square">
            <a:spAutoFit/>
          </a:bodyPr>
          <a:lstStyle/>
          <a:p>
            <a:pPr algn="just"/>
            <a:r>
              <a:rPr lang="pt-BR" sz="1050" dirty="0">
                <a:solidFill>
                  <a:schemeClr val="bg1"/>
                </a:solidFill>
                <a:latin typeface="Aharoni" panose="02010803020104030203" pitchFamily="2" charset="-79"/>
                <a:cs typeface="Aharoni" panose="02010803020104030203" pitchFamily="2" charset="-79"/>
              </a:rPr>
              <a:t>§ 4º A sanção de impedimento de licitar e contratar será aplicada ao responsável pelas infrações administrativas... quando </a:t>
            </a:r>
            <a:r>
              <a:rPr lang="pt-BR" sz="1050" b="1" dirty="0">
                <a:solidFill>
                  <a:srgbClr val="FFFF00"/>
                </a:solidFill>
                <a:latin typeface="Aharoni" panose="02010803020104030203" pitchFamily="2" charset="-79"/>
                <a:cs typeface="Aharoni" panose="02010803020104030203" pitchFamily="2" charset="-79"/>
              </a:rPr>
              <a:t>NÃO SE JUSTIFICAR A IMPOSIÇÃO DE PENALIDADE MAIS GRAVE</a:t>
            </a:r>
            <a:r>
              <a:rPr lang="pt-BR" sz="1050" dirty="0">
                <a:solidFill>
                  <a:schemeClr val="bg1"/>
                </a:solidFill>
                <a:latin typeface="Aharoni" panose="02010803020104030203" pitchFamily="2" charset="-79"/>
                <a:cs typeface="Aharoni" panose="02010803020104030203" pitchFamily="2" charset="-79"/>
              </a:rPr>
              <a:t>, e </a:t>
            </a:r>
            <a:r>
              <a:rPr lang="pt-BR" sz="1050" b="1" dirty="0">
                <a:solidFill>
                  <a:srgbClr val="FFFF00"/>
                </a:solidFill>
                <a:latin typeface="Aharoni" panose="02010803020104030203" pitchFamily="2" charset="-79"/>
                <a:cs typeface="Aharoni" panose="02010803020104030203" pitchFamily="2" charset="-79"/>
              </a:rPr>
              <a:t>IMPEDIRÁ O RESPONSÁVEL DE LICITAR OU CONTRATAR</a:t>
            </a:r>
            <a:r>
              <a:rPr lang="pt-BR" sz="1050" b="1" dirty="0">
                <a:solidFill>
                  <a:schemeClr val="bg1"/>
                </a:solidFill>
                <a:latin typeface="Aharoni" panose="02010803020104030203" pitchFamily="2" charset="-79"/>
                <a:cs typeface="Aharoni" panose="02010803020104030203" pitchFamily="2" charset="-79"/>
              </a:rPr>
              <a:t> NO ÂMBITO DA </a:t>
            </a:r>
            <a:r>
              <a:rPr lang="pt-BR" sz="1050" b="1" dirty="0">
                <a:solidFill>
                  <a:srgbClr val="FFFF00"/>
                </a:solidFill>
                <a:latin typeface="Aharoni" panose="02010803020104030203" pitchFamily="2" charset="-79"/>
                <a:cs typeface="Aharoni" panose="02010803020104030203" pitchFamily="2" charset="-79"/>
              </a:rPr>
              <a:t>ADMINISTRAÇÃO PÚBLICA</a:t>
            </a:r>
            <a:r>
              <a:rPr lang="pt-BR" sz="1050" b="1" dirty="0">
                <a:solidFill>
                  <a:schemeClr val="bg1"/>
                </a:solidFill>
                <a:latin typeface="Aharoni" panose="02010803020104030203" pitchFamily="2" charset="-79"/>
                <a:cs typeface="Aharoni" panose="02010803020104030203" pitchFamily="2" charset="-79"/>
              </a:rPr>
              <a:t> DIRETA E INDIRETA </a:t>
            </a:r>
            <a:r>
              <a:rPr lang="pt-BR" sz="1050" b="1" dirty="0">
                <a:solidFill>
                  <a:srgbClr val="FFFF00"/>
                </a:solidFill>
                <a:latin typeface="Aharoni" panose="02010803020104030203" pitchFamily="2" charset="-79"/>
                <a:cs typeface="Aharoni" panose="02010803020104030203" pitchFamily="2" charset="-79"/>
              </a:rPr>
              <a:t>DO ENTE </a:t>
            </a:r>
            <a:r>
              <a:rPr lang="pt-BR" sz="1050" b="1" dirty="0">
                <a:solidFill>
                  <a:schemeClr val="bg1"/>
                </a:solidFill>
                <a:latin typeface="Aharoni" panose="02010803020104030203" pitchFamily="2" charset="-79"/>
                <a:cs typeface="Aharoni" panose="02010803020104030203" pitchFamily="2" charset="-79"/>
              </a:rPr>
              <a:t>FEDERATIVO QUE </a:t>
            </a:r>
            <a:r>
              <a:rPr lang="pt-BR" sz="1050" b="1" dirty="0">
                <a:solidFill>
                  <a:srgbClr val="FFFF00"/>
                </a:solidFill>
                <a:latin typeface="Aharoni" panose="02010803020104030203" pitchFamily="2" charset="-79"/>
                <a:cs typeface="Aharoni" panose="02010803020104030203" pitchFamily="2" charset="-79"/>
              </a:rPr>
              <a:t>TIVER APLICADO A SANÇÃO</a:t>
            </a:r>
            <a:r>
              <a:rPr lang="pt-BR" sz="1050" b="1" dirty="0">
                <a:solidFill>
                  <a:schemeClr val="bg1"/>
                </a:solidFill>
                <a:latin typeface="Aharoni" panose="02010803020104030203" pitchFamily="2" charset="-79"/>
                <a:cs typeface="Aharoni" panose="02010803020104030203" pitchFamily="2" charset="-79"/>
              </a:rPr>
              <a:t>, PELO PRAZO MÁXIMO DE 3 (TRÊS) ANOS</a:t>
            </a:r>
            <a:r>
              <a:rPr lang="pt-BR" sz="1050" dirty="0">
                <a:solidFill>
                  <a:schemeClr val="bg1"/>
                </a:solidFill>
                <a:latin typeface="Aharoni" panose="02010803020104030203" pitchFamily="2" charset="-79"/>
                <a:cs typeface="Aharoni" panose="02010803020104030203" pitchFamily="2" charset="-79"/>
              </a:rPr>
              <a:t>.</a:t>
            </a:r>
          </a:p>
        </p:txBody>
      </p:sp>
      <p:sp>
        <p:nvSpPr>
          <p:cNvPr id="33" name="CaixaDeTexto 32">
            <a:extLst>
              <a:ext uri="{FF2B5EF4-FFF2-40B4-BE49-F238E27FC236}">
                <a16:creationId xmlns:a16="http://schemas.microsoft.com/office/drawing/2014/main" id="{B50CAA03-D3E5-D5B6-E809-6F707D334981}"/>
              </a:ext>
            </a:extLst>
          </p:cNvPr>
          <p:cNvSpPr txBox="1"/>
          <p:nvPr/>
        </p:nvSpPr>
        <p:spPr>
          <a:xfrm>
            <a:off x="0" y="3564322"/>
            <a:ext cx="9132094" cy="830997"/>
          </a:xfrm>
          <a:prstGeom prst="rect">
            <a:avLst/>
          </a:prstGeom>
          <a:noFill/>
        </p:spPr>
        <p:txBody>
          <a:bodyPr wrap="square">
            <a:spAutoFit/>
          </a:bodyPr>
          <a:lstStyle/>
          <a:p>
            <a:pPr algn="just"/>
            <a:r>
              <a:rPr lang="pt-BR" sz="1200" b="1" dirty="0">
                <a:solidFill>
                  <a:schemeClr val="bg1"/>
                </a:solidFill>
                <a:latin typeface="Aharoni" panose="02010803020104030203" pitchFamily="2" charset="-79"/>
                <a:cs typeface="Aharoni" panose="02010803020104030203" pitchFamily="2" charset="-79"/>
              </a:rPr>
              <a:t>§ 5º A sanção de declaração de inidoneidade para licitar e contratar será aplicada ao responsável pelas </a:t>
            </a:r>
            <a:r>
              <a:rPr lang="pt-BR" sz="1200" b="1" dirty="0">
                <a:solidFill>
                  <a:srgbClr val="FFFF00"/>
                </a:solidFill>
                <a:latin typeface="Aharoni" panose="02010803020104030203" pitchFamily="2" charset="-79"/>
                <a:cs typeface="Aharoni" panose="02010803020104030203" pitchFamily="2" charset="-79"/>
              </a:rPr>
              <a:t>INFRAÇÕES ADMINISTRATIVAS... que JUSTIFIQUEM A IMPOSIÇÃO DE PENALIDADE MAIS GRAVE QUE A SANÇÃO</a:t>
            </a:r>
            <a:r>
              <a:rPr lang="pt-BR" sz="1200" b="1" dirty="0">
                <a:solidFill>
                  <a:schemeClr val="bg1"/>
                </a:solidFill>
                <a:latin typeface="Aharoni" panose="02010803020104030203" pitchFamily="2" charset="-79"/>
                <a:cs typeface="Aharoni" panose="02010803020104030203" pitchFamily="2" charset="-79"/>
              </a:rPr>
              <a:t> de impedimento de licitar e contratar, e </a:t>
            </a:r>
            <a:r>
              <a:rPr lang="pt-BR" sz="1200" b="1" dirty="0">
                <a:solidFill>
                  <a:srgbClr val="FFFF00"/>
                </a:solidFill>
                <a:latin typeface="Aharoni" panose="02010803020104030203" pitchFamily="2" charset="-79"/>
                <a:cs typeface="Aharoni" panose="02010803020104030203" pitchFamily="2" charset="-79"/>
              </a:rPr>
              <a:t>IMPEDIRÁ O RESPONSÁVEL DE LICITAR OU CONTRATAR NO ÂMBITO DA ADMINISTRAÇÃO PÚBLICA DIRETA E INDIRETA DE TODOS OS ENTES FEDERATIVOS, PELO PRAZO MÍNIMO DE 3 (TRÊS) ANOS E MÁXIMO DE 6 (SEIS) ANOS</a:t>
            </a:r>
            <a:r>
              <a:rPr lang="pt-BR" sz="1200" b="1" dirty="0">
                <a:solidFill>
                  <a:schemeClr val="bg1"/>
                </a:solidFill>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8685740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7000">
                                          <p:cBhvr additive="base">
                                            <p:cTn id="7"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67000">
                                      <p:stCondLst>
                                        <p:cond delay="150"/>
                                      </p:stCondLst>
                                      <p:childTnLst>
                                        <p:set>
                                          <p:cBhvr>
                                            <p:cTn id="10" dur="1" fill="hold">
                                              <p:stCondLst>
                                                <p:cond delay="0"/>
                                              </p:stCondLst>
                                            </p:cTn>
                                            <p:tgtEl>
                                              <p:spTgt spid="8"/>
                                            </p:tgtEl>
                                            <p:attrNameLst>
                                              <p:attrName>style.visibility</p:attrName>
                                            </p:attrNameLst>
                                          </p:cBhvr>
                                          <p:to>
                                            <p:strVal val="visible"/>
                                          </p:to>
                                        </p:set>
                                        <p:anim calcmode="lin" valueType="num" p14:bounceEnd="67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350"/>
                                      </p:stCondLst>
                                      <p:childTnLst>
                                        <p:set>
                                          <p:cBhvr>
                                            <p:cTn id="14" dur="1" fill="hold">
                                              <p:stCondLst>
                                                <p:cond delay="0"/>
                                              </p:stCondLst>
                                            </p:cTn>
                                            <p:tgtEl>
                                              <p:spTgt spid="7"/>
                                            </p:tgtEl>
                                            <p:attrNameLst>
                                              <p:attrName>style.visibility</p:attrName>
                                            </p:attrNameLst>
                                          </p:cBhvr>
                                          <p:to>
                                            <p:strVal val="visible"/>
                                          </p:to>
                                        </p:set>
                                        <p:anim calcmode="lin" valueType="num" p14:bounceEnd="67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7000">
                                      <p:stCondLst>
                                        <p:cond delay="550"/>
                                      </p:stCondLst>
                                      <p:childTnLst>
                                        <p:set>
                                          <p:cBhvr>
                                            <p:cTn id="18" dur="1" fill="hold">
                                              <p:stCondLst>
                                                <p:cond delay="0"/>
                                              </p:stCondLst>
                                            </p:cTn>
                                            <p:tgtEl>
                                              <p:spTgt spid="9"/>
                                            </p:tgtEl>
                                            <p:attrNameLst>
                                              <p:attrName>style.visibility</p:attrName>
                                            </p:attrNameLst>
                                          </p:cBhvr>
                                          <p:to>
                                            <p:strVal val="visible"/>
                                          </p:to>
                                        </p:set>
                                        <p:anim calcmode="lin" valueType="num" p14:bounceEnd="67000">
                                          <p:cBhvr additive="base">
                                            <p:cTn id="19" dur="1000" fill="hold"/>
                                            <p:tgtEl>
                                              <p:spTgt spid="9"/>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750"/>
                                      </p:stCondLst>
                                      <p:childTnLst>
                                        <p:set>
                                          <p:cBhvr>
                                            <p:cTn id="22" dur="1" fill="hold">
                                              <p:stCondLst>
                                                <p:cond delay="0"/>
                                              </p:stCondLst>
                                            </p:cTn>
                                            <p:tgtEl>
                                              <p:spTgt spid="6"/>
                                            </p:tgtEl>
                                            <p:attrNameLst>
                                              <p:attrName>style.visibility</p:attrName>
                                            </p:attrNameLst>
                                          </p:cBhvr>
                                          <p:to>
                                            <p:strVal val="visible"/>
                                          </p:to>
                                        </p:set>
                                        <p:anim calcmode="lin" valueType="num" p14:bounceEnd="67000">
                                          <p:cBhvr additive="base">
                                            <p:cTn id="23" dur="1000" fill="hold"/>
                                            <p:tgtEl>
                                              <p:spTgt spid="6"/>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p:bldP spid="5"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p:bldP spid="5" grpId="0"/>
          <p:bldP spid="32" grpId="0"/>
          <p:bldP spid="33"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5519609" y="1616529"/>
            <a:ext cx="2346499" cy="1942317"/>
            <a:chOff x="5505450" y="533400"/>
            <a:chExt cx="4313238" cy="3570288"/>
          </a:xfrm>
        </p:grpSpPr>
        <p:sp>
          <p:nvSpPr>
            <p:cNvPr id="166" name="Freeform 5"/>
            <p:cNvSpPr>
              <a:spLocks/>
            </p:cNvSpPr>
            <p:nvPr/>
          </p:nvSpPr>
          <p:spPr bwMode="auto">
            <a:xfrm>
              <a:off x="5519738" y="1782763"/>
              <a:ext cx="4287838" cy="2320925"/>
            </a:xfrm>
            <a:custGeom>
              <a:avLst/>
              <a:gdLst>
                <a:gd name="T0" fmla="*/ 0 w 1222"/>
                <a:gd name="T1" fmla="*/ 0 h 661"/>
                <a:gd name="T2" fmla="*/ 10 w 1222"/>
                <a:gd name="T3" fmla="*/ 14 h 661"/>
                <a:gd name="T4" fmla="*/ 588 w 1222"/>
                <a:gd name="T5" fmla="*/ 348 h 661"/>
                <a:gd name="T6" fmla="*/ 637 w 1222"/>
                <a:gd name="T7" fmla="*/ 348 h 661"/>
                <a:gd name="T8" fmla="*/ 1212 w 1222"/>
                <a:gd name="T9" fmla="*/ 14 h 661"/>
                <a:gd name="T10" fmla="*/ 1222 w 1222"/>
                <a:gd name="T11" fmla="*/ 0 h 661"/>
                <a:gd name="T12" fmla="*/ 1222 w 1222"/>
                <a:gd name="T13" fmla="*/ 305 h 661"/>
                <a:gd name="T14" fmla="*/ 1212 w 1222"/>
                <a:gd name="T15" fmla="*/ 319 h 661"/>
                <a:gd name="T16" fmla="*/ 637 w 1222"/>
                <a:gd name="T17" fmla="*/ 653 h 661"/>
                <a:gd name="T18" fmla="*/ 588 w 1222"/>
                <a:gd name="T19" fmla="*/ 653 h 661"/>
                <a:gd name="T20" fmla="*/ 10 w 1222"/>
                <a:gd name="T21" fmla="*/ 319 h 661"/>
                <a:gd name="T22" fmla="*/ 0 w 1222"/>
                <a:gd name="T23" fmla="*/ 305 h 661"/>
                <a:gd name="T24" fmla="*/ 0 w 1222"/>
                <a:gd name="T2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2" h="661">
                  <a:moveTo>
                    <a:pt x="0" y="0"/>
                  </a:moveTo>
                  <a:cubicBezTo>
                    <a:pt x="0" y="5"/>
                    <a:pt x="3" y="10"/>
                    <a:pt x="10" y="14"/>
                  </a:cubicBezTo>
                  <a:cubicBezTo>
                    <a:pt x="588" y="348"/>
                    <a:pt x="588" y="348"/>
                    <a:pt x="588" y="348"/>
                  </a:cubicBezTo>
                  <a:cubicBezTo>
                    <a:pt x="602" y="356"/>
                    <a:pt x="624" y="356"/>
                    <a:pt x="637" y="348"/>
                  </a:cubicBezTo>
                  <a:cubicBezTo>
                    <a:pt x="1212" y="14"/>
                    <a:pt x="1212" y="14"/>
                    <a:pt x="1212" y="14"/>
                  </a:cubicBezTo>
                  <a:cubicBezTo>
                    <a:pt x="1219" y="10"/>
                    <a:pt x="1222" y="5"/>
                    <a:pt x="1222" y="0"/>
                  </a:cubicBezTo>
                  <a:cubicBezTo>
                    <a:pt x="1222" y="305"/>
                    <a:pt x="1222" y="305"/>
                    <a:pt x="1222" y="305"/>
                  </a:cubicBezTo>
                  <a:cubicBezTo>
                    <a:pt x="1222" y="310"/>
                    <a:pt x="1219" y="315"/>
                    <a:pt x="1212" y="319"/>
                  </a:cubicBezTo>
                  <a:cubicBezTo>
                    <a:pt x="637" y="653"/>
                    <a:pt x="637" y="653"/>
                    <a:pt x="637" y="653"/>
                  </a:cubicBezTo>
                  <a:cubicBezTo>
                    <a:pt x="624" y="661"/>
                    <a:pt x="602" y="661"/>
                    <a:pt x="588" y="653"/>
                  </a:cubicBezTo>
                  <a:cubicBezTo>
                    <a:pt x="10" y="319"/>
                    <a:pt x="10" y="319"/>
                    <a:pt x="10" y="319"/>
                  </a:cubicBezTo>
                  <a:cubicBezTo>
                    <a:pt x="3" y="315"/>
                    <a:pt x="0" y="310"/>
                    <a:pt x="0" y="305"/>
                  </a:cubicBezTo>
                  <a:lnTo>
                    <a:pt x="0"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 name="Freeform 6"/>
            <p:cNvSpPr>
              <a:spLocks/>
            </p:cNvSpPr>
            <p:nvPr/>
          </p:nvSpPr>
          <p:spPr bwMode="auto">
            <a:xfrm>
              <a:off x="5505450" y="533400"/>
              <a:ext cx="4313238" cy="2498725"/>
            </a:xfrm>
            <a:custGeom>
              <a:avLst/>
              <a:gdLst>
                <a:gd name="T0" fmla="*/ 638 w 1229"/>
                <a:gd name="T1" fmla="*/ 8 h 712"/>
                <a:gd name="T2" fmla="*/ 588 w 1229"/>
                <a:gd name="T3" fmla="*/ 8 h 712"/>
                <a:gd name="T4" fmla="*/ 14 w 1229"/>
                <a:gd name="T5" fmla="*/ 341 h 712"/>
                <a:gd name="T6" fmla="*/ 14 w 1229"/>
                <a:gd name="T7" fmla="*/ 370 h 712"/>
                <a:gd name="T8" fmla="*/ 592 w 1229"/>
                <a:gd name="T9" fmla="*/ 704 h 712"/>
                <a:gd name="T10" fmla="*/ 641 w 1229"/>
                <a:gd name="T11" fmla="*/ 704 h 712"/>
                <a:gd name="T12" fmla="*/ 1216 w 1229"/>
                <a:gd name="T13" fmla="*/ 370 h 712"/>
                <a:gd name="T14" fmla="*/ 1216 w 1229"/>
                <a:gd name="T15" fmla="*/ 341 h 712"/>
                <a:gd name="T16" fmla="*/ 638 w 1229"/>
                <a:gd name="T17" fmla="*/ 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712">
                  <a:moveTo>
                    <a:pt x="638" y="8"/>
                  </a:moveTo>
                  <a:cubicBezTo>
                    <a:pt x="624" y="0"/>
                    <a:pt x="602" y="0"/>
                    <a:pt x="588" y="8"/>
                  </a:cubicBezTo>
                  <a:cubicBezTo>
                    <a:pt x="14" y="341"/>
                    <a:pt x="14" y="341"/>
                    <a:pt x="14" y="341"/>
                  </a:cubicBezTo>
                  <a:cubicBezTo>
                    <a:pt x="0" y="349"/>
                    <a:pt x="0" y="362"/>
                    <a:pt x="14" y="370"/>
                  </a:cubicBezTo>
                  <a:cubicBezTo>
                    <a:pt x="592" y="704"/>
                    <a:pt x="592" y="704"/>
                    <a:pt x="592" y="704"/>
                  </a:cubicBezTo>
                  <a:cubicBezTo>
                    <a:pt x="606" y="712"/>
                    <a:pt x="628" y="712"/>
                    <a:pt x="641" y="704"/>
                  </a:cubicBezTo>
                  <a:cubicBezTo>
                    <a:pt x="1216" y="370"/>
                    <a:pt x="1216" y="370"/>
                    <a:pt x="1216" y="370"/>
                  </a:cubicBezTo>
                  <a:cubicBezTo>
                    <a:pt x="1229" y="362"/>
                    <a:pt x="1229" y="349"/>
                    <a:pt x="1216" y="341"/>
                  </a:cubicBezTo>
                  <a:lnTo>
                    <a:pt x="638" y="8"/>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0" name="Group 469"/>
          <p:cNvGrpSpPr/>
          <p:nvPr/>
        </p:nvGrpSpPr>
        <p:grpSpPr>
          <a:xfrm>
            <a:off x="4889454" y="2015859"/>
            <a:ext cx="634138" cy="964820"/>
            <a:chOff x="3414711" y="949325"/>
            <a:chExt cx="3549652" cy="5400676"/>
          </a:xfrm>
        </p:grpSpPr>
        <p:grpSp>
          <p:nvGrpSpPr>
            <p:cNvPr id="471" name="Group 470"/>
            <p:cNvGrpSpPr/>
            <p:nvPr/>
          </p:nvGrpSpPr>
          <p:grpSpPr>
            <a:xfrm>
              <a:off x="3414713" y="4157663"/>
              <a:ext cx="3549650" cy="2192338"/>
              <a:chOff x="3414713" y="4157663"/>
              <a:chExt cx="3549650" cy="2192338"/>
            </a:xfrm>
          </p:grpSpPr>
          <p:sp>
            <p:nvSpPr>
              <p:cNvPr id="494" name="Freeform 306"/>
              <p:cNvSpPr>
                <a:spLocks/>
              </p:cNvSpPr>
              <p:nvPr/>
            </p:nvSpPr>
            <p:spPr bwMode="auto">
              <a:xfrm>
                <a:off x="3432175" y="5183188"/>
                <a:ext cx="3514725" cy="1166813"/>
              </a:xfrm>
              <a:custGeom>
                <a:avLst/>
                <a:gdLst>
                  <a:gd name="T0" fmla="*/ 1044 w 1044"/>
                  <a:gd name="T1" fmla="*/ 0 h 347"/>
                  <a:gd name="T2" fmla="*/ 1032 w 1044"/>
                  <a:gd name="T3" fmla="*/ 17 h 347"/>
                  <a:gd name="T4" fmla="*/ 551 w 1044"/>
                  <a:gd name="T5" fmla="*/ 295 h 347"/>
                  <a:gd name="T6" fmla="*/ 490 w 1044"/>
                  <a:gd name="T7" fmla="*/ 295 h 347"/>
                  <a:gd name="T8" fmla="*/ 12 w 1044"/>
                  <a:gd name="T9" fmla="*/ 17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7"/>
                    </a:cubicBezTo>
                    <a:cubicBezTo>
                      <a:pt x="551" y="295"/>
                      <a:pt x="551" y="295"/>
                      <a:pt x="551" y="295"/>
                    </a:cubicBezTo>
                    <a:cubicBezTo>
                      <a:pt x="534" y="305"/>
                      <a:pt x="507" y="305"/>
                      <a:pt x="490" y="295"/>
                    </a:cubicBezTo>
                    <a:cubicBezTo>
                      <a:pt x="12" y="17"/>
                      <a:pt x="12" y="17"/>
                      <a:pt x="12" y="17"/>
                    </a:cubicBezTo>
                    <a:cubicBezTo>
                      <a:pt x="4" y="13"/>
                      <a:pt x="0" y="6"/>
                      <a:pt x="0" y="0"/>
                    </a:cubicBezTo>
                    <a:cubicBezTo>
                      <a:pt x="0" y="42"/>
                      <a:pt x="0" y="42"/>
                      <a:pt x="0" y="42"/>
                    </a:cubicBezTo>
                    <a:cubicBezTo>
                      <a:pt x="0" y="48"/>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5" name="Freeform 307"/>
              <p:cNvSpPr>
                <a:spLocks/>
              </p:cNvSpPr>
              <p:nvPr/>
            </p:nvSpPr>
            <p:spPr bwMode="auto">
              <a:xfrm>
                <a:off x="3414713" y="4157663"/>
                <a:ext cx="3549650" cy="2051050"/>
              </a:xfrm>
              <a:custGeom>
                <a:avLst/>
                <a:gdLst>
                  <a:gd name="T0" fmla="*/ 498 w 1054"/>
                  <a:gd name="T1" fmla="*/ 10 h 610"/>
                  <a:gd name="T2" fmla="*/ 559 w 1054"/>
                  <a:gd name="T3" fmla="*/ 10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2"/>
                    </a:cubicBezTo>
                    <a:cubicBezTo>
                      <a:pt x="556" y="600"/>
                      <a:pt x="556" y="600"/>
                      <a:pt x="556" y="600"/>
                    </a:cubicBezTo>
                    <a:cubicBezTo>
                      <a:pt x="539" y="610"/>
                      <a:pt x="512" y="610"/>
                      <a:pt x="495" y="600"/>
                    </a:cubicBezTo>
                    <a:cubicBezTo>
                      <a:pt x="17" y="322"/>
                      <a:pt x="17" y="322"/>
                      <a:pt x="17" y="322"/>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2" name="Group 471"/>
            <p:cNvGrpSpPr/>
            <p:nvPr/>
          </p:nvGrpSpPr>
          <p:grpSpPr>
            <a:xfrm>
              <a:off x="3414713" y="3700463"/>
              <a:ext cx="3549650" cy="2192338"/>
              <a:chOff x="3414713" y="3700463"/>
              <a:chExt cx="3549650" cy="2192338"/>
            </a:xfrm>
          </p:grpSpPr>
          <p:sp>
            <p:nvSpPr>
              <p:cNvPr id="492" name="Freeform 308"/>
              <p:cNvSpPr>
                <a:spLocks/>
              </p:cNvSpPr>
              <p:nvPr/>
            </p:nvSpPr>
            <p:spPr bwMode="auto">
              <a:xfrm>
                <a:off x="3432175" y="4722813"/>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1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3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6"/>
                      <a:pt x="507" y="306"/>
                      <a:pt x="490" y="296"/>
                    </a:cubicBezTo>
                    <a:cubicBezTo>
                      <a:pt x="12" y="18"/>
                      <a:pt x="12" y="18"/>
                      <a:pt x="12" y="18"/>
                    </a:cubicBezTo>
                    <a:cubicBezTo>
                      <a:pt x="4" y="13"/>
                      <a:pt x="0" y="7"/>
                      <a:pt x="0" y="1"/>
                    </a:cubicBezTo>
                    <a:cubicBezTo>
                      <a:pt x="0" y="43"/>
                      <a:pt x="0" y="43"/>
                      <a:pt x="0" y="43"/>
                    </a:cubicBezTo>
                    <a:cubicBezTo>
                      <a:pt x="0" y="49"/>
                      <a:pt x="4" y="56"/>
                      <a:pt x="12" y="60"/>
                    </a:cubicBezTo>
                    <a:cubicBezTo>
                      <a:pt x="490" y="338"/>
                      <a:pt x="490" y="338"/>
                      <a:pt x="490" y="338"/>
                    </a:cubicBezTo>
                    <a:cubicBezTo>
                      <a:pt x="507" y="348"/>
                      <a:pt x="534" y="348"/>
                      <a:pt x="551" y="338"/>
                    </a:cubicBezTo>
                    <a:cubicBezTo>
                      <a:pt x="1032" y="60"/>
                      <a:pt x="1032" y="60"/>
                      <a:pt x="1032" y="60"/>
                    </a:cubicBezTo>
                    <a:cubicBezTo>
                      <a:pt x="1040" y="55"/>
                      <a:pt x="1044" y="49"/>
                      <a:pt x="1044" y="43"/>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3" name="Freeform 309"/>
              <p:cNvSpPr>
                <a:spLocks/>
              </p:cNvSpPr>
              <p:nvPr/>
            </p:nvSpPr>
            <p:spPr bwMode="auto">
              <a:xfrm>
                <a:off x="3414713" y="3700463"/>
                <a:ext cx="3549650" cy="2051050"/>
              </a:xfrm>
              <a:custGeom>
                <a:avLst/>
                <a:gdLst>
                  <a:gd name="T0" fmla="*/ 498 w 1054"/>
                  <a:gd name="T1" fmla="*/ 9 h 610"/>
                  <a:gd name="T2" fmla="*/ 559 w 1054"/>
                  <a:gd name="T3" fmla="*/ 9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9"/>
                    </a:moveTo>
                    <a:cubicBezTo>
                      <a:pt x="515" y="0"/>
                      <a:pt x="542" y="0"/>
                      <a:pt x="559" y="9"/>
                    </a:cubicBezTo>
                    <a:cubicBezTo>
                      <a:pt x="1037" y="287"/>
                      <a:pt x="1037" y="287"/>
                      <a:pt x="1037" y="287"/>
                    </a:cubicBezTo>
                    <a:cubicBezTo>
                      <a:pt x="1054" y="297"/>
                      <a:pt x="1054" y="312"/>
                      <a:pt x="1037" y="322"/>
                    </a:cubicBezTo>
                    <a:cubicBezTo>
                      <a:pt x="556" y="600"/>
                      <a:pt x="556" y="600"/>
                      <a:pt x="556" y="600"/>
                    </a:cubicBezTo>
                    <a:cubicBezTo>
                      <a:pt x="539" y="610"/>
                      <a:pt x="512" y="610"/>
                      <a:pt x="495" y="600"/>
                    </a:cubicBezTo>
                    <a:cubicBezTo>
                      <a:pt x="17" y="322"/>
                      <a:pt x="17" y="322"/>
                      <a:pt x="17" y="322"/>
                    </a:cubicBezTo>
                    <a:cubicBezTo>
                      <a:pt x="0" y="312"/>
                      <a:pt x="0" y="297"/>
                      <a:pt x="17" y="287"/>
                    </a:cubicBezTo>
                    <a:lnTo>
                      <a:pt x="498" y="9"/>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3" name="Group 472"/>
            <p:cNvGrpSpPr/>
            <p:nvPr/>
          </p:nvGrpSpPr>
          <p:grpSpPr>
            <a:xfrm>
              <a:off x="3414713" y="3238500"/>
              <a:ext cx="3549650" cy="2197101"/>
              <a:chOff x="3414713" y="3238500"/>
              <a:chExt cx="3549650" cy="2197101"/>
            </a:xfrm>
          </p:grpSpPr>
          <p:sp>
            <p:nvSpPr>
              <p:cNvPr id="490" name="Freeform 310"/>
              <p:cNvSpPr>
                <a:spLocks/>
              </p:cNvSpPr>
              <p:nvPr/>
            </p:nvSpPr>
            <p:spPr bwMode="auto">
              <a:xfrm>
                <a:off x="3432175" y="4265613"/>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0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2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5"/>
                      <a:pt x="507" y="305"/>
                      <a:pt x="490" y="296"/>
                    </a:cubicBezTo>
                    <a:cubicBezTo>
                      <a:pt x="12" y="18"/>
                      <a:pt x="12" y="18"/>
                      <a:pt x="12" y="18"/>
                    </a:cubicBezTo>
                    <a:cubicBezTo>
                      <a:pt x="4" y="13"/>
                      <a:pt x="0" y="7"/>
                      <a:pt x="0" y="0"/>
                    </a:cubicBezTo>
                    <a:cubicBezTo>
                      <a:pt x="0" y="43"/>
                      <a:pt x="0" y="43"/>
                      <a:pt x="0" y="43"/>
                    </a:cubicBezTo>
                    <a:cubicBezTo>
                      <a:pt x="0" y="49"/>
                      <a:pt x="4" y="55"/>
                      <a:pt x="12" y="60"/>
                    </a:cubicBezTo>
                    <a:cubicBezTo>
                      <a:pt x="490" y="338"/>
                      <a:pt x="490" y="338"/>
                      <a:pt x="490" y="338"/>
                    </a:cubicBezTo>
                    <a:cubicBezTo>
                      <a:pt x="507" y="348"/>
                      <a:pt x="534" y="348"/>
                      <a:pt x="551" y="338"/>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1" name="Freeform 311"/>
              <p:cNvSpPr>
                <a:spLocks/>
              </p:cNvSpPr>
              <p:nvPr/>
            </p:nvSpPr>
            <p:spPr bwMode="auto">
              <a:xfrm>
                <a:off x="3414713" y="3238500"/>
                <a:ext cx="3549650" cy="2052638"/>
              </a:xfrm>
              <a:custGeom>
                <a:avLst/>
                <a:gdLst>
                  <a:gd name="T0" fmla="*/ 498 w 1054"/>
                  <a:gd name="T1" fmla="*/ 10 h 610"/>
                  <a:gd name="T2" fmla="*/ 559 w 1054"/>
                  <a:gd name="T3" fmla="*/ 10 h 610"/>
                  <a:gd name="T4" fmla="*/ 1037 w 1054"/>
                  <a:gd name="T5" fmla="*/ 288 h 610"/>
                  <a:gd name="T6" fmla="*/ 1037 w 1054"/>
                  <a:gd name="T7" fmla="*/ 323 h 610"/>
                  <a:gd name="T8" fmla="*/ 556 w 1054"/>
                  <a:gd name="T9" fmla="*/ 601 h 610"/>
                  <a:gd name="T10" fmla="*/ 495 w 1054"/>
                  <a:gd name="T11" fmla="*/ 601 h 610"/>
                  <a:gd name="T12" fmla="*/ 17 w 1054"/>
                  <a:gd name="T13" fmla="*/ 323 h 610"/>
                  <a:gd name="T14" fmla="*/ 17 w 1054"/>
                  <a:gd name="T15" fmla="*/ 288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8"/>
                      <a:pt x="1037" y="288"/>
                      <a:pt x="1037" y="288"/>
                    </a:cubicBezTo>
                    <a:cubicBezTo>
                      <a:pt x="1054" y="297"/>
                      <a:pt x="1054" y="313"/>
                      <a:pt x="1037" y="323"/>
                    </a:cubicBezTo>
                    <a:cubicBezTo>
                      <a:pt x="556" y="601"/>
                      <a:pt x="556" y="601"/>
                      <a:pt x="556" y="601"/>
                    </a:cubicBezTo>
                    <a:cubicBezTo>
                      <a:pt x="539" y="610"/>
                      <a:pt x="512" y="610"/>
                      <a:pt x="495" y="601"/>
                    </a:cubicBezTo>
                    <a:cubicBezTo>
                      <a:pt x="17" y="323"/>
                      <a:pt x="17" y="323"/>
                      <a:pt x="17" y="323"/>
                    </a:cubicBezTo>
                    <a:cubicBezTo>
                      <a:pt x="0" y="313"/>
                      <a:pt x="0" y="297"/>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4" name="Group 473"/>
            <p:cNvGrpSpPr/>
            <p:nvPr/>
          </p:nvGrpSpPr>
          <p:grpSpPr>
            <a:xfrm>
              <a:off x="3414713" y="2781300"/>
              <a:ext cx="3549650" cy="2193926"/>
              <a:chOff x="3414713" y="2781300"/>
              <a:chExt cx="3549650" cy="2193926"/>
            </a:xfrm>
          </p:grpSpPr>
          <p:sp>
            <p:nvSpPr>
              <p:cNvPr id="488" name="Freeform 312"/>
              <p:cNvSpPr>
                <a:spLocks/>
              </p:cNvSpPr>
              <p:nvPr/>
            </p:nvSpPr>
            <p:spPr bwMode="auto">
              <a:xfrm>
                <a:off x="3432175" y="3808413"/>
                <a:ext cx="3514725" cy="1166813"/>
              </a:xfrm>
              <a:custGeom>
                <a:avLst/>
                <a:gdLst>
                  <a:gd name="T0" fmla="*/ 1044 w 1044"/>
                  <a:gd name="T1" fmla="*/ 0 h 347"/>
                  <a:gd name="T2" fmla="*/ 1032 w 1044"/>
                  <a:gd name="T3" fmla="*/ 18 h 347"/>
                  <a:gd name="T4" fmla="*/ 551 w 1044"/>
                  <a:gd name="T5" fmla="*/ 295 h 347"/>
                  <a:gd name="T6" fmla="*/ 490 w 1044"/>
                  <a:gd name="T7" fmla="*/ 295 h 347"/>
                  <a:gd name="T8" fmla="*/ 12 w 1044"/>
                  <a:gd name="T9" fmla="*/ 18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8"/>
                    </a:cubicBezTo>
                    <a:cubicBezTo>
                      <a:pt x="551" y="295"/>
                      <a:pt x="551" y="295"/>
                      <a:pt x="551" y="295"/>
                    </a:cubicBezTo>
                    <a:cubicBezTo>
                      <a:pt x="534" y="305"/>
                      <a:pt x="507" y="305"/>
                      <a:pt x="490" y="295"/>
                    </a:cubicBezTo>
                    <a:cubicBezTo>
                      <a:pt x="12" y="18"/>
                      <a:pt x="12" y="18"/>
                      <a:pt x="12" y="18"/>
                    </a:cubicBezTo>
                    <a:cubicBezTo>
                      <a:pt x="4" y="13"/>
                      <a:pt x="0" y="7"/>
                      <a:pt x="0" y="0"/>
                    </a:cubicBezTo>
                    <a:cubicBezTo>
                      <a:pt x="0" y="42"/>
                      <a:pt x="0" y="42"/>
                      <a:pt x="0" y="42"/>
                    </a:cubicBezTo>
                    <a:cubicBezTo>
                      <a:pt x="0" y="49"/>
                      <a:pt x="4" y="55"/>
                      <a:pt x="12" y="60"/>
                    </a:cubicBezTo>
                    <a:cubicBezTo>
                      <a:pt x="490" y="337"/>
                      <a:pt x="490" y="337"/>
                      <a:pt x="490" y="337"/>
                    </a:cubicBezTo>
                    <a:cubicBezTo>
                      <a:pt x="507" y="347"/>
                      <a:pt x="534" y="347"/>
                      <a:pt x="551" y="337"/>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9" name="Freeform 313"/>
              <p:cNvSpPr>
                <a:spLocks/>
              </p:cNvSpPr>
              <p:nvPr/>
            </p:nvSpPr>
            <p:spPr bwMode="auto">
              <a:xfrm>
                <a:off x="3414713" y="2781300"/>
                <a:ext cx="3549650" cy="2052638"/>
              </a:xfrm>
              <a:custGeom>
                <a:avLst/>
                <a:gdLst>
                  <a:gd name="T0" fmla="*/ 498 w 1054"/>
                  <a:gd name="T1" fmla="*/ 10 h 610"/>
                  <a:gd name="T2" fmla="*/ 559 w 1054"/>
                  <a:gd name="T3" fmla="*/ 10 h 610"/>
                  <a:gd name="T4" fmla="*/ 1037 w 1054"/>
                  <a:gd name="T5" fmla="*/ 287 h 610"/>
                  <a:gd name="T6" fmla="*/ 1037 w 1054"/>
                  <a:gd name="T7" fmla="*/ 323 h 610"/>
                  <a:gd name="T8" fmla="*/ 556 w 1054"/>
                  <a:gd name="T9" fmla="*/ 600 h 610"/>
                  <a:gd name="T10" fmla="*/ 495 w 1054"/>
                  <a:gd name="T11" fmla="*/ 600 h 610"/>
                  <a:gd name="T12" fmla="*/ 17 w 1054"/>
                  <a:gd name="T13" fmla="*/ 323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3"/>
                    </a:cubicBezTo>
                    <a:cubicBezTo>
                      <a:pt x="556" y="600"/>
                      <a:pt x="556" y="600"/>
                      <a:pt x="556" y="600"/>
                    </a:cubicBezTo>
                    <a:cubicBezTo>
                      <a:pt x="539" y="610"/>
                      <a:pt x="512" y="610"/>
                      <a:pt x="495" y="600"/>
                    </a:cubicBezTo>
                    <a:cubicBezTo>
                      <a:pt x="17" y="323"/>
                      <a:pt x="17" y="323"/>
                      <a:pt x="17" y="323"/>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5" name="Group 474"/>
            <p:cNvGrpSpPr/>
            <p:nvPr/>
          </p:nvGrpSpPr>
          <p:grpSpPr>
            <a:xfrm>
              <a:off x="3414713" y="2324100"/>
              <a:ext cx="3549650" cy="2193925"/>
              <a:chOff x="3414713" y="2324100"/>
              <a:chExt cx="3549650" cy="2193925"/>
            </a:xfrm>
          </p:grpSpPr>
          <p:sp>
            <p:nvSpPr>
              <p:cNvPr id="486" name="Freeform 314"/>
              <p:cNvSpPr>
                <a:spLocks/>
              </p:cNvSpPr>
              <p:nvPr/>
            </p:nvSpPr>
            <p:spPr bwMode="auto">
              <a:xfrm>
                <a:off x="3432175" y="3349625"/>
                <a:ext cx="3514725" cy="1168400"/>
              </a:xfrm>
              <a:custGeom>
                <a:avLst/>
                <a:gdLst>
                  <a:gd name="T0" fmla="*/ 1044 w 1044"/>
                  <a:gd name="T1" fmla="*/ 0 h 347"/>
                  <a:gd name="T2" fmla="*/ 1032 w 1044"/>
                  <a:gd name="T3" fmla="*/ 17 h 347"/>
                  <a:gd name="T4" fmla="*/ 551 w 1044"/>
                  <a:gd name="T5" fmla="*/ 295 h 347"/>
                  <a:gd name="T6" fmla="*/ 490 w 1044"/>
                  <a:gd name="T7" fmla="*/ 295 h 347"/>
                  <a:gd name="T8" fmla="*/ 12 w 1044"/>
                  <a:gd name="T9" fmla="*/ 17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7"/>
                    </a:cubicBezTo>
                    <a:cubicBezTo>
                      <a:pt x="551" y="295"/>
                      <a:pt x="551" y="295"/>
                      <a:pt x="551" y="295"/>
                    </a:cubicBezTo>
                    <a:cubicBezTo>
                      <a:pt x="534" y="305"/>
                      <a:pt x="507" y="305"/>
                      <a:pt x="490" y="295"/>
                    </a:cubicBezTo>
                    <a:cubicBezTo>
                      <a:pt x="12" y="17"/>
                      <a:pt x="12" y="17"/>
                      <a:pt x="12" y="17"/>
                    </a:cubicBezTo>
                    <a:cubicBezTo>
                      <a:pt x="4" y="13"/>
                      <a:pt x="0" y="6"/>
                      <a:pt x="0" y="0"/>
                    </a:cubicBezTo>
                    <a:cubicBezTo>
                      <a:pt x="0" y="42"/>
                      <a:pt x="0" y="42"/>
                      <a:pt x="0" y="42"/>
                    </a:cubicBezTo>
                    <a:cubicBezTo>
                      <a:pt x="0" y="48"/>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7" name="Freeform 315"/>
              <p:cNvSpPr>
                <a:spLocks/>
              </p:cNvSpPr>
              <p:nvPr/>
            </p:nvSpPr>
            <p:spPr bwMode="auto">
              <a:xfrm>
                <a:off x="3414713" y="2324100"/>
                <a:ext cx="3549650" cy="2052638"/>
              </a:xfrm>
              <a:custGeom>
                <a:avLst/>
                <a:gdLst>
                  <a:gd name="T0" fmla="*/ 498 w 1054"/>
                  <a:gd name="T1" fmla="*/ 10 h 610"/>
                  <a:gd name="T2" fmla="*/ 559 w 1054"/>
                  <a:gd name="T3" fmla="*/ 10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2"/>
                    </a:cubicBezTo>
                    <a:cubicBezTo>
                      <a:pt x="556" y="600"/>
                      <a:pt x="556" y="600"/>
                      <a:pt x="556" y="600"/>
                    </a:cubicBezTo>
                    <a:cubicBezTo>
                      <a:pt x="539" y="610"/>
                      <a:pt x="512" y="610"/>
                      <a:pt x="495" y="600"/>
                    </a:cubicBezTo>
                    <a:cubicBezTo>
                      <a:pt x="17" y="322"/>
                      <a:pt x="17" y="322"/>
                      <a:pt x="17" y="322"/>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6" name="Group 475"/>
            <p:cNvGrpSpPr/>
            <p:nvPr/>
          </p:nvGrpSpPr>
          <p:grpSpPr>
            <a:xfrm>
              <a:off x="3414713" y="1863725"/>
              <a:ext cx="3549650" cy="2195513"/>
              <a:chOff x="3414713" y="1863725"/>
              <a:chExt cx="3549650" cy="2195513"/>
            </a:xfrm>
          </p:grpSpPr>
          <p:sp>
            <p:nvSpPr>
              <p:cNvPr id="484" name="Freeform 316"/>
              <p:cNvSpPr>
                <a:spLocks/>
              </p:cNvSpPr>
              <p:nvPr/>
            </p:nvSpPr>
            <p:spPr bwMode="auto">
              <a:xfrm>
                <a:off x="3432175" y="2889250"/>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1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3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6"/>
                      <a:pt x="507" y="306"/>
                      <a:pt x="490" y="296"/>
                    </a:cubicBezTo>
                    <a:cubicBezTo>
                      <a:pt x="12" y="18"/>
                      <a:pt x="12" y="18"/>
                      <a:pt x="12" y="18"/>
                    </a:cubicBezTo>
                    <a:cubicBezTo>
                      <a:pt x="4" y="13"/>
                      <a:pt x="0" y="7"/>
                      <a:pt x="0" y="1"/>
                    </a:cubicBezTo>
                    <a:cubicBezTo>
                      <a:pt x="0" y="43"/>
                      <a:pt x="0" y="43"/>
                      <a:pt x="0" y="43"/>
                    </a:cubicBezTo>
                    <a:cubicBezTo>
                      <a:pt x="0" y="49"/>
                      <a:pt x="4" y="56"/>
                      <a:pt x="12" y="60"/>
                    </a:cubicBezTo>
                    <a:cubicBezTo>
                      <a:pt x="490" y="338"/>
                      <a:pt x="490" y="338"/>
                      <a:pt x="490" y="338"/>
                    </a:cubicBezTo>
                    <a:cubicBezTo>
                      <a:pt x="507" y="348"/>
                      <a:pt x="534" y="348"/>
                      <a:pt x="551" y="338"/>
                    </a:cubicBezTo>
                    <a:cubicBezTo>
                      <a:pt x="1032" y="60"/>
                      <a:pt x="1032" y="60"/>
                      <a:pt x="1032" y="60"/>
                    </a:cubicBezTo>
                    <a:cubicBezTo>
                      <a:pt x="1040" y="55"/>
                      <a:pt x="1044" y="49"/>
                      <a:pt x="1044" y="43"/>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5" name="Freeform 317"/>
              <p:cNvSpPr>
                <a:spLocks/>
              </p:cNvSpPr>
              <p:nvPr/>
            </p:nvSpPr>
            <p:spPr bwMode="auto">
              <a:xfrm>
                <a:off x="3414713" y="1863725"/>
                <a:ext cx="3549650" cy="2054225"/>
              </a:xfrm>
              <a:custGeom>
                <a:avLst/>
                <a:gdLst>
                  <a:gd name="T0" fmla="*/ 498 w 1054"/>
                  <a:gd name="T1" fmla="*/ 10 h 611"/>
                  <a:gd name="T2" fmla="*/ 559 w 1054"/>
                  <a:gd name="T3" fmla="*/ 10 h 611"/>
                  <a:gd name="T4" fmla="*/ 1037 w 1054"/>
                  <a:gd name="T5" fmla="*/ 288 h 611"/>
                  <a:gd name="T6" fmla="*/ 1037 w 1054"/>
                  <a:gd name="T7" fmla="*/ 323 h 611"/>
                  <a:gd name="T8" fmla="*/ 556 w 1054"/>
                  <a:gd name="T9" fmla="*/ 601 h 611"/>
                  <a:gd name="T10" fmla="*/ 495 w 1054"/>
                  <a:gd name="T11" fmla="*/ 601 h 611"/>
                  <a:gd name="T12" fmla="*/ 17 w 1054"/>
                  <a:gd name="T13" fmla="*/ 323 h 611"/>
                  <a:gd name="T14" fmla="*/ 17 w 1054"/>
                  <a:gd name="T15" fmla="*/ 288 h 611"/>
                  <a:gd name="T16" fmla="*/ 498 w 1054"/>
                  <a:gd name="T17" fmla="*/ 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1">
                    <a:moveTo>
                      <a:pt x="498" y="10"/>
                    </a:moveTo>
                    <a:cubicBezTo>
                      <a:pt x="515" y="0"/>
                      <a:pt x="542" y="0"/>
                      <a:pt x="559" y="10"/>
                    </a:cubicBezTo>
                    <a:cubicBezTo>
                      <a:pt x="1037" y="288"/>
                      <a:pt x="1037" y="288"/>
                      <a:pt x="1037" y="288"/>
                    </a:cubicBezTo>
                    <a:cubicBezTo>
                      <a:pt x="1054" y="298"/>
                      <a:pt x="1054" y="313"/>
                      <a:pt x="1037" y="323"/>
                    </a:cubicBezTo>
                    <a:cubicBezTo>
                      <a:pt x="556" y="601"/>
                      <a:pt x="556" y="601"/>
                      <a:pt x="556" y="601"/>
                    </a:cubicBezTo>
                    <a:cubicBezTo>
                      <a:pt x="539" y="611"/>
                      <a:pt x="512" y="611"/>
                      <a:pt x="495" y="601"/>
                    </a:cubicBezTo>
                    <a:cubicBezTo>
                      <a:pt x="17" y="323"/>
                      <a:pt x="17" y="323"/>
                      <a:pt x="17" y="323"/>
                    </a:cubicBezTo>
                    <a:cubicBezTo>
                      <a:pt x="0" y="313"/>
                      <a:pt x="0" y="298"/>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7" name="Group 476"/>
            <p:cNvGrpSpPr/>
            <p:nvPr/>
          </p:nvGrpSpPr>
          <p:grpSpPr>
            <a:xfrm>
              <a:off x="3414713" y="1406525"/>
              <a:ext cx="3549650" cy="2192338"/>
              <a:chOff x="3414713" y="1406525"/>
              <a:chExt cx="3549650" cy="2192338"/>
            </a:xfrm>
          </p:grpSpPr>
          <p:sp>
            <p:nvSpPr>
              <p:cNvPr id="482" name="Freeform 318"/>
              <p:cNvSpPr>
                <a:spLocks/>
              </p:cNvSpPr>
              <p:nvPr/>
            </p:nvSpPr>
            <p:spPr bwMode="auto">
              <a:xfrm>
                <a:off x="3432175" y="2432050"/>
                <a:ext cx="3514725" cy="1166813"/>
              </a:xfrm>
              <a:custGeom>
                <a:avLst/>
                <a:gdLst>
                  <a:gd name="T0" fmla="*/ 1044 w 1044"/>
                  <a:gd name="T1" fmla="*/ 0 h 347"/>
                  <a:gd name="T2" fmla="*/ 1032 w 1044"/>
                  <a:gd name="T3" fmla="*/ 18 h 347"/>
                  <a:gd name="T4" fmla="*/ 551 w 1044"/>
                  <a:gd name="T5" fmla="*/ 296 h 347"/>
                  <a:gd name="T6" fmla="*/ 490 w 1044"/>
                  <a:gd name="T7" fmla="*/ 296 h 347"/>
                  <a:gd name="T8" fmla="*/ 12 w 1044"/>
                  <a:gd name="T9" fmla="*/ 18 h 347"/>
                  <a:gd name="T10" fmla="*/ 0 w 1044"/>
                  <a:gd name="T11" fmla="*/ 0 h 347"/>
                  <a:gd name="T12" fmla="*/ 0 w 1044"/>
                  <a:gd name="T13" fmla="*/ 43 h 347"/>
                  <a:gd name="T14" fmla="*/ 12 w 1044"/>
                  <a:gd name="T15" fmla="*/ 60 h 347"/>
                  <a:gd name="T16" fmla="*/ 490 w 1044"/>
                  <a:gd name="T17" fmla="*/ 338 h 347"/>
                  <a:gd name="T18" fmla="*/ 551 w 1044"/>
                  <a:gd name="T19" fmla="*/ 338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7"/>
                      <a:pt x="1040" y="13"/>
                      <a:pt x="1032" y="18"/>
                    </a:cubicBezTo>
                    <a:cubicBezTo>
                      <a:pt x="551" y="296"/>
                      <a:pt x="551" y="296"/>
                      <a:pt x="551" y="296"/>
                    </a:cubicBezTo>
                    <a:cubicBezTo>
                      <a:pt x="534" y="305"/>
                      <a:pt x="507" y="305"/>
                      <a:pt x="490" y="296"/>
                    </a:cubicBezTo>
                    <a:cubicBezTo>
                      <a:pt x="12" y="18"/>
                      <a:pt x="12" y="18"/>
                      <a:pt x="12" y="18"/>
                    </a:cubicBezTo>
                    <a:cubicBezTo>
                      <a:pt x="4" y="13"/>
                      <a:pt x="0" y="7"/>
                      <a:pt x="0" y="0"/>
                    </a:cubicBezTo>
                    <a:cubicBezTo>
                      <a:pt x="0" y="43"/>
                      <a:pt x="0" y="43"/>
                      <a:pt x="0" y="43"/>
                    </a:cubicBezTo>
                    <a:cubicBezTo>
                      <a:pt x="0" y="49"/>
                      <a:pt x="4" y="55"/>
                      <a:pt x="12" y="60"/>
                    </a:cubicBezTo>
                    <a:cubicBezTo>
                      <a:pt x="490" y="338"/>
                      <a:pt x="490" y="338"/>
                      <a:pt x="490" y="338"/>
                    </a:cubicBezTo>
                    <a:cubicBezTo>
                      <a:pt x="507" y="347"/>
                      <a:pt x="534" y="347"/>
                      <a:pt x="551" y="338"/>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3" name="Freeform 319"/>
              <p:cNvSpPr>
                <a:spLocks/>
              </p:cNvSpPr>
              <p:nvPr/>
            </p:nvSpPr>
            <p:spPr bwMode="auto">
              <a:xfrm>
                <a:off x="3414713" y="1406525"/>
                <a:ext cx="3549650" cy="2051050"/>
              </a:xfrm>
              <a:custGeom>
                <a:avLst/>
                <a:gdLst>
                  <a:gd name="T0" fmla="*/ 498 w 1054"/>
                  <a:gd name="T1" fmla="*/ 10 h 610"/>
                  <a:gd name="T2" fmla="*/ 559 w 1054"/>
                  <a:gd name="T3" fmla="*/ 10 h 610"/>
                  <a:gd name="T4" fmla="*/ 1037 w 1054"/>
                  <a:gd name="T5" fmla="*/ 288 h 610"/>
                  <a:gd name="T6" fmla="*/ 1037 w 1054"/>
                  <a:gd name="T7" fmla="*/ 323 h 610"/>
                  <a:gd name="T8" fmla="*/ 556 w 1054"/>
                  <a:gd name="T9" fmla="*/ 601 h 610"/>
                  <a:gd name="T10" fmla="*/ 495 w 1054"/>
                  <a:gd name="T11" fmla="*/ 601 h 610"/>
                  <a:gd name="T12" fmla="*/ 17 w 1054"/>
                  <a:gd name="T13" fmla="*/ 323 h 610"/>
                  <a:gd name="T14" fmla="*/ 17 w 1054"/>
                  <a:gd name="T15" fmla="*/ 288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8"/>
                      <a:pt x="1037" y="288"/>
                      <a:pt x="1037" y="288"/>
                    </a:cubicBezTo>
                    <a:cubicBezTo>
                      <a:pt x="1054" y="297"/>
                      <a:pt x="1054" y="313"/>
                      <a:pt x="1037" y="323"/>
                    </a:cubicBezTo>
                    <a:cubicBezTo>
                      <a:pt x="556" y="601"/>
                      <a:pt x="556" y="601"/>
                      <a:pt x="556" y="601"/>
                    </a:cubicBezTo>
                    <a:cubicBezTo>
                      <a:pt x="539" y="610"/>
                      <a:pt x="512" y="610"/>
                      <a:pt x="495" y="601"/>
                    </a:cubicBezTo>
                    <a:cubicBezTo>
                      <a:pt x="17" y="323"/>
                      <a:pt x="17" y="323"/>
                      <a:pt x="17" y="323"/>
                    </a:cubicBezTo>
                    <a:cubicBezTo>
                      <a:pt x="0" y="313"/>
                      <a:pt x="0" y="297"/>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78" name="Group 477"/>
            <p:cNvGrpSpPr/>
            <p:nvPr/>
          </p:nvGrpSpPr>
          <p:grpSpPr>
            <a:xfrm>
              <a:off x="3414711" y="949325"/>
              <a:ext cx="3549652" cy="2192338"/>
              <a:chOff x="3414711" y="949325"/>
              <a:chExt cx="3549652" cy="2192338"/>
            </a:xfrm>
          </p:grpSpPr>
          <p:sp>
            <p:nvSpPr>
              <p:cNvPr id="479" name="Freeform 320"/>
              <p:cNvSpPr>
                <a:spLocks/>
              </p:cNvSpPr>
              <p:nvPr/>
            </p:nvSpPr>
            <p:spPr bwMode="auto">
              <a:xfrm>
                <a:off x="3432175" y="1974850"/>
                <a:ext cx="3514725" cy="1166813"/>
              </a:xfrm>
              <a:custGeom>
                <a:avLst/>
                <a:gdLst>
                  <a:gd name="T0" fmla="*/ 1044 w 1044"/>
                  <a:gd name="T1" fmla="*/ 0 h 347"/>
                  <a:gd name="T2" fmla="*/ 1032 w 1044"/>
                  <a:gd name="T3" fmla="*/ 18 h 347"/>
                  <a:gd name="T4" fmla="*/ 551 w 1044"/>
                  <a:gd name="T5" fmla="*/ 295 h 347"/>
                  <a:gd name="T6" fmla="*/ 490 w 1044"/>
                  <a:gd name="T7" fmla="*/ 295 h 347"/>
                  <a:gd name="T8" fmla="*/ 12 w 1044"/>
                  <a:gd name="T9" fmla="*/ 18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8"/>
                    </a:cubicBezTo>
                    <a:cubicBezTo>
                      <a:pt x="551" y="295"/>
                      <a:pt x="551" y="295"/>
                      <a:pt x="551" y="295"/>
                    </a:cubicBezTo>
                    <a:cubicBezTo>
                      <a:pt x="534" y="305"/>
                      <a:pt x="507" y="305"/>
                      <a:pt x="490" y="295"/>
                    </a:cubicBezTo>
                    <a:cubicBezTo>
                      <a:pt x="12" y="18"/>
                      <a:pt x="12" y="18"/>
                      <a:pt x="12" y="18"/>
                    </a:cubicBezTo>
                    <a:cubicBezTo>
                      <a:pt x="4" y="13"/>
                      <a:pt x="0" y="6"/>
                      <a:pt x="0" y="0"/>
                    </a:cubicBezTo>
                    <a:cubicBezTo>
                      <a:pt x="0" y="42"/>
                      <a:pt x="0" y="42"/>
                      <a:pt x="0" y="42"/>
                    </a:cubicBezTo>
                    <a:cubicBezTo>
                      <a:pt x="0" y="49"/>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0" name="Freeform 321"/>
              <p:cNvSpPr>
                <a:spLocks/>
              </p:cNvSpPr>
              <p:nvPr/>
            </p:nvSpPr>
            <p:spPr bwMode="auto">
              <a:xfrm>
                <a:off x="3414711" y="949325"/>
                <a:ext cx="3549652" cy="2051052"/>
              </a:xfrm>
              <a:custGeom>
                <a:avLst/>
                <a:gdLst>
                  <a:gd name="T0" fmla="*/ 498 w 1054"/>
                  <a:gd name="T1" fmla="*/ 10 h 610"/>
                  <a:gd name="T2" fmla="*/ 559 w 1054"/>
                  <a:gd name="T3" fmla="*/ 10 h 610"/>
                  <a:gd name="T4" fmla="*/ 1037 w 1054"/>
                  <a:gd name="T5" fmla="*/ 287 h 610"/>
                  <a:gd name="T6" fmla="*/ 1037 w 1054"/>
                  <a:gd name="T7" fmla="*/ 323 h 610"/>
                  <a:gd name="T8" fmla="*/ 556 w 1054"/>
                  <a:gd name="T9" fmla="*/ 600 h 610"/>
                  <a:gd name="T10" fmla="*/ 495 w 1054"/>
                  <a:gd name="T11" fmla="*/ 600 h 610"/>
                  <a:gd name="T12" fmla="*/ 17 w 1054"/>
                  <a:gd name="T13" fmla="*/ 323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3"/>
                    </a:cubicBezTo>
                    <a:cubicBezTo>
                      <a:pt x="556" y="600"/>
                      <a:pt x="556" y="600"/>
                      <a:pt x="556" y="600"/>
                    </a:cubicBezTo>
                    <a:cubicBezTo>
                      <a:pt x="539" y="610"/>
                      <a:pt x="512" y="610"/>
                      <a:pt x="495" y="600"/>
                    </a:cubicBezTo>
                    <a:cubicBezTo>
                      <a:pt x="17" y="323"/>
                      <a:pt x="17" y="323"/>
                      <a:pt x="17" y="323"/>
                    </a:cubicBezTo>
                    <a:cubicBezTo>
                      <a:pt x="0" y="313"/>
                      <a:pt x="0" y="297"/>
                      <a:pt x="17" y="287"/>
                    </a:cubicBezTo>
                    <a:lnTo>
                      <a:pt x="498" y="1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1" name="Freeform 322"/>
              <p:cNvSpPr>
                <a:spLocks/>
              </p:cNvSpPr>
              <p:nvPr/>
            </p:nvSpPr>
            <p:spPr bwMode="auto">
              <a:xfrm>
                <a:off x="4152900" y="1373188"/>
                <a:ext cx="2073275" cy="1200150"/>
              </a:xfrm>
              <a:custGeom>
                <a:avLst/>
                <a:gdLst>
                  <a:gd name="T0" fmla="*/ 291 w 616"/>
                  <a:gd name="T1" fmla="*/ 6 h 357"/>
                  <a:gd name="T2" fmla="*/ 327 w 616"/>
                  <a:gd name="T3" fmla="*/ 6 h 357"/>
                  <a:gd name="T4" fmla="*/ 606 w 616"/>
                  <a:gd name="T5" fmla="*/ 169 h 357"/>
                  <a:gd name="T6" fmla="*/ 606 w 616"/>
                  <a:gd name="T7" fmla="*/ 189 h 357"/>
                  <a:gd name="T8" fmla="*/ 325 w 616"/>
                  <a:gd name="T9" fmla="*/ 352 h 357"/>
                  <a:gd name="T10" fmla="*/ 289 w 616"/>
                  <a:gd name="T11" fmla="*/ 352 h 357"/>
                  <a:gd name="T12" fmla="*/ 10 w 616"/>
                  <a:gd name="T13" fmla="*/ 189 h 357"/>
                  <a:gd name="T14" fmla="*/ 10 w 616"/>
                  <a:gd name="T15" fmla="*/ 169 h 357"/>
                  <a:gd name="T16" fmla="*/ 291 w 616"/>
                  <a:gd name="T17" fmla="*/ 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357">
                    <a:moveTo>
                      <a:pt x="291" y="6"/>
                    </a:moveTo>
                    <a:cubicBezTo>
                      <a:pt x="301" y="0"/>
                      <a:pt x="317" y="0"/>
                      <a:pt x="327" y="6"/>
                    </a:cubicBezTo>
                    <a:cubicBezTo>
                      <a:pt x="606" y="169"/>
                      <a:pt x="606" y="169"/>
                      <a:pt x="606" y="169"/>
                    </a:cubicBezTo>
                    <a:cubicBezTo>
                      <a:pt x="616" y="174"/>
                      <a:pt x="616" y="184"/>
                      <a:pt x="606" y="189"/>
                    </a:cubicBezTo>
                    <a:cubicBezTo>
                      <a:pt x="325" y="352"/>
                      <a:pt x="325" y="352"/>
                      <a:pt x="325" y="352"/>
                    </a:cubicBezTo>
                    <a:cubicBezTo>
                      <a:pt x="315" y="357"/>
                      <a:pt x="299" y="357"/>
                      <a:pt x="289" y="352"/>
                    </a:cubicBezTo>
                    <a:cubicBezTo>
                      <a:pt x="10" y="189"/>
                      <a:pt x="10" y="189"/>
                      <a:pt x="10" y="189"/>
                    </a:cubicBezTo>
                    <a:cubicBezTo>
                      <a:pt x="0" y="184"/>
                      <a:pt x="0" y="174"/>
                      <a:pt x="10" y="169"/>
                    </a:cubicBezTo>
                    <a:lnTo>
                      <a:pt x="291" y="6"/>
                    </a:lnTo>
                    <a:close/>
                  </a:path>
                </a:pathLst>
              </a:custGeom>
              <a:solidFill>
                <a:schemeClr val="bg2">
                  <a:lumMod val="75000"/>
                  <a:lumOff val="25000"/>
                </a:schemeClr>
              </a:solidFill>
              <a:ln>
                <a:noFill/>
              </a:ln>
              <a:effectLst>
                <a:innerShdw blurRad="63500" dist="25400" dir="120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63" name="Group 162"/>
          <p:cNvGrpSpPr/>
          <p:nvPr/>
        </p:nvGrpSpPr>
        <p:grpSpPr>
          <a:xfrm>
            <a:off x="3411474" y="3155529"/>
            <a:ext cx="2346499" cy="1714316"/>
            <a:chOff x="1630363" y="3362326"/>
            <a:chExt cx="4313239" cy="3151187"/>
          </a:xfrm>
        </p:grpSpPr>
        <p:sp>
          <p:nvSpPr>
            <p:cNvPr id="164" name="Freeform 7"/>
            <p:cNvSpPr>
              <a:spLocks/>
            </p:cNvSpPr>
            <p:nvPr/>
          </p:nvSpPr>
          <p:spPr bwMode="auto">
            <a:xfrm>
              <a:off x="1641475" y="4613275"/>
              <a:ext cx="4287838" cy="1900238"/>
            </a:xfrm>
            <a:custGeom>
              <a:avLst/>
              <a:gdLst>
                <a:gd name="T0" fmla="*/ 0 w 1222"/>
                <a:gd name="T1" fmla="*/ 0 h 541"/>
                <a:gd name="T2" fmla="*/ 10 w 1222"/>
                <a:gd name="T3" fmla="*/ 14 h 541"/>
                <a:gd name="T4" fmla="*/ 589 w 1222"/>
                <a:gd name="T5" fmla="*/ 348 h 541"/>
                <a:gd name="T6" fmla="*/ 638 w 1222"/>
                <a:gd name="T7" fmla="*/ 348 h 541"/>
                <a:gd name="T8" fmla="*/ 1212 w 1222"/>
                <a:gd name="T9" fmla="*/ 14 h 541"/>
                <a:gd name="T10" fmla="*/ 1222 w 1222"/>
                <a:gd name="T11" fmla="*/ 0 h 541"/>
                <a:gd name="T12" fmla="*/ 1222 w 1222"/>
                <a:gd name="T13" fmla="*/ 185 h 541"/>
                <a:gd name="T14" fmla="*/ 1212 w 1222"/>
                <a:gd name="T15" fmla="*/ 199 h 541"/>
                <a:gd name="T16" fmla="*/ 638 w 1222"/>
                <a:gd name="T17" fmla="*/ 533 h 541"/>
                <a:gd name="T18" fmla="*/ 588 w 1222"/>
                <a:gd name="T19" fmla="*/ 533 h 541"/>
                <a:gd name="T20" fmla="*/ 10 w 1222"/>
                <a:gd name="T21" fmla="*/ 199 h 541"/>
                <a:gd name="T22" fmla="*/ 0 w 1222"/>
                <a:gd name="T23" fmla="*/ 185 h 541"/>
                <a:gd name="T24" fmla="*/ 0 w 1222"/>
                <a:gd name="T2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2" h="541">
                  <a:moveTo>
                    <a:pt x="0" y="0"/>
                  </a:moveTo>
                  <a:cubicBezTo>
                    <a:pt x="0" y="5"/>
                    <a:pt x="3" y="10"/>
                    <a:pt x="10" y="14"/>
                  </a:cubicBezTo>
                  <a:cubicBezTo>
                    <a:pt x="589" y="348"/>
                    <a:pt x="589" y="348"/>
                    <a:pt x="589" y="348"/>
                  </a:cubicBezTo>
                  <a:cubicBezTo>
                    <a:pt x="602" y="356"/>
                    <a:pt x="624" y="356"/>
                    <a:pt x="638" y="348"/>
                  </a:cubicBezTo>
                  <a:cubicBezTo>
                    <a:pt x="1212" y="14"/>
                    <a:pt x="1212" y="14"/>
                    <a:pt x="1212" y="14"/>
                  </a:cubicBezTo>
                  <a:cubicBezTo>
                    <a:pt x="1219" y="10"/>
                    <a:pt x="1222" y="5"/>
                    <a:pt x="1222" y="0"/>
                  </a:cubicBezTo>
                  <a:cubicBezTo>
                    <a:pt x="1222" y="185"/>
                    <a:pt x="1222" y="185"/>
                    <a:pt x="1222" y="185"/>
                  </a:cubicBezTo>
                  <a:cubicBezTo>
                    <a:pt x="1222" y="190"/>
                    <a:pt x="1219" y="195"/>
                    <a:pt x="1212" y="199"/>
                  </a:cubicBezTo>
                  <a:cubicBezTo>
                    <a:pt x="638" y="533"/>
                    <a:pt x="638" y="533"/>
                    <a:pt x="638" y="533"/>
                  </a:cubicBezTo>
                  <a:cubicBezTo>
                    <a:pt x="624" y="541"/>
                    <a:pt x="602" y="541"/>
                    <a:pt x="588" y="533"/>
                  </a:cubicBezTo>
                  <a:cubicBezTo>
                    <a:pt x="10" y="199"/>
                    <a:pt x="10" y="199"/>
                    <a:pt x="10" y="199"/>
                  </a:cubicBezTo>
                  <a:cubicBezTo>
                    <a:pt x="3" y="195"/>
                    <a:pt x="0" y="190"/>
                    <a:pt x="0" y="185"/>
                  </a:cubicBezTo>
                  <a:lnTo>
                    <a:pt x="0"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 name="Freeform 8"/>
            <p:cNvSpPr>
              <a:spLocks/>
            </p:cNvSpPr>
            <p:nvPr/>
          </p:nvSpPr>
          <p:spPr bwMode="auto">
            <a:xfrm>
              <a:off x="1630363" y="3362326"/>
              <a:ext cx="4313239" cy="2500313"/>
            </a:xfrm>
            <a:custGeom>
              <a:avLst/>
              <a:gdLst>
                <a:gd name="T0" fmla="*/ 637 w 1229"/>
                <a:gd name="T1" fmla="*/ 8 h 712"/>
                <a:gd name="T2" fmla="*/ 588 w 1229"/>
                <a:gd name="T3" fmla="*/ 8 h 712"/>
                <a:gd name="T4" fmla="*/ 13 w 1229"/>
                <a:gd name="T5" fmla="*/ 342 h 712"/>
                <a:gd name="T6" fmla="*/ 13 w 1229"/>
                <a:gd name="T7" fmla="*/ 370 h 712"/>
                <a:gd name="T8" fmla="*/ 592 w 1229"/>
                <a:gd name="T9" fmla="*/ 704 h 712"/>
                <a:gd name="T10" fmla="*/ 641 w 1229"/>
                <a:gd name="T11" fmla="*/ 704 h 712"/>
                <a:gd name="T12" fmla="*/ 1215 w 1229"/>
                <a:gd name="T13" fmla="*/ 370 h 712"/>
                <a:gd name="T14" fmla="*/ 1215 w 1229"/>
                <a:gd name="T15" fmla="*/ 342 h 712"/>
                <a:gd name="T16" fmla="*/ 637 w 1229"/>
                <a:gd name="T17" fmla="*/ 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712">
                  <a:moveTo>
                    <a:pt x="637" y="8"/>
                  </a:moveTo>
                  <a:cubicBezTo>
                    <a:pt x="623" y="0"/>
                    <a:pt x="601" y="0"/>
                    <a:pt x="588" y="8"/>
                  </a:cubicBezTo>
                  <a:cubicBezTo>
                    <a:pt x="13" y="342"/>
                    <a:pt x="13" y="342"/>
                    <a:pt x="13" y="342"/>
                  </a:cubicBezTo>
                  <a:cubicBezTo>
                    <a:pt x="0" y="350"/>
                    <a:pt x="0" y="362"/>
                    <a:pt x="13" y="370"/>
                  </a:cubicBezTo>
                  <a:cubicBezTo>
                    <a:pt x="592" y="704"/>
                    <a:pt x="592" y="704"/>
                    <a:pt x="592" y="704"/>
                  </a:cubicBezTo>
                  <a:cubicBezTo>
                    <a:pt x="605" y="712"/>
                    <a:pt x="627" y="712"/>
                    <a:pt x="641" y="704"/>
                  </a:cubicBezTo>
                  <a:cubicBezTo>
                    <a:pt x="1215" y="370"/>
                    <a:pt x="1215" y="370"/>
                    <a:pt x="1215" y="370"/>
                  </a:cubicBezTo>
                  <a:cubicBezTo>
                    <a:pt x="1229" y="362"/>
                    <a:pt x="1229" y="350"/>
                    <a:pt x="1215" y="342"/>
                  </a:cubicBezTo>
                  <a:lnTo>
                    <a:pt x="637" y="8"/>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68" name="Group 167"/>
          <p:cNvGrpSpPr/>
          <p:nvPr/>
        </p:nvGrpSpPr>
        <p:grpSpPr>
          <a:xfrm>
            <a:off x="6156365" y="490707"/>
            <a:ext cx="1119741" cy="1999888"/>
            <a:chOff x="7239000" y="681037"/>
            <a:chExt cx="1090612" cy="1947863"/>
          </a:xfrm>
        </p:grpSpPr>
        <p:sp>
          <p:nvSpPr>
            <p:cNvPr id="169" name="Freeform 517"/>
            <p:cNvSpPr>
              <a:spLocks/>
            </p:cNvSpPr>
            <p:nvPr/>
          </p:nvSpPr>
          <p:spPr bwMode="auto">
            <a:xfrm>
              <a:off x="7791450" y="1792288"/>
              <a:ext cx="538162" cy="285750"/>
            </a:xfrm>
            <a:custGeom>
              <a:avLst/>
              <a:gdLst>
                <a:gd name="T0" fmla="*/ 0 w 139"/>
                <a:gd name="T1" fmla="*/ 9 h 74"/>
                <a:gd name="T2" fmla="*/ 136 w 139"/>
                <a:gd name="T3" fmla="*/ 61 h 74"/>
                <a:gd name="T4" fmla="*/ 125 w 139"/>
                <a:gd name="T5" fmla="*/ 71 h 74"/>
                <a:gd name="T6" fmla="*/ 51 w 139"/>
                <a:gd name="T7" fmla="*/ 74 h 74"/>
                <a:gd name="T8" fmla="*/ 0 w 139"/>
                <a:gd name="T9" fmla="*/ 9 h 74"/>
              </a:gdLst>
              <a:ahLst/>
              <a:cxnLst>
                <a:cxn ang="0">
                  <a:pos x="T0" y="T1"/>
                </a:cxn>
                <a:cxn ang="0">
                  <a:pos x="T2" y="T3"/>
                </a:cxn>
                <a:cxn ang="0">
                  <a:pos x="T4" y="T5"/>
                </a:cxn>
                <a:cxn ang="0">
                  <a:pos x="T6" y="T7"/>
                </a:cxn>
                <a:cxn ang="0">
                  <a:pos x="T8" y="T9"/>
                </a:cxn>
              </a:cxnLst>
              <a:rect l="0" t="0" r="r" b="b"/>
              <a:pathLst>
                <a:path w="139" h="74">
                  <a:moveTo>
                    <a:pt x="0" y="9"/>
                  </a:moveTo>
                  <a:cubicBezTo>
                    <a:pt x="0" y="9"/>
                    <a:pt x="89" y="0"/>
                    <a:pt x="136" y="61"/>
                  </a:cubicBezTo>
                  <a:cubicBezTo>
                    <a:pt x="139" y="65"/>
                    <a:pt x="134" y="70"/>
                    <a:pt x="125" y="71"/>
                  </a:cubicBezTo>
                  <a:cubicBezTo>
                    <a:pt x="96" y="72"/>
                    <a:pt x="51" y="74"/>
                    <a:pt x="51" y="74"/>
                  </a:cubicBezTo>
                  <a:lnTo>
                    <a:pt x="0" y="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 name="Freeform 518"/>
            <p:cNvSpPr>
              <a:spLocks/>
            </p:cNvSpPr>
            <p:nvPr/>
          </p:nvSpPr>
          <p:spPr bwMode="auto">
            <a:xfrm>
              <a:off x="7239000" y="1792288"/>
              <a:ext cx="538162" cy="285750"/>
            </a:xfrm>
            <a:custGeom>
              <a:avLst/>
              <a:gdLst>
                <a:gd name="T0" fmla="*/ 139 w 139"/>
                <a:gd name="T1" fmla="*/ 9 h 74"/>
                <a:gd name="T2" fmla="*/ 4 w 139"/>
                <a:gd name="T3" fmla="*/ 61 h 74"/>
                <a:gd name="T4" fmla="*/ 14 w 139"/>
                <a:gd name="T5" fmla="*/ 71 h 74"/>
                <a:gd name="T6" fmla="*/ 88 w 139"/>
                <a:gd name="T7" fmla="*/ 74 h 74"/>
                <a:gd name="T8" fmla="*/ 139 w 139"/>
                <a:gd name="T9" fmla="*/ 9 h 74"/>
              </a:gdLst>
              <a:ahLst/>
              <a:cxnLst>
                <a:cxn ang="0">
                  <a:pos x="T0" y="T1"/>
                </a:cxn>
                <a:cxn ang="0">
                  <a:pos x="T2" y="T3"/>
                </a:cxn>
                <a:cxn ang="0">
                  <a:pos x="T4" y="T5"/>
                </a:cxn>
                <a:cxn ang="0">
                  <a:pos x="T6" y="T7"/>
                </a:cxn>
                <a:cxn ang="0">
                  <a:pos x="T8" y="T9"/>
                </a:cxn>
              </a:cxnLst>
              <a:rect l="0" t="0" r="r" b="b"/>
              <a:pathLst>
                <a:path w="139" h="74">
                  <a:moveTo>
                    <a:pt x="139" y="9"/>
                  </a:moveTo>
                  <a:cubicBezTo>
                    <a:pt x="139" y="9"/>
                    <a:pt x="50" y="0"/>
                    <a:pt x="4" y="61"/>
                  </a:cubicBezTo>
                  <a:cubicBezTo>
                    <a:pt x="0" y="65"/>
                    <a:pt x="5" y="70"/>
                    <a:pt x="14" y="71"/>
                  </a:cubicBezTo>
                  <a:cubicBezTo>
                    <a:pt x="43" y="72"/>
                    <a:pt x="88" y="74"/>
                    <a:pt x="88" y="74"/>
                  </a:cubicBezTo>
                  <a:lnTo>
                    <a:pt x="139" y="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 name="Freeform 519"/>
            <p:cNvSpPr>
              <a:spLocks/>
            </p:cNvSpPr>
            <p:nvPr/>
          </p:nvSpPr>
          <p:spPr bwMode="auto">
            <a:xfrm>
              <a:off x="7389813" y="681037"/>
              <a:ext cx="788987" cy="1706563"/>
            </a:xfrm>
            <a:custGeom>
              <a:avLst/>
              <a:gdLst>
                <a:gd name="T0" fmla="*/ 107 w 204"/>
                <a:gd name="T1" fmla="*/ 3 h 441"/>
                <a:gd name="T2" fmla="*/ 97 w 204"/>
                <a:gd name="T3" fmla="*/ 3 h 441"/>
                <a:gd name="T4" fmla="*/ 0 w 204"/>
                <a:gd name="T5" fmla="*/ 229 h 441"/>
                <a:gd name="T6" fmla="*/ 18 w 204"/>
                <a:gd name="T7" fmla="*/ 394 h 441"/>
                <a:gd name="T8" fmla="*/ 21 w 204"/>
                <a:gd name="T9" fmla="*/ 402 h 441"/>
                <a:gd name="T10" fmla="*/ 23 w 204"/>
                <a:gd name="T11" fmla="*/ 405 h 441"/>
                <a:gd name="T12" fmla="*/ 42 w 204"/>
                <a:gd name="T13" fmla="*/ 422 h 441"/>
                <a:gd name="T14" fmla="*/ 162 w 204"/>
                <a:gd name="T15" fmla="*/ 422 h 441"/>
                <a:gd name="T16" fmla="*/ 181 w 204"/>
                <a:gd name="T17" fmla="*/ 405 h 441"/>
                <a:gd name="T18" fmla="*/ 183 w 204"/>
                <a:gd name="T19" fmla="*/ 401 h 441"/>
                <a:gd name="T20" fmla="*/ 186 w 204"/>
                <a:gd name="T21" fmla="*/ 395 h 441"/>
                <a:gd name="T22" fmla="*/ 204 w 204"/>
                <a:gd name="T23" fmla="*/ 229 h 441"/>
                <a:gd name="T24" fmla="*/ 107 w 204"/>
                <a:gd name="T25" fmla="*/ 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441">
                  <a:moveTo>
                    <a:pt x="107" y="3"/>
                  </a:moveTo>
                  <a:cubicBezTo>
                    <a:pt x="104" y="0"/>
                    <a:pt x="100" y="0"/>
                    <a:pt x="97" y="3"/>
                  </a:cubicBezTo>
                  <a:cubicBezTo>
                    <a:pt x="76" y="24"/>
                    <a:pt x="0" y="109"/>
                    <a:pt x="0" y="229"/>
                  </a:cubicBezTo>
                  <a:cubicBezTo>
                    <a:pt x="0" y="294"/>
                    <a:pt x="3" y="352"/>
                    <a:pt x="18" y="394"/>
                  </a:cubicBezTo>
                  <a:cubicBezTo>
                    <a:pt x="19" y="397"/>
                    <a:pt x="20" y="399"/>
                    <a:pt x="21" y="402"/>
                  </a:cubicBezTo>
                  <a:cubicBezTo>
                    <a:pt x="21" y="403"/>
                    <a:pt x="22" y="404"/>
                    <a:pt x="23" y="405"/>
                  </a:cubicBezTo>
                  <a:cubicBezTo>
                    <a:pt x="27" y="411"/>
                    <a:pt x="33" y="417"/>
                    <a:pt x="42" y="422"/>
                  </a:cubicBezTo>
                  <a:cubicBezTo>
                    <a:pt x="75" y="441"/>
                    <a:pt x="129" y="441"/>
                    <a:pt x="162" y="422"/>
                  </a:cubicBezTo>
                  <a:cubicBezTo>
                    <a:pt x="171" y="417"/>
                    <a:pt x="177" y="411"/>
                    <a:pt x="181" y="405"/>
                  </a:cubicBezTo>
                  <a:cubicBezTo>
                    <a:pt x="182" y="404"/>
                    <a:pt x="183" y="403"/>
                    <a:pt x="183" y="401"/>
                  </a:cubicBezTo>
                  <a:cubicBezTo>
                    <a:pt x="184" y="399"/>
                    <a:pt x="185" y="397"/>
                    <a:pt x="186" y="395"/>
                  </a:cubicBezTo>
                  <a:cubicBezTo>
                    <a:pt x="201" y="353"/>
                    <a:pt x="204" y="294"/>
                    <a:pt x="204" y="229"/>
                  </a:cubicBezTo>
                  <a:cubicBezTo>
                    <a:pt x="204" y="109"/>
                    <a:pt x="128" y="24"/>
                    <a:pt x="107" y="3"/>
                  </a:cubicBezTo>
                  <a:close/>
                </a:path>
              </a:pathLst>
            </a:custGeom>
            <a:gradFill flip="none" rotWithShape="1">
              <a:gsLst>
                <a:gs pos="0">
                  <a:schemeClr val="bg2">
                    <a:lumMod val="25000"/>
                    <a:lumOff val="75000"/>
                    <a:shade val="30000"/>
                    <a:satMod val="115000"/>
                  </a:schemeClr>
                </a:gs>
                <a:gs pos="50000">
                  <a:schemeClr val="bg2">
                    <a:lumMod val="25000"/>
                    <a:lumOff val="75000"/>
                    <a:shade val="67500"/>
                    <a:satMod val="115000"/>
                  </a:schemeClr>
                </a:gs>
                <a:gs pos="100000">
                  <a:schemeClr val="bg2">
                    <a:lumMod val="25000"/>
                    <a:lumOff val="75000"/>
                    <a:shade val="100000"/>
                    <a:satMod val="115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 name="Freeform 520"/>
            <p:cNvSpPr>
              <a:spLocks/>
            </p:cNvSpPr>
            <p:nvPr/>
          </p:nvSpPr>
          <p:spPr bwMode="auto">
            <a:xfrm>
              <a:off x="7505700" y="2279650"/>
              <a:ext cx="557212" cy="163513"/>
            </a:xfrm>
            <a:custGeom>
              <a:avLst/>
              <a:gdLst>
                <a:gd name="T0" fmla="*/ 132 w 144"/>
                <a:gd name="T1" fmla="*/ 9 h 42"/>
                <a:gd name="T2" fmla="*/ 12 w 144"/>
                <a:gd name="T3" fmla="*/ 9 h 42"/>
                <a:gd name="T4" fmla="*/ 0 w 144"/>
                <a:gd name="T5" fmla="*/ 0 h 42"/>
                <a:gd name="T6" fmla="*/ 2 w 144"/>
                <a:gd name="T7" fmla="*/ 6 h 42"/>
                <a:gd name="T8" fmla="*/ 4 w 144"/>
                <a:gd name="T9" fmla="*/ 9 h 42"/>
                <a:gd name="T10" fmla="*/ 20 w 144"/>
                <a:gd name="T11" fmla="*/ 25 h 42"/>
                <a:gd name="T12" fmla="*/ 124 w 144"/>
                <a:gd name="T13" fmla="*/ 25 h 42"/>
                <a:gd name="T14" fmla="*/ 141 w 144"/>
                <a:gd name="T15" fmla="*/ 9 h 42"/>
                <a:gd name="T16" fmla="*/ 142 w 144"/>
                <a:gd name="T17" fmla="*/ 6 h 42"/>
                <a:gd name="T18" fmla="*/ 144 w 144"/>
                <a:gd name="T19" fmla="*/ 0 h 42"/>
                <a:gd name="T20" fmla="*/ 132 w 144"/>
                <a:gd name="T2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2">
                  <a:moveTo>
                    <a:pt x="132" y="9"/>
                  </a:moveTo>
                  <a:cubicBezTo>
                    <a:pt x="99" y="28"/>
                    <a:pt x="45" y="28"/>
                    <a:pt x="12" y="9"/>
                  </a:cubicBezTo>
                  <a:cubicBezTo>
                    <a:pt x="7" y="6"/>
                    <a:pt x="3" y="3"/>
                    <a:pt x="0" y="0"/>
                  </a:cubicBezTo>
                  <a:cubicBezTo>
                    <a:pt x="0" y="2"/>
                    <a:pt x="1" y="4"/>
                    <a:pt x="2" y="6"/>
                  </a:cubicBezTo>
                  <a:cubicBezTo>
                    <a:pt x="2" y="7"/>
                    <a:pt x="3" y="8"/>
                    <a:pt x="4" y="9"/>
                  </a:cubicBezTo>
                  <a:cubicBezTo>
                    <a:pt x="7" y="15"/>
                    <a:pt x="13" y="20"/>
                    <a:pt x="20" y="25"/>
                  </a:cubicBezTo>
                  <a:cubicBezTo>
                    <a:pt x="49" y="42"/>
                    <a:pt x="95" y="42"/>
                    <a:pt x="124" y="25"/>
                  </a:cubicBezTo>
                  <a:cubicBezTo>
                    <a:pt x="131" y="20"/>
                    <a:pt x="137" y="15"/>
                    <a:pt x="141" y="9"/>
                  </a:cubicBezTo>
                  <a:cubicBezTo>
                    <a:pt x="141" y="8"/>
                    <a:pt x="142" y="7"/>
                    <a:pt x="142" y="6"/>
                  </a:cubicBezTo>
                  <a:cubicBezTo>
                    <a:pt x="143" y="4"/>
                    <a:pt x="144" y="2"/>
                    <a:pt x="144" y="0"/>
                  </a:cubicBezTo>
                  <a:cubicBezTo>
                    <a:pt x="141" y="3"/>
                    <a:pt x="137" y="6"/>
                    <a:pt x="132" y="9"/>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 name="Freeform 521"/>
            <p:cNvSpPr>
              <a:spLocks/>
            </p:cNvSpPr>
            <p:nvPr/>
          </p:nvSpPr>
          <p:spPr bwMode="auto">
            <a:xfrm>
              <a:off x="7462838" y="1501775"/>
              <a:ext cx="263525" cy="347663"/>
            </a:xfrm>
            <a:custGeom>
              <a:avLst/>
              <a:gdLst>
                <a:gd name="T0" fmla="*/ 68 w 68"/>
                <a:gd name="T1" fmla="*/ 65 h 90"/>
                <a:gd name="T2" fmla="*/ 34 w 68"/>
                <a:gd name="T3" fmla="*/ 79 h 90"/>
                <a:gd name="T4" fmla="*/ 0 w 68"/>
                <a:gd name="T5" fmla="*/ 25 h 90"/>
                <a:gd name="T6" fmla="*/ 34 w 68"/>
                <a:gd name="T7" fmla="*/ 11 h 90"/>
                <a:gd name="T8" fmla="*/ 68 w 68"/>
                <a:gd name="T9" fmla="*/ 65 h 90"/>
              </a:gdLst>
              <a:ahLst/>
              <a:cxnLst>
                <a:cxn ang="0">
                  <a:pos x="T0" y="T1"/>
                </a:cxn>
                <a:cxn ang="0">
                  <a:pos x="T2" y="T3"/>
                </a:cxn>
                <a:cxn ang="0">
                  <a:pos x="T4" y="T5"/>
                </a:cxn>
                <a:cxn ang="0">
                  <a:pos x="T6" y="T7"/>
                </a:cxn>
                <a:cxn ang="0">
                  <a:pos x="T8" y="T9"/>
                </a:cxn>
              </a:cxnLst>
              <a:rect l="0" t="0" r="r" b="b"/>
              <a:pathLst>
                <a:path w="68" h="90">
                  <a:moveTo>
                    <a:pt x="68" y="65"/>
                  </a:moveTo>
                  <a:cubicBezTo>
                    <a:pt x="68" y="84"/>
                    <a:pt x="53" y="90"/>
                    <a:pt x="34" y="79"/>
                  </a:cubicBezTo>
                  <a:cubicBezTo>
                    <a:pt x="15" y="68"/>
                    <a:pt x="0" y="44"/>
                    <a:pt x="0" y="25"/>
                  </a:cubicBezTo>
                  <a:cubicBezTo>
                    <a:pt x="0" y="7"/>
                    <a:pt x="15" y="0"/>
                    <a:pt x="34" y="11"/>
                  </a:cubicBezTo>
                  <a:cubicBezTo>
                    <a:pt x="53" y="22"/>
                    <a:pt x="68" y="46"/>
                    <a:pt x="68" y="65"/>
                  </a:cubicBez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 name="Freeform 522"/>
            <p:cNvSpPr>
              <a:spLocks/>
            </p:cNvSpPr>
            <p:nvPr/>
          </p:nvSpPr>
          <p:spPr bwMode="auto">
            <a:xfrm>
              <a:off x="7462838" y="1533525"/>
              <a:ext cx="247650" cy="304800"/>
            </a:xfrm>
            <a:custGeom>
              <a:avLst/>
              <a:gdLst>
                <a:gd name="T0" fmla="*/ 42 w 64"/>
                <a:gd name="T1" fmla="*/ 66 h 79"/>
                <a:gd name="T2" fmla="*/ 7 w 64"/>
                <a:gd name="T3" fmla="*/ 10 h 79"/>
                <a:gd name="T4" fmla="*/ 8 w 64"/>
                <a:gd name="T5" fmla="*/ 0 h 79"/>
                <a:gd name="T6" fmla="*/ 0 w 64"/>
                <a:gd name="T7" fmla="*/ 17 h 79"/>
                <a:gd name="T8" fmla="*/ 34 w 64"/>
                <a:gd name="T9" fmla="*/ 71 h 79"/>
                <a:gd name="T10" fmla="*/ 64 w 64"/>
                <a:gd name="T11" fmla="*/ 71 h 79"/>
                <a:gd name="T12" fmla="*/ 42 w 64"/>
                <a:gd name="T13" fmla="*/ 66 h 79"/>
              </a:gdLst>
              <a:ahLst/>
              <a:cxnLst>
                <a:cxn ang="0">
                  <a:pos x="T0" y="T1"/>
                </a:cxn>
                <a:cxn ang="0">
                  <a:pos x="T2" y="T3"/>
                </a:cxn>
                <a:cxn ang="0">
                  <a:pos x="T4" y="T5"/>
                </a:cxn>
                <a:cxn ang="0">
                  <a:pos x="T6" y="T7"/>
                </a:cxn>
                <a:cxn ang="0">
                  <a:pos x="T8" y="T9"/>
                </a:cxn>
                <a:cxn ang="0">
                  <a:pos x="T10" y="T11"/>
                </a:cxn>
                <a:cxn ang="0">
                  <a:pos x="T12" y="T13"/>
                </a:cxn>
              </a:cxnLst>
              <a:rect l="0" t="0" r="r" b="b"/>
              <a:pathLst>
                <a:path w="64" h="79">
                  <a:moveTo>
                    <a:pt x="42" y="66"/>
                  </a:moveTo>
                  <a:cubicBezTo>
                    <a:pt x="23" y="55"/>
                    <a:pt x="7" y="29"/>
                    <a:pt x="7" y="10"/>
                  </a:cubicBezTo>
                  <a:cubicBezTo>
                    <a:pt x="7" y="6"/>
                    <a:pt x="7" y="3"/>
                    <a:pt x="8" y="0"/>
                  </a:cubicBezTo>
                  <a:cubicBezTo>
                    <a:pt x="3" y="3"/>
                    <a:pt x="0" y="9"/>
                    <a:pt x="0" y="17"/>
                  </a:cubicBezTo>
                  <a:cubicBezTo>
                    <a:pt x="0" y="36"/>
                    <a:pt x="15" y="60"/>
                    <a:pt x="34" y="71"/>
                  </a:cubicBezTo>
                  <a:cubicBezTo>
                    <a:pt x="47" y="79"/>
                    <a:pt x="58" y="78"/>
                    <a:pt x="64" y="71"/>
                  </a:cubicBezTo>
                  <a:cubicBezTo>
                    <a:pt x="58" y="72"/>
                    <a:pt x="50" y="71"/>
                    <a:pt x="42" y="66"/>
                  </a:cubicBezTo>
                  <a:close/>
                </a:path>
              </a:pathLst>
            </a:custGeom>
            <a:solidFill>
              <a:srgbClr val="00A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 name="Freeform 523"/>
            <p:cNvSpPr>
              <a:spLocks/>
            </p:cNvSpPr>
            <p:nvPr/>
          </p:nvSpPr>
          <p:spPr bwMode="auto">
            <a:xfrm>
              <a:off x="7900988" y="1905000"/>
              <a:ext cx="409575" cy="723900"/>
            </a:xfrm>
            <a:custGeom>
              <a:avLst/>
              <a:gdLst>
                <a:gd name="T0" fmla="*/ 29 w 106"/>
                <a:gd name="T1" fmla="*/ 0 h 187"/>
                <a:gd name="T2" fmla="*/ 79 w 106"/>
                <a:gd name="T3" fmla="*/ 181 h 187"/>
                <a:gd name="T4" fmla="*/ 61 w 106"/>
                <a:gd name="T5" fmla="*/ 178 h 187"/>
                <a:gd name="T6" fmla="*/ 0 w 106"/>
                <a:gd name="T7" fmla="*/ 104 h 187"/>
                <a:gd name="T8" fmla="*/ 29 w 106"/>
                <a:gd name="T9" fmla="*/ 0 h 187"/>
              </a:gdLst>
              <a:ahLst/>
              <a:cxnLst>
                <a:cxn ang="0">
                  <a:pos x="T0" y="T1"/>
                </a:cxn>
                <a:cxn ang="0">
                  <a:pos x="T2" y="T3"/>
                </a:cxn>
                <a:cxn ang="0">
                  <a:pos x="T4" y="T5"/>
                </a:cxn>
                <a:cxn ang="0">
                  <a:pos x="T6" y="T7"/>
                </a:cxn>
                <a:cxn ang="0">
                  <a:pos x="T8" y="T9"/>
                </a:cxn>
              </a:cxnLst>
              <a:rect l="0" t="0" r="r" b="b"/>
              <a:pathLst>
                <a:path w="106" h="187">
                  <a:moveTo>
                    <a:pt x="29" y="0"/>
                  </a:moveTo>
                  <a:cubicBezTo>
                    <a:pt x="29" y="0"/>
                    <a:pt x="106" y="86"/>
                    <a:pt x="79" y="181"/>
                  </a:cubicBezTo>
                  <a:cubicBezTo>
                    <a:pt x="77" y="187"/>
                    <a:pt x="68" y="186"/>
                    <a:pt x="61" y="178"/>
                  </a:cubicBezTo>
                  <a:cubicBezTo>
                    <a:pt x="37" y="148"/>
                    <a:pt x="0" y="104"/>
                    <a:pt x="0" y="104"/>
                  </a:cubicBezTo>
                  <a:lnTo>
                    <a:pt x="29"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 name="Freeform 524"/>
            <p:cNvSpPr>
              <a:spLocks/>
            </p:cNvSpPr>
            <p:nvPr/>
          </p:nvSpPr>
          <p:spPr bwMode="auto">
            <a:xfrm>
              <a:off x="8012113" y="1905000"/>
              <a:ext cx="298450" cy="719138"/>
            </a:xfrm>
            <a:custGeom>
              <a:avLst/>
              <a:gdLst>
                <a:gd name="T0" fmla="*/ 0 w 77"/>
                <a:gd name="T1" fmla="*/ 0 h 186"/>
                <a:gd name="T2" fmla="*/ 43 w 77"/>
                <a:gd name="T3" fmla="*/ 181 h 186"/>
                <a:gd name="T4" fmla="*/ 41 w 77"/>
                <a:gd name="T5" fmla="*/ 184 h 186"/>
                <a:gd name="T6" fmla="*/ 50 w 77"/>
                <a:gd name="T7" fmla="*/ 181 h 186"/>
                <a:gd name="T8" fmla="*/ 0 w 77"/>
                <a:gd name="T9" fmla="*/ 0 h 186"/>
              </a:gdLst>
              <a:ahLst/>
              <a:cxnLst>
                <a:cxn ang="0">
                  <a:pos x="T0" y="T1"/>
                </a:cxn>
                <a:cxn ang="0">
                  <a:pos x="T2" y="T3"/>
                </a:cxn>
                <a:cxn ang="0">
                  <a:pos x="T4" y="T5"/>
                </a:cxn>
                <a:cxn ang="0">
                  <a:pos x="T6" y="T7"/>
                </a:cxn>
                <a:cxn ang="0">
                  <a:pos x="T8" y="T9"/>
                </a:cxn>
              </a:cxnLst>
              <a:rect l="0" t="0" r="r" b="b"/>
              <a:pathLst>
                <a:path w="77" h="186">
                  <a:moveTo>
                    <a:pt x="0" y="0"/>
                  </a:moveTo>
                  <a:cubicBezTo>
                    <a:pt x="0" y="0"/>
                    <a:pt x="66" y="101"/>
                    <a:pt x="43" y="181"/>
                  </a:cubicBezTo>
                  <a:cubicBezTo>
                    <a:pt x="43" y="182"/>
                    <a:pt x="42" y="183"/>
                    <a:pt x="41" y="184"/>
                  </a:cubicBezTo>
                  <a:cubicBezTo>
                    <a:pt x="45" y="186"/>
                    <a:pt x="48" y="185"/>
                    <a:pt x="50" y="181"/>
                  </a:cubicBezTo>
                  <a:cubicBezTo>
                    <a:pt x="77" y="86"/>
                    <a:pt x="0" y="0"/>
                    <a:pt x="0"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 name="Freeform 525"/>
            <p:cNvSpPr>
              <a:spLocks/>
            </p:cNvSpPr>
            <p:nvPr/>
          </p:nvSpPr>
          <p:spPr bwMode="auto">
            <a:xfrm>
              <a:off x="7258050" y="1905000"/>
              <a:ext cx="411162" cy="723900"/>
            </a:xfrm>
            <a:custGeom>
              <a:avLst/>
              <a:gdLst>
                <a:gd name="T0" fmla="*/ 77 w 106"/>
                <a:gd name="T1" fmla="*/ 0 h 187"/>
                <a:gd name="T2" fmla="*/ 27 w 106"/>
                <a:gd name="T3" fmla="*/ 181 h 187"/>
                <a:gd name="T4" fmla="*/ 45 w 106"/>
                <a:gd name="T5" fmla="*/ 178 h 187"/>
                <a:gd name="T6" fmla="*/ 106 w 106"/>
                <a:gd name="T7" fmla="*/ 104 h 187"/>
                <a:gd name="T8" fmla="*/ 77 w 106"/>
                <a:gd name="T9" fmla="*/ 0 h 187"/>
              </a:gdLst>
              <a:ahLst/>
              <a:cxnLst>
                <a:cxn ang="0">
                  <a:pos x="T0" y="T1"/>
                </a:cxn>
                <a:cxn ang="0">
                  <a:pos x="T2" y="T3"/>
                </a:cxn>
                <a:cxn ang="0">
                  <a:pos x="T4" y="T5"/>
                </a:cxn>
                <a:cxn ang="0">
                  <a:pos x="T6" y="T7"/>
                </a:cxn>
                <a:cxn ang="0">
                  <a:pos x="T8" y="T9"/>
                </a:cxn>
              </a:cxnLst>
              <a:rect l="0" t="0" r="r" b="b"/>
              <a:pathLst>
                <a:path w="106" h="187">
                  <a:moveTo>
                    <a:pt x="77" y="0"/>
                  </a:moveTo>
                  <a:cubicBezTo>
                    <a:pt x="77" y="0"/>
                    <a:pt x="0" y="86"/>
                    <a:pt x="27" y="181"/>
                  </a:cubicBezTo>
                  <a:cubicBezTo>
                    <a:pt x="29" y="187"/>
                    <a:pt x="38" y="186"/>
                    <a:pt x="45" y="178"/>
                  </a:cubicBezTo>
                  <a:cubicBezTo>
                    <a:pt x="69" y="148"/>
                    <a:pt x="106" y="104"/>
                    <a:pt x="106" y="104"/>
                  </a:cubicBezTo>
                  <a:lnTo>
                    <a:pt x="77"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 name="Freeform 526"/>
            <p:cNvSpPr>
              <a:spLocks/>
            </p:cNvSpPr>
            <p:nvPr/>
          </p:nvSpPr>
          <p:spPr bwMode="auto">
            <a:xfrm>
              <a:off x="7258050" y="1905000"/>
              <a:ext cx="298450" cy="719138"/>
            </a:xfrm>
            <a:custGeom>
              <a:avLst/>
              <a:gdLst>
                <a:gd name="T0" fmla="*/ 77 w 77"/>
                <a:gd name="T1" fmla="*/ 0 h 186"/>
                <a:gd name="T2" fmla="*/ 34 w 77"/>
                <a:gd name="T3" fmla="*/ 181 h 186"/>
                <a:gd name="T4" fmla="*/ 37 w 77"/>
                <a:gd name="T5" fmla="*/ 184 h 186"/>
                <a:gd name="T6" fmla="*/ 27 w 77"/>
                <a:gd name="T7" fmla="*/ 181 h 186"/>
                <a:gd name="T8" fmla="*/ 77 w 77"/>
                <a:gd name="T9" fmla="*/ 0 h 186"/>
              </a:gdLst>
              <a:ahLst/>
              <a:cxnLst>
                <a:cxn ang="0">
                  <a:pos x="T0" y="T1"/>
                </a:cxn>
                <a:cxn ang="0">
                  <a:pos x="T2" y="T3"/>
                </a:cxn>
                <a:cxn ang="0">
                  <a:pos x="T4" y="T5"/>
                </a:cxn>
                <a:cxn ang="0">
                  <a:pos x="T6" y="T7"/>
                </a:cxn>
                <a:cxn ang="0">
                  <a:pos x="T8" y="T9"/>
                </a:cxn>
              </a:cxnLst>
              <a:rect l="0" t="0" r="r" b="b"/>
              <a:pathLst>
                <a:path w="77" h="186">
                  <a:moveTo>
                    <a:pt x="77" y="0"/>
                  </a:moveTo>
                  <a:cubicBezTo>
                    <a:pt x="77" y="0"/>
                    <a:pt x="11" y="101"/>
                    <a:pt x="34" y="181"/>
                  </a:cubicBezTo>
                  <a:cubicBezTo>
                    <a:pt x="35" y="182"/>
                    <a:pt x="35" y="183"/>
                    <a:pt x="37" y="184"/>
                  </a:cubicBezTo>
                  <a:cubicBezTo>
                    <a:pt x="32" y="186"/>
                    <a:pt x="29" y="185"/>
                    <a:pt x="27" y="181"/>
                  </a:cubicBezTo>
                  <a:cubicBezTo>
                    <a:pt x="0" y="86"/>
                    <a:pt x="77" y="0"/>
                    <a:pt x="77"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 name="Freeform 527"/>
            <p:cNvSpPr>
              <a:spLocks/>
            </p:cNvSpPr>
            <p:nvPr/>
          </p:nvSpPr>
          <p:spPr bwMode="auto">
            <a:xfrm>
              <a:off x="7478713" y="681037"/>
              <a:ext cx="611187" cy="588963"/>
            </a:xfrm>
            <a:custGeom>
              <a:avLst/>
              <a:gdLst>
                <a:gd name="T0" fmla="*/ 79 w 158"/>
                <a:gd name="T1" fmla="*/ 152 h 152"/>
                <a:gd name="T2" fmla="*/ 158 w 158"/>
                <a:gd name="T3" fmla="*/ 115 h 152"/>
                <a:gd name="T4" fmla="*/ 84 w 158"/>
                <a:gd name="T5" fmla="*/ 3 h 152"/>
                <a:gd name="T6" fmla="*/ 74 w 158"/>
                <a:gd name="T7" fmla="*/ 3 h 152"/>
                <a:gd name="T8" fmla="*/ 0 w 158"/>
                <a:gd name="T9" fmla="*/ 115 h 152"/>
                <a:gd name="T10" fmla="*/ 79 w 158"/>
                <a:gd name="T11" fmla="*/ 152 h 152"/>
              </a:gdLst>
              <a:ahLst/>
              <a:cxnLst>
                <a:cxn ang="0">
                  <a:pos x="T0" y="T1"/>
                </a:cxn>
                <a:cxn ang="0">
                  <a:pos x="T2" y="T3"/>
                </a:cxn>
                <a:cxn ang="0">
                  <a:pos x="T4" y="T5"/>
                </a:cxn>
                <a:cxn ang="0">
                  <a:pos x="T6" y="T7"/>
                </a:cxn>
                <a:cxn ang="0">
                  <a:pos x="T8" y="T9"/>
                </a:cxn>
                <a:cxn ang="0">
                  <a:pos x="T10" y="T11"/>
                </a:cxn>
              </a:cxnLst>
              <a:rect l="0" t="0" r="r" b="b"/>
              <a:pathLst>
                <a:path w="158" h="152">
                  <a:moveTo>
                    <a:pt x="79" y="152"/>
                  </a:moveTo>
                  <a:cubicBezTo>
                    <a:pt x="111" y="152"/>
                    <a:pt x="139" y="138"/>
                    <a:pt x="158" y="115"/>
                  </a:cubicBezTo>
                  <a:cubicBezTo>
                    <a:pt x="133" y="56"/>
                    <a:pt x="97" y="16"/>
                    <a:pt x="84" y="3"/>
                  </a:cubicBezTo>
                  <a:cubicBezTo>
                    <a:pt x="81" y="0"/>
                    <a:pt x="77" y="0"/>
                    <a:pt x="74" y="3"/>
                  </a:cubicBezTo>
                  <a:cubicBezTo>
                    <a:pt x="61" y="16"/>
                    <a:pt x="25" y="56"/>
                    <a:pt x="0" y="115"/>
                  </a:cubicBezTo>
                  <a:cubicBezTo>
                    <a:pt x="19" y="138"/>
                    <a:pt x="47" y="152"/>
                    <a:pt x="79" y="152"/>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0" name="Group 389"/>
          <p:cNvGrpSpPr/>
          <p:nvPr/>
        </p:nvGrpSpPr>
        <p:grpSpPr>
          <a:xfrm>
            <a:off x="4818460" y="2508202"/>
            <a:ext cx="1468041" cy="1091483"/>
            <a:chOff x="1917700" y="1651000"/>
            <a:chExt cx="6102351" cy="4537076"/>
          </a:xfrm>
          <a:effectLst>
            <a:outerShdw blurRad="190500" dist="63500" dir="2700000" algn="tl" rotWithShape="0">
              <a:prstClr val="black">
                <a:alpha val="40000"/>
              </a:prstClr>
            </a:outerShdw>
          </a:effectLst>
        </p:grpSpPr>
        <p:grpSp>
          <p:nvGrpSpPr>
            <p:cNvPr id="391" name="Group 390"/>
            <p:cNvGrpSpPr/>
            <p:nvPr/>
          </p:nvGrpSpPr>
          <p:grpSpPr>
            <a:xfrm>
              <a:off x="1917700" y="4295775"/>
              <a:ext cx="3081338" cy="1892301"/>
              <a:chOff x="1917700" y="4295775"/>
              <a:chExt cx="3081338" cy="1892301"/>
            </a:xfrm>
          </p:grpSpPr>
          <p:sp>
            <p:nvSpPr>
              <p:cNvPr id="408" name="Freeform 32"/>
              <p:cNvSpPr>
                <a:spLocks/>
              </p:cNvSpPr>
              <p:nvPr/>
            </p:nvSpPr>
            <p:spPr bwMode="auto">
              <a:xfrm>
                <a:off x="1917700" y="4656138"/>
                <a:ext cx="2462213" cy="1531938"/>
              </a:xfrm>
              <a:custGeom>
                <a:avLst/>
                <a:gdLst>
                  <a:gd name="T0" fmla="*/ 0 w 1551"/>
                  <a:gd name="T1" fmla="*/ 0 h 965"/>
                  <a:gd name="T2" fmla="*/ 0 w 1551"/>
                  <a:gd name="T3" fmla="*/ 69 h 965"/>
                  <a:gd name="T4" fmla="*/ 1551 w 1551"/>
                  <a:gd name="T5" fmla="*/ 965 h 965"/>
                  <a:gd name="T6" fmla="*/ 1551 w 1551"/>
                  <a:gd name="T7" fmla="*/ 895 h 965"/>
                  <a:gd name="T8" fmla="*/ 0 w 1551"/>
                  <a:gd name="T9" fmla="*/ 0 h 965"/>
                </a:gdLst>
                <a:ahLst/>
                <a:cxnLst>
                  <a:cxn ang="0">
                    <a:pos x="T0" y="T1"/>
                  </a:cxn>
                  <a:cxn ang="0">
                    <a:pos x="T2" y="T3"/>
                  </a:cxn>
                  <a:cxn ang="0">
                    <a:pos x="T4" y="T5"/>
                  </a:cxn>
                  <a:cxn ang="0">
                    <a:pos x="T6" y="T7"/>
                  </a:cxn>
                  <a:cxn ang="0">
                    <a:pos x="T8" y="T9"/>
                  </a:cxn>
                </a:cxnLst>
                <a:rect l="0" t="0" r="r" b="b"/>
                <a:pathLst>
                  <a:path w="1551" h="965">
                    <a:moveTo>
                      <a:pt x="0" y="0"/>
                    </a:moveTo>
                    <a:lnTo>
                      <a:pt x="0" y="69"/>
                    </a:lnTo>
                    <a:lnTo>
                      <a:pt x="1551" y="965"/>
                    </a:lnTo>
                    <a:lnTo>
                      <a:pt x="1551" y="895"/>
                    </a:lnTo>
                    <a:lnTo>
                      <a:pt x="0"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9" name="Freeform 33"/>
              <p:cNvSpPr>
                <a:spLocks/>
              </p:cNvSpPr>
              <p:nvPr/>
            </p:nvSpPr>
            <p:spPr bwMode="auto">
              <a:xfrm>
                <a:off x="4379913" y="5718175"/>
                <a:ext cx="619125" cy="469900"/>
              </a:xfrm>
              <a:custGeom>
                <a:avLst/>
                <a:gdLst>
                  <a:gd name="T0" fmla="*/ 0 w 390"/>
                  <a:gd name="T1" fmla="*/ 226 h 296"/>
                  <a:gd name="T2" fmla="*/ 0 w 390"/>
                  <a:gd name="T3" fmla="*/ 296 h 296"/>
                  <a:gd name="T4" fmla="*/ 390 w 390"/>
                  <a:gd name="T5" fmla="*/ 70 h 296"/>
                  <a:gd name="T6" fmla="*/ 390 w 390"/>
                  <a:gd name="T7" fmla="*/ 0 h 296"/>
                  <a:gd name="T8" fmla="*/ 0 w 390"/>
                  <a:gd name="T9" fmla="*/ 226 h 296"/>
                </a:gdLst>
                <a:ahLst/>
                <a:cxnLst>
                  <a:cxn ang="0">
                    <a:pos x="T0" y="T1"/>
                  </a:cxn>
                  <a:cxn ang="0">
                    <a:pos x="T2" y="T3"/>
                  </a:cxn>
                  <a:cxn ang="0">
                    <a:pos x="T4" y="T5"/>
                  </a:cxn>
                  <a:cxn ang="0">
                    <a:pos x="T6" y="T7"/>
                  </a:cxn>
                  <a:cxn ang="0">
                    <a:pos x="T8" y="T9"/>
                  </a:cxn>
                </a:cxnLst>
                <a:rect l="0" t="0" r="r" b="b"/>
                <a:pathLst>
                  <a:path w="390" h="296">
                    <a:moveTo>
                      <a:pt x="0" y="226"/>
                    </a:moveTo>
                    <a:lnTo>
                      <a:pt x="0" y="296"/>
                    </a:lnTo>
                    <a:lnTo>
                      <a:pt x="390" y="70"/>
                    </a:lnTo>
                    <a:lnTo>
                      <a:pt x="390" y="0"/>
                    </a:lnTo>
                    <a:lnTo>
                      <a:pt x="0" y="22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0" name="Freeform 34"/>
              <p:cNvSpPr>
                <a:spLocks/>
              </p:cNvSpPr>
              <p:nvPr/>
            </p:nvSpPr>
            <p:spPr bwMode="auto">
              <a:xfrm>
                <a:off x="1917700" y="4295775"/>
                <a:ext cx="3081338" cy="1781175"/>
              </a:xfrm>
              <a:custGeom>
                <a:avLst/>
                <a:gdLst>
                  <a:gd name="T0" fmla="*/ 389 w 1941"/>
                  <a:gd name="T1" fmla="*/ 0 h 1122"/>
                  <a:gd name="T2" fmla="*/ 0 w 1941"/>
                  <a:gd name="T3" fmla="*/ 227 h 1122"/>
                  <a:gd name="T4" fmla="*/ 1551 w 1941"/>
                  <a:gd name="T5" fmla="*/ 1122 h 1122"/>
                  <a:gd name="T6" fmla="*/ 1941 w 1941"/>
                  <a:gd name="T7" fmla="*/ 896 h 1122"/>
                  <a:gd name="T8" fmla="*/ 389 w 1941"/>
                  <a:gd name="T9" fmla="*/ 0 h 1122"/>
                </a:gdLst>
                <a:ahLst/>
                <a:cxnLst>
                  <a:cxn ang="0">
                    <a:pos x="T0" y="T1"/>
                  </a:cxn>
                  <a:cxn ang="0">
                    <a:pos x="T2" y="T3"/>
                  </a:cxn>
                  <a:cxn ang="0">
                    <a:pos x="T4" y="T5"/>
                  </a:cxn>
                  <a:cxn ang="0">
                    <a:pos x="T6" y="T7"/>
                  </a:cxn>
                  <a:cxn ang="0">
                    <a:pos x="T8" y="T9"/>
                  </a:cxn>
                </a:cxnLst>
                <a:rect l="0" t="0" r="r" b="b"/>
                <a:pathLst>
                  <a:path w="1941" h="1122">
                    <a:moveTo>
                      <a:pt x="389" y="0"/>
                    </a:moveTo>
                    <a:lnTo>
                      <a:pt x="0" y="227"/>
                    </a:lnTo>
                    <a:lnTo>
                      <a:pt x="1551" y="1122"/>
                    </a:lnTo>
                    <a:lnTo>
                      <a:pt x="1941" y="896"/>
                    </a:lnTo>
                    <a:lnTo>
                      <a:pt x="389"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2" name="Group 391"/>
            <p:cNvGrpSpPr/>
            <p:nvPr/>
          </p:nvGrpSpPr>
          <p:grpSpPr>
            <a:xfrm>
              <a:off x="2674938" y="3638550"/>
              <a:ext cx="3078163" cy="1892300"/>
              <a:chOff x="2674938" y="3638550"/>
              <a:chExt cx="3078163" cy="1892300"/>
            </a:xfrm>
          </p:grpSpPr>
          <p:sp>
            <p:nvSpPr>
              <p:cNvPr id="405" name="Freeform 35"/>
              <p:cNvSpPr>
                <a:spLocks/>
              </p:cNvSpPr>
              <p:nvPr/>
            </p:nvSpPr>
            <p:spPr bwMode="auto">
              <a:xfrm>
                <a:off x="2674938" y="3997325"/>
                <a:ext cx="2459038" cy="1533525"/>
              </a:xfrm>
              <a:custGeom>
                <a:avLst/>
                <a:gdLst>
                  <a:gd name="T0" fmla="*/ 0 w 1549"/>
                  <a:gd name="T1" fmla="*/ 0 h 966"/>
                  <a:gd name="T2" fmla="*/ 0 w 1549"/>
                  <a:gd name="T3" fmla="*/ 70 h 966"/>
                  <a:gd name="T4" fmla="*/ 1549 w 1549"/>
                  <a:gd name="T5" fmla="*/ 966 h 966"/>
                  <a:gd name="T6" fmla="*/ 1549 w 1549"/>
                  <a:gd name="T7" fmla="*/ 896 h 966"/>
                  <a:gd name="T8" fmla="*/ 0 w 1549"/>
                  <a:gd name="T9" fmla="*/ 0 h 966"/>
                </a:gdLst>
                <a:ahLst/>
                <a:cxnLst>
                  <a:cxn ang="0">
                    <a:pos x="T0" y="T1"/>
                  </a:cxn>
                  <a:cxn ang="0">
                    <a:pos x="T2" y="T3"/>
                  </a:cxn>
                  <a:cxn ang="0">
                    <a:pos x="T4" y="T5"/>
                  </a:cxn>
                  <a:cxn ang="0">
                    <a:pos x="T6" y="T7"/>
                  </a:cxn>
                  <a:cxn ang="0">
                    <a:pos x="T8" y="T9"/>
                  </a:cxn>
                </a:cxnLst>
                <a:rect l="0" t="0" r="r" b="b"/>
                <a:pathLst>
                  <a:path w="1549" h="966">
                    <a:moveTo>
                      <a:pt x="0" y="0"/>
                    </a:moveTo>
                    <a:lnTo>
                      <a:pt x="0" y="70"/>
                    </a:lnTo>
                    <a:lnTo>
                      <a:pt x="1549" y="966"/>
                    </a:lnTo>
                    <a:lnTo>
                      <a:pt x="1549" y="896"/>
                    </a:lnTo>
                    <a:lnTo>
                      <a:pt x="0"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6" name="Freeform 36"/>
              <p:cNvSpPr>
                <a:spLocks/>
              </p:cNvSpPr>
              <p:nvPr/>
            </p:nvSpPr>
            <p:spPr bwMode="auto">
              <a:xfrm>
                <a:off x="5133975" y="5057775"/>
                <a:ext cx="619125" cy="473075"/>
              </a:xfrm>
              <a:custGeom>
                <a:avLst/>
                <a:gdLst>
                  <a:gd name="T0" fmla="*/ 0 w 390"/>
                  <a:gd name="T1" fmla="*/ 228 h 298"/>
                  <a:gd name="T2" fmla="*/ 0 w 390"/>
                  <a:gd name="T3" fmla="*/ 298 h 298"/>
                  <a:gd name="T4" fmla="*/ 390 w 390"/>
                  <a:gd name="T5" fmla="*/ 71 h 298"/>
                  <a:gd name="T6" fmla="*/ 390 w 390"/>
                  <a:gd name="T7" fmla="*/ 0 h 298"/>
                  <a:gd name="T8" fmla="*/ 0 w 390"/>
                  <a:gd name="T9" fmla="*/ 228 h 298"/>
                </a:gdLst>
                <a:ahLst/>
                <a:cxnLst>
                  <a:cxn ang="0">
                    <a:pos x="T0" y="T1"/>
                  </a:cxn>
                  <a:cxn ang="0">
                    <a:pos x="T2" y="T3"/>
                  </a:cxn>
                  <a:cxn ang="0">
                    <a:pos x="T4" y="T5"/>
                  </a:cxn>
                  <a:cxn ang="0">
                    <a:pos x="T6" y="T7"/>
                  </a:cxn>
                  <a:cxn ang="0">
                    <a:pos x="T8" y="T9"/>
                  </a:cxn>
                </a:cxnLst>
                <a:rect l="0" t="0" r="r" b="b"/>
                <a:pathLst>
                  <a:path w="390" h="298">
                    <a:moveTo>
                      <a:pt x="0" y="228"/>
                    </a:moveTo>
                    <a:lnTo>
                      <a:pt x="0" y="298"/>
                    </a:lnTo>
                    <a:lnTo>
                      <a:pt x="390" y="71"/>
                    </a:lnTo>
                    <a:lnTo>
                      <a:pt x="390" y="0"/>
                    </a:lnTo>
                    <a:lnTo>
                      <a:pt x="0" y="228"/>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7" name="Freeform 37"/>
              <p:cNvSpPr>
                <a:spLocks/>
              </p:cNvSpPr>
              <p:nvPr/>
            </p:nvSpPr>
            <p:spPr bwMode="auto">
              <a:xfrm>
                <a:off x="2674938" y="3638550"/>
                <a:ext cx="3078163" cy="1781175"/>
              </a:xfrm>
              <a:custGeom>
                <a:avLst/>
                <a:gdLst>
                  <a:gd name="T0" fmla="*/ 389 w 1939"/>
                  <a:gd name="T1" fmla="*/ 0 h 1122"/>
                  <a:gd name="T2" fmla="*/ 0 w 1939"/>
                  <a:gd name="T3" fmla="*/ 226 h 1122"/>
                  <a:gd name="T4" fmla="*/ 1549 w 1939"/>
                  <a:gd name="T5" fmla="*/ 1122 h 1122"/>
                  <a:gd name="T6" fmla="*/ 1939 w 1939"/>
                  <a:gd name="T7" fmla="*/ 894 h 1122"/>
                  <a:gd name="T8" fmla="*/ 389 w 1939"/>
                  <a:gd name="T9" fmla="*/ 0 h 1122"/>
                </a:gdLst>
                <a:ahLst/>
                <a:cxnLst>
                  <a:cxn ang="0">
                    <a:pos x="T0" y="T1"/>
                  </a:cxn>
                  <a:cxn ang="0">
                    <a:pos x="T2" y="T3"/>
                  </a:cxn>
                  <a:cxn ang="0">
                    <a:pos x="T4" y="T5"/>
                  </a:cxn>
                  <a:cxn ang="0">
                    <a:pos x="T6" y="T7"/>
                  </a:cxn>
                  <a:cxn ang="0">
                    <a:pos x="T8" y="T9"/>
                  </a:cxn>
                </a:cxnLst>
                <a:rect l="0" t="0" r="r" b="b"/>
                <a:pathLst>
                  <a:path w="1939" h="1122">
                    <a:moveTo>
                      <a:pt x="389" y="0"/>
                    </a:moveTo>
                    <a:lnTo>
                      <a:pt x="0" y="226"/>
                    </a:lnTo>
                    <a:lnTo>
                      <a:pt x="1549" y="1122"/>
                    </a:lnTo>
                    <a:lnTo>
                      <a:pt x="1939" y="894"/>
                    </a:lnTo>
                    <a:lnTo>
                      <a:pt x="389"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3" name="Group 392"/>
            <p:cNvGrpSpPr/>
            <p:nvPr/>
          </p:nvGrpSpPr>
          <p:grpSpPr>
            <a:xfrm>
              <a:off x="3427413" y="2976563"/>
              <a:ext cx="3081338" cy="1892300"/>
              <a:chOff x="3427413" y="2976563"/>
              <a:chExt cx="3081338" cy="1892300"/>
            </a:xfrm>
          </p:grpSpPr>
          <p:sp>
            <p:nvSpPr>
              <p:cNvPr id="402" name="Freeform 38"/>
              <p:cNvSpPr>
                <a:spLocks/>
              </p:cNvSpPr>
              <p:nvPr/>
            </p:nvSpPr>
            <p:spPr bwMode="auto">
              <a:xfrm>
                <a:off x="3427413" y="3336925"/>
                <a:ext cx="2463800" cy="1531938"/>
              </a:xfrm>
              <a:custGeom>
                <a:avLst/>
                <a:gdLst>
                  <a:gd name="T0" fmla="*/ 0 w 1552"/>
                  <a:gd name="T1" fmla="*/ 0 h 965"/>
                  <a:gd name="T2" fmla="*/ 0 w 1552"/>
                  <a:gd name="T3" fmla="*/ 69 h 965"/>
                  <a:gd name="T4" fmla="*/ 1552 w 1552"/>
                  <a:gd name="T5" fmla="*/ 965 h 965"/>
                  <a:gd name="T6" fmla="*/ 1552 w 1552"/>
                  <a:gd name="T7" fmla="*/ 896 h 965"/>
                  <a:gd name="T8" fmla="*/ 0 w 1552"/>
                  <a:gd name="T9" fmla="*/ 0 h 965"/>
                </a:gdLst>
                <a:ahLst/>
                <a:cxnLst>
                  <a:cxn ang="0">
                    <a:pos x="T0" y="T1"/>
                  </a:cxn>
                  <a:cxn ang="0">
                    <a:pos x="T2" y="T3"/>
                  </a:cxn>
                  <a:cxn ang="0">
                    <a:pos x="T4" y="T5"/>
                  </a:cxn>
                  <a:cxn ang="0">
                    <a:pos x="T6" y="T7"/>
                  </a:cxn>
                  <a:cxn ang="0">
                    <a:pos x="T8" y="T9"/>
                  </a:cxn>
                </a:cxnLst>
                <a:rect l="0" t="0" r="r" b="b"/>
                <a:pathLst>
                  <a:path w="1552" h="965">
                    <a:moveTo>
                      <a:pt x="0" y="0"/>
                    </a:moveTo>
                    <a:lnTo>
                      <a:pt x="0" y="69"/>
                    </a:lnTo>
                    <a:lnTo>
                      <a:pt x="1552" y="965"/>
                    </a:lnTo>
                    <a:lnTo>
                      <a:pt x="1552" y="896"/>
                    </a:lnTo>
                    <a:lnTo>
                      <a:pt x="0"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3" name="Freeform 39"/>
              <p:cNvSpPr>
                <a:spLocks/>
              </p:cNvSpPr>
              <p:nvPr/>
            </p:nvSpPr>
            <p:spPr bwMode="auto">
              <a:xfrm>
                <a:off x="5891213" y="4395788"/>
                <a:ext cx="617538" cy="473075"/>
              </a:xfrm>
              <a:custGeom>
                <a:avLst/>
                <a:gdLst>
                  <a:gd name="T0" fmla="*/ 0 w 389"/>
                  <a:gd name="T1" fmla="*/ 229 h 298"/>
                  <a:gd name="T2" fmla="*/ 0 w 389"/>
                  <a:gd name="T3" fmla="*/ 298 h 298"/>
                  <a:gd name="T4" fmla="*/ 389 w 389"/>
                  <a:gd name="T5" fmla="*/ 72 h 298"/>
                  <a:gd name="T6" fmla="*/ 389 w 389"/>
                  <a:gd name="T7" fmla="*/ 0 h 298"/>
                  <a:gd name="T8" fmla="*/ 0 w 389"/>
                  <a:gd name="T9" fmla="*/ 229 h 298"/>
                </a:gdLst>
                <a:ahLst/>
                <a:cxnLst>
                  <a:cxn ang="0">
                    <a:pos x="T0" y="T1"/>
                  </a:cxn>
                  <a:cxn ang="0">
                    <a:pos x="T2" y="T3"/>
                  </a:cxn>
                  <a:cxn ang="0">
                    <a:pos x="T4" y="T5"/>
                  </a:cxn>
                  <a:cxn ang="0">
                    <a:pos x="T6" y="T7"/>
                  </a:cxn>
                  <a:cxn ang="0">
                    <a:pos x="T8" y="T9"/>
                  </a:cxn>
                </a:cxnLst>
                <a:rect l="0" t="0" r="r" b="b"/>
                <a:pathLst>
                  <a:path w="389" h="298">
                    <a:moveTo>
                      <a:pt x="0" y="229"/>
                    </a:moveTo>
                    <a:lnTo>
                      <a:pt x="0" y="298"/>
                    </a:lnTo>
                    <a:lnTo>
                      <a:pt x="389" y="72"/>
                    </a:lnTo>
                    <a:lnTo>
                      <a:pt x="389" y="0"/>
                    </a:lnTo>
                    <a:lnTo>
                      <a:pt x="0" y="229"/>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4" name="Freeform 40"/>
              <p:cNvSpPr>
                <a:spLocks/>
              </p:cNvSpPr>
              <p:nvPr/>
            </p:nvSpPr>
            <p:spPr bwMode="auto">
              <a:xfrm>
                <a:off x="3427413" y="2976563"/>
                <a:ext cx="3081338" cy="1782763"/>
              </a:xfrm>
              <a:custGeom>
                <a:avLst/>
                <a:gdLst>
                  <a:gd name="T0" fmla="*/ 390 w 1941"/>
                  <a:gd name="T1" fmla="*/ 0 h 1123"/>
                  <a:gd name="T2" fmla="*/ 0 w 1941"/>
                  <a:gd name="T3" fmla="*/ 227 h 1123"/>
                  <a:gd name="T4" fmla="*/ 1552 w 1941"/>
                  <a:gd name="T5" fmla="*/ 1123 h 1123"/>
                  <a:gd name="T6" fmla="*/ 1941 w 1941"/>
                  <a:gd name="T7" fmla="*/ 894 h 1123"/>
                  <a:gd name="T8" fmla="*/ 390 w 1941"/>
                  <a:gd name="T9" fmla="*/ 0 h 1123"/>
                </a:gdLst>
                <a:ahLst/>
                <a:cxnLst>
                  <a:cxn ang="0">
                    <a:pos x="T0" y="T1"/>
                  </a:cxn>
                  <a:cxn ang="0">
                    <a:pos x="T2" y="T3"/>
                  </a:cxn>
                  <a:cxn ang="0">
                    <a:pos x="T4" y="T5"/>
                  </a:cxn>
                  <a:cxn ang="0">
                    <a:pos x="T6" y="T7"/>
                  </a:cxn>
                  <a:cxn ang="0">
                    <a:pos x="T8" y="T9"/>
                  </a:cxn>
                </a:cxnLst>
                <a:rect l="0" t="0" r="r" b="b"/>
                <a:pathLst>
                  <a:path w="1941" h="1123">
                    <a:moveTo>
                      <a:pt x="390" y="0"/>
                    </a:moveTo>
                    <a:lnTo>
                      <a:pt x="0" y="227"/>
                    </a:lnTo>
                    <a:lnTo>
                      <a:pt x="1552" y="1123"/>
                    </a:lnTo>
                    <a:lnTo>
                      <a:pt x="1941" y="894"/>
                    </a:lnTo>
                    <a:lnTo>
                      <a:pt x="390"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4" name="Group 393"/>
            <p:cNvGrpSpPr/>
            <p:nvPr/>
          </p:nvGrpSpPr>
          <p:grpSpPr>
            <a:xfrm>
              <a:off x="4181475" y="2312988"/>
              <a:ext cx="3081338" cy="1893888"/>
              <a:chOff x="4181475" y="2312988"/>
              <a:chExt cx="3081338" cy="1893888"/>
            </a:xfrm>
          </p:grpSpPr>
          <p:sp>
            <p:nvSpPr>
              <p:cNvPr id="399" name="Freeform 41"/>
              <p:cNvSpPr>
                <a:spLocks/>
              </p:cNvSpPr>
              <p:nvPr/>
            </p:nvSpPr>
            <p:spPr bwMode="auto">
              <a:xfrm>
                <a:off x="4181475" y="2674938"/>
                <a:ext cx="2463800" cy="1531938"/>
              </a:xfrm>
              <a:custGeom>
                <a:avLst/>
                <a:gdLst>
                  <a:gd name="T0" fmla="*/ 2 w 1552"/>
                  <a:gd name="T1" fmla="*/ 0 h 965"/>
                  <a:gd name="T2" fmla="*/ 0 w 1552"/>
                  <a:gd name="T3" fmla="*/ 69 h 965"/>
                  <a:gd name="T4" fmla="*/ 1552 w 1552"/>
                  <a:gd name="T5" fmla="*/ 965 h 965"/>
                  <a:gd name="T6" fmla="*/ 1552 w 1552"/>
                  <a:gd name="T7" fmla="*/ 896 h 965"/>
                  <a:gd name="T8" fmla="*/ 2 w 1552"/>
                  <a:gd name="T9" fmla="*/ 0 h 965"/>
                </a:gdLst>
                <a:ahLst/>
                <a:cxnLst>
                  <a:cxn ang="0">
                    <a:pos x="T0" y="T1"/>
                  </a:cxn>
                  <a:cxn ang="0">
                    <a:pos x="T2" y="T3"/>
                  </a:cxn>
                  <a:cxn ang="0">
                    <a:pos x="T4" y="T5"/>
                  </a:cxn>
                  <a:cxn ang="0">
                    <a:pos x="T6" y="T7"/>
                  </a:cxn>
                  <a:cxn ang="0">
                    <a:pos x="T8" y="T9"/>
                  </a:cxn>
                </a:cxnLst>
                <a:rect l="0" t="0" r="r" b="b"/>
                <a:pathLst>
                  <a:path w="1552" h="965">
                    <a:moveTo>
                      <a:pt x="2" y="0"/>
                    </a:moveTo>
                    <a:lnTo>
                      <a:pt x="0" y="69"/>
                    </a:lnTo>
                    <a:lnTo>
                      <a:pt x="1552" y="965"/>
                    </a:lnTo>
                    <a:lnTo>
                      <a:pt x="1552" y="896"/>
                    </a:lnTo>
                    <a:lnTo>
                      <a:pt x="2"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0" name="Freeform 42"/>
              <p:cNvSpPr>
                <a:spLocks/>
              </p:cNvSpPr>
              <p:nvPr/>
            </p:nvSpPr>
            <p:spPr bwMode="auto">
              <a:xfrm>
                <a:off x="6645275" y="3733800"/>
                <a:ext cx="617538" cy="473075"/>
              </a:xfrm>
              <a:custGeom>
                <a:avLst/>
                <a:gdLst>
                  <a:gd name="T0" fmla="*/ 0 w 389"/>
                  <a:gd name="T1" fmla="*/ 229 h 298"/>
                  <a:gd name="T2" fmla="*/ 0 w 389"/>
                  <a:gd name="T3" fmla="*/ 298 h 298"/>
                  <a:gd name="T4" fmla="*/ 389 w 389"/>
                  <a:gd name="T5" fmla="*/ 72 h 298"/>
                  <a:gd name="T6" fmla="*/ 389 w 389"/>
                  <a:gd name="T7" fmla="*/ 0 h 298"/>
                  <a:gd name="T8" fmla="*/ 0 w 389"/>
                  <a:gd name="T9" fmla="*/ 229 h 298"/>
                </a:gdLst>
                <a:ahLst/>
                <a:cxnLst>
                  <a:cxn ang="0">
                    <a:pos x="T0" y="T1"/>
                  </a:cxn>
                  <a:cxn ang="0">
                    <a:pos x="T2" y="T3"/>
                  </a:cxn>
                  <a:cxn ang="0">
                    <a:pos x="T4" y="T5"/>
                  </a:cxn>
                  <a:cxn ang="0">
                    <a:pos x="T6" y="T7"/>
                  </a:cxn>
                  <a:cxn ang="0">
                    <a:pos x="T8" y="T9"/>
                  </a:cxn>
                </a:cxnLst>
                <a:rect l="0" t="0" r="r" b="b"/>
                <a:pathLst>
                  <a:path w="389" h="298">
                    <a:moveTo>
                      <a:pt x="0" y="229"/>
                    </a:moveTo>
                    <a:lnTo>
                      <a:pt x="0" y="298"/>
                    </a:lnTo>
                    <a:lnTo>
                      <a:pt x="389" y="72"/>
                    </a:lnTo>
                    <a:lnTo>
                      <a:pt x="389" y="0"/>
                    </a:lnTo>
                    <a:lnTo>
                      <a:pt x="0" y="229"/>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1" name="Freeform 43"/>
              <p:cNvSpPr>
                <a:spLocks/>
              </p:cNvSpPr>
              <p:nvPr/>
            </p:nvSpPr>
            <p:spPr bwMode="auto">
              <a:xfrm>
                <a:off x="4184650" y="2312988"/>
                <a:ext cx="3078163" cy="1784350"/>
              </a:xfrm>
              <a:custGeom>
                <a:avLst/>
                <a:gdLst>
                  <a:gd name="T0" fmla="*/ 390 w 1939"/>
                  <a:gd name="T1" fmla="*/ 0 h 1124"/>
                  <a:gd name="T2" fmla="*/ 0 w 1939"/>
                  <a:gd name="T3" fmla="*/ 228 h 1124"/>
                  <a:gd name="T4" fmla="*/ 1550 w 1939"/>
                  <a:gd name="T5" fmla="*/ 1124 h 1124"/>
                  <a:gd name="T6" fmla="*/ 1939 w 1939"/>
                  <a:gd name="T7" fmla="*/ 895 h 1124"/>
                  <a:gd name="T8" fmla="*/ 390 w 1939"/>
                  <a:gd name="T9" fmla="*/ 0 h 1124"/>
                </a:gdLst>
                <a:ahLst/>
                <a:cxnLst>
                  <a:cxn ang="0">
                    <a:pos x="T0" y="T1"/>
                  </a:cxn>
                  <a:cxn ang="0">
                    <a:pos x="T2" y="T3"/>
                  </a:cxn>
                  <a:cxn ang="0">
                    <a:pos x="T4" y="T5"/>
                  </a:cxn>
                  <a:cxn ang="0">
                    <a:pos x="T6" y="T7"/>
                  </a:cxn>
                  <a:cxn ang="0">
                    <a:pos x="T8" y="T9"/>
                  </a:cxn>
                </a:cxnLst>
                <a:rect l="0" t="0" r="r" b="b"/>
                <a:pathLst>
                  <a:path w="1939" h="1124">
                    <a:moveTo>
                      <a:pt x="390" y="0"/>
                    </a:moveTo>
                    <a:lnTo>
                      <a:pt x="0" y="228"/>
                    </a:lnTo>
                    <a:lnTo>
                      <a:pt x="1550" y="1124"/>
                    </a:lnTo>
                    <a:lnTo>
                      <a:pt x="1939" y="895"/>
                    </a:lnTo>
                    <a:lnTo>
                      <a:pt x="390"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5" name="Group 394"/>
            <p:cNvGrpSpPr/>
            <p:nvPr/>
          </p:nvGrpSpPr>
          <p:grpSpPr>
            <a:xfrm>
              <a:off x="4938713" y="1651000"/>
              <a:ext cx="3081338" cy="1895475"/>
              <a:chOff x="4938713" y="1651000"/>
              <a:chExt cx="3081338" cy="1895475"/>
            </a:xfrm>
          </p:grpSpPr>
          <p:sp>
            <p:nvSpPr>
              <p:cNvPr id="396" name="Freeform 44"/>
              <p:cNvSpPr>
                <a:spLocks/>
              </p:cNvSpPr>
              <p:nvPr/>
            </p:nvSpPr>
            <p:spPr bwMode="auto">
              <a:xfrm>
                <a:off x="4938713" y="2012950"/>
                <a:ext cx="2462213" cy="1533525"/>
              </a:xfrm>
              <a:custGeom>
                <a:avLst/>
                <a:gdLst>
                  <a:gd name="T0" fmla="*/ 0 w 1551"/>
                  <a:gd name="T1" fmla="*/ 0 h 966"/>
                  <a:gd name="T2" fmla="*/ 0 w 1551"/>
                  <a:gd name="T3" fmla="*/ 70 h 966"/>
                  <a:gd name="T4" fmla="*/ 1551 w 1551"/>
                  <a:gd name="T5" fmla="*/ 966 h 966"/>
                  <a:gd name="T6" fmla="*/ 1551 w 1551"/>
                  <a:gd name="T7" fmla="*/ 896 h 966"/>
                  <a:gd name="T8" fmla="*/ 0 w 1551"/>
                  <a:gd name="T9" fmla="*/ 0 h 966"/>
                </a:gdLst>
                <a:ahLst/>
                <a:cxnLst>
                  <a:cxn ang="0">
                    <a:pos x="T0" y="T1"/>
                  </a:cxn>
                  <a:cxn ang="0">
                    <a:pos x="T2" y="T3"/>
                  </a:cxn>
                  <a:cxn ang="0">
                    <a:pos x="T4" y="T5"/>
                  </a:cxn>
                  <a:cxn ang="0">
                    <a:pos x="T6" y="T7"/>
                  </a:cxn>
                  <a:cxn ang="0">
                    <a:pos x="T8" y="T9"/>
                  </a:cxn>
                </a:cxnLst>
                <a:rect l="0" t="0" r="r" b="b"/>
                <a:pathLst>
                  <a:path w="1551" h="966">
                    <a:moveTo>
                      <a:pt x="0" y="0"/>
                    </a:moveTo>
                    <a:lnTo>
                      <a:pt x="0" y="70"/>
                    </a:lnTo>
                    <a:lnTo>
                      <a:pt x="1551" y="966"/>
                    </a:lnTo>
                    <a:lnTo>
                      <a:pt x="1551" y="896"/>
                    </a:lnTo>
                    <a:lnTo>
                      <a:pt x="0"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7" name="Freeform 45"/>
              <p:cNvSpPr>
                <a:spLocks/>
              </p:cNvSpPr>
              <p:nvPr/>
            </p:nvSpPr>
            <p:spPr bwMode="auto">
              <a:xfrm>
                <a:off x="7400925" y="3073400"/>
                <a:ext cx="619125" cy="473075"/>
              </a:xfrm>
              <a:custGeom>
                <a:avLst/>
                <a:gdLst>
                  <a:gd name="T0" fmla="*/ 0 w 390"/>
                  <a:gd name="T1" fmla="*/ 228 h 298"/>
                  <a:gd name="T2" fmla="*/ 0 w 390"/>
                  <a:gd name="T3" fmla="*/ 298 h 298"/>
                  <a:gd name="T4" fmla="*/ 390 w 390"/>
                  <a:gd name="T5" fmla="*/ 72 h 298"/>
                  <a:gd name="T6" fmla="*/ 390 w 390"/>
                  <a:gd name="T7" fmla="*/ 0 h 298"/>
                  <a:gd name="T8" fmla="*/ 0 w 390"/>
                  <a:gd name="T9" fmla="*/ 228 h 298"/>
                </a:gdLst>
                <a:ahLst/>
                <a:cxnLst>
                  <a:cxn ang="0">
                    <a:pos x="T0" y="T1"/>
                  </a:cxn>
                  <a:cxn ang="0">
                    <a:pos x="T2" y="T3"/>
                  </a:cxn>
                  <a:cxn ang="0">
                    <a:pos x="T4" y="T5"/>
                  </a:cxn>
                  <a:cxn ang="0">
                    <a:pos x="T6" y="T7"/>
                  </a:cxn>
                  <a:cxn ang="0">
                    <a:pos x="T8" y="T9"/>
                  </a:cxn>
                </a:cxnLst>
                <a:rect l="0" t="0" r="r" b="b"/>
                <a:pathLst>
                  <a:path w="390" h="298">
                    <a:moveTo>
                      <a:pt x="0" y="228"/>
                    </a:moveTo>
                    <a:lnTo>
                      <a:pt x="0" y="298"/>
                    </a:lnTo>
                    <a:lnTo>
                      <a:pt x="390" y="72"/>
                    </a:lnTo>
                    <a:lnTo>
                      <a:pt x="390" y="0"/>
                    </a:lnTo>
                    <a:lnTo>
                      <a:pt x="0" y="228"/>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8" name="Freeform 46"/>
              <p:cNvSpPr>
                <a:spLocks/>
              </p:cNvSpPr>
              <p:nvPr/>
            </p:nvSpPr>
            <p:spPr bwMode="auto">
              <a:xfrm>
                <a:off x="4938713" y="1651000"/>
                <a:ext cx="3081338" cy="1784350"/>
              </a:xfrm>
              <a:custGeom>
                <a:avLst/>
                <a:gdLst>
                  <a:gd name="T0" fmla="*/ 389 w 1941"/>
                  <a:gd name="T1" fmla="*/ 0 h 1124"/>
                  <a:gd name="T2" fmla="*/ 0 w 1941"/>
                  <a:gd name="T3" fmla="*/ 228 h 1124"/>
                  <a:gd name="T4" fmla="*/ 1551 w 1941"/>
                  <a:gd name="T5" fmla="*/ 1124 h 1124"/>
                  <a:gd name="T6" fmla="*/ 1941 w 1941"/>
                  <a:gd name="T7" fmla="*/ 896 h 1124"/>
                  <a:gd name="T8" fmla="*/ 389 w 1941"/>
                  <a:gd name="T9" fmla="*/ 0 h 1124"/>
                </a:gdLst>
                <a:ahLst/>
                <a:cxnLst>
                  <a:cxn ang="0">
                    <a:pos x="T0" y="T1"/>
                  </a:cxn>
                  <a:cxn ang="0">
                    <a:pos x="T2" y="T3"/>
                  </a:cxn>
                  <a:cxn ang="0">
                    <a:pos x="T4" y="T5"/>
                  </a:cxn>
                  <a:cxn ang="0">
                    <a:pos x="T6" y="T7"/>
                  </a:cxn>
                  <a:cxn ang="0">
                    <a:pos x="T8" y="T9"/>
                  </a:cxn>
                </a:cxnLst>
                <a:rect l="0" t="0" r="r" b="b"/>
                <a:pathLst>
                  <a:path w="1941" h="1124">
                    <a:moveTo>
                      <a:pt x="389" y="0"/>
                    </a:moveTo>
                    <a:lnTo>
                      <a:pt x="0" y="228"/>
                    </a:lnTo>
                    <a:lnTo>
                      <a:pt x="1551" y="1124"/>
                    </a:lnTo>
                    <a:lnTo>
                      <a:pt x="1941" y="896"/>
                    </a:lnTo>
                    <a:lnTo>
                      <a:pt x="389"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80" name="Group 179"/>
          <p:cNvGrpSpPr/>
          <p:nvPr/>
        </p:nvGrpSpPr>
        <p:grpSpPr>
          <a:xfrm flipH="1">
            <a:off x="4038458" y="2975892"/>
            <a:ext cx="1148358" cy="1197730"/>
            <a:chOff x="2816225" y="211138"/>
            <a:chExt cx="6129338" cy="6392862"/>
          </a:xfrm>
        </p:grpSpPr>
        <p:grpSp>
          <p:nvGrpSpPr>
            <p:cNvPr id="181" name="Group 180"/>
            <p:cNvGrpSpPr/>
            <p:nvPr/>
          </p:nvGrpSpPr>
          <p:grpSpPr>
            <a:xfrm>
              <a:off x="2816225" y="1343025"/>
              <a:ext cx="6129338" cy="5260975"/>
              <a:chOff x="2816225" y="1343025"/>
              <a:chExt cx="6129338" cy="5260975"/>
            </a:xfrm>
          </p:grpSpPr>
          <p:sp>
            <p:nvSpPr>
              <p:cNvPr id="305" name="Freeform 54"/>
              <p:cNvSpPr>
                <a:spLocks/>
              </p:cNvSpPr>
              <p:nvPr/>
            </p:nvSpPr>
            <p:spPr bwMode="auto">
              <a:xfrm>
                <a:off x="4792663" y="4460875"/>
                <a:ext cx="150813" cy="2143125"/>
              </a:xfrm>
              <a:custGeom>
                <a:avLst/>
                <a:gdLst>
                  <a:gd name="T0" fmla="*/ 40 w 41"/>
                  <a:gd name="T1" fmla="*/ 0 h 583"/>
                  <a:gd name="T2" fmla="*/ 41 w 41"/>
                  <a:gd name="T3" fmla="*/ 570 h 583"/>
                  <a:gd name="T4" fmla="*/ 35 w 41"/>
                  <a:gd name="T5" fmla="*/ 578 h 583"/>
                  <a:gd name="T6" fmla="*/ 7 w 41"/>
                  <a:gd name="T7" fmla="*/ 578 h 583"/>
                  <a:gd name="T8" fmla="*/ 1 w 41"/>
                  <a:gd name="T9" fmla="*/ 570 h 583"/>
                  <a:gd name="T10" fmla="*/ 0 w 41"/>
                  <a:gd name="T11" fmla="*/ 0 h 583"/>
                  <a:gd name="T12" fmla="*/ 6 w 41"/>
                  <a:gd name="T13" fmla="*/ 8 h 583"/>
                  <a:gd name="T14" fmla="*/ 34 w 41"/>
                  <a:gd name="T15" fmla="*/ 8 h 583"/>
                  <a:gd name="T16" fmla="*/ 40 w 41"/>
                  <a:gd name="T17"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83">
                    <a:moveTo>
                      <a:pt x="40" y="0"/>
                    </a:moveTo>
                    <a:cubicBezTo>
                      <a:pt x="41" y="570"/>
                      <a:pt x="41" y="570"/>
                      <a:pt x="41" y="570"/>
                    </a:cubicBezTo>
                    <a:cubicBezTo>
                      <a:pt x="41" y="573"/>
                      <a:pt x="39" y="576"/>
                      <a:pt x="35" y="578"/>
                    </a:cubicBezTo>
                    <a:cubicBezTo>
                      <a:pt x="28" y="583"/>
                      <a:pt x="15" y="583"/>
                      <a:pt x="7" y="578"/>
                    </a:cubicBezTo>
                    <a:cubicBezTo>
                      <a:pt x="3" y="576"/>
                      <a:pt x="1" y="573"/>
                      <a:pt x="1" y="570"/>
                    </a:cubicBezTo>
                    <a:cubicBezTo>
                      <a:pt x="0" y="0"/>
                      <a:pt x="0" y="0"/>
                      <a:pt x="0" y="0"/>
                    </a:cubicBezTo>
                    <a:cubicBezTo>
                      <a:pt x="0" y="3"/>
                      <a:pt x="2" y="6"/>
                      <a:pt x="6" y="8"/>
                    </a:cubicBezTo>
                    <a:cubicBezTo>
                      <a:pt x="14" y="13"/>
                      <a:pt x="27" y="13"/>
                      <a:pt x="34" y="8"/>
                    </a:cubicBezTo>
                    <a:cubicBezTo>
                      <a:pt x="38" y="6"/>
                      <a:pt x="40" y="3"/>
                      <a:pt x="4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6" name="Freeform 56"/>
              <p:cNvSpPr>
                <a:spLocks/>
              </p:cNvSpPr>
              <p:nvPr/>
            </p:nvSpPr>
            <p:spPr bwMode="auto">
              <a:xfrm>
                <a:off x="3521075" y="3706813"/>
                <a:ext cx="150813" cy="2143125"/>
              </a:xfrm>
              <a:custGeom>
                <a:avLst/>
                <a:gdLst>
                  <a:gd name="T0" fmla="*/ 40 w 41"/>
                  <a:gd name="T1" fmla="*/ 0 h 583"/>
                  <a:gd name="T2" fmla="*/ 41 w 41"/>
                  <a:gd name="T3" fmla="*/ 570 h 583"/>
                  <a:gd name="T4" fmla="*/ 35 w 41"/>
                  <a:gd name="T5" fmla="*/ 578 h 583"/>
                  <a:gd name="T6" fmla="*/ 7 w 41"/>
                  <a:gd name="T7" fmla="*/ 578 h 583"/>
                  <a:gd name="T8" fmla="*/ 1 w 41"/>
                  <a:gd name="T9" fmla="*/ 570 h 583"/>
                  <a:gd name="T10" fmla="*/ 0 w 41"/>
                  <a:gd name="T11" fmla="*/ 0 h 583"/>
                  <a:gd name="T12" fmla="*/ 6 w 41"/>
                  <a:gd name="T13" fmla="*/ 8 h 583"/>
                  <a:gd name="T14" fmla="*/ 34 w 41"/>
                  <a:gd name="T15" fmla="*/ 8 h 583"/>
                  <a:gd name="T16" fmla="*/ 40 w 41"/>
                  <a:gd name="T17"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83">
                    <a:moveTo>
                      <a:pt x="40" y="0"/>
                    </a:moveTo>
                    <a:cubicBezTo>
                      <a:pt x="41" y="570"/>
                      <a:pt x="41" y="570"/>
                      <a:pt x="41" y="570"/>
                    </a:cubicBezTo>
                    <a:cubicBezTo>
                      <a:pt x="41" y="573"/>
                      <a:pt x="39" y="576"/>
                      <a:pt x="35" y="578"/>
                    </a:cubicBezTo>
                    <a:cubicBezTo>
                      <a:pt x="27" y="583"/>
                      <a:pt x="14" y="583"/>
                      <a:pt x="7" y="578"/>
                    </a:cubicBezTo>
                    <a:cubicBezTo>
                      <a:pt x="3" y="576"/>
                      <a:pt x="1" y="573"/>
                      <a:pt x="1" y="570"/>
                    </a:cubicBezTo>
                    <a:cubicBezTo>
                      <a:pt x="0" y="0"/>
                      <a:pt x="0" y="0"/>
                      <a:pt x="0" y="0"/>
                    </a:cubicBezTo>
                    <a:cubicBezTo>
                      <a:pt x="0" y="3"/>
                      <a:pt x="2" y="6"/>
                      <a:pt x="6" y="8"/>
                    </a:cubicBezTo>
                    <a:cubicBezTo>
                      <a:pt x="13" y="13"/>
                      <a:pt x="26" y="13"/>
                      <a:pt x="34" y="8"/>
                    </a:cubicBezTo>
                    <a:cubicBezTo>
                      <a:pt x="38" y="6"/>
                      <a:pt x="40" y="3"/>
                      <a:pt x="4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7" name="Freeform 62"/>
              <p:cNvSpPr>
                <a:spLocks/>
              </p:cNvSpPr>
              <p:nvPr/>
            </p:nvSpPr>
            <p:spPr bwMode="auto">
              <a:xfrm>
                <a:off x="2816225" y="1343025"/>
                <a:ext cx="6129338" cy="3548062"/>
              </a:xfrm>
              <a:custGeom>
                <a:avLst/>
                <a:gdLst>
                  <a:gd name="T0" fmla="*/ 0 w 3861"/>
                  <a:gd name="T1" fmla="*/ 1485 h 2235"/>
                  <a:gd name="T2" fmla="*/ 2569 w 3861"/>
                  <a:gd name="T3" fmla="*/ 0 h 2235"/>
                  <a:gd name="T4" fmla="*/ 3861 w 3861"/>
                  <a:gd name="T5" fmla="*/ 751 h 2235"/>
                  <a:gd name="T6" fmla="*/ 1289 w 3861"/>
                  <a:gd name="T7" fmla="*/ 2235 h 2235"/>
                  <a:gd name="T8" fmla="*/ 0 w 3861"/>
                  <a:gd name="T9" fmla="*/ 1485 h 2235"/>
                </a:gdLst>
                <a:ahLst/>
                <a:cxnLst>
                  <a:cxn ang="0">
                    <a:pos x="T0" y="T1"/>
                  </a:cxn>
                  <a:cxn ang="0">
                    <a:pos x="T2" y="T3"/>
                  </a:cxn>
                  <a:cxn ang="0">
                    <a:pos x="T4" y="T5"/>
                  </a:cxn>
                  <a:cxn ang="0">
                    <a:pos x="T6" y="T7"/>
                  </a:cxn>
                  <a:cxn ang="0">
                    <a:pos x="T8" y="T9"/>
                  </a:cxn>
                </a:cxnLst>
                <a:rect l="0" t="0" r="r" b="b"/>
                <a:pathLst>
                  <a:path w="3861" h="2235">
                    <a:moveTo>
                      <a:pt x="0" y="1485"/>
                    </a:moveTo>
                    <a:lnTo>
                      <a:pt x="2569" y="0"/>
                    </a:lnTo>
                    <a:lnTo>
                      <a:pt x="3861" y="751"/>
                    </a:lnTo>
                    <a:lnTo>
                      <a:pt x="1289" y="2235"/>
                    </a:lnTo>
                    <a:lnTo>
                      <a:pt x="0" y="1485"/>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8" name="Freeform 63"/>
              <p:cNvSpPr>
                <a:spLocks/>
              </p:cNvSpPr>
              <p:nvPr/>
            </p:nvSpPr>
            <p:spPr bwMode="auto">
              <a:xfrm>
                <a:off x="4862513" y="2535238"/>
                <a:ext cx="4083050" cy="2520950"/>
              </a:xfrm>
              <a:custGeom>
                <a:avLst/>
                <a:gdLst>
                  <a:gd name="T0" fmla="*/ 2572 w 2572"/>
                  <a:gd name="T1" fmla="*/ 0 h 1588"/>
                  <a:gd name="T2" fmla="*/ 2572 w 2572"/>
                  <a:gd name="T3" fmla="*/ 102 h 1588"/>
                  <a:gd name="T4" fmla="*/ 0 w 2572"/>
                  <a:gd name="T5" fmla="*/ 1588 h 1588"/>
                  <a:gd name="T6" fmla="*/ 0 w 2572"/>
                  <a:gd name="T7" fmla="*/ 1484 h 1588"/>
                  <a:gd name="T8" fmla="*/ 2572 w 2572"/>
                  <a:gd name="T9" fmla="*/ 0 h 1588"/>
                </a:gdLst>
                <a:ahLst/>
                <a:cxnLst>
                  <a:cxn ang="0">
                    <a:pos x="T0" y="T1"/>
                  </a:cxn>
                  <a:cxn ang="0">
                    <a:pos x="T2" y="T3"/>
                  </a:cxn>
                  <a:cxn ang="0">
                    <a:pos x="T4" y="T5"/>
                  </a:cxn>
                  <a:cxn ang="0">
                    <a:pos x="T6" y="T7"/>
                  </a:cxn>
                  <a:cxn ang="0">
                    <a:pos x="T8" y="T9"/>
                  </a:cxn>
                </a:cxnLst>
                <a:rect l="0" t="0" r="r" b="b"/>
                <a:pathLst>
                  <a:path w="2572" h="1588">
                    <a:moveTo>
                      <a:pt x="2572" y="0"/>
                    </a:moveTo>
                    <a:lnTo>
                      <a:pt x="2572" y="102"/>
                    </a:lnTo>
                    <a:lnTo>
                      <a:pt x="0" y="1588"/>
                    </a:lnTo>
                    <a:lnTo>
                      <a:pt x="0" y="1484"/>
                    </a:lnTo>
                    <a:lnTo>
                      <a:pt x="2572"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9" name="Freeform 64"/>
              <p:cNvSpPr>
                <a:spLocks/>
              </p:cNvSpPr>
              <p:nvPr/>
            </p:nvSpPr>
            <p:spPr bwMode="auto">
              <a:xfrm>
                <a:off x="2816225" y="3700463"/>
                <a:ext cx="2046288" cy="1355725"/>
              </a:xfrm>
              <a:custGeom>
                <a:avLst/>
                <a:gdLst>
                  <a:gd name="T0" fmla="*/ 1289 w 1289"/>
                  <a:gd name="T1" fmla="*/ 750 h 854"/>
                  <a:gd name="T2" fmla="*/ 1289 w 1289"/>
                  <a:gd name="T3" fmla="*/ 854 h 854"/>
                  <a:gd name="T4" fmla="*/ 0 w 1289"/>
                  <a:gd name="T5" fmla="*/ 104 h 854"/>
                  <a:gd name="T6" fmla="*/ 0 w 1289"/>
                  <a:gd name="T7" fmla="*/ 0 h 854"/>
                  <a:gd name="T8" fmla="*/ 1289 w 1289"/>
                  <a:gd name="T9" fmla="*/ 750 h 854"/>
                </a:gdLst>
                <a:ahLst/>
                <a:cxnLst>
                  <a:cxn ang="0">
                    <a:pos x="T0" y="T1"/>
                  </a:cxn>
                  <a:cxn ang="0">
                    <a:pos x="T2" y="T3"/>
                  </a:cxn>
                  <a:cxn ang="0">
                    <a:pos x="T4" y="T5"/>
                  </a:cxn>
                  <a:cxn ang="0">
                    <a:pos x="T6" y="T7"/>
                  </a:cxn>
                  <a:cxn ang="0">
                    <a:pos x="T8" y="T9"/>
                  </a:cxn>
                </a:cxnLst>
                <a:rect l="0" t="0" r="r" b="b"/>
                <a:pathLst>
                  <a:path w="1289" h="854">
                    <a:moveTo>
                      <a:pt x="1289" y="750"/>
                    </a:moveTo>
                    <a:lnTo>
                      <a:pt x="1289" y="854"/>
                    </a:lnTo>
                    <a:lnTo>
                      <a:pt x="0" y="104"/>
                    </a:lnTo>
                    <a:lnTo>
                      <a:pt x="0" y="0"/>
                    </a:lnTo>
                    <a:lnTo>
                      <a:pt x="1289" y="75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2" name="Group 181"/>
            <p:cNvGrpSpPr/>
            <p:nvPr/>
          </p:nvGrpSpPr>
          <p:grpSpPr>
            <a:xfrm>
              <a:off x="5157788" y="2652713"/>
              <a:ext cx="1968500" cy="1182687"/>
              <a:chOff x="5157788" y="2652713"/>
              <a:chExt cx="1968500" cy="1182687"/>
            </a:xfrm>
          </p:grpSpPr>
          <p:sp>
            <p:nvSpPr>
              <p:cNvPr id="226" name="Freeform 65"/>
              <p:cNvSpPr>
                <a:spLocks/>
              </p:cNvSpPr>
              <p:nvPr/>
            </p:nvSpPr>
            <p:spPr bwMode="auto">
              <a:xfrm>
                <a:off x="5157788" y="2979738"/>
                <a:ext cx="1965325" cy="855662"/>
              </a:xfrm>
              <a:custGeom>
                <a:avLst/>
                <a:gdLst>
                  <a:gd name="T0" fmla="*/ 535 w 535"/>
                  <a:gd name="T1" fmla="*/ 0 h 233"/>
                  <a:gd name="T2" fmla="*/ 533 w 535"/>
                  <a:gd name="T3" fmla="*/ 3 h 233"/>
                  <a:gd name="T4" fmla="*/ 158 w 535"/>
                  <a:gd name="T5" fmla="*/ 219 h 233"/>
                  <a:gd name="T6" fmla="*/ 148 w 535"/>
                  <a:gd name="T7" fmla="*/ 219 h 233"/>
                  <a:gd name="T8" fmla="*/ 3 w 535"/>
                  <a:gd name="T9" fmla="*/ 135 h 233"/>
                  <a:gd name="T10" fmla="*/ 0 w 535"/>
                  <a:gd name="T11" fmla="*/ 132 h 233"/>
                  <a:gd name="T12" fmla="*/ 1 w 535"/>
                  <a:gd name="T13" fmla="*/ 144 h 233"/>
                  <a:gd name="T14" fmla="*/ 3 w 535"/>
                  <a:gd name="T15" fmla="*/ 147 h 233"/>
                  <a:gd name="T16" fmla="*/ 148 w 535"/>
                  <a:gd name="T17" fmla="*/ 231 h 233"/>
                  <a:gd name="T18" fmla="*/ 158 w 535"/>
                  <a:gd name="T19" fmla="*/ 231 h 233"/>
                  <a:gd name="T20" fmla="*/ 533 w 535"/>
                  <a:gd name="T21" fmla="*/ 15 h 233"/>
                  <a:gd name="T22" fmla="*/ 535 w 535"/>
                  <a:gd name="T23" fmla="*/ 12 h 233"/>
                  <a:gd name="T24" fmla="*/ 535 w 53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233">
                    <a:moveTo>
                      <a:pt x="535" y="0"/>
                    </a:moveTo>
                    <a:cubicBezTo>
                      <a:pt x="535" y="1"/>
                      <a:pt x="534" y="2"/>
                      <a:pt x="533" y="3"/>
                    </a:cubicBezTo>
                    <a:cubicBezTo>
                      <a:pt x="158" y="219"/>
                      <a:pt x="158" y="219"/>
                      <a:pt x="158" y="219"/>
                    </a:cubicBezTo>
                    <a:cubicBezTo>
                      <a:pt x="155" y="221"/>
                      <a:pt x="151" y="221"/>
                      <a:pt x="148" y="219"/>
                    </a:cubicBezTo>
                    <a:cubicBezTo>
                      <a:pt x="3" y="135"/>
                      <a:pt x="3" y="135"/>
                      <a:pt x="3" y="135"/>
                    </a:cubicBezTo>
                    <a:cubicBezTo>
                      <a:pt x="1" y="134"/>
                      <a:pt x="0" y="133"/>
                      <a:pt x="0" y="132"/>
                    </a:cubicBezTo>
                    <a:cubicBezTo>
                      <a:pt x="1" y="144"/>
                      <a:pt x="1" y="144"/>
                      <a:pt x="1" y="144"/>
                    </a:cubicBezTo>
                    <a:cubicBezTo>
                      <a:pt x="1" y="145"/>
                      <a:pt x="1" y="146"/>
                      <a:pt x="3" y="147"/>
                    </a:cubicBezTo>
                    <a:cubicBezTo>
                      <a:pt x="148" y="231"/>
                      <a:pt x="148" y="231"/>
                      <a:pt x="148" y="231"/>
                    </a:cubicBezTo>
                    <a:cubicBezTo>
                      <a:pt x="151" y="233"/>
                      <a:pt x="155" y="233"/>
                      <a:pt x="158" y="231"/>
                    </a:cubicBezTo>
                    <a:cubicBezTo>
                      <a:pt x="533" y="15"/>
                      <a:pt x="533" y="15"/>
                      <a:pt x="533" y="15"/>
                    </a:cubicBezTo>
                    <a:cubicBezTo>
                      <a:pt x="534" y="14"/>
                      <a:pt x="535" y="13"/>
                      <a:pt x="535" y="12"/>
                    </a:cubicBezTo>
                    <a:lnTo>
                      <a:pt x="535"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7" name="Freeform 66"/>
              <p:cNvSpPr>
                <a:spLocks/>
              </p:cNvSpPr>
              <p:nvPr/>
            </p:nvSpPr>
            <p:spPr bwMode="auto">
              <a:xfrm>
                <a:off x="5157788" y="2652713"/>
                <a:ext cx="1968500" cy="1139825"/>
              </a:xfrm>
              <a:custGeom>
                <a:avLst/>
                <a:gdLst>
                  <a:gd name="T0" fmla="*/ 377 w 536"/>
                  <a:gd name="T1" fmla="*/ 2 h 310"/>
                  <a:gd name="T2" fmla="*/ 387 w 536"/>
                  <a:gd name="T3" fmla="*/ 2 h 310"/>
                  <a:gd name="T4" fmla="*/ 533 w 536"/>
                  <a:gd name="T5" fmla="*/ 86 h 310"/>
                  <a:gd name="T6" fmla="*/ 533 w 536"/>
                  <a:gd name="T7" fmla="*/ 92 h 310"/>
                  <a:gd name="T8" fmla="*/ 158 w 536"/>
                  <a:gd name="T9" fmla="*/ 308 h 310"/>
                  <a:gd name="T10" fmla="*/ 148 w 536"/>
                  <a:gd name="T11" fmla="*/ 308 h 310"/>
                  <a:gd name="T12" fmla="*/ 3 w 536"/>
                  <a:gd name="T13" fmla="*/ 224 h 310"/>
                  <a:gd name="T14" fmla="*/ 3 w 536"/>
                  <a:gd name="T15" fmla="*/ 218 h 310"/>
                  <a:gd name="T16" fmla="*/ 377 w 536"/>
                  <a:gd name="T17" fmla="*/ 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10">
                    <a:moveTo>
                      <a:pt x="377" y="2"/>
                    </a:moveTo>
                    <a:cubicBezTo>
                      <a:pt x="380" y="0"/>
                      <a:pt x="385" y="0"/>
                      <a:pt x="387" y="2"/>
                    </a:cubicBezTo>
                    <a:cubicBezTo>
                      <a:pt x="533" y="86"/>
                      <a:pt x="533" y="86"/>
                      <a:pt x="533" y="86"/>
                    </a:cubicBezTo>
                    <a:cubicBezTo>
                      <a:pt x="536" y="88"/>
                      <a:pt x="536" y="90"/>
                      <a:pt x="533" y="92"/>
                    </a:cubicBezTo>
                    <a:cubicBezTo>
                      <a:pt x="158" y="308"/>
                      <a:pt x="158" y="308"/>
                      <a:pt x="158" y="308"/>
                    </a:cubicBezTo>
                    <a:cubicBezTo>
                      <a:pt x="155" y="310"/>
                      <a:pt x="151" y="310"/>
                      <a:pt x="148" y="308"/>
                    </a:cubicBezTo>
                    <a:cubicBezTo>
                      <a:pt x="3" y="224"/>
                      <a:pt x="3" y="224"/>
                      <a:pt x="3" y="224"/>
                    </a:cubicBezTo>
                    <a:cubicBezTo>
                      <a:pt x="0" y="222"/>
                      <a:pt x="0" y="220"/>
                      <a:pt x="3" y="218"/>
                    </a:cubicBezTo>
                    <a:lnTo>
                      <a:pt x="377"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8" name="Freeform 67"/>
              <p:cNvSpPr>
                <a:spLocks/>
              </p:cNvSpPr>
              <p:nvPr/>
            </p:nvSpPr>
            <p:spPr bwMode="auto">
              <a:xfrm>
                <a:off x="5178425" y="3390900"/>
                <a:ext cx="203200" cy="117475"/>
              </a:xfrm>
              <a:custGeom>
                <a:avLst/>
                <a:gdLst>
                  <a:gd name="T0" fmla="*/ 54 w 55"/>
                  <a:gd name="T1" fmla="*/ 14 h 32"/>
                  <a:gd name="T2" fmla="*/ 24 w 55"/>
                  <a:gd name="T3" fmla="*/ 31 h 32"/>
                  <a:gd name="T4" fmla="*/ 19 w 55"/>
                  <a:gd name="T5" fmla="*/ 31 h 32"/>
                  <a:gd name="T6" fmla="*/ 1 w 55"/>
                  <a:gd name="T7" fmla="*/ 21 h 32"/>
                  <a:gd name="T8" fmla="*/ 1 w 55"/>
                  <a:gd name="T9" fmla="*/ 18 h 32"/>
                  <a:gd name="T10" fmla="*/ 32 w 55"/>
                  <a:gd name="T11" fmla="*/ 1 h 32"/>
                  <a:gd name="T12" fmla="*/ 37 w 55"/>
                  <a:gd name="T13" fmla="*/ 1 h 32"/>
                  <a:gd name="T14" fmla="*/ 54 w 55"/>
                  <a:gd name="T15" fmla="*/ 11 h 32"/>
                  <a:gd name="T16" fmla="*/ 54 w 55"/>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2">
                    <a:moveTo>
                      <a:pt x="54" y="14"/>
                    </a:moveTo>
                    <a:cubicBezTo>
                      <a:pt x="24" y="31"/>
                      <a:pt x="24" y="31"/>
                      <a:pt x="24" y="31"/>
                    </a:cubicBezTo>
                    <a:cubicBezTo>
                      <a:pt x="22" y="32"/>
                      <a:pt x="20" y="32"/>
                      <a:pt x="19" y="31"/>
                    </a:cubicBezTo>
                    <a:cubicBezTo>
                      <a:pt x="1" y="21"/>
                      <a:pt x="1" y="21"/>
                      <a:pt x="1" y="21"/>
                    </a:cubicBezTo>
                    <a:cubicBezTo>
                      <a:pt x="0" y="20"/>
                      <a:pt x="0" y="19"/>
                      <a:pt x="1" y="18"/>
                    </a:cubicBezTo>
                    <a:cubicBezTo>
                      <a:pt x="32" y="1"/>
                      <a:pt x="32" y="1"/>
                      <a:pt x="32" y="1"/>
                    </a:cubicBezTo>
                    <a:cubicBezTo>
                      <a:pt x="33" y="0"/>
                      <a:pt x="35" y="0"/>
                      <a:pt x="37" y="1"/>
                    </a:cubicBezTo>
                    <a:cubicBezTo>
                      <a:pt x="54" y="11"/>
                      <a:pt x="54" y="11"/>
                      <a:pt x="54" y="11"/>
                    </a:cubicBezTo>
                    <a:cubicBezTo>
                      <a:pt x="55" y="12"/>
                      <a:pt x="55" y="13"/>
                      <a:pt x="54"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9" name="Freeform 68"/>
              <p:cNvSpPr>
                <a:spLocks/>
              </p:cNvSpPr>
              <p:nvPr/>
            </p:nvSpPr>
            <p:spPr bwMode="auto">
              <a:xfrm>
                <a:off x="5318125" y="3335338"/>
                <a:ext cx="161925" cy="92075"/>
              </a:xfrm>
              <a:custGeom>
                <a:avLst/>
                <a:gdLst>
                  <a:gd name="T0" fmla="*/ 43 w 44"/>
                  <a:gd name="T1" fmla="*/ 13 h 25"/>
                  <a:gd name="T2" fmla="*/ 24 w 44"/>
                  <a:gd name="T3" fmla="*/ 24 h 25"/>
                  <a:gd name="T4" fmla="*/ 19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3"/>
                    </a:moveTo>
                    <a:cubicBezTo>
                      <a:pt x="24" y="24"/>
                      <a:pt x="24" y="24"/>
                      <a:pt x="24" y="24"/>
                    </a:cubicBezTo>
                    <a:cubicBezTo>
                      <a:pt x="23" y="25"/>
                      <a:pt x="20" y="25"/>
                      <a:pt x="19" y="24"/>
                    </a:cubicBezTo>
                    <a:cubicBezTo>
                      <a:pt x="2" y="14"/>
                      <a:pt x="2" y="14"/>
                      <a:pt x="2" y="14"/>
                    </a:cubicBezTo>
                    <a:cubicBezTo>
                      <a:pt x="0" y="13"/>
                      <a:pt x="0" y="12"/>
                      <a:pt x="2" y="11"/>
                    </a:cubicBezTo>
                    <a:cubicBezTo>
                      <a:pt x="20" y="0"/>
                      <a:pt x="20" y="0"/>
                      <a:pt x="20" y="0"/>
                    </a:cubicBezTo>
                    <a:cubicBezTo>
                      <a:pt x="22" y="0"/>
                      <a:pt x="24" y="0"/>
                      <a:pt x="25" y="0"/>
                    </a:cubicBezTo>
                    <a:cubicBezTo>
                      <a:pt x="43" y="11"/>
                      <a:pt x="43" y="11"/>
                      <a:pt x="43" y="11"/>
                    </a:cubicBezTo>
                    <a:cubicBezTo>
                      <a:pt x="44" y="11"/>
                      <a:pt x="44" y="13"/>
                      <a:pt x="43"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0" name="Freeform 69"/>
              <p:cNvSpPr>
                <a:spLocks/>
              </p:cNvSpPr>
              <p:nvPr/>
            </p:nvSpPr>
            <p:spPr bwMode="auto">
              <a:xfrm>
                <a:off x="5414963" y="3281363"/>
                <a:ext cx="160338" cy="92075"/>
              </a:xfrm>
              <a:custGeom>
                <a:avLst/>
                <a:gdLst>
                  <a:gd name="T0" fmla="*/ 43 w 44"/>
                  <a:gd name="T1" fmla="*/ 13 h 25"/>
                  <a:gd name="T2" fmla="*/ 24 w 44"/>
                  <a:gd name="T3" fmla="*/ 24 h 25"/>
                  <a:gd name="T4" fmla="*/ 19 w 44"/>
                  <a:gd name="T5" fmla="*/ 24 h 25"/>
                  <a:gd name="T6" fmla="*/ 2 w 44"/>
                  <a:gd name="T7" fmla="*/ 14 h 25"/>
                  <a:gd name="T8" fmla="*/ 2 w 44"/>
                  <a:gd name="T9" fmla="*/ 11 h 25"/>
                  <a:gd name="T10" fmla="*/ 20 w 44"/>
                  <a:gd name="T11" fmla="*/ 0 h 25"/>
                  <a:gd name="T12" fmla="*/ 25 w 44"/>
                  <a:gd name="T13" fmla="*/ 0 h 25"/>
                  <a:gd name="T14" fmla="*/ 43 w 44"/>
                  <a:gd name="T15" fmla="*/ 10 h 25"/>
                  <a:gd name="T16" fmla="*/ 43 w 44"/>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3"/>
                    </a:moveTo>
                    <a:cubicBezTo>
                      <a:pt x="24" y="24"/>
                      <a:pt x="24" y="24"/>
                      <a:pt x="24" y="24"/>
                    </a:cubicBezTo>
                    <a:cubicBezTo>
                      <a:pt x="23" y="25"/>
                      <a:pt x="21" y="25"/>
                      <a:pt x="19" y="24"/>
                    </a:cubicBezTo>
                    <a:cubicBezTo>
                      <a:pt x="2" y="14"/>
                      <a:pt x="2" y="14"/>
                      <a:pt x="2" y="14"/>
                    </a:cubicBezTo>
                    <a:cubicBezTo>
                      <a:pt x="0" y="13"/>
                      <a:pt x="0" y="12"/>
                      <a:pt x="2" y="11"/>
                    </a:cubicBezTo>
                    <a:cubicBezTo>
                      <a:pt x="20" y="0"/>
                      <a:pt x="20" y="0"/>
                      <a:pt x="20" y="0"/>
                    </a:cubicBezTo>
                    <a:cubicBezTo>
                      <a:pt x="22" y="0"/>
                      <a:pt x="24" y="0"/>
                      <a:pt x="25" y="0"/>
                    </a:cubicBezTo>
                    <a:cubicBezTo>
                      <a:pt x="43" y="10"/>
                      <a:pt x="43" y="10"/>
                      <a:pt x="43" y="10"/>
                    </a:cubicBezTo>
                    <a:cubicBezTo>
                      <a:pt x="44" y="11"/>
                      <a:pt x="44" y="13"/>
                      <a:pt x="43"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1" name="Freeform 70"/>
              <p:cNvSpPr>
                <a:spLocks/>
              </p:cNvSpPr>
              <p:nvPr/>
            </p:nvSpPr>
            <p:spPr bwMode="auto">
              <a:xfrm>
                <a:off x="5510213" y="3222625"/>
                <a:ext cx="161925" cy="95250"/>
              </a:xfrm>
              <a:custGeom>
                <a:avLst/>
                <a:gdLst>
                  <a:gd name="T0" fmla="*/ 43 w 44"/>
                  <a:gd name="T1" fmla="*/ 14 h 26"/>
                  <a:gd name="T2" fmla="*/ 24 w 44"/>
                  <a:gd name="T3" fmla="*/ 25 h 26"/>
                  <a:gd name="T4" fmla="*/ 19 w 44"/>
                  <a:gd name="T5" fmla="*/ 25 h 26"/>
                  <a:gd name="T6" fmla="*/ 2 w 44"/>
                  <a:gd name="T7" fmla="*/ 15 h 26"/>
                  <a:gd name="T8" fmla="*/ 2 w 44"/>
                  <a:gd name="T9" fmla="*/ 12 h 26"/>
                  <a:gd name="T10" fmla="*/ 21 w 44"/>
                  <a:gd name="T11" fmla="*/ 1 h 26"/>
                  <a:gd name="T12" fmla="*/ 25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4" y="25"/>
                      <a:pt x="24" y="25"/>
                      <a:pt x="24" y="25"/>
                    </a:cubicBezTo>
                    <a:cubicBezTo>
                      <a:pt x="23" y="26"/>
                      <a:pt x="21" y="26"/>
                      <a:pt x="19" y="25"/>
                    </a:cubicBezTo>
                    <a:cubicBezTo>
                      <a:pt x="2" y="15"/>
                      <a:pt x="2" y="15"/>
                      <a:pt x="2" y="15"/>
                    </a:cubicBezTo>
                    <a:cubicBezTo>
                      <a:pt x="0" y="14"/>
                      <a:pt x="0" y="13"/>
                      <a:pt x="2" y="12"/>
                    </a:cubicBezTo>
                    <a:cubicBezTo>
                      <a:pt x="21" y="1"/>
                      <a:pt x="21" y="1"/>
                      <a:pt x="21"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2" name="Freeform 71"/>
              <p:cNvSpPr>
                <a:spLocks/>
              </p:cNvSpPr>
              <p:nvPr/>
            </p:nvSpPr>
            <p:spPr bwMode="auto">
              <a:xfrm>
                <a:off x="5605463" y="3167063"/>
                <a:ext cx="161925" cy="95250"/>
              </a:xfrm>
              <a:custGeom>
                <a:avLst/>
                <a:gdLst>
                  <a:gd name="T0" fmla="*/ 43 w 44"/>
                  <a:gd name="T1" fmla="*/ 14 h 26"/>
                  <a:gd name="T2" fmla="*/ 24 w 44"/>
                  <a:gd name="T3" fmla="*/ 25 h 26"/>
                  <a:gd name="T4" fmla="*/ 19 w 44"/>
                  <a:gd name="T5" fmla="*/ 25 h 26"/>
                  <a:gd name="T6" fmla="*/ 2 w 44"/>
                  <a:gd name="T7" fmla="*/ 15 h 26"/>
                  <a:gd name="T8" fmla="*/ 2 w 44"/>
                  <a:gd name="T9" fmla="*/ 12 h 26"/>
                  <a:gd name="T10" fmla="*/ 21 w 44"/>
                  <a:gd name="T11" fmla="*/ 1 h 26"/>
                  <a:gd name="T12" fmla="*/ 26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4" y="25"/>
                      <a:pt x="24" y="25"/>
                      <a:pt x="24" y="25"/>
                    </a:cubicBezTo>
                    <a:cubicBezTo>
                      <a:pt x="23" y="26"/>
                      <a:pt x="21" y="26"/>
                      <a:pt x="19" y="25"/>
                    </a:cubicBezTo>
                    <a:cubicBezTo>
                      <a:pt x="2" y="15"/>
                      <a:pt x="2" y="15"/>
                      <a:pt x="2" y="15"/>
                    </a:cubicBezTo>
                    <a:cubicBezTo>
                      <a:pt x="0" y="14"/>
                      <a:pt x="0" y="13"/>
                      <a:pt x="2" y="12"/>
                    </a:cubicBezTo>
                    <a:cubicBezTo>
                      <a:pt x="21" y="1"/>
                      <a:pt x="21" y="1"/>
                      <a:pt x="21" y="1"/>
                    </a:cubicBezTo>
                    <a:cubicBezTo>
                      <a:pt x="22" y="0"/>
                      <a:pt x="24" y="0"/>
                      <a:pt x="26"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3" name="Freeform 72"/>
              <p:cNvSpPr>
                <a:spLocks/>
              </p:cNvSpPr>
              <p:nvPr/>
            </p:nvSpPr>
            <p:spPr bwMode="auto">
              <a:xfrm>
                <a:off x="5703888" y="3111500"/>
                <a:ext cx="161925" cy="95250"/>
              </a:xfrm>
              <a:custGeom>
                <a:avLst/>
                <a:gdLst>
                  <a:gd name="T0" fmla="*/ 42 w 44"/>
                  <a:gd name="T1" fmla="*/ 14 h 26"/>
                  <a:gd name="T2" fmla="*/ 23 w 44"/>
                  <a:gd name="T3" fmla="*/ 25 h 26"/>
                  <a:gd name="T4" fmla="*/ 18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3" y="25"/>
                      <a:pt x="23" y="25"/>
                      <a:pt x="23" y="25"/>
                    </a:cubicBezTo>
                    <a:cubicBezTo>
                      <a:pt x="22" y="26"/>
                      <a:pt x="20" y="26"/>
                      <a:pt x="18" y="25"/>
                    </a:cubicBezTo>
                    <a:cubicBezTo>
                      <a:pt x="1" y="15"/>
                      <a:pt x="1" y="15"/>
                      <a:pt x="1" y="15"/>
                    </a:cubicBezTo>
                    <a:cubicBezTo>
                      <a:pt x="0" y="14"/>
                      <a:pt x="0" y="13"/>
                      <a:pt x="1" y="12"/>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4" name="Freeform 73"/>
              <p:cNvSpPr>
                <a:spLocks/>
              </p:cNvSpPr>
              <p:nvPr/>
            </p:nvSpPr>
            <p:spPr bwMode="auto">
              <a:xfrm>
                <a:off x="5800725" y="3055938"/>
                <a:ext cx="160338" cy="96837"/>
              </a:xfrm>
              <a:custGeom>
                <a:avLst/>
                <a:gdLst>
                  <a:gd name="T0" fmla="*/ 42 w 44"/>
                  <a:gd name="T1" fmla="*/ 14 h 26"/>
                  <a:gd name="T2" fmla="*/ 24 w 44"/>
                  <a:gd name="T3" fmla="*/ 25 h 26"/>
                  <a:gd name="T4" fmla="*/ 19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2" y="26"/>
                      <a:pt x="20" y="26"/>
                      <a:pt x="19" y="25"/>
                    </a:cubicBezTo>
                    <a:cubicBezTo>
                      <a:pt x="1" y="15"/>
                      <a:pt x="1" y="15"/>
                      <a:pt x="1" y="15"/>
                    </a:cubicBezTo>
                    <a:cubicBezTo>
                      <a:pt x="0" y="14"/>
                      <a:pt x="0" y="13"/>
                      <a:pt x="1" y="12"/>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5" name="Freeform 74"/>
              <p:cNvSpPr>
                <a:spLocks/>
              </p:cNvSpPr>
              <p:nvPr/>
            </p:nvSpPr>
            <p:spPr bwMode="auto">
              <a:xfrm>
                <a:off x="5895975" y="3001963"/>
                <a:ext cx="161925" cy="95250"/>
              </a:xfrm>
              <a:custGeom>
                <a:avLst/>
                <a:gdLst>
                  <a:gd name="T0" fmla="*/ 42 w 44"/>
                  <a:gd name="T1" fmla="*/ 14 h 26"/>
                  <a:gd name="T2" fmla="*/ 24 w 44"/>
                  <a:gd name="T3" fmla="*/ 25 h 26"/>
                  <a:gd name="T4" fmla="*/ 19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2" y="26"/>
                      <a:pt x="20" y="26"/>
                      <a:pt x="19" y="25"/>
                    </a:cubicBezTo>
                    <a:cubicBezTo>
                      <a:pt x="1" y="15"/>
                      <a:pt x="1" y="15"/>
                      <a:pt x="1" y="15"/>
                    </a:cubicBezTo>
                    <a:cubicBezTo>
                      <a:pt x="0" y="14"/>
                      <a:pt x="0" y="13"/>
                      <a:pt x="1" y="12"/>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6" name="Freeform 75"/>
              <p:cNvSpPr>
                <a:spLocks/>
              </p:cNvSpPr>
              <p:nvPr/>
            </p:nvSpPr>
            <p:spPr bwMode="auto">
              <a:xfrm>
                <a:off x="5991225" y="2946400"/>
                <a:ext cx="161925" cy="95250"/>
              </a:xfrm>
              <a:custGeom>
                <a:avLst/>
                <a:gdLst>
                  <a:gd name="T0" fmla="*/ 42 w 44"/>
                  <a:gd name="T1" fmla="*/ 14 h 26"/>
                  <a:gd name="T2" fmla="*/ 24 w 44"/>
                  <a:gd name="T3" fmla="*/ 25 h 26"/>
                  <a:gd name="T4" fmla="*/ 19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2" y="26"/>
                      <a:pt x="20" y="26"/>
                      <a:pt x="19" y="25"/>
                    </a:cubicBezTo>
                    <a:cubicBezTo>
                      <a:pt x="1" y="15"/>
                      <a:pt x="1" y="15"/>
                      <a:pt x="1" y="15"/>
                    </a:cubicBezTo>
                    <a:cubicBezTo>
                      <a:pt x="0" y="14"/>
                      <a:pt x="0" y="13"/>
                      <a:pt x="1" y="12"/>
                    </a:cubicBezTo>
                    <a:cubicBezTo>
                      <a:pt x="20" y="1"/>
                      <a:pt x="20" y="1"/>
                      <a:pt x="20" y="1"/>
                    </a:cubicBezTo>
                    <a:cubicBezTo>
                      <a:pt x="21" y="0"/>
                      <a:pt x="24"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7" name="Freeform 76"/>
              <p:cNvSpPr>
                <a:spLocks/>
              </p:cNvSpPr>
              <p:nvPr/>
            </p:nvSpPr>
            <p:spPr bwMode="auto">
              <a:xfrm>
                <a:off x="6086475" y="2890838"/>
                <a:ext cx="161925" cy="92075"/>
              </a:xfrm>
              <a:custGeom>
                <a:avLst/>
                <a:gdLst>
                  <a:gd name="T0" fmla="*/ 43 w 44"/>
                  <a:gd name="T1" fmla="*/ 14 h 25"/>
                  <a:gd name="T2" fmla="*/ 24 w 44"/>
                  <a:gd name="T3" fmla="*/ 25 h 25"/>
                  <a:gd name="T4" fmla="*/ 19 w 44"/>
                  <a:gd name="T5" fmla="*/ 25 h 25"/>
                  <a:gd name="T6" fmla="*/ 1 w 44"/>
                  <a:gd name="T7" fmla="*/ 15 h 25"/>
                  <a:gd name="T8" fmla="*/ 1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5"/>
                      <a:pt x="24" y="25"/>
                      <a:pt x="24" y="25"/>
                    </a:cubicBezTo>
                    <a:cubicBezTo>
                      <a:pt x="22" y="25"/>
                      <a:pt x="20" y="25"/>
                      <a:pt x="19" y="25"/>
                    </a:cubicBezTo>
                    <a:cubicBezTo>
                      <a:pt x="1" y="15"/>
                      <a:pt x="1" y="15"/>
                      <a:pt x="1" y="15"/>
                    </a:cubicBezTo>
                    <a:cubicBezTo>
                      <a:pt x="0" y="14"/>
                      <a:pt x="0" y="13"/>
                      <a:pt x="1" y="12"/>
                    </a:cubicBezTo>
                    <a:cubicBezTo>
                      <a:pt x="20" y="1"/>
                      <a:pt x="20" y="1"/>
                      <a:pt x="20" y="1"/>
                    </a:cubicBezTo>
                    <a:cubicBezTo>
                      <a:pt x="21"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8" name="Freeform 77"/>
              <p:cNvSpPr>
                <a:spLocks/>
              </p:cNvSpPr>
              <p:nvPr/>
            </p:nvSpPr>
            <p:spPr bwMode="auto">
              <a:xfrm>
                <a:off x="6181725" y="2835275"/>
                <a:ext cx="161925" cy="92075"/>
              </a:xfrm>
              <a:custGeom>
                <a:avLst/>
                <a:gdLst>
                  <a:gd name="T0" fmla="*/ 43 w 44"/>
                  <a:gd name="T1" fmla="*/ 14 h 25"/>
                  <a:gd name="T2" fmla="*/ 24 w 44"/>
                  <a:gd name="T3" fmla="*/ 25 h 25"/>
                  <a:gd name="T4" fmla="*/ 19 w 44"/>
                  <a:gd name="T5" fmla="*/ 25 h 25"/>
                  <a:gd name="T6" fmla="*/ 1 w 44"/>
                  <a:gd name="T7" fmla="*/ 15 h 25"/>
                  <a:gd name="T8" fmla="*/ 1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5"/>
                      <a:pt x="24" y="25"/>
                      <a:pt x="24" y="25"/>
                    </a:cubicBezTo>
                    <a:cubicBezTo>
                      <a:pt x="23" y="25"/>
                      <a:pt x="20" y="25"/>
                      <a:pt x="19" y="25"/>
                    </a:cubicBezTo>
                    <a:cubicBezTo>
                      <a:pt x="1" y="15"/>
                      <a:pt x="1" y="15"/>
                      <a:pt x="1" y="15"/>
                    </a:cubicBezTo>
                    <a:cubicBezTo>
                      <a:pt x="0" y="14"/>
                      <a:pt x="0" y="12"/>
                      <a:pt x="1" y="12"/>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9" name="Freeform 78"/>
              <p:cNvSpPr>
                <a:spLocks/>
              </p:cNvSpPr>
              <p:nvPr/>
            </p:nvSpPr>
            <p:spPr bwMode="auto">
              <a:xfrm>
                <a:off x="6278563" y="2781300"/>
                <a:ext cx="160338" cy="92075"/>
              </a:xfrm>
              <a:custGeom>
                <a:avLst/>
                <a:gdLst>
                  <a:gd name="T0" fmla="*/ 43 w 44"/>
                  <a:gd name="T1" fmla="*/ 14 h 25"/>
                  <a:gd name="T2" fmla="*/ 24 w 44"/>
                  <a:gd name="T3" fmla="*/ 25 h 25"/>
                  <a:gd name="T4" fmla="*/ 19 w 44"/>
                  <a:gd name="T5" fmla="*/ 25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5"/>
                      <a:pt x="24" y="25"/>
                      <a:pt x="24" y="25"/>
                    </a:cubicBezTo>
                    <a:cubicBezTo>
                      <a:pt x="23" y="25"/>
                      <a:pt x="20" y="25"/>
                      <a:pt x="19" y="25"/>
                    </a:cubicBezTo>
                    <a:cubicBezTo>
                      <a:pt x="2" y="14"/>
                      <a:pt x="2" y="14"/>
                      <a:pt x="2" y="14"/>
                    </a:cubicBezTo>
                    <a:cubicBezTo>
                      <a:pt x="0" y="14"/>
                      <a:pt x="0" y="12"/>
                      <a:pt x="2" y="12"/>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0" name="Freeform 79"/>
              <p:cNvSpPr>
                <a:spLocks/>
              </p:cNvSpPr>
              <p:nvPr/>
            </p:nvSpPr>
            <p:spPr bwMode="auto">
              <a:xfrm>
                <a:off x="6373813" y="2725738"/>
                <a:ext cx="161925" cy="92075"/>
              </a:xfrm>
              <a:custGeom>
                <a:avLst/>
                <a:gdLst>
                  <a:gd name="T0" fmla="*/ 43 w 44"/>
                  <a:gd name="T1" fmla="*/ 14 h 25"/>
                  <a:gd name="T2" fmla="*/ 24 w 44"/>
                  <a:gd name="T3" fmla="*/ 24 h 25"/>
                  <a:gd name="T4" fmla="*/ 19 w 44"/>
                  <a:gd name="T5" fmla="*/ 24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4"/>
                      <a:pt x="24" y="24"/>
                      <a:pt x="24" y="24"/>
                    </a:cubicBezTo>
                    <a:cubicBezTo>
                      <a:pt x="23" y="25"/>
                      <a:pt x="20" y="25"/>
                      <a:pt x="19" y="24"/>
                    </a:cubicBezTo>
                    <a:cubicBezTo>
                      <a:pt x="2" y="14"/>
                      <a:pt x="2" y="14"/>
                      <a:pt x="2" y="14"/>
                    </a:cubicBezTo>
                    <a:cubicBezTo>
                      <a:pt x="0" y="14"/>
                      <a:pt x="0" y="12"/>
                      <a:pt x="2" y="12"/>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1" name="Freeform 80"/>
              <p:cNvSpPr>
                <a:spLocks/>
              </p:cNvSpPr>
              <p:nvPr/>
            </p:nvSpPr>
            <p:spPr bwMode="auto">
              <a:xfrm>
                <a:off x="6469063" y="2670175"/>
                <a:ext cx="161925" cy="92075"/>
              </a:xfrm>
              <a:custGeom>
                <a:avLst/>
                <a:gdLst>
                  <a:gd name="T0" fmla="*/ 43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4"/>
                      <a:pt x="24" y="24"/>
                      <a:pt x="24" y="24"/>
                    </a:cubicBezTo>
                    <a:cubicBezTo>
                      <a:pt x="23" y="25"/>
                      <a:pt x="21" y="25"/>
                      <a:pt x="19" y="24"/>
                    </a:cubicBezTo>
                    <a:cubicBezTo>
                      <a:pt x="2" y="14"/>
                      <a:pt x="2" y="14"/>
                      <a:pt x="2" y="14"/>
                    </a:cubicBezTo>
                    <a:cubicBezTo>
                      <a:pt x="0" y="14"/>
                      <a:pt x="0" y="12"/>
                      <a:pt x="2" y="11"/>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2" name="Freeform 81"/>
              <p:cNvSpPr>
                <a:spLocks/>
              </p:cNvSpPr>
              <p:nvPr/>
            </p:nvSpPr>
            <p:spPr bwMode="auto">
              <a:xfrm>
                <a:off x="5270500" y="3471863"/>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3" name="Freeform 82"/>
              <p:cNvSpPr>
                <a:spLocks/>
              </p:cNvSpPr>
              <p:nvPr/>
            </p:nvSpPr>
            <p:spPr bwMode="auto">
              <a:xfrm>
                <a:off x="5362575" y="3497263"/>
                <a:ext cx="209550" cy="117475"/>
              </a:xfrm>
              <a:custGeom>
                <a:avLst/>
                <a:gdLst>
                  <a:gd name="T0" fmla="*/ 56 w 57"/>
                  <a:gd name="T1" fmla="*/ 14 h 32"/>
                  <a:gd name="T2" fmla="*/ 25 w 57"/>
                  <a:gd name="T3" fmla="*/ 32 h 32"/>
                  <a:gd name="T4" fmla="*/ 20 w 57"/>
                  <a:gd name="T5" fmla="*/ 32 h 32"/>
                  <a:gd name="T6" fmla="*/ 2 w 57"/>
                  <a:gd name="T7" fmla="*/ 21 h 32"/>
                  <a:gd name="T8" fmla="*/ 2 w 57"/>
                  <a:gd name="T9" fmla="*/ 18 h 32"/>
                  <a:gd name="T10" fmla="*/ 33 w 57"/>
                  <a:gd name="T11" fmla="*/ 0 h 32"/>
                  <a:gd name="T12" fmla="*/ 38 w 57"/>
                  <a:gd name="T13" fmla="*/ 0 h 32"/>
                  <a:gd name="T14" fmla="*/ 56 w 57"/>
                  <a:gd name="T15" fmla="*/ 11 h 32"/>
                  <a:gd name="T16" fmla="*/ 56 w 57"/>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2">
                    <a:moveTo>
                      <a:pt x="56" y="14"/>
                    </a:moveTo>
                    <a:cubicBezTo>
                      <a:pt x="25" y="32"/>
                      <a:pt x="25" y="32"/>
                      <a:pt x="25" y="32"/>
                    </a:cubicBezTo>
                    <a:cubicBezTo>
                      <a:pt x="23" y="32"/>
                      <a:pt x="21" y="32"/>
                      <a:pt x="20" y="32"/>
                    </a:cubicBezTo>
                    <a:cubicBezTo>
                      <a:pt x="2" y="21"/>
                      <a:pt x="2" y="21"/>
                      <a:pt x="2" y="21"/>
                    </a:cubicBezTo>
                    <a:cubicBezTo>
                      <a:pt x="0" y="20"/>
                      <a:pt x="0" y="19"/>
                      <a:pt x="2" y="18"/>
                    </a:cubicBezTo>
                    <a:cubicBezTo>
                      <a:pt x="33" y="0"/>
                      <a:pt x="33" y="0"/>
                      <a:pt x="33" y="0"/>
                    </a:cubicBezTo>
                    <a:cubicBezTo>
                      <a:pt x="34" y="0"/>
                      <a:pt x="36" y="0"/>
                      <a:pt x="38" y="0"/>
                    </a:cubicBezTo>
                    <a:cubicBezTo>
                      <a:pt x="56" y="11"/>
                      <a:pt x="56" y="11"/>
                      <a:pt x="56" y="11"/>
                    </a:cubicBezTo>
                    <a:cubicBezTo>
                      <a:pt x="57" y="12"/>
                      <a:pt x="57" y="13"/>
                      <a:pt x="56"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4" name="Freeform 83"/>
              <p:cNvSpPr>
                <a:spLocks/>
              </p:cNvSpPr>
              <p:nvPr/>
            </p:nvSpPr>
            <p:spPr bwMode="auto">
              <a:xfrm>
                <a:off x="5454650" y="3533775"/>
                <a:ext cx="231775" cy="136525"/>
              </a:xfrm>
              <a:custGeom>
                <a:avLst/>
                <a:gdLst>
                  <a:gd name="T0" fmla="*/ 62 w 63"/>
                  <a:gd name="T1" fmla="*/ 14 h 37"/>
                  <a:gd name="T2" fmla="*/ 24 w 63"/>
                  <a:gd name="T3" fmla="*/ 36 h 37"/>
                  <a:gd name="T4" fmla="*/ 19 w 63"/>
                  <a:gd name="T5" fmla="*/ 36 h 37"/>
                  <a:gd name="T6" fmla="*/ 2 w 63"/>
                  <a:gd name="T7" fmla="*/ 26 h 37"/>
                  <a:gd name="T8" fmla="*/ 2 w 63"/>
                  <a:gd name="T9" fmla="*/ 23 h 37"/>
                  <a:gd name="T10" fmla="*/ 39 w 63"/>
                  <a:gd name="T11" fmla="*/ 1 h 37"/>
                  <a:gd name="T12" fmla="*/ 44 w 63"/>
                  <a:gd name="T13" fmla="*/ 1 h 37"/>
                  <a:gd name="T14" fmla="*/ 62 w 63"/>
                  <a:gd name="T15" fmla="*/ 11 h 37"/>
                  <a:gd name="T16" fmla="*/ 62 w 63"/>
                  <a:gd name="T1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7">
                    <a:moveTo>
                      <a:pt x="62" y="14"/>
                    </a:moveTo>
                    <a:cubicBezTo>
                      <a:pt x="24" y="36"/>
                      <a:pt x="24" y="36"/>
                      <a:pt x="24" y="36"/>
                    </a:cubicBezTo>
                    <a:cubicBezTo>
                      <a:pt x="23" y="37"/>
                      <a:pt x="21" y="37"/>
                      <a:pt x="19" y="36"/>
                    </a:cubicBezTo>
                    <a:cubicBezTo>
                      <a:pt x="2" y="26"/>
                      <a:pt x="2" y="26"/>
                      <a:pt x="2" y="26"/>
                    </a:cubicBezTo>
                    <a:cubicBezTo>
                      <a:pt x="0" y="25"/>
                      <a:pt x="0" y="23"/>
                      <a:pt x="2" y="23"/>
                    </a:cubicBezTo>
                    <a:cubicBezTo>
                      <a:pt x="39" y="1"/>
                      <a:pt x="39" y="1"/>
                      <a:pt x="39" y="1"/>
                    </a:cubicBezTo>
                    <a:cubicBezTo>
                      <a:pt x="41" y="0"/>
                      <a:pt x="43" y="0"/>
                      <a:pt x="44" y="1"/>
                    </a:cubicBezTo>
                    <a:cubicBezTo>
                      <a:pt x="62" y="11"/>
                      <a:pt x="62" y="11"/>
                      <a:pt x="62" y="11"/>
                    </a:cubicBezTo>
                    <a:cubicBezTo>
                      <a:pt x="63" y="12"/>
                      <a:pt x="63" y="13"/>
                      <a:pt x="6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5" name="Freeform 84"/>
              <p:cNvSpPr>
                <a:spLocks/>
              </p:cNvSpPr>
              <p:nvPr/>
            </p:nvSpPr>
            <p:spPr bwMode="auto">
              <a:xfrm>
                <a:off x="5546725" y="3560763"/>
                <a:ext cx="279400" cy="161925"/>
              </a:xfrm>
              <a:custGeom>
                <a:avLst/>
                <a:gdLst>
                  <a:gd name="T0" fmla="*/ 75 w 76"/>
                  <a:gd name="T1" fmla="*/ 14 h 44"/>
                  <a:gd name="T2" fmla="*/ 24 w 76"/>
                  <a:gd name="T3" fmla="*/ 43 h 44"/>
                  <a:gd name="T4" fmla="*/ 19 w 76"/>
                  <a:gd name="T5" fmla="*/ 43 h 44"/>
                  <a:gd name="T6" fmla="*/ 1 w 76"/>
                  <a:gd name="T7" fmla="*/ 33 h 44"/>
                  <a:gd name="T8" fmla="*/ 1 w 76"/>
                  <a:gd name="T9" fmla="*/ 30 h 44"/>
                  <a:gd name="T10" fmla="*/ 52 w 76"/>
                  <a:gd name="T11" fmla="*/ 1 h 44"/>
                  <a:gd name="T12" fmla="*/ 57 w 76"/>
                  <a:gd name="T13" fmla="*/ 1 h 44"/>
                  <a:gd name="T14" fmla="*/ 75 w 76"/>
                  <a:gd name="T15" fmla="*/ 11 h 44"/>
                  <a:gd name="T16" fmla="*/ 75 w 76"/>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4">
                    <a:moveTo>
                      <a:pt x="75" y="14"/>
                    </a:moveTo>
                    <a:cubicBezTo>
                      <a:pt x="24" y="43"/>
                      <a:pt x="24" y="43"/>
                      <a:pt x="24" y="43"/>
                    </a:cubicBezTo>
                    <a:cubicBezTo>
                      <a:pt x="23" y="44"/>
                      <a:pt x="21" y="44"/>
                      <a:pt x="19" y="43"/>
                    </a:cubicBezTo>
                    <a:cubicBezTo>
                      <a:pt x="1" y="33"/>
                      <a:pt x="1" y="33"/>
                      <a:pt x="1" y="33"/>
                    </a:cubicBezTo>
                    <a:cubicBezTo>
                      <a:pt x="0" y="32"/>
                      <a:pt x="0" y="31"/>
                      <a:pt x="1" y="30"/>
                    </a:cubicBezTo>
                    <a:cubicBezTo>
                      <a:pt x="52" y="1"/>
                      <a:pt x="52" y="1"/>
                      <a:pt x="52" y="1"/>
                    </a:cubicBezTo>
                    <a:cubicBezTo>
                      <a:pt x="54" y="0"/>
                      <a:pt x="56" y="0"/>
                      <a:pt x="57" y="1"/>
                    </a:cubicBezTo>
                    <a:cubicBezTo>
                      <a:pt x="75" y="11"/>
                      <a:pt x="75" y="11"/>
                      <a:pt x="75" y="11"/>
                    </a:cubicBezTo>
                    <a:cubicBezTo>
                      <a:pt x="76" y="12"/>
                      <a:pt x="76" y="13"/>
                      <a:pt x="75"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6" name="Freeform 85"/>
              <p:cNvSpPr>
                <a:spLocks/>
              </p:cNvSpPr>
              <p:nvPr/>
            </p:nvSpPr>
            <p:spPr bwMode="auto">
              <a:xfrm>
                <a:off x="5365750" y="3416300"/>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7" name="Freeform 86"/>
              <p:cNvSpPr>
                <a:spLocks/>
              </p:cNvSpPr>
              <p:nvPr/>
            </p:nvSpPr>
            <p:spPr bwMode="auto">
              <a:xfrm>
                <a:off x="5462588" y="3362325"/>
                <a:ext cx="160338"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0"/>
                      <a:pt x="20" y="0"/>
                      <a:pt x="20" y="0"/>
                    </a:cubicBezTo>
                    <a:cubicBezTo>
                      <a:pt x="21" y="0"/>
                      <a:pt x="24" y="0"/>
                      <a:pt x="25" y="0"/>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8" name="Freeform 87"/>
              <p:cNvSpPr>
                <a:spLocks/>
              </p:cNvSpPr>
              <p:nvPr/>
            </p:nvSpPr>
            <p:spPr bwMode="auto">
              <a:xfrm>
                <a:off x="5561013" y="330676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9" name="Freeform 88"/>
              <p:cNvSpPr>
                <a:spLocks/>
              </p:cNvSpPr>
              <p:nvPr/>
            </p:nvSpPr>
            <p:spPr bwMode="auto">
              <a:xfrm>
                <a:off x="5656263" y="3251200"/>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0" name="Freeform 89"/>
              <p:cNvSpPr>
                <a:spLocks/>
              </p:cNvSpPr>
              <p:nvPr/>
            </p:nvSpPr>
            <p:spPr bwMode="auto">
              <a:xfrm>
                <a:off x="5753100" y="3195638"/>
                <a:ext cx="157163"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1" name="Freeform 90"/>
              <p:cNvSpPr>
                <a:spLocks/>
              </p:cNvSpPr>
              <p:nvPr/>
            </p:nvSpPr>
            <p:spPr bwMode="auto">
              <a:xfrm>
                <a:off x="5848350" y="3141663"/>
                <a:ext cx="157163"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2" name="Freeform 91"/>
              <p:cNvSpPr>
                <a:spLocks/>
              </p:cNvSpPr>
              <p:nvPr/>
            </p:nvSpPr>
            <p:spPr bwMode="auto">
              <a:xfrm>
                <a:off x="5943600" y="3086100"/>
                <a:ext cx="157163" cy="92075"/>
              </a:xfrm>
              <a:custGeom>
                <a:avLst/>
                <a:gdLst>
                  <a:gd name="T0" fmla="*/ 42 w 43"/>
                  <a:gd name="T1" fmla="*/ 13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3"/>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3" name="Freeform 92"/>
              <p:cNvSpPr>
                <a:spLocks/>
              </p:cNvSpPr>
              <p:nvPr/>
            </p:nvSpPr>
            <p:spPr bwMode="auto">
              <a:xfrm>
                <a:off x="6038850" y="3027363"/>
                <a:ext cx="158750" cy="95250"/>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5"/>
                      <a:pt x="1" y="15"/>
                      <a:pt x="1" y="15"/>
                    </a:cubicBezTo>
                    <a:cubicBezTo>
                      <a:pt x="0" y="14"/>
                      <a:pt x="0" y="12"/>
                      <a:pt x="1" y="12"/>
                    </a:cubicBezTo>
                    <a:cubicBezTo>
                      <a:pt x="19" y="1"/>
                      <a:pt x="19" y="1"/>
                      <a:pt x="19" y="1"/>
                    </a:cubicBezTo>
                    <a:cubicBezTo>
                      <a:pt x="21"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4" name="Freeform 93"/>
              <p:cNvSpPr>
                <a:spLocks/>
              </p:cNvSpPr>
              <p:nvPr/>
            </p:nvSpPr>
            <p:spPr bwMode="auto">
              <a:xfrm>
                <a:off x="6134100" y="2971800"/>
                <a:ext cx="158750" cy="95250"/>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5"/>
                      <a:pt x="1" y="15"/>
                      <a:pt x="1" y="15"/>
                    </a:cubicBezTo>
                    <a:cubicBezTo>
                      <a:pt x="0" y="14"/>
                      <a:pt x="0" y="12"/>
                      <a:pt x="1" y="12"/>
                    </a:cubicBezTo>
                    <a:cubicBezTo>
                      <a:pt x="19" y="1"/>
                      <a:pt x="19" y="1"/>
                      <a:pt x="19" y="1"/>
                    </a:cubicBezTo>
                    <a:cubicBezTo>
                      <a:pt x="21"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5" name="Freeform 94"/>
              <p:cNvSpPr>
                <a:spLocks/>
              </p:cNvSpPr>
              <p:nvPr/>
            </p:nvSpPr>
            <p:spPr bwMode="auto">
              <a:xfrm>
                <a:off x="6229350" y="2916238"/>
                <a:ext cx="158750" cy="96837"/>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5"/>
                      <a:pt x="1" y="15"/>
                      <a:pt x="1" y="15"/>
                    </a:cubicBezTo>
                    <a:cubicBezTo>
                      <a:pt x="0" y="14"/>
                      <a:pt x="0" y="12"/>
                      <a:pt x="1" y="12"/>
                    </a:cubicBezTo>
                    <a:cubicBezTo>
                      <a:pt x="19" y="1"/>
                      <a:pt x="19" y="1"/>
                      <a:pt x="19" y="1"/>
                    </a:cubicBezTo>
                    <a:cubicBezTo>
                      <a:pt x="21"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6" name="Freeform 95"/>
              <p:cNvSpPr>
                <a:spLocks/>
              </p:cNvSpPr>
              <p:nvPr/>
            </p:nvSpPr>
            <p:spPr bwMode="auto">
              <a:xfrm>
                <a:off x="6326188" y="2862263"/>
                <a:ext cx="157163"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7" name="Freeform 96"/>
              <p:cNvSpPr>
                <a:spLocks/>
              </p:cNvSpPr>
              <p:nvPr/>
            </p:nvSpPr>
            <p:spPr bwMode="auto">
              <a:xfrm>
                <a:off x="6421438" y="2806700"/>
                <a:ext cx="157163"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8" name="Freeform 97"/>
              <p:cNvSpPr>
                <a:spLocks/>
              </p:cNvSpPr>
              <p:nvPr/>
            </p:nvSpPr>
            <p:spPr bwMode="auto">
              <a:xfrm>
                <a:off x="5505450" y="3443288"/>
                <a:ext cx="161925" cy="90487"/>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0"/>
                      <a:pt x="20" y="0"/>
                      <a:pt x="20" y="0"/>
                    </a:cubicBezTo>
                    <a:cubicBezTo>
                      <a:pt x="21" y="0"/>
                      <a:pt x="23" y="0"/>
                      <a:pt x="25" y="0"/>
                    </a:cubicBezTo>
                    <a:cubicBezTo>
                      <a:pt x="43" y="11"/>
                      <a:pt x="43" y="11"/>
                      <a:pt x="43" y="11"/>
                    </a:cubicBezTo>
                    <a:cubicBezTo>
                      <a:pt x="44" y="11"/>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9" name="Freeform 98"/>
              <p:cNvSpPr>
                <a:spLocks/>
              </p:cNvSpPr>
              <p:nvPr/>
            </p:nvSpPr>
            <p:spPr bwMode="auto">
              <a:xfrm>
                <a:off x="5602288" y="3387725"/>
                <a:ext cx="160338"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0"/>
                      <a:pt x="20" y="0"/>
                      <a:pt x="20" y="0"/>
                    </a:cubicBezTo>
                    <a:cubicBezTo>
                      <a:pt x="21" y="0"/>
                      <a:pt x="23" y="0"/>
                      <a:pt x="25" y="0"/>
                    </a:cubicBezTo>
                    <a:cubicBezTo>
                      <a:pt x="43" y="11"/>
                      <a:pt x="43" y="11"/>
                      <a:pt x="43" y="11"/>
                    </a:cubicBezTo>
                    <a:cubicBezTo>
                      <a:pt x="44" y="11"/>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0" name="Freeform 99"/>
              <p:cNvSpPr>
                <a:spLocks/>
              </p:cNvSpPr>
              <p:nvPr/>
            </p:nvSpPr>
            <p:spPr bwMode="auto">
              <a:xfrm>
                <a:off x="5700713" y="333216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1" name="Freeform 100"/>
              <p:cNvSpPr>
                <a:spLocks/>
              </p:cNvSpPr>
              <p:nvPr/>
            </p:nvSpPr>
            <p:spPr bwMode="auto">
              <a:xfrm>
                <a:off x="5795963" y="3276600"/>
                <a:ext cx="158750" cy="92075"/>
              </a:xfrm>
              <a:custGeom>
                <a:avLst/>
                <a:gdLst>
                  <a:gd name="T0" fmla="*/ 42 w 43"/>
                  <a:gd name="T1" fmla="*/ 13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3"/>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2" name="Freeform 101"/>
              <p:cNvSpPr>
                <a:spLocks/>
              </p:cNvSpPr>
              <p:nvPr/>
            </p:nvSpPr>
            <p:spPr bwMode="auto">
              <a:xfrm>
                <a:off x="5891213" y="3217863"/>
                <a:ext cx="158750" cy="96837"/>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2" y="26"/>
                      <a:pt x="20" y="26"/>
                      <a:pt x="19" y="25"/>
                    </a:cubicBezTo>
                    <a:cubicBezTo>
                      <a:pt x="1" y="15"/>
                      <a:pt x="1" y="15"/>
                      <a:pt x="1" y="15"/>
                    </a:cubicBezTo>
                    <a:cubicBezTo>
                      <a:pt x="0" y="14"/>
                      <a:pt x="0" y="12"/>
                      <a:pt x="1" y="12"/>
                    </a:cubicBezTo>
                    <a:cubicBezTo>
                      <a:pt x="19" y="1"/>
                      <a:pt x="19" y="1"/>
                      <a:pt x="19" y="1"/>
                    </a:cubicBezTo>
                    <a:cubicBezTo>
                      <a:pt x="20"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3" name="Freeform 102"/>
              <p:cNvSpPr>
                <a:spLocks/>
              </p:cNvSpPr>
              <p:nvPr/>
            </p:nvSpPr>
            <p:spPr bwMode="auto">
              <a:xfrm>
                <a:off x="5988050" y="3163888"/>
                <a:ext cx="157163" cy="95250"/>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2" y="26"/>
                      <a:pt x="20" y="26"/>
                      <a:pt x="19" y="25"/>
                    </a:cubicBezTo>
                    <a:cubicBezTo>
                      <a:pt x="1" y="15"/>
                      <a:pt x="1" y="15"/>
                      <a:pt x="1" y="15"/>
                    </a:cubicBezTo>
                    <a:cubicBezTo>
                      <a:pt x="0" y="14"/>
                      <a:pt x="0" y="12"/>
                      <a:pt x="1" y="12"/>
                    </a:cubicBezTo>
                    <a:cubicBezTo>
                      <a:pt x="19" y="1"/>
                      <a:pt x="19" y="1"/>
                      <a:pt x="19" y="1"/>
                    </a:cubicBezTo>
                    <a:cubicBezTo>
                      <a:pt x="20"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4" name="Freeform 103"/>
              <p:cNvSpPr>
                <a:spLocks/>
              </p:cNvSpPr>
              <p:nvPr/>
            </p:nvSpPr>
            <p:spPr bwMode="auto">
              <a:xfrm>
                <a:off x="6083300" y="3108325"/>
                <a:ext cx="157163"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2" y="26"/>
                      <a:pt x="20" y="26"/>
                      <a:pt x="19" y="25"/>
                    </a:cubicBezTo>
                    <a:cubicBezTo>
                      <a:pt x="1" y="14"/>
                      <a:pt x="1" y="14"/>
                      <a:pt x="1" y="14"/>
                    </a:cubicBezTo>
                    <a:cubicBezTo>
                      <a:pt x="0" y="14"/>
                      <a:pt x="0" y="12"/>
                      <a:pt x="1" y="12"/>
                    </a:cubicBezTo>
                    <a:cubicBezTo>
                      <a:pt x="19" y="1"/>
                      <a:pt x="19" y="1"/>
                      <a:pt x="19" y="1"/>
                    </a:cubicBezTo>
                    <a:cubicBezTo>
                      <a:pt x="20"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104"/>
              <p:cNvSpPr>
                <a:spLocks/>
              </p:cNvSpPr>
              <p:nvPr/>
            </p:nvSpPr>
            <p:spPr bwMode="auto">
              <a:xfrm>
                <a:off x="6178550" y="3052763"/>
                <a:ext cx="158750"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0"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105"/>
              <p:cNvSpPr>
                <a:spLocks/>
              </p:cNvSpPr>
              <p:nvPr/>
            </p:nvSpPr>
            <p:spPr bwMode="auto">
              <a:xfrm>
                <a:off x="6273800" y="2997200"/>
                <a:ext cx="158750" cy="96837"/>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106"/>
              <p:cNvSpPr>
                <a:spLocks/>
              </p:cNvSpPr>
              <p:nvPr/>
            </p:nvSpPr>
            <p:spPr bwMode="auto">
              <a:xfrm>
                <a:off x="6369050" y="2943225"/>
                <a:ext cx="158750" cy="92075"/>
              </a:xfrm>
              <a:custGeom>
                <a:avLst/>
                <a:gdLst>
                  <a:gd name="T0" fmla="*/ 42 w 43"/>
                  <a:gd name="T1" fmla="*/ 14 h 25"/>
                  <a:gd name="T2" fmla="*/ 24 w 43"/>
                  <a:gd name="T3" fmla="*/ 25 h 25"/>
                  <a:gd name="T4" fmla="*/ 19 w 43"/>
                  <a:gd name="T5" fmla="*/ 25 h 25"/>
                  <a:gd name="T6" fmla="*/ 1 w 43"/>
                  <a:gd name="T7" fmla="*/ 14 h 25"/>
                  <a:gd name="T8" fmla="*/ 1 w 43"/>
                  <a:gd name="T9" fmla="*/ 12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3" y="25"/>
                      <a:pt x="20" y="25"/>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Freeform 107"/>
              <p:cNvSpPr>
                <a:spLocks/>
              </p:cNvSpPr>
              <p:nvPr/>
            </p:nvSpPr>
            <p:spPr bwMode="auto">
              <a:xfrm>
                <a:off x="6465888" y="2887663"/>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3" y="25"/>
                      <a:pt x="20" y="25"/>
                      <a:pt x="19" y="25"/>
                    </a:cubicBezTo>
                    <a:cubicBezTo>
                      <a:pt x="1" y="14"/>
                      <a:pt x="1" y="14"/>
                      <a:pt x="1" y="14"/>
                    </a:cubicBezTo>
                    <a:cubicBezTo>
                      <a:pt x="0" y="14"/>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Freeform 108"/>
              <p:cNvSpPr>
                <a:spLocks/>
              </p:cNvSpPr>
              <p:nvPr/>
            </p:nvSpPr>
            <p:spPr bwMode="auto">
              <a:xfrm>
                <a:off x="6561138" y="2832100"/>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3" y="25"/>
                      <a:pt x="20" y="25"/>
                      <a:pt x="19" y="25"/>
                    </a:cubicBezTo>
                    <a:cubicBezTo>
                      <a:pt x="1" y="14"/>
                      <a:pt x="1" y="14"/>
                      <a:pt x="1" y="14"/>
                    </a:cubicBezTo>
                    <a:cubicBezTo>
                      <a:pt x="0" y="14"/>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109"/>
              <p:cNvSpPr>
                <a:spLocks/>
              </p:cNvSpPr>
              <p:nvPr/>
            </p:nvSpPr>
            <p:spPr bwMode="auto">
              <a:xfrm>
                <a:off x="5619750" y="3479800"/>
                <a:ext cx="161925" cy="95250"/>
              </a:xfrm>
              <a:custGeom>
                <a:avLst/>
                <a:gdLst>
                  <a:gd name="T0" fmla="*/ 43 w 44"/>
                  <a:gd name="T1" fmla="*/ 14 h 26"/>
                  <a:gd name="T2" fmla="*/ 25 w 44"/>
                  <a:gd name="T3" fmla="*/ 25 h 26"/>
                  <a:gd name="T4" fmla="*/ 20 w 44"/>
                  <a:gd name="T5" fmla="*/ 25 h 26"/>
                  <a:gd name="T6" fmla="*/ 2 w 44"/>
                  <a:gd name="T7" fmla="*/ 14 h 26"/>
                  <a:gd name="T8" fmla="*/ 2 w 44"/>
                  <a:gd name="T9" fmla="*/ 12 h 26"/>
                  <a:gd name="T10" fmla="*/ 20 w 44"/>
                  <a:gd name="T11" fmla="*/ 1 h 26"/>
                  <a:gd name="T12" fmla="*/ 25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5" y="25"/>
                      <a:pt x="25" y="25"/>
                      <a:pt x="25" y="25"/>
                    </a:cubicBezTo>
                    <a:cubicBezTo>
                      <a:pt x="23" y="26"/>
                      <a:pt x="21" y="26"/>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4"/>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1" name="Freeform 110"/>
              <p:cNvSpPr>
                <a:spLocks/>
              </p:cNvSpPr>
              <p:nvPr/>
            </p:nvSpPr>
            <p:spPr bwMode="auto">
              <a:xfrm>
                <a:off x="5715000" y="3424238"/>
                <a:ext cx="161925" cy="92075"/>
              </a:xfrm>
              <a:custGeom>
                <a:avLst/>
                <a:gdLst>
                  <a:gd name="T0" fmla="*/ 43 w 44"/>
                  <a:gd name="T1" fmla="*/ 14 h 25"/>
                  <a:gd name="T2" fmla="*/ 25 w 44"/>
                  <a:gd name="T3" fmla="*/ 25 h 25"/>
                  <a:gd name="T4" fmla="*/ 20 w 44"/>
                  <a:gd name="T5" fmla="*/ 25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5"/>
                      <a:pt x="25" y="25"/>
                      <a:pt x="25" y="25"/>
                    </a:cubicBezTo>
                    <a:cubicBezTo>
                      <a:pt x="23" y="25"/>
                      <a:pt x="21" y="25"/>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2" name="Freeform 111"/>
              <p:cNvSpPr>
                <a:spLocks/>
              </p:cNvSpPr>
              <p:nvPr/>
            </p:nvSpPr>
            <p:spPr bwMode="auto">
              <a:xfrm>
                <a:off x="5815013" y="3368675"/>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3" name="Freeform 112"/>
              <p:cNvSpPr>
                <a:spLocks/>
              </p:cNvSpPr>
              <p:nvPr/>
            </p:nvSpPr>
            <p:spPr bwMode="auto">
              <a:xfrm>
                <a:off x="5910263" y="3314700"/>
                <a:ext cx="158750" cy="90487"/>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4" name="Freeform 113"/>
              <p:cNvSpPr>
                <a:spLocks/>
              </p:cNvSpPr>
              <p:nvPr/>
            </p:nvSpPr>
            <p:spPr bwMode="auto">
              <a:xfrm>
                <a:off x="6005513" y="3259138"/>
                <a:ext cx="158750"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5" name="Freeform 114"/>
              <p:cNvSpPr>
                <a:spLocks/>
              </p:cNvSpPr>
              <p:nvPr/>
            </p:nvSpPr>
            <p:spPr bwMode="auto">
              <a:xfrm>
                <a:off x="6100763" y="3203575"/>
                <a:ext cx="158750"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6" name="Freeform 115"/>
              <p:cNvSpPr>
                <a:spLocks/>
              </p:cNvSpPr>
              <p:nvPr/>
            </p:nvSpPr>
            <p:spPr bwMode="auto">
              <a:xfrm>
                <a:off x="6197600" y="3148013"/>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7" name="Freeform 116"/>
              <p:cNvSpPr>
                <a:spLocks/>
              </p:cNvSpPr>
              <p:nvPr/>
            </p:nvSpPr>
            <p:spPr bwMode="auto">
              <a:xfrm>
                <a:off x="6292850" y="3094038"/>
                <a:ext cx="157163" cy="90487"/>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8" name="Freeform 117"/>
              <p:cNvSpPr>
                <a:spLocks/>
              </p:cNvSpPr>
              <p:nvPr/>
            </p:nvSpPr>
            <p:spPr bwMode="auto">
              <a:xfrm>
                <a:off x="6388100" y="3038475"/>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9" name="Freeform 118"/>
              <p:cNvSpPr>
                <a:spLocks/>
              </p:cNvSpPr>
              <p:nvPr/>
            </p:nvSpPr>
            <p:spPr bwMode="auto">
              <a:xfrm>
                <a:off x="6483350" y="298291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0" name="Freeform 119"/>
              <p:cNvSpPr>
                <a:spLocks/>
              </p:cNvSpPr>
              <p:nvPr/>
            </p:nvSpPr>
            <p:spPr bwMode="auto">
              <a:xfrm>
                <a:off x="6578600" y="2927350"/>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1" name="Freeform 120"/>
              <p:cNvSpPr>
                <a:spLocks/>
              </p:cNvSpPr>
              <p:nvPr/>
            </p:nvSpPr>
            <p:spPr bwMode="auto">
              <a:xfrm>
                <a:off x="5759450" y="3505200"/>
                <a:ext cx="161925" cy="92075"/>
              </a:xfrm>
              <a:custGeom>
                <a:avLst/>
                <a:gdLst>
                  <a:gd name="T0" fmla="*/ 42 w 44"/>
                  <a:gd name="T1" fmla="*/ 14 h 25"/>
                  <a:gd name="T2" fmla="*/ 24 w 44"/>
                  <a:gd name="T3" fmla="*/ 25 h 25"/>
                  <a:gd name="T4" fmla="*/ 19 w 44"/>
                  <a:gd name="T5" fmla="*/ 25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5"/>
                      <a:pt x="24" y="25"/>
                      <a:pt x="24" y="25"/>
                    </a:cubicBezTo>
                    <a:cubicBezTo>
                      <a:pt x="23" y="25"/>
                      <a:pt x="21" y="25"/>
                      <a:pt x="19" y="25"/>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2" name="Freeform 121"/>
              <p:cNvSpPr>
                <a:spLocks/>
              </p:cNvSpPr>
              <p:nvPr/>
            </p:nvSpPr>
            <p:spPr bwMode="auto">
              <a:xfrm>
                <a:off x="5638800" y="3681413"/>
                <a:ext cx="161925" cy="95250"/>
              </a:xfrm>
              <a:custGeom>
                <a:avLst/>
                <a:gdLst>
                  <a:gd name="T0" fmla="*/ 42 w 44"/>
                  <a:gd name="T1" fmla="*/ 14 h 26"/>
                  <a:gd name="T2" fmla="*/ 24 w 44"/>
                  <a:gd name="T3" fmla="*/ 25 h 26"/>
                  <a:gd name="T4" fmla="*/ 19 w 44"/>
                  <a:gd name="T5" fmla="*/ 25 h 26"/>
                  <a:gd name="T6" fmla="*/ 2 w 44"/>
                  <a:gd name="T7" fmla="*/ 14 h 26"/>
                  <a:gd name="T8" fmla="*/ 2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3" y="26"/>
                      <a:pt x="21" y="26"/>
                      <a:pt x="19" y="25"/>
                    </a:cubicBezTo>
                    <a:cubicBezTo>
                      <a:pt x="2" y="14"/>
                      <a:pt x="2" y="14"/>
                      <a:pt x="2" y="14"/>
                    </a:cubicBezTo>
                    <a:cubicBezTo>
                      <a:pt x="0" y="14"/>
                      <a:pt x="0" y="12"/>
                      <a:pt x="2" y="12"/>
                    </a:cubicBezTo>
                    <a:cubicBezTo>
                      <a:pt x="20" y="1"/>
                      <a:pt x="20" y="1"/>
                      <a:pt x="20" y="1"/>
                    </a:cubicBezTo>
                    <a:cubicBezTo>
                      <a:pt x="21" y="0"/>
                      <a:pt x="23" y="0"/>
                      <a:pt x="25" y="1"/>
                    </a:cubicBezTo>
                    <a:cubicBezTo>
                      <a:pt x="42" y="11"/>
                      <a:pt x="42" y="11"/>
                      <a:pt x="42" y="11"/>
                    </a:cubicBezTo>
                    <a:cubicBezTo>
                      <a:pt x="44" y="12"/>
                      <a:pt x="44"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3" name="Freeform 122"/>
              <p:cNvSpPr>
                <a:spLocks/>
              </p:cNvSpPr>
              <p:nvPr/>
            </p:nvSpPr>
            <p:spPr bwMode="auto">
              <a:xfrm>
                <a:off x="5734050" y="3625850"/>
                <a:ext cx="161925" cy="96837"/>
              </a:xfrm>
              <a:custGeom>
                <a:avLst/>
                <a:gdLst>
                  <a:gd name="T0" fmla="*/ 43 w 44"/>
                  <a:gd name="T1" fmla="*/ 14 h 26"/>
                  <a:gd name="T2" fmla="*/ 24 w 44"/>
                  <a:gd name="T3" fmla="*/ 25 h 26"/>
                  <a:gd name="T4" fmla="*/ 20 w 44"/>
                  <a:gd name="T5" fmla="*/ 25 h 26"/>
                  <a:gd name="T6" fmla="*/ 2 w 44"/>
                  <a:gd name="T7" fmla="*/ 14 h 26"/>
                  <a:gd name="T8" fmla="*/ 2 w 44"/>
                  <a:gd name="T9" fmla="*/ 12 h 26"/>
                  <a:gd name="T10" fmla="*/ 20 w 44"/>
                  <a:gd name="T11" fmla="*/ 1 h 26"/>
                  <a:gd name="T12" fmla="*/ 25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4" y="25"/>
                      <a:pt x="24" y="25"/>
                      <a:pt x="24" y="25"/>
                    </a:cubicBezTo>
                    <a:cubicBezTo>
                      <a:pt x="23" y="26"/>
                      <a:pt x="21" y="26"/>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4"/>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4" name="Freeform 123"/>
              <p:cNvSpPr>
                <a:spLocks/>
              </p:cNvSpPr>
              <p:nvPr/>
            </p:nvSpPr>
            <p:spPr bwMode="auto">
              <a:xfrm>
                <a:off x="5829300" y="3571875"/>
                <a:ext cx="161925" cy="90487"/>
              </a:xfrm>
              <a:custGeom>
                <a:avLst/>
                <a:gdLst>
                  <a:gd name="T0" fmla="*/ 43 w 44"/>
                  <a:gd name="T1" fmla="*/ 14 h 25"/>
                  <a:gd name="T2" fmla="*/ 25 w 44"/>
                  <a:gd name="T3" fmla="*/ 25 h 25"/>
                  <a:gd name="T4" fmla="*/ 20 w 44"/>
                  <a:gd name="T5" fmla="*/ 25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5"/>
                      <a:pt x="25" y="25"/>
                      <a:pt x="25" y="25"/>
                    </a:cubicBezTo>
                    <a:cubicBezTo>
                      <a:pt x="23" y="25"/>
                      <a:pt x="21" y="25"/>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5" name="Freeform 124"/>
              <p:cNvSpPr>
                <a:spLocks/>
              </p:cNvSpPr>
              <p:nvPr/>
            </p:nvSpPr>
            <p:spPr bwMode="auto">
              <a:xfrm>
                <a:off x="5924550" y="3502025"/>
                <a:ext cx="187325" cy="106362"/>
              </a:xfrm>
              <a:custGeom>
                <a:avLst/>
                <a:gdLst>
                  <a:gd name="T0" fmla="*/ 50 w 51"/>
                  <a:gd name="T1" fmla="*/ 14 h 29"/>
                  <a:gd name="T2" fmla="*/ 25 w 51"/>
                  <a:gd name="T3" fmla="*/ 29 h 29"/>
                  <a:gd name="T4" fmla="*/ 20 w 51"/>
                  <a:gd name="T5" fmla="*/ 29 h 29"/>
                  <a:gd name="T6" fmla="*/ 2 w 51"/>
                  <a:gd name="T7" fmla="*/ 18 h 29"/>
                  <a:gd name="T8" fmla="*/ 2 w 51"/>
                  <a:gd name="T9" fmla="*/ 15 h 29"/>
                  <a:gd name="T10" fmla="*/ 27 w 51"/>
                  <a:gd name="T11" fmla="*/ 1 h 29"/>
                  <a:gd name="T12" fmla="*/ 32 w 51"/>
                  <a:gd name="T13" fmla="*/ 1 h 29"/>
                  <a:gd name="T14" fmla="*/ 50 w 51"/>
                  <a:gd name="T15" fmla="*/ 11 h 29"/>
                  <a:gd name="T16" fmla="*/ 50 w 51"/>
                  <a:gd name="T1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50" y="14"/>
                    </a:moveTo>
                    <a:cubicBezTo>
                      <a:pt x="25" y="29"/>
                      <a:pt x="25" y="29"/>
                      <a:pt x="25" y="29"/>
                    </a:cubicBezTo>
                    <a:cubicBezTo>
                      <a:pt x="23" y="29"/>
                      <a:pt x="21" y="29"/>
                      <a:pt x="20" y="29"/>
                    </a:cubicBezTo>
                    <a:cubicBezTo>
                      <a:pt x="2" y="18"/>
                      <a:pt x="2" y="18"/>
                      <a:pt x="2" y="18"/>
                    </a:cubicBezTo>
                    <a:cubicBezTo>
                      <a:pt x="0" y="18"/>
                      <a:pt x="0" y="16"/>
                      <a:pt x="2" y="15"/>
                    </a:cubicBezTo>
                    <a:cubicBezTo>
                      <a:pt x="27" y="1"/>
                      <a:pt x="27" y="1"/>
                      <a:pt x="27" y="1"/>
                    </a:cubicBezTo>
                    <a:cubicBezTo>
                      <a:pt x="28" y="0"/>
                      <a:pt x="30" y="0"/>
                      <a:pt x="32" y="1"/>
                    </a:cubicBezTo>
                    <a:cubicBezTo>
                      <a:pt x="50" y="11"/>
                      <a:pt x="50" y="11"/>
                      <a:pt x="50" y="11"/>
                    </a:cubicBezTo>
                    <a:cubicBezTo>
                      <a:pt x="51" y="12"/>
                      <a:pt x="51" y="13"/>
                      <a:pt x="50"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6" name="Freeform 125"/>
              <p:cNvSpPr>
                <a:spLocks/>
              </p:cNvSpPr>
              <p:nvPr/>
            </p:nvSpPr>
            <p:spPr bwMode="auto">
              <a:xfrm>
                <a:off x="6046788" y="3228975"/>
                <a:ext cx="539750" cy="312737"/>
              </a:xfrm>
              <a:custGeom>
                <a:avLst/>
                <a:gdLst>
                  <a:gd name="T0" fmla="*/ 146 w 147"/>
                  <a:gd name="T1" fmla="*/ 14 h 85"/>
                  <a:gd name="T2" fmla="*/ 24 w 147"/>
                  <a:gd name="T3" fmla="*/ 84 h 85"/>
                  <a:gd name="T4" fmla="*/ 19 w 147"/>
                  <a:gd name="T5" fmla="*/ 84 h 85"/>
                  <a:gd name="T6" fmla="*/ 1 w 147"/>
                  <a:gd name="T7" fmla="*/ 74 h 85"/>
                  <a:gd name="T8" fmla="*/ 1 w 147"/>
                  <a:gd name="T9" fmla="*/ 71 h 85"/>
                  <a:gd name="T10" fmla="*/ 123 w 147"/>
                  <a:gd name="T11" fmla="*/ 0 h 85"/>
                  <a:gd name="T12" fmla="*/ 128 w 147"/>
                  <a:gd name="T13" fmla="*/ 0 h 85"/>
                  <a:gd name="T14" fmla="*/ 146 w 147"/>
                  <a:gd name="T15" fmla="*/ 11 h 85"/>
                  <a:gd name="T16" fmla="*/ 146 w 147"/>
                  <a:gd name="T17"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85">
                    <a:moveTo>
                      <a:pt x="146" y="14"/>
                    </a:moveTo>
                    <a:cubicBezTo>
                      <a:pt x="24" y="84"/>
                      <a:pt x="24" y="84"/>
                      <a:pt x="24" y="84"/>
                    </a:cubicBezTo>
                    <a:cubicBezTo>
                      <a:pt x="22" y="85"/>
                      <a:pt x="20" y="85"/>
                      <a:pt x="19" y="84"/>
                    </a:cubicBezTo>
                    <a:cubicBezTo>
                      <a:pt x="1" y="74"/>
                      <a:pt x="1" y="74"/>
                      <a:pt x="1" y="74"/>
                    </a:cubicBezTo>
                    <a:cubicBezTo>
                      <a:pt x="0" y="73"/>
                      <a:pt x="0" y="72"/>
                      <a:pt x="1" y="71"/>
                    </a:cubicBezTo>
                    <a:cubicBezTo>
                      <a:pt x="123" y="0"/>
                      <a:pt x="123" y="0"/>
                      <a:pt x="123" y="0"/>
                    </a:cubicBezTo>
                    <a:cubicBezTo>
                      <a:pt x="124" y="0"/>
                      <a:pt x="127" y="0"/>
                      <a:pt x="128" y="0"/>
                    </a:cubicBezTo>
                    <a:cubicBezTo>
                      <a:pt x="146" y="11"/>
                      <a:pt x="146" y="11"/>
                      <a:pt x="146" y="11"/>
                    </a:cubicBezTo>
                    <a:cubicBezTo>
                      <a:pt x="147" y="11"/>
                      <a:pt x="147" y="13"/>
                      <a:pt x="146"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7" name="Freeform 126"/>
              <p:cNvSpPr>
                <a:spLocks/>
              </p:cNvSpPr>
              <p:nvPr/>
            </p:nvSpPr>
            <p:spPr bwMode="auto">
              <a:xfrm>
                <a:off x="5854700" y="3449638"/>
                <a:ext cx="161925" cy="92075"/>
              </a:xfrm>
              <a:custGeom>
                <a:avLst/>
                <a:gdLst>
                  <a:gd name="T0" fmla="*/ 42 w 44"/>
                  <a:gd name="T1" fmla="*/ 14 h 25"/>
                  <a:gd name="T2" fmla="*/ 24 w 44"/>
                  <a:gd name="T3" fmla="*/ 25 h 25"/>
                  <a:gd name="T4" fmla="*/ 19 w 44"/>
                  <a:gd name="T5" fmla="*/ 25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5"/>
                      <a:pt x="24" y="25"/>
                      <a:pt x="24" y="25"/>
                    </a:cubicBezTo>
                    <a:cubicBezTo>
                      <a:pt x="23" y="25"/>
                      <a:pt x="21" y="25"/>
                      <a:pt x="19" y="25"/>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8" name="Freeform 127"/>
              <p:cNvSpPr>
                <a:spLocks/>
              </p:cNvSpPr>
              <p:nvPr/>
            </p:nvSpPr>
            <p:spPr bwMode="auto">
              <a:xfrm>
                <a:off x="5951538" y="3394075"/>
                <a:ext cx="160338" cy="92075"/>
              </a:xfrm>
              <a:custGeom>
                <a:avLst/>
                <a:gdLst>
                  <a:gd name="T0" fmla="*/ 42 w 44"/>
                  <a:gd name="T1" fmla="*/ 14 h 25"/>
                  <a:gd name="T2" fmla="*/ 24 w 44"/>
                  <a:gd name="T3" fmla="*/ 25 h 25"/>
                  <a:gd name="T4" fmla="*/ 19 w 44"/>
                  <a:gd name="T5" fmla="*/ 25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5"/>
                      <a:pt x="24" y="25"/>
                      <a:pt x="24" y="25"/>
                    </a:cubicBezTo>
                    <a:cubicBezTo>
                      <a:pt x="23" y="25"/>
                      <a:pt x="21" y="25"/>
                      <a:pt x="19" y="25"/>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9" name="Freeform 128"/>
              <p:cNvSpPr>
                <a:spLocks/>
              </p:cNvSpPr>
              <p:nvPr/>
            </p:nvSpPr>
            <p:spPr bwMode="auto">
              <a:xfrm>
                <a:off x="6046788" y="3340100"/>
                <a:ext cx="161925" cy="92075"/>
              </a:xfrm>
              <a:custGeom>
                <a:avLst/>
                <a:gdLst>
                  <a:gd name="T0" fmla="*/ 43 w 44"/>
                  <a:gd name="T1" fmla="*/ 14 h 25"/>
                  <a:gd name="T2" fmla="*/ 24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4"/>
                      <a:pt x="24" y="24"/>
                      <a:pt x="24"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0" name="Freeform 129"/>
              <p:cNvSpPr>
                <a:spLocks/>
              </p:cNvSpPr>
              <p:nvPr/>
            </p:nvSpPr>
            <p:spPr bwMode="auto">
              <a:xfrm>
                <a:off x="6142038" y="3284538"/>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1" name="Freeform 130"/>
              <p:cNvSpPr>
                <a:spLocks/>
              </p:cNvSpPr>
              <p:nvPr/>
            </p:nvSpPr>
            <p:spPr bwMode="auto">
              <a:xfrm>
                <a:off x="6237288" y="3228975"/>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2" name="Freeform 131"/>
              <p:cNvSpPr>
                <a:spLocks/>
              </p:cNvSpPr>
              <p:nvPr/>
            </p:nvSpPr>
            <p:spPr bwMode="auto">
              <a:xfrm>
                <a:off x="6332538" y="3175000"/>
                <a:ext cx="161925" cy="90487"/>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3" name="Freeform 132"/>
              <p:cNvSpPr>
                <a:spLocks/>
              </p:cNvSpPr>
              <p:nvPr/>
            </p:nvSpPr>
            <p:spPr bwMode="auto">
              <a:xfrm>
                <a:off x="6427788" y="3119438"/>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4" name="Freeform 133"/>
              <p:cNvSpPr>
                <a:spLocks/>
              </p:cNvSpPr>
              <p:nvPr/>
            </p:nvSpPr>
            <p:spPr bwMode="auto">
              <a:xfrm>
                <a:off x="6524625" y="3159125"/>
                <a:ext cx="182563" cy="106362"/>
              </a:xfrm>
              <a:custGeom>
                <a:avLst/>
                <a:gdLst>
                  <a:gd name="T0" fmla="*/ 49 w 50"/>
                  <a:gd name="T1" fmla="*/ 14 h 29"/>
                  <a:gd name="T2" fmla="*/ 24 w 50"/>
                  <a:gd name="T3" fmla="*/ 28 h 29"/>
                  <a:gd name="T4" fmla="*/ 19 w 50"/>
                  <a:gd name="T5" fmla="*/ 28 h 29"/>
                  <a:gd name="T6" fmla="*/ 1 w 50"/>
                  <a:gd name="T7" fmla="*/ 18 h 29"/>
                  <a:gd name="T8" fmla="*/ 1 w 50"/>
                  <a:gd name="T9" fmla="*/ 15 h 29"/>
                  <a:gd name="T10" fmla="*/ 26 w 50"/>
                  <a:gd name="T11" fmla="*/ 0 h 29"/>
                  <a:gd name="T12" fmla="*/ 31 w 50"/>
                  <a:gd name="T13" fmla="*/ 0 h 29"/>
                  <a:gd name="T14" fmla="*/ 49 w 50"/>
                  <a:gd name="T15" fmla="*/ 11 h 29"/>
                  <a:gd name="T16" fmla="*/ 49 w 50"/>
                  <a:gd name="T1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49" y="14"/>
                    </a:moveTo>
                    <a:cubicBezTo>
                      <a:pt x="24" y="28"/>
                      <a:pt x="24" y="28"/>
                      <a:pt x="24" y="28"/>
                    </a:cubicBezTo>
                    <a:cubicBezTo>
                      <a:pt x="23" y="29"/>
                      <a:pt x="20" y="29"/>
                      <a:pt x="19" y="28"/>
                    </a:cubicBezTo>
                    <a:cubicBezTo>
                      <a:pt x="1" y="18"/>
                      <a:pt x="1" y="18"/>
                      <a:pt x="1" y="18"/>
                    </a:cubicBezTo>
                    <a:cubicBezTo>
                      <a:pt x="0" y="17"/>
                      <a:pt x="0" y="16"/>
                      <a:pt x="1" y="15"/>
                    </a:cubicBezTo>
                    <a:cubicBezTo>
                      <a:pt x="26" y="0"/>
                      <a:pt x="26" y="0"/>
                      <a:pt x="26" y="0"/>
                    </a:cubicBezTo>
                    <a:cubicBezTo>
                      <a:pt x="27" y="0"/>
                      <a:pt x="30" y="0"/>
                      <a:pt x="31" y="0"/>
                    </a:cubicBezTo>
                    <a:cubicBezTo>
                      <a:pt x="49" y="11"/>
                      <a:pt x="49" y="11"/>
                      <a:pt x="49" y="11"/>
                    </a:cubicBezTo>
                    <a:cubicBezTo>
                      <a:pt x="50" y="11"/>
                      <a:pt x="50" y="13"/>
                      <a:pt x="49"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5" name="Freeform 134"/>
              <p:cNvSpPr>
                <a:spLocks/>
              </p:cNvSpPr>
              <p:nvPr/>
            </p:nvSpPr>
            <p:spPr bwMode="auto">
              <a:xfrm>
                <a:off x="6524625" y="3063875"/>
                <a:ext cx="160338"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6" name="Freeform 135"/>
              <p:cNvSpPr>
                <a:spLocks/>
              </p:cNvSpPr>
              <p:nvPr/>
            </p:nvSpPr>
            <p:spPr bwMode="auto">
              <a:xfrm>
                <a:off x="6642100" y="3105150"/>
                <a:ext cx="161925" cy="90487"/>
              </a:xfrm>
              <a:custGeom>
                <a:avLst/>
                <a:gdLst>
                  <a:gd name="T0" fmla="*/ 42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4"/>
                      <a:pt x="24" y="24"/>
                      <a:pt x="24" y="24"/>
                    </a:cubicBezTo>
                    <a:cubicBezTo>
                      <a:pt x="23" y="25"/>
                      <a:pt x="21" y="25"/>
                      <a:pt x="19" y="24"/>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7" name="Freeform 136"/>
              <p:cNvSpPr>
                <a:spLocks/>
              </p:cNvSpPr>
              <p:nvPr/>
            </p:nvSpPr>
            <p:spPr bwMode="auto">
              <a:xfrm>
                <a:off x="6737350" y="3049588"/>
                <a:ext cx="161925" cy="92075"/>
              </a:xfrm>
              <a:custGeom>
                <a:avLst/>
                <a:gdLst>
                  <a:gd name="T0" fmla="*/ 42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4"/>
                      <a:pt x="24" y="24"/>
                      <a:pt x="24" y="24"/>
                    </a:cubicBezTo>
                    <a:cubicBezTo>
                      <a:pt x="23" y="25"/>
                      <a:pt x="21" y="25"/>
                      <a:pt x="19" y="24"/>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8" name="Freeform 137"/>
              <p:cNvSpPr>
                <a:spLocks/>
              </p:cNvSpPr>
              <p:nvPr/>
            </p:nvSpPr>
            <p:spPr bwMode="auto">
              <a:xfrm>
                <a:off x="6832600" y="2994025"/>
                <a:ext cx="161925" cy="92075"/>
              </a:xfrm>
              <a:custGeom>
                <a:avLst/>
                <a:gdLst>
                  <a:gd name="T0" fmla="*/ 42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4"/>
                      <a:pt x="24" y="24"/>
                      <a:pt x="24" y="24"/>
                    </a:cubicBezTo>
                    <a:cubicBezTo>
                      <a:pt x="23" y="25"/>
                      <a:pt x="21" y="25"/>
                      <a:pt x="19" y="24"/>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9" name="Freeform 138"/>
              <p:cNvSpPr>
                <a:spLocks/>
              </p:cNvSpPr>
              <p:nvPr/>
            </p:nvSpPr>
            <p:spPr bwMode="auto">
              <a:xfrm>
                <a:off x="6932613" y="2938463"/>
                <a:ext cx="157163"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0" name="Freeform 139"/>
              <p:cNvSpPr>
                <a:spLocks/>
              </p:cNvSpPr>
              <p:nvPr/>
            </p:nvSpPr>
            <p:spPr bwMode="auto">
              <a:xfrm>
                <a:off x="6623050" y="300831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1" name="Freeform 140"/>
              <p:cNvSpPr>
                <a:spLocks/>
              </p:cNvSpPr>
              <p:nvPr/>
            </p:nvSpPr>
            <p:spPr bwMode="auto">
              <a:xfrm>
                <a:off x="6675438" y="2832100"/>
                <a:ext cx="230188" cy="133350"/>
              </a:xfrm>
              <a:custGeom>
                <a:avLst/>
                <a:gdLst>
                  <a:gd name="T0" fmla="*/ 62 w 63"/>
                  <a:gd name="T1" fmla="*/ 14 h 36"/>
                  <a:gd name="T2" fmla="*/ 24 w 63"/>
                  <a:gd name="T3" fmla="*/ 35 h 36"/>
                  <a:gd name="T4" fmla="*/ 19 w 63"/>
                  <a:gd name="T5" fmla="*/ 35 h 36"/>
                  <a:gd name="T6" fmla="*/ 1 w 63"/>
                  <a:gd name="T7" fmla="*/ 25 h 36"/>
                  <a:gd name="T8" fmla="*/ 1 w 63"/>
                  <a:gd name="T9" fmla="*/ 22 h 36"/>
                  <a:gd name="T10" fmla="*/ 39 w 63"/>
                  <a:gd name="T11" fmla="*/ 0 h 36"/>
                  <a:gd name="T12" fmla="*/ 44 w 63"/>
                  <a:gd name="T13" fmla="*/ 0 h 36"/>
                  <a:gd name="T14" fmla="*/ 62 w 63"/>
                  <a:gd name="T15" fmla="*/ 11 h 36"/>
                  <a:gd name="T16" fmla="*/ 62 w 63"/>
                  <a:gd name="T1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62" y="14"/>
                    </a:moveTo>
                    <a:cubicBezTo>
                      <a:pt x="24" y="35"/>
                      <a:pt x="24" y="35"/>
                      <a:pt x="24" y="35"/>
                    </a:cubicBezTo>
                    <a:cubicBezTo>
                      <a:pt x="23" y="36"/>
                      <a:pt x="20" y="36"/>
                      <a:pt x="19" y="35"/>
                    </a:cubicBezTo>
                    <a:cubicBezTo>
                      <a:pt x="1" y="25"/>
                      <a:pt x="1" y="25"/>
                      <a:pt x="1" y="25"/>
                    </a:cubicBezTo>
                    <a:cubicBezTo>
                      <a:pt x="0" y="24"/>
                      <a:pt x="0" y="23"/>
                      <a:pt x="1" y="22"/>
                    </a:cubicBezTo>
                    <a:cubicBezTo>
                      <a:pt x="39" y="0"/>
                      <a:pt x="39" y="0"/>
                      <a:pt x="39" y="0"/>
                    </a:cubicBezTo>
                    <a:cubicBezTo>
                      <a:pt x="40" y="0"/>
                      <a:pt x="43" y="0"/>
                      <a:pt x="44" y="0"/>
                    </a:cubicBezTo>
                    <a:cubicBezTo>
                      <a:pt x="62" y="11"/>
                      <a:pt x="62" y="11"/>
                      <a:pt x="62" y="11"/>
                    </a:cubicBezTo>
                    <a:cubicBezTo>
                      <a:pt x="63" y="12"/>
                      <a:pt x="63" y="13"/>
                      <a:pt x="6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2" name="Freeform 141"/>
              <p:cNvSpPr>
                <a:spLocks/>
              </p:cNvSpPr>
              <p:nvPr/>
            </p:nvSpPr>
            <p:spPr bwMode="auto">
              <a:xfrm>
                <a:off x="6718300" y="2884488"/>
                <a:ext cx="279400" cy="160337"/>
              </a:xfrm>
              <a:custGeom>
                <a:avLst/>
                <a:gdLst>
                  <a:gd name="T0" fmla="*/ 75 w 76"/>
                  <a:gd name="T1" fmla="*/ 14 h 44"/>
                  <a:gd name="T2" fmla="*/ 24 w 76"/>
                  <a:gd name="T3" fmla="*/ 43 h 44"/>
                  <a:gd name="T4" fmla="*/ 19 w 76"/>
                  <a:gd name="T5" fmla="*/ 43 h 44"/>
                  <a:gd name="T6" fmla="*/ 1 w 76"/>
                  <a:gd name="T7" fmla="*/ 33 h 44"/>
                  <a:gd name="T8" fmla="*/ 1 w 76"/>
                  <a:gd name="T9" fmla="*/ 30 h 44"/>
                  <a:gd name="T10" fmla="*/ 52 w 76"/>
                  <a:gd name="T11" fmla="*/ 1 h 44"/>
                  <a:gd name="T12" fmla="*/ 57 w 76"/>
                  <a:gd name="T13" fmla="*/ 1 h 44"/>
                  <a:gd name="T14" fmla="*/ 75 w 76"/>
                  <a:gd name="T15" fmla="*/ 11 h 44"/>
                  <a:gd name="T16" fmla="*/ 75 w 76"/>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4">
                    <a:moveTo>
                      <a:pt x="75" y="14"/>
                    </a:moveTo>
                    <a:cubicBezTo>
                      <a:pt x="24" y="43"/>
                      <a:pt x="24" y="43"/>
                      <a:pt x="24" y="43"/>
                    </a:cubicBezTo>
                    <a:cubicBezTo>
                      <a:pt x="22" y="44"/>
                      <a:pt x="20" y="44"/>
                      <a:pt x="19" y="43"/>
                    </a:cubicBezTo>
                    <a:cubicBezTo>
                      <a:pt x="1" y="33"/>
                      <a:pt x="1" y="33"/>
                      <a:pt x="1" y="33"/>
                    </a:cubicBezTo>
                    <a:cubicBezTo>
                      <a:pt x="0" y="32"/>
                      <a:pt x="0" y="31"/>
                      <a:pt x="1" y="30"/>
                    </a:cubicBezTo>
                    <a:cubicBezTo>
                      <a:pt x="52" y="1"/>
                      <a:pt x="52" y="1"/>
                      <a:pt x="52" y="1"/>
                    </a:cubicBezTo>
                    <a:cubicBezTo>
                      <a:pt x="53" y="0"/>
                      <a:pt x="55" y="0"/>
                      <a:pt x="57" y="1"/>
                    </a:cubicBezTo>
                    <a:cubicBezTo>
                      <a:pt x="75" y="11"/>
                      <a:pt x="75" y="11"/>
                      <a:pt x="75" y="11"/>
                    </a:cubicBezTo>
                    <a:cubicBezTo>
                      <a:pt x="76" y="12"/>
                      <a:pt x="76" y="13"/>
                      <a:pt x="75"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3" name="Freeform 142"/>
              <p:cNvSpPr>
                <a:spLocks/>
              </p:cNvSpPr>
              <p:nvPr/>
            </p:nvSpPr>
            <p:spPr bwMode="auto">
              <a:xfrm>
                <a:off x="6656388" y="2776538"/>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2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2"/>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4" name="Freeform 143"/>
              <p:cNvSpPr>
                <a:spLocks/>
              </p:cNvSpPr>
              <p:nvPr/>
            </p:nvSpPr>
            <p:spPr bwMode="auto">
              <a:xfrm>
                <a:off x="6516688" y="2725738"/>
                <a:ext cx="209550" cy="120650"/>
              </a:xfrm>
              <a:custGeom>
                <a:avLst/>
                <a:gdLst>
                  <a:gd name="T0" fmla="*/ 56 w 57"/>
                  <a:gd name="T1" fmla="*/ 13 h 33"/>
                  <a:gd name="T2" fmla="*/ 24 w 57"/>
                  <a:gd name="T3" fmla="*/ 32 h 33"/>
                  <a:gd name="T4" fmla="*/ 19 w 57"/>
                  <a:gd name="T5" fmla="*/ 32 h 33"/>
                  <a:gd name="T6" fmla="*/ 1 w 57"/>
                  <a:gd name="T7" fmla="*/ 22 h 33"/>
                  <a:gd name="T8" fmla="*/ 1 w 57"/>
                  <a:gd name="T9" fmla="*/ 19 h 33"/>
                  <a:gd name="T10" fmla="*/ 33 w 57"/>
                  <a:gd name="T11" fmla="*/ 0 h 33"/>
                  <a:gd name="T12" fmla="*/ 38 w 57"/>
                  <a:gd name="T13" fmla="*/ 0 h 33"/>
                  <a:gd name="T14" fmla="*/ 56 w 57"/>
                  <a:gd name="T15" fmla="*/ 11 h 33"/>
                  <a:gd name="T16" fmla="*/ 56 w 57"/>
                  <a:gd name="T1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3">
                    <a:moveTo>
                      <a:pt x="56" y="13"/>
                    </a:moveTo>
                    <a:cubicBezTo>
                      <a:pt x="24" y="32"/>
                      <a:pt x="24" y="32"/>
                      <a:pt x="24" y="32"/>
                    </a:cubicBezTo>
                    <a:cubicBezTo>
                      <a:pt x="22" y="33"/>
                      <a:pt x="20" y="33"/>
                      <a:pt x="19" y="32"/>
                    </a:cubicBezTo>
                    <a:cubicBezTo>
                      <a:pt x="1" y="22"/>
                      <a:pt x="1" y="22"/>
                      <a:pt x="1" y="22"/>
                    </a:cubicBezTo>
                    <a:cubicBezTo>
                      <a:pt x="0" y="21"/>
                      <a:pt x="0" y="20"/>
                      <a:pt x="1" y="19"/>
                    </a:cubicBezTo>
                    <a:cubicBezTo>
                      <a:pt x="33" y="0"/>
                      <a:pt x="33" y="0"/>
                      <a:pt x="33" y="0"/>
                    </a:cubicBezTo>
                    <a:cubicBezTo>
                      <a:pt x="34" y="0"/>
                      <a:pt x="36" y="0"/>
                      <a:pt x="38" y="0"/>
                    </a:cubicBezTo>
                    <a:cubicBezTo>
                      <a:pt x="56" y="11"/>
                      <a:pt x="56" y="11"/>
                      <a:pt x="56" y="11"/>
                    </a:cubicBezTo>
                    <a:cubicBezTo>
                      <a:pt x="57" y="11"/>
                      <a:pt x="57" y="13"/>
                      <a:pt x="56"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3" name="Group 182"/>
            <p:cNvGrpSpPr/>
            <p:nvPr/>
          </p:nvGrpSpPr>
          <p:grpSpPr>
            <a:xfrm>
              <a:off x="5359400" y="1711325"/>
              <a:ext cx="3406776" cy="4859337"/>
              <a:chOff x="5359400" y="1711325"/>
              <a:chExt cx="3406776" cy="4859337"/>
            </a:xfrm>
          </p:grpSpPr>
          <p:sp>
            <p:nvSpPr>
              <p:cNvPr id="193" name="Oval 144"/>
              <p:cNvSpPr>
                <a:spLocks noChangeArrowheads="1"/>
              </p:cNvSpPr>
              <p:nvPr/>
            </p:nvSpPr>
            <p:spPr bwMode="auto">
              <a:xfrm>
                <a:off x="6704013" y="5221288"/>
                <a:ext cx="217488" cy="217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4" name="Freeform 145"/>
              <p:cNvSpPr>
                <a:spLocks/>
              </p:cNvSpPr>
              <p:nvPr/>
            </p:nvSpPr>
            <p:spPr bwMode="auto">
              <a:xfrm>
                <a:off x="6734175" y="5214938"/>
                <a:ext cx="947738" cy="609600"/>
              </a:xfrm>
              <a:custGeom>
                <a:avLst/>
                <a:gdLst>
                  <a:gd name="T0" fmla="*/ 211 w 258"/>
                  <a:gd name="T1" fmla="*/ 147 h 166"/>
                  <a:gd name="T2" fmla="*/ 34 w 258"/>
                  <a:gd name="T3" fmla="*/ 19 h 166"/>
                  <a:gd name="T4" fmla="*/ 15 w 258"/>
                  <a:gd name="T5" fmla="*/ 13 h 166"/>
                  <a:gd name="T6" fmla="*/ 1 w 258"/>
                  <a:gd name="T7" fmla="*/ 7 h 166"/>
                  <a:gd name="T8" fmla="*/ 17 w 258"/>
                  <a:gd name="T9" fmla="*/ 4 h 166"/>
                  <a:gd name="T10" fmla="*/ 37 w 258"/>
                  <a:gd name="T11" fmla="*/ 8 h 166"/>
                  <a:gd name="T12" fmla="*/ 238 w 258"/>
                  <a:gd name="T13" fmla="*/ 120 h 166"/>
                  <a:gd name="T14" fmla="*/ 211 w 258"/>
                  <a:gd name="T15" fmla="*/ 14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6">
                    <a:moveTo>
                      <a:pt x="211" y="147"/>
                    </a:moveTo>
                    <a:cubicBezTo>
                      <a:pt x="162" y="93"/>
                      <a:pt x="101" y="47"/>
                      <a:pt x="34" y="19"/>
                    </a:cubicBezTo>
                    <a:cubicBezTo>
                      <a:pt x="28" y="17"/>
                      <a:pt x="21" y="14"/>
                      <a:pt x="15" y="13"/>
                    </a:cubicBezTo>
                    <a:cubicBezTo>
                      <a:pt x="11" y="12"/>
                      <a:pt x="2" y="12"/>
                      <a:pt x="1" y="7"/>
                    </a:cubicBezTo>
                    <a:cubicBezTo>
                      <a:pt x="0" y="0"/>
                      <a:pt x="13" y="3"/>
                      <a:pt x="17" y="4"/>
                    </a:cubicBezTo>
                    <a:cubicBezTo>
                      <a:pt x="24" y="4"/>
                      <a:pt x="31" y="6"/>
                      <a:pt x="37" y="8"/>
                    </a:cubicBezTo>
                    <a:cubicBezTo>
                      <a:pt x="111" y="28"/>
                      <a:pt x="181" y="69"/>
                      <a:pt x="238" y="120"/>
                    </a:cubicBezTo>
                    <a:cubicBezTo>
                      <a:pt x="258" y="137"/>
                      <a:pt x="228" y="166"/>
                      <a:pt x="211" y="14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5" name="Freeform 146"/>
              <p:cNvSpPr>
                <a:spLocks/>
              </p:cNvSpPr>
              <p:nvPr/>
            </p:nvSpPr>
            <p:spPr bwMode="auto">
              <a:xfrm>
                <a:off x="6642100" y="3898900"/>
                <a:ext cx="601663" cy="1822450"/>
              </a:xfrm>
              <a:custGeom>
                <a:avLst/>
                <a:gdLst>
                  <a:gd name="T0" fmla="*/ 128 w 164"/>
                  <a:gd name="T1" fmla="*/ 0 h 496"/>
                  <a:gd name="T2" fmla="*/ 59 w 164"/>
                  <a:gd name="T3" fmla="*/ 14 h 496"/>
                  <a:gd name="T4" fmla="*/ 9 w 164"/>
                  <a:gd name="T5" fmla="*/ 62 h 496"/>
                  <a:gd name="T6" fmla="*/ 7 w 164"/>
                  <a:gd name="T7" fmla="*/ 125 h 496"/>
                  <a:gd name="T8" fmla="*/ 4 w 164"/>
                  <a:gd name="T9" fmla="*/ 382 h 496"/>
                  <a:gd name="T10" fmla="*/ 14 w 164"/>
                  <a:gd name="T11" fmla="*/ 458 h 496"/>
                  <a:gd name="T12" fmla="*/ 79 w 164"/>
                  <a:gd name="T13" fmla="*/ 495 h 496"/>
                  <a:gd name="T14" fmla="*/ 108 w 164"/>
                  <a:gd name="T15" fmla="*/ 489 h 496"/>
                  <a:gd name="T16" fmla="*/ 125 w 164"/>
                  <a:gd name="T17" fmla="*/ 444 h 496"/>
                  <a:gd name="T18" fmla="*/ 117 w 164"/>
                  <a:gd name="T19" fmla="*/ 393 h 496"/>
                  <a:gd name="T20" fmla="*/ 129 w 164"/>
                  <a:gd name="T21" fmla="*/ 314 h 496"/>
                  <a:gd name="T22" fmla="*/ 123 w 164"/>
                  <a:gd name="T23" fmla="*/ 174 h 496"/>
                  <a:gd name="T24" fmla="*/ 144 w 164"/>
                  <a:gd name="T25" fmla="*/ 139 h 496"/>
                  <a:gd name="T26" fmla="*/ 162 w 164"/>
                  <a:gd name="T27" fmla="*/ 67 h 496"/>
                  <a:gd name="T28" fmla="*/ 128 w 164"/>
                  <a:gd name="T2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496">
                    <a:moveTo>
                      <a:pt x="128" y="0"/>
                    </a:moveTo>
                    <a:cubicBezTo>
                      <a:pt x="105" y="3"/>
                      <a:pt x="81" y="5"/>
                      <a:pt x="59" y="14"/>
                    </a:cubicBezTo>
                    <a:cubicBezTo>
                      <a:pt x="37" y="23"/>
                      <a:pt x="17" y="40"/>
                      <a:pt x="9" y="62"/>
                    </a:cubicBezTo>
                    <a:cubicBezTo>
                      <a:pt x="2" y="82"/>
                      <a:pt x="5" y="104"/>
                      <a:pt x="7" y="125"/>
                    </a:cubicBezTo>
                    <a:cubicBezTo>
                      <a:pt x="16" y="210"/>
                      <a:pt x="15" y="297"/>
                      <a:pt x="4" y="382"/>
                    </a:cubicBezTo>
                    <a:cubicBezTo>
                      <a:pt x="1" y="408"/>
                      <a:pt x="0" y="436"/>
                      <a:pt x="14" y="458"/>
                    </a:cubicBezTo>
                    <a:cubicBezTo>
                      <a:pt x="29" y="479"/>
                      <a:pt x="53" y="493"/>
                      <a:pt x="79" y="495"/>
                    </a:cubicBezTo>
                    <a:cubicBezTo>
                      <a:pt x="89" y="496"/>
                      <a:pt x="99" y="495"/>
                      <a:pt x="108" y="489"/>
                    </a:cubicBezTo>
                    <a:cubicBezTo>
                      <a:pt x="122" y="480"/>
                      <a:pt x="127" y="461"/>
                      <a:pt x="125" y="444"/>
                    </a:cubicBezTo>
                    <a:cubicBezTo>
                      <a:pt x="124" y="427"/>
                      <a:pt x="118" y="410"/>
                      <a:pt x="117" y="393"/>
                    </a:cubicBezTo>
                    <a:cubicBezTo>
                      <a:pt x="115" y="366"/>
                      <a:pt x="125" y="340"/>
                      <a:pt x="129" y="314"/>
                    </a:cubicBezTo>
                    <a:cubicBezTo>
                      <a:pt x="137" y="268"/>
                      <a:pt x="130" y="220"/>
                      <a:pt x="123" y="174"/>
                    </a:cubicBezTo>
                    <a:cubicBezTo>
                      <a:pt x="121" y="160"/>
                      <a:pt x="136" y="150"/>
                      <a:pt x="144" y="139"/>
                    </a:cubicBezTo>
                    <a:cubicBezTo>
                      <a:pt x="157" y="118"/>
                      <a:pt x="164" y="92"/>
                      <a:pt x="162" y="67"/>
                    </a:cubicBezTo>
                    <a:cubicBezTo>
                      <a:pt x="159" y="42"/>
                      <a:pt x="146" y="18"/>
                      <a:pt x="128" y="0"/>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6" name="Freeform 149"/>
              <p:cNvSpPr>
                <a:spLocks/>
              </p:cNvSpPr>
              <p:nvPr/>
            </p:nvSpPr>
            <p:spPr bwMode="auto">
              <a:xfrm>
                <a:off x="6281738" y="3927475"/>
                <a:ext cx="2065338" cy="1195387"/>
              </a:xfrm>
              <a:custGeom>
                <a:avLst/>
                <a:gdLst>
                  <a:gd name="T0" fmla="*/ 162 w 562"/>
                  <a:gd name="T1" fmla="*/ 93 h 325"/>
                  <a:gd name="T2" fmla="*/ 348 w 562"/>
                  <a:gd name="T3" fmla="*/ 0 h 325"/>
                  <a:gd name="T4" fmla="*/ 562 w 562"/>
                  <a:gd name="T5" fmla="*/ 124 h 325"/>
                  <a:gd name="T6" fmla="*/ 214 w 562"/>
                  <a:gd name="T7" fmla="*/ 325 h 325"/>
                  <a:gd name="T8" fmla="*/ 0 w 562"/>
                  <a:gd name="T9" fmla="*/ 201 h 325"/>
                  <a:gd name="T10" fmla="*/ 162 w 562"/>
                  <a:gd name="T11" fmla="*/ 93 h 325"/>
                </a:gdLst>
                <a:ahLst/>
                <a:cxnLst>
                  <a:cxn ang="0">
                    <a:pos x="T0" y="T1"/>
                  </a:cxn>
                  <a:cxn ang="0">
                    <a:pos x="T2" y="T3"/>
                  </a:cxn>
                  <a:cxn ang="0">
                    <a:pos x="T4" y="T5"/>
                  </a:cxn>
                  <a:cxn ang="0">
                    <a:pos x="T6" y="T7"/>
                  </a:cxn>
                  <a:cxn ang="0">
                    <a:pos x="T8" y="T9"/>
                  </a:cxn>
                  <a:cxn ang="0">
                    <a:pos x="T10" y="T11"/>
                  </a:cxn>
                </a:cxnLst>
                <a:rect l="0" t="0" r="r" b="b"/>
                <a:pathLst>
                  <a:path w="562" h="325">
                    <a:moveTo>
                      <a:pt x="162" y="93"/>
                    </a:moveTo>
                    <a:cubicBezTo>
                      <a:pt x="228" y="55"/>
                      <a:pt x="293" y="23"/>
                      <a:pt x="348" y="0"/>
                    </a:cubicBezTo>
                    <a:cubicBezTo>
                      <a:pt x="562" y="124"/>
                      <a:pt x="562" y="124"/>
                      <a:pt x="562" y="124"/>
                    </a:cubicBezTo>
                    <a:cubicBezTo>
                      <a:pt x="214" y="325"/>
                      <a:pt x="214" y="325"/>
                      <a:pt x="214" y="325"/>
                    </a:cubicBezTo>
                    <a:cubicBezTo>
                      <a:pt x="0" y="201"/>
                      <a:pt x="0" y="201"/>
                      <a:pt x="0" y="201"/>
                    </a:cubicBezTo>
                    <a:cubicBezTo>
                      <a:pt x="41" y="169"/>
                      <a:pt x="97" y="131"/>
                      <a:pt x="162" y="93"/>
                    </a:cubicBez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7" name="Freeform 148"/>
              <p:cNvSpPr>
                <a:spLocks/>
              </p:cNvSpPr>
              <p:nvPr/>
            </p:nvSpPr>
            <p:spPr bwMode="auto">
              <a:xfrm>
                <a:off x="6281738" y="4667250"/>
                <a:ext cx="785813" cy="668337"/>
              </a:xfrm>
              <a:custGeom>
                <a:avLst/>
                <a:gdLst>
                  <a:gd name="T0" fmla="*/ 495 w 495"/>
                  <a:gd name="T1" fmla="*/ 287 h 421"/>
                  <a:gd name="T2" fmla="*/ 495 w 495"/>
                  <a:gd name="T3" fmla="*/ 421 h 421"/>
                  <a:gd name="T4" fmla="*/ 2 w 495"/>
                  <a:gd name="T5" fmla="*/ 134 h 421"/>
                  <a:gd name="T6" fmla="*/ 0 w 495"/>
                  <a:gd name="T7" fmla="*/ 0 h 421"/>
                  <a:gd name="T8" fmla="*/ 495 w 495"/>
                  <a:gd name="T9" fmla="*/ 287 h 421"/>
                </a:gdLst>
                <a:ahLst/>
                <a:cxnLst>
                  <a:cxn ang="0">
                    <a:pos x="T0" y="T1"/>
                  </a:cxn>
                  <a:cxn ang="0">
                    <a:pos x="T2" y="T3"/>
                  </a:cxn>
                  <a:cxn ang="0">
                    <a:pos x="T4" y="T5"/>
                  </a:cxn>
                  <a:cxn ang="0">
                    <a:pos x="T6" y="T7"/>
                  </a:cxn>
                  <a:cxn ang="0">
                    <a:pos x="T8" y="T9"/>
                  </a:cxn>
                </a:cxnLst>
                <a:rect l="0" t="0" r="r" b="b"/>
                <a:pathLst>
                  <a:path w="495" h="421">
                    <a:moveTo>
                      <a:pt x="495" y="287"/>
                    </a:moveTo>
                    <a:lnTo>
                      <a:pt x="495" y="421"/>
                    </a:lnTo>
                    <a:lnTo>
                      <a:pt x="2" y="134"/>
                    </a:lnTo>
                    <a:lnTo>
                      <a:pt x="0" y="0"/>
                    </a:lnTo>
                    <a:lnTo>
                      <a:pt x="495" y="287"/>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8" name="Freeform 150"/>
              <p:cNvSpPr>
                <a:spLocks/>
              </p:cNvSpPr>
              <p:nvPr/>
            </p:nvSpPr>
            <p:spPr bwMode="auto">
              <a:xfrm>
                <a:off x="5756275" y="4100513"/>
                <a:ext cx="2535238" cy="1908175"/>
              </a:xfrm>
              <a:custGeom>
                <a:avLst/>
                <a:gdLst>
                  <a:gd name="T0" fmla="*/ 677 w 690"/>
                  <a:gd name="T1" fmla="*/ 0 h 519"/>
                  <a:gd name="T2" fmla="*/ 679 w 690"/>
                  <a:gd name="T3" fmla="*/ 120 h 519"/>
                  <a:gd name="T4" fmla="*/ 612 w 690"/>
                  <a:gd name="T5" fmla="*/ 216 h 519"/>
                  <a:gd name="T6" fmla="*/ 523 w 690"/>
                  <a:gd name="T7" fmla="*/ 248 h 519"/>
                  <a:gd name="T8" fmla="*/ 434 w 690"/>
                  <a:gd name="T9" fmla="*/ 257 h 519"/>
                  <a:gd name="T10" fmla="*/ 349 w 690"/>
                  <a:gd name="T11" fmla="*/ 232 h 519"/>
                  <a:gd name="T12" fmla="*/ 159 w 690"/>
                  <a:gd name="T13" fmla="*/ 155 h 519"/>
                  <a:gd name="T14" fmla="*/ 158 w 690"/>
                  <a:gd name="T15" fmla="*/ 282 h 519"/>
                  <a:gd name="T16" fmla="*/ 161 w 690"/>
                  <a:gd name="T17" fmla="*/ 416 h 519"/>
                  <a:gd name="T18" fmla="*/ 166 w 690"/>
                  <a:gd name="T19" fmla="*/ 495 h 519"/>
                  <a:gd name="T20" fmla="*/ 158 w 690"/>
                  <a:gd name="T21" fmla="*/ 514 h 519"/>
                  <a:gd name="T22" fmla="*/ 136 w 690"/>
                  <a:gd name="T23" fmla="*/ 516 h 519"/>
                  <a:gd name="T24" fmla="*/ 73 w 690"/>
                  <a:gd name="T25" fmla="*/ 491 h 519"/>
                  <a:gd name="T26" fmla="*/ 55 w 690"/>
                  <a:gd name="T27" fmla="*/ 464 h 519"/>
                  <a:gd name="T28" fmla="*/ 44 w 690"/>
                  <a:gd name="T29" fmla="*/ 423 h 519"/>
                  <a:gd name="T30" fmla="*/ 13 w 690"/>
                  <a:gd name="T31" fmla="*/ 260 h 519"/>
                  <a:gd name="T32" fmla="*/ 4 w 690"/>
                  <a:gd name="T33" fmla="*/ 176 h 519"/>
                  <a:gd name="T34" fmla="*/ 3 w 690"/>
                  <a:gd name="T35" fmla="*/ 102 h 519"/>
                  <a:gd name="T36" fmla="*/ 37 w 690"/>
                  <a:gd name="T37" fmla="*/ 37 h 519"/>
                  <a:gd name="T38" fmla="*/ 118 w 690"/>
                  <a:gd name="T39" fmla="*/ 14 h 519"/>
                  <a:gd name="T40" fmla="*/ 404 w 690"/>
                  <a:gd name="T41" fmla="*/ 57 h 519"/>
                  <a:gd name="T42" fmla="*/ 677 w 690"/>
                  <a:gd name="T4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0" h="519">
                    <a:moveTo>
                      <a:pt x="677" y="0"/>
                    </a:moveTo>
                    <a:cubicBezTo>
                      <a:pt x="688" y="39"/>
                      <a:pt x="690" y="81"/>
                      <a:pt x="679" y="120"/>
                    </a:cubicBezTo>
                    <a:cubicBezTo>
                      <a:pt x="669" y="158"/>
                      <a:pt x="646" y="194"/>
                      <a:pt x="612" y="216"/>
                    </a:cubicBezTo>
                    <a:cubicBezTo>
                      <a:pt x="586" y="234"/>
                      <a:pt x="554" y="242"/>
                      <a:pt x="523" y="248"/>
                    </a:cubicBezTo>
                    <a:cubicBezTo>
                      <a:pt x="494" y="254"/>
                      <a:pt x="464" y="258"/>
                      <a:pt x="434" y="257"/>
                    </a:cubicBezTo>
                    <a:cubicBezTo>
                      <a:pt x="405" y="255"/>
                      <a:pt x="375" y="248"/>
                      <a:pt x="349" y="232"/>
                    </a:cubicBezTo>
                    <a:cubicBezTo>
                      <a:pt x="291" y="196"/>
                      <a:pt x="222" y="181"/>
                      <a:pt x="159" y="155"/>
                    </a:cubicBezTo>
                    <a:cubicBezTo>
                      <a:pt x="164" y="197"/>
                      <a:pt x="164" y="240"/>
                      <a:pt x="158" y="282"/>
                    </a:cubicBezTo>
                    <a:cubicBezTo>
                      <a:pt x="152" y="327"/>
                      <a:pt x="156" y="371"/>
                      <a:pt x="161" y="416"/>
                    </a:cubicBezTo>
                    <a:cubicBezTo>
                      <a:pt x="164" y="442"/>
                      <a:pt x="168" y="469"/>
                      <a:pt x="166" y="495"/>
                    </a:cubicBezTo>
                    <a:cubicBezTo>
                      <a:pt x="165" y="502"/>
                      <a:pt x="164" y="510"/>
                      <a:pt x="158" y="514"/>
                    </a:cubicBezTo>
                    <a:cubicBezTo>
                      <a:pt x="152" y="519"/>
                      <a:pt x="143" y="518"/>
                      <a:pt x="136" y="516"/>
                    </a:cubicBezTo>
                    <a:cubicBezTo>
                      <a:pt x="114" y="512"/>
                      <a:pt x="91" y="505"/>
                      <a:pt x="73" y="491"/>
                    </a:cubicBezTo>
                    <a:cubicBezTo>
                      <a:pt x="63" y="483"/>
                      <a:pt x="59" y="476"/>
                      <a:pt x="55" y="464"/>
                    </a:cubicBezTo>
                    <a:cubicBezTo>
                      <a:pt x="51" y="450"/>
                      <a:pt x="48" y="437"/>
                      <a:pt x="44" y="423"/>
                    </a:cubicBezTo>
                    <a:cubicBezTo>
                      <a:pt x="31" y="370"/>
                      <a:pt x="20" y="315"/>
                      <a:pt x="13" y="260"/>
                    </a:cubicBezTo>
                    <a:cubicBezTo>
                      <a:pt x="9" y="232"/>
                      <a:pt x="6" y="204"/>
                      <a:pt x="4" y="176"/>
                    </a:cubicBezTo>
                    <a:cubicBezTo>
                      <a:pt x="2" y="151"/>
                      <a:pt x="0" y="127"/>
                      <a:pt x="3" y="102"/>
                    </a:cubicBezTo>
                    <a:cubicBezTo>
                      <a:pt x="7" y="77"/>
                      <a:pt x="18" y="53"/>
                      <a:pt x="37" y="37"/>
                    </a:cubicBezTo>
                    <a:cubicBezTo>
                      <a:pt x="59" y="19"/>
                      <a:pt x="89" y="14"/>
                      <a:pt x="118" y="14"/>
                    </a:cubicBezTo>
                    <a:cubicBezTo>
                      <a:pt x="214" y="14"/>
                      <a:pt x="308" y="54"/>
                      <a:pt x="404" y="57"/>
                    </a:cubicBezTo>
                    <a:cubicBezTo>
                      <a:pt x="497" y="60"/>
                      <a:pt x="589" y="30"/>
                      <a:pt x="677"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9" name="Freeform 151"/>
              <p:cNvSpPr>
                <a:spLocks/>
              </p:cNvSpPr>
              <p:nvPr/>
            </p:nvSpPr>
            <p:spPr bwMode="auto">
              <a:xfrm>
                <a:off x="6818313" y="2446338"/>
                <a:ext cx="1512888" cy="2000250"/>
              </a:xfrm>
              <a:custGeom>
                <a:avLst/>
                <a:gdLst>
                  <a:gd name="T0" fmla="*/ 42 w 412"/>
                  <a:gd name="T1" fmla="*/ 327 h 544"/>
                  <a:gd name="T2" fmla="*/ 90 w 412"/>
                  <a:gd name="T3" fmla="*/ 486 h 544"/>
                  <a:gd name="T4" fmla="*/ 95 w 412"/>
                  <a:gd name="T5" fmla="*/ 512 h 544"/>
                  <a:gd name="T6" fmla="*/ 132 w 412"/>
                  <a:gd name="T7" fmla="*/ 536 h 544"/>
                  <a:gd name="T8" fmla="*/ 240 w 412"/>
                  <a:gd name="T9" fmla="*/ 523 h 544"/>
                  <a:gd name="T10" fmla="*/ 344 w 412"/>
                  <a:gd name="T11" fmla="*/ 484 h 544"/>
                  <a:gd name="T12" fmla="*/ 402 w 412"/>
                  <a:gd name="T13" fmla="*/ 454 h 544"/>
                  <a:gd name="T14" fmla="*/ 408 w 412"/>
                  <a:gd name="T15" fmla="*/ 403 h 544"/>
                  <a:gd name="T16" fmla="*/ 395 w 412"/>
                  <a:gd name="T17" fmla="*/ 352 h 544"/>
                  <a:gd name="T18" fmla="*/ 403 w 412"/>
                  <a:gd name="T19" fmla="*/ 280 h 544"/>
                  <a:gd name="T20" fmla="*/ 362 w 412"/>
                  <a:gd name="T21" fmla="*/ 105 h 544"/>
                  <a:gd name="T22" fmla="*/ 214 w 412"/>
                  <a:gd name="T23" fmla="*/ 2 h 544"/>
                  <a:gd name="T24" fmla="*/ 74 w 412"/>
                  <a:gd name="T25" fmla="*/ 43 h 544"/>
                  <a:gd name="T26" fmla="*/ 39 w 412"/>
                  <a:gd name="T27" fmla="*/ 83 h 544"/>
                  <a:gd name="T28" fmla="*/ 0 w 412"/>
                  <a:gd name="T29" fmla="*/ 116 h 544"/>
                  <a:gd name="T30" fmla="*/ 42 w 412"/>
                  <a:gd name="T31" fmla="*/ 32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2" h="544">
                    <a:moveTo>
                      <a:pt x="42" y="327"/>
                    </a:moveTo>
                    <a:cubicBezTo>
                      <a:pt x="70" y="375"/>
                      <a:pt x="87" y="430"/>
                      <a:pt x="90" y="486"/>
                    </a:cubicBezTo>
                    <a:cubicBezTo>
                      <a:pt x="91" y="495"/>
                      <a:pt x="91" y="504"/>
                      <a:pt x="95" y="512"/>
                    </a:cubicBezTo>
                    <a:cubicBezTo>
                      <a:pt x="102" y="526"/>
                      <a:pt x="117" y="533"/>
                      <a:pt x="132" y="536"/>
                    </a:cubicBezTo>
                    <a:cubicBezTo>
                      <a:pt x="168" y="544"/>
                      <a:pt x="206" y="536"/>
                      <a:pt x="240" y="523"/>
                    </a:cubicBezTo>
                    <a:cubicBezTo>
                      <a:pt x="275" y="511"/>
                      <a:pt x="308" y="494"/>
                      <a:pt x="344" y="484"/>
                    </a:cubicBezTo>
                    <a:cubicBezTo>
                      <a:pt x="365" y="478"/>
                      <a:pt x="390" y="472"/>
                      <a:pt x="402" y="454"/>
                    </a:cubicBezTo>
                    <a:cubicBezTo>
                      <a:pt x="412" y="439"/>
                      <a:pt x="412" y="420"/>
                      <a:pt x="408" y="403"/>
                    </a:cubicBezTo>
                    <a:cubicBezTo>
                      <a:pt x="404" y="386"/>
                      <a:pt x="397" y="370"/>
                      <a:pt x="395" y="352"/>
                    </a:cubicBezTo>
                    <a:cubicBezTo>
                      <a:pt x="392" y="328"/>
                      <a:pt x="399" y="304"/>
                      <a:pt x="403" y="280"/>
                    </a:cubicBezTo>
                    <a:cubicBezTo>
                      <a:pt x="411" y="219"/>
                      <a:pt x="397" y="156"/>
                      <a:pt x="362" y="105"/>
                    </a:cubicBezTo>
                    <a:cubicBezTo>
                      <a:pt x="328" y="54"/>
                      <a:pt x="272" y="22"/>
                      <a:pt x="214" y="2"/>
                    </a:cubicBezTo>
                    <a:cubicBezTo>
                      <a:pt x="208" y="0"/>
                      <a:pt x="90" y="26"/>
                      <a:pt x="74" y="43"/>
                    </a:cubicBezTo>
                    <a:cubicBezTo>
                      <a:pt x="57" y="60"/>
                      <a:pt x="40" y="81"/>
                      <a:pt x="39" y="83"/>
                    </a:cubicBezTo>
                    <a:cubicBezTo>
                      <a:pt x="39" y="84"/>
                      <a:pt x="0" y="116"/>
                      <a:pt x="0" y="116"/>
                    </a:cubicBezTo>
                    <a:lnTo>
                      <a:pt x="42" y="32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0" name="Freeform 152"/>
              <p:cNvSpPr>
                <a:spLocks/>
              </p:cNvSpPr>
              <p:nvPr/>
            </p:nvSpPr>
            <p:spPr bwMode="auto">
              <a:xfrm>
                <a:off x="6497638" y="2943225"/>
                <a:ext cx="242888" cy="260350"/>
              </a:xfrm>
              <a:custGeom>
                <a:avLst/>
                <a:gdLst>
                  <a:gd name="T0" fmla="*/ 5 w 66"/>
                  <a:gd name="T1" fmla="*/ 20 h 71"/>
                  <a:gd name="T2" fmla="*/ 30 w 66"/>
                  <a:gd name="T3" fmla="*/ 8 h 71"/>
                  <a:gd name="T4" fmla="*/ 56 w 66"/>
                  <a:gd name="T5" fmla="*/ 1 h 71"/>
                  <a:gd name="T6" fmla="*/ 61 w 66"/>
                  <a:gd name="T7" fmla="*/ 2 h 71"/>
                  <a:gd name="T8" fmla="*/ 65 w 66"/>
                  <a:gd name="T9" fmla="*/ 10 h 71"/>
                  <a:gd name="T10" fmla="*/ 63 w 66"/>
                  <a:gd name="T11" fmla="*/ 28 h 71"/>
                  <a:gd name="T12" fmla="*/ 55 w 66"/>
                  <a:gd name="T13" fmla="*/ 45 h 71"/>
                  <a:gd name="T14" fmla="*/ 41 w 66"/>
                  <a:gd name="T15" fmla="*/ 66 h 71"/>
                  <a:gd name="T16" fmla="*/ 37 w 66"/>
                  <a:gd name="T17" fmla="*/ 70 h 71"/>
                  <a:gd name="T18" fmla="*/ 31 w 66"/>
                  <a:gd name="T19" fmla="*/ 70 h 71"/>
                  <a:gd name="T20" fmla="*/ 20 w 66"/>
                  <a:gd name="T21" fmla="*/ 70 h 71"/>
                  <a:gd name="T22" fmla="*/ 15 w 66"/>
                  <a:gd name="T23" fmla="*/ 69 h 71"/>
                  <a:gd name="T24" fmla="*/ 11 w 66"/>
                  <a:gd name="T25" fmla="*/ 66 h 71"/>
                  <a:gd name="T26" fmla="*/ 14 w 66"/>
                  <a:gd name="T27" fmla="*/ 57 h 71"/>
                  <a:gd name="T28" fmla="*/ 26 w 66"/>
                  <a:gd name="T29" fmla="*/ 53 h 71"/>
                  <a:gd name="T30" fmla="*/ 38 w 66"/>
                  <a:gd name="T31" fmla="*/ 52 h 71"/>
                  <a:gd name="T32" fmla="*/ 40 w 66"/>
                  <a:gd name="T33" fmla="*/ 51 h 71"/>
                  <a:gd name="T34" fmla="*/ 39 w 66"/>
                  <a:gd name="T35" fmla="*/ 47 h 71"/>
                  <a:gd name="T36" fmla="*/ 36 w 66"/>
                  <a:gd name="T37" fmla="*/ 45 h 71"/>
                  <a:gd name="T38" fmla="*/ 36 w 66"/>
                  <a:gd name="T39" fmla="*/ 40 h 71"/>
                  <a:gd name="T40" fmla="*/ 40 w 66"/>
                  <a:gd name="T41" fmla="*/ 35 h 71"/>
                  <a:gd name="T42" fmla="*/ 43 w 66"/>
                  <a:gd name="T43" fmla="*/ 30 h 71"/>
                  <a:gd name="T44" fmla="*/ 36 w 66"/>
                  <a:gd name="T45" fmla="*/ 25 h 71"/>
                  <a:gd name="T46" fmla="*/ 27 w 66"/>
                  <a:gd name="T47" fmla="*/ 27 h 71"/>
                  <a:gd name="T48" fmla="*/ 3 w 66"/>
                  <a:gd name="T49" fmla="*/ 27 h 71"/>
                  <a:gd name="T50" fmla="*/ 0 w 66"/>
                  <a:gd name="T51" fmla="*/ 24 h 71"/>
                  <a:gd name="T52" fmla="*/ 2 w 66"/>
                  <a:gd name="T53" fmla="*/ 21 h 71"/>
                  <a:gd name="T54" fmla="*/ 5 w 66"/>
                  <a:gd name="T55"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71">
                    <a:moveTo>
                      <a:pt x="5" y="20"/>
                    </a:moveTo>
                    <a:cubicBezTo>
                      <a:pt x="14" y="18"/>
                      <a:pt x="22" y="13"/>
                      <a:pt x="30" y="8"/>
                    </a:cubicBezTo>
                    <a:cubicBezTo>
                      <a:pt x="38" y="4"/>
                      <a:pt x="47" y="0"/>
                      <a:pt x="56" y="1"/>
                    </a:cubicBezTo>
                    <a:cubicBezTo>
                      <a:pt x="58" y="1"/>
                      <a:pt x="59" y="1"/>
                      <a:pt x="61" y="2"/>
                    </a:cubicBezTo>
                    <a:cubicBezTo>
                      <a:pt x="63" y="4"/>
                      <a:pt x="64" y="7"/>
                      <a:pt x="65" y="10"/>
                    </a:cubicBezTo>
                    <a:cubicBezTo>
                      <a:pt x="66" y="16"/>
                      <a:pt x="65" y="22"/>
                      <a:pt x="63" y="28"/>
                    </a:cubicBezTo>
                    <a:cubicBezTo>
                      <a:pt x="61" y="34"/>
                      <a:pt x="58" y="39"/>
                      <a:pt x="55" y="45"/>
                    </a:cubicBezTo>
                    <a:cubicBezTo>
                      <a:pt x="51" y="52"/>
                      <a:pt x="47" y="59"/>
                      <a:pt x="41" y="66"/>
                    </a:cubicBezTo>
                    <a:cubicBezTo>
                      <a:pt x="40" y="67"/>
                      <a:pt x="39" y="69"/>
                      <a:pt x="37" y="70"/>
                    </a:cubicBezTo>
                    <a:cubicBezTo>
                      <a:pt x="35" y="71"/>
                      <a:pt x="33" y="71"/>
                      <a:pt x="31" y="70"/>
                    </a:cubicBezTo>
                    <a:cubicBezTo>
                      <a:pt x="27" y="70"/>
                      <a:pt x="23" y="70"/>
                      <a:pt x="20" y="70"/>
                    </a:cubicBezTo>
                    <a:cubicBezTo>
                      <a:pt x="18" y="70"/>
                      <a:pt x="16" y="70"/>
                      <a:pt x="15" y="69"/>
                    </a:cubicBezTo>
                    <a:cubicBezTo>
                      <a:pt x="13" y="69"/>
                      <a:pt x="11" y="67"/>
                      <a:pt x="11" y="66"/>
                    </a:cubicBezTo>
                    <a:cubicBezTo>
                      <a:pt x="9" y="63"/>
                      <a:pt x="11" y="59"/>
                      <a:pt x="14" y="57"/>
                    </a:cubicBezTo>
                    <a:cubicBezTo>
                      <a:pt x="17" y="55"/>
                      <a:pt x="21" y="54"/>
                      <a:pt x="26" y="53"/>
                    </a:cubicBezTo>
                    <a:cubicBezTo>
                      <a:pt x="30" y="53"/>
                      <a:pt x="34" y="52"/>
                      <a:pt x="38" y="52"/>
                    </a:cubicBezTo>
                    <a:cubicBezTo>
                      <a:pt x="39" y="52"/>
                      <a:pt x="40" y="51"/>
                      <a:pt x="40" y="51"/>
                    </a:cubicBezTo>
                    <a:cubicBezTo>
                      <a:pt x="41" y="49"/>
                      <a:pt x="40" y="48"/>
                      <a:pt x="39" y="47"/>
                    </a:cubicBezTo>
                    <a:cubicBezTo>
                      <a:pt x="38" y="47"/>
                      <a:pt x="37" y="46"/>
                      <a:pt x="36" y="45"/>
                    </a:cubicBezTo>
                    <a:cubicBezTo>
                      <a:pt x="35" y="44"/>
                      <a:pt x="35" y="41"/>
                      <a:pt x="36" y="40"/>
                    </a:cubicBezTo>
                    <a:cubicBezTo>
                      <a:pt x="37" y="38"/>
                      <a:pt x="39" y="37"/>
                      <a:pt x="40" y="35"/>
                    </a:cubicBezTo>
                    <a:cubicBezTo>
                      <a:pt x="41" y="34"/>
                      <a:pt x="43" y="32"/>
                      <a:pt x="43" y="30"/>
                    </a:cubicBezTo>
                    <a:cubicBezTo>
                      <a:pt x="42" y="27"/>
                      <a:pt x="39" y="25"/>
                      <a:pt x="36" y="25"/>
                    </a:cubicBezTo>
                    <a:cubicBezTo>
                      <a:pt x="33" y="25"/>
                      <a:pt x="30" y="26"/>
                      <a:pt x="27" y="27"/>
                    </a:cubicBezTo>
                    <a:cubicBezTo>
                      <a:pt x="19" y="29"/>
                      <a:pt x="11" y="30"/>
                      <a:pt x="3" y="27"/>
                    </a:cubicBezTo>
                    <a:cubicBezTo>
                      <a:pt x="2" y="26"/>
                      <a:pt x="0" y="25"/>
                      <a:pt x="0" y="24"/>
                    </a:cubicBezTo>
                    <a:cubicBezTo>
                      <a:pt x="0" y="23"/>
                      <a:pt x="0" y="22"/>
                      <a:pt x="2" y="21"/>
                    </a:cubicBezTo>
                    <a:cubicBezTo>
                      <a:pt x="3" y="20"/>
                      <a:pt x="4" y="20"/>
                      <a:pt x="5" y="2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1" name="Freeform 153"/>
              <p:cNvSpPr>
                <a:spLocks/>
              </p:cNvSpPr>
              <p:nvPr/>
            </p:nvSpPr>
            <p:spPr bwMode="auto">
              <a:xfrm>
                <a:off x="5730875" y="2840038"/>
                <a:ext cx="1454150" cy="1316037"/>
              </a:xfrm>
              <a:custGeom>
                <a:avLst/>
                <a:gdLst>
                  <a:gd name="T0" fmla="*/ 8 w 396"/>
                  <a:gd name="T1" fmla="*/ 250 h 358"/>
                  <a:gd name="T2" fmla="*/ 107 w 396"/>
                  <a:gd name="T3" fmla="*/ 336 h 358"/>
                  <a:gd name="T4" fmla="*/ 233 w 396"/>
                  <a:gd name="T5" fmla="*/ 334 h 358"/>
                  <a:gd name="T6" fmla="*/ 270 w 396"/>
                  <a:gd name="T7" fmla="*/ 299 h 358"/>
                  <a:gd name="T8" fmla="*/ 375 w 396"/>
                  <a:gd name="T9" fmla="*/ 168 h 358"/>
                  <a:gd name="T10" fmla="*/ 395 w 396"/>
                  <a:gd name="T11" fmla="*/ 106 h 358"/>
                  <a:gd name="T12" fmla="*/ 353 w 396"/>
                  <a:gd name="T13" fmla="*/ 29 h 358"/>
                  <a:gd name="T14" fmla="*/ 308 w 396"/>
                  <a:gd name="T15" fmla="*/ 1 h 358"/>
                  <a:gd name="T16" fmla="*/ 268 w 396"/>
                  <a:gd name="T17" fmla="*/ 32 h 358"/>
                  <a:gd name="T18" fmla="*/ 209 w 396"/>
                  <a:gd name="T19" fmla="*/ 157 h 358"/>
                  <a:gd name="T20" fmla="*/ 158 w 396"/>
                  <a:gd name="T21" fmla="*/ 214 h 358"/>
                  <a:gd name="T22" fmla="*/ 141 w 396"/>
                  <a:gd name="T23" fmla="*/ 232 h 358"/>
                  <a:gd name="T24" fmla="*/ 120 w 396"/>
                  <a:gd name="T25" fmla="*/ 230 h 358"/>
                  <a:gd name="T26" fmla="*/ 43 w 396"/>
                  <a:gd name="T27" fmla="*/ 206 h 358"/>
                  <a:gd name="T28" fmla="*/ 8 w 396"/>
                  <a:gd name="T29" fmla="*/ 2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358">
                    <a:moveTo>
                      <a:pt x="8" y="250"/>
                    </a:moveTo>
                    <a:cubicBezTo>
                      <a:pt x="39" y="282"/>
                      <a:pt x="67" y="317"/>
                      <a:pt x="107" y="336"/>
                    </a:cubicBezTo>
                    <a:cubicBezTo>
                      <a:pt x="146" y="355"/>
                      <a:pt x="196" y="358"/>
                      <a:pt x="233" y="334"/>
                    </a:cubicBezTo>
                    <a:cubicBezTo>
                      <a:pt x="247" y="325"/>
                      <a:pt x="259" y="312"/>
                      <a:pt x="270" y="299"/>
                    </a:cubicBezTo>
                    <a:cubicBezTo>
                      <a:pt x="308" y="258"/>
                      <a:pt x="347" y="216"/>
                      <a:pt x="375" y="168"/>
                    </a:cubicBezTo>
                    <a:cubicBezTo>
                      <a:pt x="386" y="149"/>
                      <a:pt x="396" y="128"/>
                      <a:pt x="395" y="106"/>
                    </a:cubicBezTo>
                    <a:cubicBezTo>
                      <a:pt x="393" y="76"/>
                      <a:pt x="373" y="51"/>
                      <a:pt x="353" y="29"/>
                    </a:cubicBezTo>
                    <a:cubicBezTo>
                      <a:pt x="341" y="15"/>
                      <a:pt x="326" y="0"/>
                      <a:pt x="308" y="1"/>
                    </a:cubicBezTo>
                    <a:cubicBezTo>
                      <a:pt x="290" y="2"/>
                      <a:pt x="277" y="17"/>
                      <a:pt x="268" y="32"/>
                    </a:cubicBezTo>
                    <a:cubicBezTo>
                      <a:pt x="245" y="72"/>
                      <a:pt x="237" y="120"/>
                      <a:pt x="209" y="157"/>
                    </a:cubicBezTo>
                    <a:cubicBezTo>
                      <a:pt x="193" y="177"/>
                      <a:pt x="172" y="193"/>
                      <a:pt x="158" y="214"/>
                    </a:cubicBezTo>
                    <a:cubicBezTo>
                      <a:pt x="153" y="221"/>
                      <a:pt x="149" y="229"/>
                      <a:pt x="141" y="232"/>
                    </a:cubicBezTo>
                    <a:cubicBezTo>
                      <a:pt x="134" y="234"/>
                      <a:pt x="127" y="232"/>
                      <a:pt x="120" y="230"/>
                    </a:cubicBezTo>
                    <a:cubicBezTo>
                      <a:pt x="95" y="222"/>
                      <a:pt x="69" y="214"/>
                      <a:pt x="43" y="206"/>
                    </a:cubicBezTo>
                    <a:cubicBezTo>
                      <a:pt x="30" y="203"/>
                      <a:pt x="0" y="242"/>
                      <a:pt x="8" y="25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2" name="Freeform 154"/>
              <p:cNvSpPr>
                <a:spLocks/>
              </p:cNvSpPr>
              <p:nvPr/>
            </p:nvSpPr>
            <p:spPr bwMode="auto">
              <a:xfrm>
                <a:off x="5359400" y="3405188"/>
                <a:ext cx="522288" cy="346075"/>
              </a:xfrm>
              <a:custGeom>
                <a:avLst/>
                <a:gdLst>
                  <a:gd name="T0" fmla="*/ 142 w 142"/>
                  <a:gd name="T1" fmla="*/ 52 h 94"/>
                  <a:gd name="T2" fmla="*/ 138 w 142"/>
                  <a:gd name="T3" fmla="*/ 41 h 94"/>
                  <a:gd name="T4" fmla="*/ 130 w 142"/>
                  <a:gd name="T5" fmla="*/ 32 h 94"/>
                  <a:gd name="T6" fmla="*/ 121 w 142"/>
                  <a:gd name="T7" fmla="*/ 29 h 94"/>
                  <a:gd name="T8" fmla="*/ 107 w 142"/>
                  <a:gd name="T9" fmla="*/ 17 h 94"/>
                  <a:gd name="T10" fmla="*/ 80 w 142"/>
                  <a:gd name="T11" fmla="*/ 3 h 94"/>
                  <a:gd name="T12" fmla="*/ 69 w 142"/>
                  <a:gd name="T13" fmla="*/ 3 h 94"/>
                  <a:gd name="T14" fmla="*/ 62 w 142"/>
                  <a:gd name="T15" fmla="*/ 7 h 94"/>
                  <a:gd name="T16" fmla="*/ 57 w 142"/>
                  <a:gd name="T17" fmla="*/ 9 h 94"/>
                  <a:gd name="T18" fmla="*/ 50 w 142"/>
                  <a:gd name="T19" fmla="*/ 4 h 94"/>
                  <a:gd name="T20" fmla="*/ 43 w 142"/>
                  <a:gd name="T21" fmla="*/ 1 h 94"/>
                  <a:gd name="T22" fmla="*/ 29 w 142"/>
                  <a:gd name="T23" fmla="*/ 2 h 94"/>
                  <a:gd name="T24" fmla="*/ 16 w 142"/>
                  <a:gd name="T25" fmla="*/ 13 h 94"/>
                  <a:gd name="T26" fmla="*/ 14 w 142"/>
                  <a:gd name="T27" fmla="*/ 21 h 94"/>
                  <a:gd name="T28" fmla="*/ 26 w 142"/>
                  <a:gd name="T29" fmla="*/ 19 h 94"/>
                  <a:gd name="T30" fmla="*/ 40 w 142"/>
                  <a:gd name="T31" fmla="*/ 18 h 94"/>
                  <a:gd name="T32" fmla="*/ 49 w 142"/>
                  <a:gd name="T33" fmla="*/ 20 h 94"/>
                  <a:gd name="T34" fmla="*/ 50 w 142"/>
                  <a:gd name="T35" fmla="*/ 25 h 94"/>
                  <a:gd name="T36" fmla="*/ 44 w 142"/>
                  <a:gd name="T37" fmla="*/ 24 h 94"/>
                  <a:gd name="T38" fmla="*/ 34 w 142"/>
                  <a:gd name="T39" fmla="*/ 20 h 94"/>
                  <a:gd name="T40" fmla="*/ 24 w 142"/>
                  <a:gd name="T41" fmla="*/ 20 h 94"/>
                  <a:gd name="T42" fmla="*/ 14 w 142"/>
                  <a:gd name="T43" fmla="*/ 23 h 94"/>
                  <a:gd name="T44" fmla="*/ 6 w 142"/>
                  <a:gd name="T45" fmla="*/ 36 h 94"/>
                  <a:gd name="T46" fmla="*/ 14 w 142"/>
                  <a:gd name="T47" fmla="*/ 43 h 94"/>
                  <a:gd name="T48" fmla="*/ 20 w 142"/>
                  <a:gd name="T49" fmla="*/ 38 h 94"/>
                  <a:gd name="T50" fmla="*/ 28 w 142"/>
                  <a:gd name="T51" fmla="*/ 36 h 94"/>
                  <a:gd name="T52" fmla="*/ 43 w 142"/>
                  <a:gd name="T53" fmla="*/ 42 h 94"/>
                  <a:gd name="T54" fmla="*/ 40 w 142"/>
                  <a:gd name="T55" fmla="*/ 46 h 94"/>
                  <a:gd name="T56" fmla="*/ 28 w 142"/>
                  <a:gd name="T57" fmla="*/ 43 h 94"/>
                  <a:gd name="T58" fmla="*/ 17 w 142"/>
                  <a:gd name="T59" fmla="*/ 44 h 94"/>
                  <a:gd name="T60" fmla="*/ 10 w 142"/>
                  <a:gd name="T61" fmla="*/ 48 h 94"/>
                  <a:gd name="T62" fmla="*/ 4 w 142"/>
                  <a:gd name="T63" fmla="*/ 59 h 94"/>
                  <a:gd name="T64" fmla="*/ 14 w 142"/>
                  <a:gd name="T65" fmla="*/ 63 h 94"/>
                  <a:gd name="T66" fmla="*/ 27 w 142"/>
                  <a:gd name="T67" fmla="*/ 59 h 94"/>
                  <a:gd name="T68" fmla="*/ 45 w 142"/>
                  <a:gd name="T69" fmla="*/ 72 h 94"/>
                  <a:gd name="T70" fmla="*/ 70 w 142"/>
                  <a:gd name="T71" fmla="*/ 88 h 94"/>
                  <a:gd name="T72" fmla="*/ 108 w 142"/>
                  <a:gd name="T73" fmla="*/ 93 h 94"/>
                  <a:gd name="T74" fmla="*/ 142 w 142"/>
                  <a:gd name="T75" fmla="*/ 5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94">
                    <a:moveTo>
                      <a:pt x="142" y="52"/>
                    </a:moveTo>
                    <a:cubicBezTo>
                      <a:pt x="141" y="48"/>
                      <a:pt x="139" y="43"/>
                      <a:pt x="138" y="41"/>
                    </a:cubicBezTo>
                    <a:cubicBezTo>
                      <a:pt x="136" y="38"/>
                      <a:pt x="133" y="34"/>
                      <a:pt x="130" y="32"/>
                    </a:cubicBezTo>
                    <a:cubicBezTo>
                      <a:pt x="127" y="31"/>
                      <a:pt x="125" y="30"/>
                      <a:pt x="121" y="29"/>
                    </a:cubicBezTo>
                    <a:cubicBezTo>
                      <a:pt x="117" y="28"/>
                      <a:pt x="112" y="21"/>
                      <a:pt x="107" y="17"/>
                    </a:cubicBezTo>
                    <a:cubicBezTo>
                      <a:pt x="101" y="12"/>
                      <a:pt x="83" y="3"/>
                      <a:pt x="80" y="3"/>
                    </a:cubicBezTo>
                    <a:cubicBezTo>
                      <a:pt x="76" y="2"/>
                      <a:pt x="73" y="2"/>
                      <a:pt x="69" y="3"/>
                    </a:cubicBezTo>
                    <a:cubicBezTo>
                      <a:pt x="64" y="4"/>
                      <a:pt x="64" y="6"/>
                      <a:pt x="62" y="7"/>
                    </a:cubicBezTo>
                    <a:cubicBezTo>
                      <a:pt x="61" y="9"/>
                      <a:pt x="58" y="10"/>
                      <a:pt x="57" y="9"/>
                    </a:cubicBezTo>
                    <a:cubicBezTo>
                      <a:pt x="56" y="8"/>
                      <a:pt x="52" y="5"/>
                      <a:pt x="50" y="4"/>
                    </a:cubicBezTo>
                    <a:cubicBezTo>
                      <a:pt x="49" y="4"/>
                      <a:pt x="46" y="2"/>
                      <a:pt x="43" y="1"/>
                    </a:cubicBezTo>
                    <a:cubicBezTo>
                      <a:pt x="40" y="0"/>
                      <a:pt x="33" y="2"/>
                      <a:pt x="29" y="2"/>
                    </a:cubicBezTo>
                    <a:cubicBezTo>
                      <a:pt x="26" y="3"/>
                      <a:pt x="19" y="10"/>
                      <a:pt x="16" y="13"/>
                    </a:cubicBezTo>
                    <a:cubicBezTo>
                      <a:pt x="12" y="15"/>
                      <a:pt x="14" y="21"/>
                      <a:pt x="14" y="21"/>
                    </a:cubicBezTo>
                    <a:cubicBezTo>
                      <a:pt x="14" y="22"/>
                      <a:pt x="26" y="19"/>
                      <a:pt x="26" y="19"/>
                    </a:cubicBezTo>
                    <a:cubicBezTo>
                      <a:pt x="26" y="19"/>
                      <a:pt x="39" y="18"/>
                      <a:pt x="40" y="18"/>
                    </a:cubicBezTo>
                    <a:cubicBezTo>
                      <a:pt x="42" y="18"/>
                      <a:pt x="47" y="19"/>
                      <a:pt x="49" y="20"/>
                    </a:cubicBezTo>
                    <a:cubicBezTo>
                      <a:pt x="51" y="21"/>
                      <a:pt x="50" y="23"/>
                      <a:pt x="50" y="25"/>
                    </a:cubicBezTo>
                    <a:cubicBezTo>
                      <a:pt x="49" y="26"/>
                      <a:pt x="48" y="25"/>
                      <a:pt x="44" y="24"/>
                    </a:cubicBezTo>
                    <a:cubicBezTo>
                      <a:pt x="40" y="24"/>
                      <a:pt x="37" y="21"/>
                      <a:pt x="34" y="20"/>
                    </a:cubicBezTo>
                    <a:cubicBezTo>
                      <a:pt x="30" y="19"/>
                      <a:pt x="29" y="20"/>
                      <a:pt x="24" y="20"/>
                    </a:cubicBezTo>
                    <a:cubicBezTo>
                      <a:pt x="18" y="20"/>
                      <a:pt x="16" y="22"/>
                      <a:pt x="14" y="23"/>
                    </a:cubicBezTo>
                    <a:cubicBezTo>
                      <a:pt x="13" y="24"/>
                      <a:pt x="13" y="26"/>
                      <a:pt x="6" y="36"/>
                    </a:cubicBezTo>
                    <a:cubicBezTo>
                      <a:pt x="0" y="46"/>
                      <a:pt x="12" y="44"/>
                      <a:pt x="14" y="43"/>
                    </a:cubicBezTo>
                    <a:cubicBezTo>
                      <a:pt x="15" y="43"/>
                      <a:pt x="18" y="40"/>
                      <a:pt x="20" y="38"/>
                    </a:cubicBezTo>
                    <a:cubicBezTo>
                      <a:pt x="22" y="37"/>
                      <a:pt x="26" y="36"/>
                      <a:pt x="28" y="36"/>
                    </a:cubicBezTo>
                    <a:cubicBezTo>
                      <a:pt x="30" y="36"/>
                      <a:pt x="41" y="41"/>
                      <a:pt x="43" y="42"/>
                    </a:cubicBezTo>
                    <a:cubicBezTo>
                      <a:pt x="44" y="43"/>
                      <a:pt x="43" y="45"/>
                      <a:pt x="40" y="46"/>
                    </a:cubicBezTo>
                    <a:cubicBezTo>
                      <a:pt x="38" y="47"/>
                      <a:pt x="33" y="44"/>
                      <a:pt x="28" y="43"/>
                    </a:cubicBezTo>
                    <a:cubicBezTo>
                      <a:pt x="24" y="42"/>
                      <a:pt x="20" y="43"/>
                      <a:pt x="17" y="44"/>
                    </a:cubicBezTo>
                    <a:cubicBezTo>
                      <a:pt x="14" y="44"/>
                      <a:pt x="12" y="47"/>
                      <a:pt x="10" y="48"/>
                    </a:cubicBezTo>
                    <a:cubicBezTo>
                      <a:pt x="8" y="50"/>
                      <a:pt x="5" y="54"/>
                      <a:pt x="4" y="59"/>
                    </a:cubicBezTo>
                    <a:cubicBezTo>
                      <a:pt x="3" y="64"/>
                      <a:pt x="12" y="64"/>
                      <a:pt x="14" y="63"/>
                    </a:cubicBezTo>
                    <a:cubicBezTo>
                      <a:pt x="17" y="62"/>
                      <a:pt x="22" y="59"/>
                      <a:pt x="27" y="59"/>
                    </a:cubicBezTo>
                    <a:cubicBezTo>
                      <a:pt x="31" y="60"/>
                      <a:pt x="41" y="69"/>
                      <a:pt x="45" y="72"/>
                    </a:cubicBezTo>
                    <a:cubicBezTo>
                      <a:pt x="49" y="75"/>
                      <a:pt x="59" y="82"/>
                      <a:pt x="70" y="88"/>
                    </a:cubicBezTo>
                    <a:cubicBezTo>
                      <a:pt x="80" y="93"/>
                      <a:pt x="93" y="94"/>
                      <a:pt x="108" y="93"/>
                    </a:cubicBezTo>
                    <a:cubicBezTo>
                      <a:pt x="107" y="82"/>
                      <a:pt x="129" y="53"/>
                      <a:pt x="142" y="5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3" name="Freeform 155"/>
              <p:cNvSpPr>
                <a:spLocks/>
              </p:cNvSpPr>
              <p:nvPr/>
            </p:nvSpPr>
            <p:spPr bwMode="auto">
              <a:xfrm>
                <a:off x="7097713" y="2401888"/>
                <a:ext cx="503238" cy="195262"/>
              </a:xfrm>
              <a:custGeom>
                <a:avLst/>
                <a:gdLst>
                  <a:gd name="T0" fmla="*/ 137 w 137"/>
                  <a:gd name="T1" fmla="*/ 14 h 53"/>
                  <a:gd name="T2" fmla="*/ 137 w 137"/>
                  <a:gd name="T3" fmla="*/ 14 h 53"/>
                  <a:gd name="T4" fmla="*/ 64 w 137"/>
                  <a:gd name="T5" fmla="*/ 8 h 53"/>
                  <a:gd name="T6" fmla="*/ 0 w 137"/>
                  <a:gd name="T7" fmla="*/ 53 h 53"/>
                  <a:gd name="T8" fmla="*/ 137 w 137"/>
                  <a:gd name="T9" fmla="*/ 14 h 53"/>
                </a:gdLst>
                <a:ahLst/>
                <a:cxnLst>
                  <a:cxn ang="0">
                    <a:pos x="T0" y="T1"/>
                  </a:cxn>
                  <a:cxn ang="0">
                    <a:pos x="T2" y="T3"/>
                  </a:cxn>
                  <a:cxn ang="0">
                    <a:pos x="T4" y="T5"/>
                  </a:cxn>
                  <a:cxn ang="0">
                    <a:pos x="T6" y="T7"/>
                  </a:cxn>
                  <a:cxn ang="0">
                    <a:pos x="T8" y="T9"/>
                  </a:cxn>
                </a:cxnLst>
                <a:rect l="0" t="0" r="r" b="b"/>
                <a:pathLst>
                  <a:path w="137" h="53">
                    <a:moveTo>
                      <a:pt x="137" y="14"/>
                    </a:moveTo>
                    <a:cubicBezTo>
                      <a:pt x="137" y="14"/>
                      <a:pt x="137" y="14"/>
                      <a:pt x="137" y="14"/>
                    </a:cubicBezTo>
                    <a:cubicBezTo>
                      <a:pt x="117" y="7"/>
                      <a:pt x="94" y="0"/>
                      <a:pt x="64" y="8"/>
                    </a:cubicBezTo>
                    <a:cubicBezTo>
                      <a:pt x="36" y="16"/>
                      <a:pt x="10" y="28"/>
                      <a:pt x="0" y="53"/>
                    </a:cubicBezTo>
                    <a:cubicBezTo>
                      <a:pt x="21" y="36"/>
                      <a:pt x="126" y="13"/>
                      <a:pt x="137" y="14"/>
                    </a:cubicBezTo>
                    <a:close/>
                  </a:path>
                </a:pathLst>
              </a:custGeom>
              <a:solidFill>
                <a:srgbClr val="253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4" name="Freeform 156"/>
              <p:cNvSpPr>
                <a:spLocks/>
              </p:cNvSpPr>
              <p:nvPr/>
            </p:nvSpPr>
            <p:spPr bwMode="auto">
              <a:xfrm>
                <a:off x="6723063" y="1711325"/>
                <a:ext cx="719138" cy="963612"/>
              </a:xfrm>
              <a:custGeom>
                <a:avLst/>
                <a:gdLst>
                  <a:gd name="T0" fmla="*/ 45 w 196"/>
                  <a:gd name="T1" fmla="*/ 256 h 262"/>
                  <a:gd name="T2" fmla="*/ 69 w 196"/>
                  <a:gd name="T3" fmla="*/ 262 h 262"/>
                  <a:gd name="T4" fmla="*/ 82 w 196"/>
                  <a:gd name="T5" fmla="*/ 262 h 262"/>
                  <a:gd name="T6" fmla="*/ 100 w 196"/>
                  <a:gd name="T7" fmla="*/ 243 h 262"/>
                  <a:gd name="T8" fmla="*/ 102 w 196"/>
                  <a:gd name="T9" fmla="*/ 241 h 262"/>
                  <a:gd name="T10" fmla="*/ 166 w 196"/>
                  <a:gd name="T11" fmla="*/ 196 h 262"/>
                  <a:gd name="T12" fmla="*/ 186 w 196"/>
                  <a:gd name="T13" fmla="*/ 193 h 262"/>
                  <a:gd name="T14" fmla="*/ 184 w 196"/>
                  <a:gd name="T15" fmla="*/ 184 h 262"/>
                  <a:gd name="T16" fmla="*/ 189 w 196"/>
                  <a:gd name="T17" fmla="*/ 143 h 262"/>
                  <a:gd name="T18" fmla="*/ 192 w 196"/>
                  <a:gd name="T19" fmla="*/ 74 h 262"/>
                  <a:gd name="T20" fmla="*/ 155 w 196"/>
                  <a:gd name="T21" fmla="*/ 17 h 262"/>
                  <a:gd name="T22" fmla="*/ 66 w 196"/>
                  <a:gd name="T23" fmla="*/ 17 h 262"/>
                  <a:gd name="T24" fmla="*/ 8 w 196"/>
                  <a:gd name="T25" fmla="*/ 88 h 262"/>
                  <a:gd name="T26" fmla="*/ 2 w 196"/>
                  <a:gd name="T27" fmla="*/ 120 h 262"/>
                  <a:gd name="T28" fmla="*/ 9 w 196"/>
                  <a:gd name="T29" fmla="*/ 142 h 262"/>
                  <a:gd name="T30" fmla="*/ 14 w 196"/>
                  <a:gd name="T31" fmla="*/ 180 h 262"/>
                  <a:gd name="T32" fmla="*/ 33 w 196"/>
                  <a:gd name="T33" fmla="*/ 238 h 262"/>
                  <a:gd name="T34" fmla="*/ 45 w 196"/>
                  <a:gd name="T35"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262">
                    <a:moveTo>
                      <a:pt x="45" y="256"/>
                    </a:moveTo>
                    <a:cubicBezTo>
                      <a:pt x="52" y="262"/>
                      <a:pt x="61" y="262"/>
                      <a:pt x="69" y="262"/>
                    </a:cubicBezTo>
                    <a:cubicBezTo>
                      <a:pt x="74" y="262"/>
                      <a:pt x="78" y="262"/>
                      <a:pt x="82" y="262"/>
                    </a:cubicBezTo>
                    <a:cubicBezTo>
                      <a:pt x="88" y="256"/>
                      <a:pt x="94" y="249"/>
                      <a:pt x="100" y="243"/>
                    </a:cubicBezTo>
                    <a:cubicBezTo>
                      <a:pt x="100" y="242"/>
                      <a:pt x="101" y="242"/>
                      <a:pt x="102" y="241"/>
                    </a:cubicBezTo>
                    <a:cubicBezTo>
                      <a:pt x="112" y="216"/>
                      <a:pt x="138" y="204"/>
                      <a:pt x="166" y="196"/>
                    </a:cubicBezTo>
                    <a:cubicBezTo>
                      <a:pt x="173" y="195"/>
                      <a:pt x="180" y="194"/>
                      <a:pt x="186" y="193"/>
                    </a:cubicBezTo>
                    <a:cubicBezTo>
                      <a:pt x="185" y="190"/>
                      <a:pt x="185" y="187"/>
                      <a:pt x="184" y="184"/>
                    </a:cubicBezTo>
                    <a:cubicBezTo>
                      <a:pt x="183" y="170"/>
                      <a:pt x="186" y="157"/>
                      <a:pt x="189" y="143"/>
                    </a:cubicBezTo>
                    <a:cubicBezTo>
                      <a:pt x="194" y="121"/>
                      <a:pt x="196" y="97"/>
                      <a:pt x="192" y="74"/>
                    </a:cubicBezTo>
                    <a:cubicBezTo>
                      <a:pt x="187" y="52"/>
                      <a:pt x="175" y="30"/>
                      <a:pt x="155" y="17"/>
                    </a:cubicBezTo>
                    <a:cubicBezTo>
                      <a:pt x="129" y="0"/>
                      <a:pt x="94" y="2"/>
                      <a:pt x="66" y="17"/>
                    </a:cubicBezTo>
                    <a:cubicBezTo>
                      <a:pt x="39" y="32"/>
                      <a:pt x="20" y="59"/>
                      <a:pt x="8" y="88"/>
                    </a:cubicBezTo>
                    <a:cubicBezTo>
                      <a:pt x="3" y="98"/>
                      <a:pt x="0" y="109"/>
                      <a:pt x="2" y="120"/>
                    </a:cubicBezTo>
                    <a:cubicBezTo>
                      <a:pt x="3" y="128"/>
                      <a:pt x="7" y="134"/>
                      <a:pt x="9" y="142"/>
                    </a:cubicBezTo>
                    <a:cubicBezTo>
                      <a:pt x="13" y="154"/>
                      <a:pt x="12" y="167"/>
                      <a:pt x="14" y="180"/>
                    </a:cubicBezTo>
                    <a:cubicBezTo>
                      <a:pt x="16" y="200"/>
                      <a:pt x="25" y="219"/>
                      <a:pt x="33" y="238"/>
                    </a:cubicBezTo>
                    <a:cubicBezTo>
                      <a:pt x="36" y="245"/>
                      <a:pt x="39" y="252"/>
                      <a:pt x="45" y="256"/>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5" name="Freeform 157"/>
              <p:cNvSpPr>
                <a:spLocks/>
              </p:cNvSpPr>
              <p:nvPr/>
            </p:nvSpPr>
            <p:spPr bwMode="auto">
              <a:xfrm>
                <a:off x="6799263" y="1711325"/>
                <a:ext cx="642938" cy="746125"/>
              </a:xfrm>
              <a:custGeom>
                <a:avLst/>
                <a:gdLst>
                  <a:gd name="T0" fmla="*/ 171 w 175"/>
                  <a:gd name="T1" fmla="*/ 74 h 203"/>
                  <a:gd name="T2" fmla="*/ 134 w 175"/>
                  <a:gd name="T3" fmla="*/ 17 h 203"/>
                  <a:gd name="T4" fmla="*/ 45 w 175"/>
                  <a:gd name="T5" fmla="*/ 17 h 203"/>
                  <a:gd name="T6" fmla="*/ 10 w 175"/>
                  <a:gd name="T7" fmla="*/ 48 h 203"/>
                  <a:gd name="T8" fmla="*/ 4 w 175"/>
                  <a:gd name="T9" fmla="*/ 107 h 203"/>
                  <a:gd name="T10" fmla="*/ 16 w 175"/>
                  <a:gd name="T11" fmla="*/ 154 h 203"/>
                  <a:gd name="T12" fmla="*/ 14 w 175"/>
                  <a:gd name="T13" fmla="*/ 167 h 203"/>
                  <a:gd name="T14" fmla="*/ 22 w 175"/>
                  <a:gd name="T15" fmla="*/ 177 h 203"/>
                  <a:gd name="T16" fmla="*/ 28 w 175"/>
                  <a:gd name="T17" fmla="*/ 145 h 203"/>
                  <a:gd name="T18" fmla="*/ 35 w 175"/>
                  <a:gd name="T19" fmla="*/ 127 h 203"/>
                  <a:gd name="T20" fmla="*/ 58 w 175"/>
                  <a:gd name="T21" fmla="*/ 123 h 203"/>
                  <a:gd name="T22" fmla="*/ 86 w 175"/>
                  <a:gd name="T23" fmla="*/ 149 h 203"/>
                  <a:gd name="T24" fmla="*/ 105 w 175"/>
                  <a:gd name="T25" fmla="*/ 183 h 203"/>
                  <a:gd name="T26" fmla="*/ 125 w 175"/>
                  <a:gd name="T27" fmla="*/ 203 h 203"/>
                  <a:gd name="T28" fmla="*/ 145 w 175"/>
                  <a:gd name="T29" fmla="*/ 196 h 203"/>
                  <a:gd name="T30" fmla="*/ 165 w 175"/>
                  <a:gd name="T31" fmla="*/ 193 h 203"/>
                  <a:gd name="T32" fmla="*/ 163 w 175"/>
                  <a:gd name="T33" fmla="*/ 184 h 203"/>
                  <a:gd name="T34" fmla="*/ 168 w 175"/>
                  <a:gd name="T35" fmla="*/ 143 h 203"/>
                  <a:gd name="T36" fmla="*/ 171 w 175"/>
                  <a:gd name="T37" fmla="*/ 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03">
                    <a:moveTo>
                      <a:pt x="171" y="74"/>
                    </a:moveTo>
                    <a:cubicBezTo>
                      <a:pt x="166" y="52"/>
                      <a:pt x="154" y="30"/>
                      <a:pt x="134" y="17"/>
                    </a:cubicBezTo>
                    <a:cubicBezTo>
                      <a:pt x="108" y="0"/>
                      <a:pt x="73" y="2"/>
                      <a:pt x="45" y="17"/>
                    </a:cubicBezTo>
                    <a:cubicBezTo>
                      <a:pt x="32" y="25"/>
                      <a:pt x="20" y="35"/>
                      <a:pt x="10" y="48"/>
                    </a:cubicBezTo>
                    <a:cubicBezTo>
                      <a:pt x="6" y="68"/>
                      <a:pt x="0" y="87"/>
                      <a:pt x="4" y="107"/>
                    </a:cubicBezTo>
                    <a:cubicBezTo>
                      <a:pt x="8" y="123"/>
                      <a:pt x="18" y="138"/>
                      <a:pt x="16" y="154"/>
                    </a:cubicBezTo>
                    <a:cubicBezTo>
                      <a:pt x="15" y="159"/>
                      <a:pt x="14" y="163"/>
                      <a:pt x="14" y="167"/>
                    </a:cubicBezTo>
                    <a:cubicBezTo>
                      <a:pt x="14" y="172"/>
                      <a:pt x="17" y="177"/>
                      <a:pt x="22" y="177"/>
                    </a:cubicBezTo>
                    <a:cubicBezTo>
                      <a:pt x="24" y="166"/>
                      <a:pt x="26" y="156"/>
                      <a:pt x="28" y="145"/>
                    </a:cubicBezTo>
                    <a:cubicBezTo>
                      <a:pt x="29" y="138"/>
                      <a:pt x="31" y="131"/>
                      <a:pt x="35" y="127"/>
                    </a:cubicBezTo>
                    <a:cubicBezTo>
                      <a:pt x="41" y="121"/>
                      <a:pt x="50" y="121"/>
                      <a:pt x="58" y="123"/>
                    </a:cubicBezTo>
                    <a:cubicBezTo>
                      <a:pt x="70" y="127"/>
                      <a:pt x="80" y="137"/>
                      <a:pt x="86" y="149"/>
                    </a:cubicBezTo>
                    <a:cubicBezTo>
                      <a:pt x="93" y="160"/>
                      <a:pt x="98" y="172"/>
                      <a:pt x="105" y="183"/>
                    </a:cubicBezTo>
                    <a:cubicBezTo>
                      <a:pt x="110" y="191"/>
                      <a:pt x="117" y="198"/>
                      <a:pt x="125" y="203"/>
                    </a:cubicBezTo>
                    <a:cubicBezTo>
                      <a:pt x="131" y="201"/>
                      <a:pt x="138" y="198"/>
                      <a:pt x="145" y="196"/>
                    </a:cubicBezTo>
                    <a:cubicBezTo>
                      <a:pt x="152" y="195"/>
                      <a:pt x="159" y="194"/>
                      <a:pt x="165" y="193"/>
                    </a:cubicBezTo>
                    <a:cubicBezTo>
                      <a:pt x="164" y="190"/>
                      <a:pt x="164" y="187"/>
                      <a:pt x="163" y="184"/>
                    </a:cubicBezTo>
                    <a:cubicBezTo>
                      <a:pt x="162" y="170"/>
                      <a:pt x="165" y="157"/>
                      <a:pt x="168" y="143"/>
                    </a:cubicBezTo>
                    <a:cubicBezTo>
                      <a:pt x="173" y="121"/>
                      <a:pt x="175" y="97"/>
                      <a:pt x="171" y="7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6" name="Freeform 158"/>
              <p:cNvSpPr>
                <a:spLocks/>
              </p:cNvSpPr>
              <p:nvPr/>
            </p:nvSpPr>
            <p:spPr bwMode="auto">
              <a:xfrm>
                <a:off x="5487988" y="5751513"/>
                <a:ext cx="877888" cy="392112"/>
              </a:xfrm>
              <a:custGeom>
                <a:avLst/>
                <a:gdLst>
                  <a:gd name="T0" fmla="*/ 186 w 239"/>
                  <a:gd name="T1" fmla="*/ 81 h 107"/>
                  <a:gd name="T2" fmla="*/ 79 w 239"/>
                  <a:gd name="T3" fmla="*/ 65 h 107"/>
                  <a:gd name="T4" fmla="*/ 5 w 239"/>
                  <a:gd name="T5" fmla="*/ 0 h 107"/>
                  <a:gd name="T6" fmla="*/ 0 w 239"/>
                  <a:gd name="T7" fmla="*/ 16 h 107"/>
                  <a:gd name="T8" fmla="*/ 10 w 239"/>
                  <a:gd name="T9" fmla="*/ 41 h 107"/>
                  <a:gd name="T10" fmla="*/ 31 w 239"/>
                  <a:gd name="T11" fmla="*/ 59 h 107"/>
                  <a:gd name="T12" fmla="*/ 147 w 239"/>
                  <a:gd name="T13" fmla="*/ 85 h 107"/>
                  <a:gd name="T14" fmla="*/ 147 w 239"/>
                  <a:gd name="T15" fmla="*/ 87 h 107"/>
                  <a:gd name="T16" fmla="*/ 147 w 239"/>
                  <a:gd name="T17" fmla="*/ 98 h 107"/>
                  <a:gd name="T18" fmla="*/ 195 w 239"/>
                  <a:gd name="T19" fmla="*/ 106 h 107"/>
                  <a:gd name="T20" fmla="*/ 239 w 239"/>
                  <a:gd name="T21" fmla="*/ 88 h 107"/>
                  <a:gd name="T22" fmla="*/ 238 w 239"/>
                  <a:gd name="T23" fmla="*/ 75 h 107"/>
                  <a:gd name="T24" fmla="*/ 186 w 239"/>
                  <a:gd name="T25"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07">
                    <a:moveTo>
                      <a:pt x="186" y="81"/>
                    </a:moveTo>
                    <a:cubicBezTo>
                      <a:pt x="159" y="81"/>
                      <a:pt x="134" y="74"/>
                      <a:pt x="79" y="65"/>
                    </a:cubicBezTo>
                    <a:cubicBezTo>
                      <a:pt x="23" y="54"/>
                      <a:pt x="9" y="26"/>
                      <a:pt x="5" y="0"/>
                    </a:cubicBezTo>
                    <a:cubicBezTo>
                      <a:pt x="2" y="4"/>
                      <a:pt x="0" y="10"/>
                      <a:pt x="0" y="16"/>
                    </a:cubicBezTo>
                    <a:cubicBezTo>
                      <a:pt x="0" y="25"/>
                      <a:pt x="4" y="34"/>
                      <a:pt x="10" y="41"/>
                    </a:cubicBezTo>
                    <a:cubicBezTo>
                      <a:pt x="16" y="49"/>
                      <a:pt x="23" y="54"/>
                      <a:pt x="31" y="59"/>
                    </a:cubicBezTo>
                    <a:cubicBezTo>
                      <a:pt x="66" y="79"/>
                      <a:pt x="107" y="84"/>
                      <a:pt x="147" y="85"/>
                    </a:cubicBezTo>
                    <a:cubicBezTo>
                      <a:pt x="147" y="86"/>
                      <a:pt x="147" y="86"/>
                      <a:pt x="147" y="87"/>
                    </a:cubicBezTo>
                    <a:cubicBezTo>
                      <a:pt x="147" y="98"/>
                      <a:pt x="147" y="98"/>
                      <a:pt x="147" y="98"/>
                    </a:cubicBezTo>
                    <a:cubicBezTo>
                      <a:pt x="163" y="98"/>
                      <a:pt x="179" y="107"/>
                      <a:pt x="195" y="106"/>
                    </a:cubicBezTo>
                    <a:cubicBezTo>
                      <a:pt x="211" y="105"/>
                      <a:pt x="227" y="100"/>
                      <a:pt x="239" y="88"/>
                    </a:cubicBezTo>
                    <a:cubicBezTo>
                      <a:pt x="238" y="75"/>
                      <a:pt x="238" y="75"/>
                      <a:pt x="238" y="75"/>
                    </a:cubicBezTo>
                    <a:cubicBezTo>
                      <a:pt x="223" y="82"/>
                      <a:pt x="208" y="80"/>
                      <a:pt x="186" y="8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7" name="Freeform 159"/>
              <p:cNvSpPr>
                <a:spLocks/>
              </p:cNvSpPr>
              <p:nvPr/>
            </p:nvSpPr>
            <p:spPr bwMode="auto">
              <a:xfrm>
                <a:off x="5505450" y="5673725"/>
                <a:ext cx="857250" cy="379412"/>
              </a:xfrm>
              <a:custGeom>
                <a:avLst/>
                <a:gdLst>
                  <a:gd name="T0" fmla="*/ 74 w 233"/>
                  <a:gd name="T1" fmla="*/ 86 h 103"/>
                  <a:gd name="T2" fmla="*/ 181 w 233"/>
                  <a:gd name="T3" fmla="*/ 102 h 103"/>
                  <a:gd name="T4" fmla="*/ 233 w 233"/>
                  <a:gd name="T5" fmla="*/ 96 h 103"/>
                  <a:gd name="T6" fmla="*/ 233 w 233"/>
                  <a:gd name="T7" fmla="*/ 72 h 103"/>
                  <a:gd name="T8" fmla="*/ 226 w 233"/>
                  <a:gd name="T9" fmla="*/ 86 h 103"/>
                  <a:gd name="T10" fmla="*/ 204 w 233"/>
                  <a:gd name="T11" fmla="*/ 88 h 103"/>
                  <a:gd name="T12" fmla="*/ 141 w 233"/>
                  <a:gd name="T13" fmla="*/ 63 h 103"/>
                  <a:gd name="T14" fmla="*/ 123 w 233"/>
                  <a:gd name="T15" fmla="*/ 36 h 103"/>
                  <a:gd name="T16" fmla="*/ 114 w 233"/>
                  <a:gd name="T17" fmla="*/ 0 h 103"/>
                  <a:gd name="T18" fmla="*/ 84 w 233"/>
                  <a:gd name="T19" fmla="*/ 14 h 103"/>
                  <a:gd name="T20" fmla="*/ 47 w 233"/>
                  <a:gd name="T21" fmla="*/ 11 h 103"/>
                  <a:gd name="T22" fmla="*/ 27 w 233"/>
                  <a:gd name="T23" fmla="*/ 8 h 103"/>
                  <a:gd name="T24" fmla="*/ 7 w 233"/>
                  <a:gd name="T25" fmla="*/ 13 h 103"/>
                  <a:gd name="T26" fmla="*/ 0 w 233"/>
                  <a:gd name="T27" fmla="*/ 21 h 103"/>
                  <a:gd name="T28" fmla="*/ 74 w 233"/>
                  <a:gd name="T29"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3" h="103">
                    <a:moveTo>
                      <a:pt x="74" y="86"/>
                    </a:moveTo>
                    <a:cubicBezTo>
                      <a:pt x="129" y="95"/>
                      <a:pt x="154" y="102"/>
                      <a:pt x="181" y="102"/>
                    </a:cubicBezTo>
                    <a:cubicBezTo>
                      <a:pt x="203" y="101"/>
                      <a:pt x="218" y="103"/>
                      <a:pt x="233" y="96"/>
                    </a:cubicBezTo>
                    <a:cubicBezTo>
                      <a:pt x="233" y="72"/>
                      <a:pt x="233" y="72"/>
                      <a:pt x="233" y="72"/>
                    </a:cubicBezTo>
                    <a:cubicBezTo>
                      <a:pt x="232" y="77"/>
                      <a:pt x="230" y="83"/>
                      <a:pt x="226" y="86"/>
                    </a:cubicBezTo>
                    <a:cubicBezTo>
                      <a:pt x="220" y="91"/>
                      <a:pt x="211" y="90"/>
                      <a:pt x="204" y="88"/>
                    </a:cubicBezTo>
                    <a:cubicBezTo>
                      <a:pt x="182" y="84"/>
                      <a:pt x="159" y="77"/>
                      <a:pt x="141" y="63"/>
                    </a:cubicBezTo>
                    <a:cubicBezTo>
                      <a:pt x="131" y="55"/>
                      <a:pt x="127" y="48"/>
                      <a:pt x="123" y="36"/>
                    </a:cubicBezTo>
                    <a:cubicBezTo>
                      <a:pt x="120" y="24"/>
                      <a:pt x="117" y="12"/>
                      <a:pt x="114" y="0"/>
                    </a:cubicBezTo>
                    <a:cubicBezTo>
                      <a:pt x="106" y="8"/>
                      <a:pt x="95" y="12"/>
                      <a:pt x="84" y="14"/>
                    </a:cubicBezTo>
                    <a:cubicBezTo>
                      <a:pt x="72" y="15"/>
                      <a:pt x="60" y="14"/>
                      <a:pt x="47" y="11"/>
                    </a:cubicBezTo>
                    <a:cubicBezTo>
                      <a:pt x="41" y="10"/>
                      <a:pt x="34" y="8"/>
                      <a:pt x="27" y="8"/>
                    </a:cubicBezTo>
                    <a:cubicBezTo>
                      <a:pt x="20" y="8"/>
                      <a:pt x="12" y="9"/>
                      <a:pt x="7" y="13"/>
                    </a:cubicBezTo>
                    <a:cubicBezTo>
                      <a:pt x="4" y="15"/>
                      <a:pt x="2" y="18"/>
                      <a:pt x="0" y="21"/>
                    </a:cubicBezTo>
                    <a:cubicBezTo>
                      <a:pt x="4" y="47"/>
                      <a:pt x="18" y="75"/>
                      <a:pt x="74" y="8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8" name="Freeform 160"/>
              <p:cNvSpPr>
                <a:spLocks/>
              </p:cNvSpPr>
              <p:nvPr/>
            </p:nvSpPr>
            <p:spPr bwMode="auto">
              <a:xfrm>
                <a:off x="6535738" y="5349875"/>
                <a:ext cx="554038" cy="441325"/>
              </a:xfrm>
              <a:custGeom>
                <a:avLst/>
                <a:gdLst>
                  <a:gd name="T0" fmla="*/ 23 w 151"/>
                  <a:gd name="T1" fmla="*/ 73 h 120"/>
                  <a:gd name="T2" fmla="*/ 49 w 151"/>
                  <a:gd name="T3" fmla="*/ 89 h 120"/>
                  <a:gd name="T4" fmla="*/ 70 w 151"/>
                  <a:gd name="T5" fmla="*/ 101 h 120"/>
                  <a:gd name="T6" fmla="*/ 151 w 151"/>
                  <a:gd name="T7" fmla="*/ 93 h 120"/>
                  <a:gd name="T8" fmla="*/ 149 w 151"/>
                  <a:gd name="T9" fmla="*/ 79 h 120"/>
                  <a:gd name="T10" fmla="*/ 137 w 151"/>
                  <a:gd name="T11" fmla="*/ 94 h 120"/>
                  <a:gd name="T12" fmla="*/ 108 w 151"/>
                  <a:gd name="T13" fmla="*/ 100 h 120"/>
                  <a:gd name="T14" fmla="*/ 43 w 151"/>
                  <a:gd name="T15" fmla="*/ 63 h 120"/>
                  <a:gd name="T16" fmla="*/ 32 w 151"/>
                  <a:gd name="T17" fmla="*/ 0 h 120"/>
                  <a:gd name="T18" fmla="*/ 23 w 151"/>
                  <a:gd name="T19" fmla="*/ 2 h 120"/>
                  <a:gd name="T20" fmla="*/ 12 w 151"/>
                  <a:gd name="T21" fmla="*/ 14 h 120"/>
                  <a:gd name="T22" fmla="*/ 0 w 151"/>
                  <a:gd name="T23" fmla="*/ 37 h 120"/>
                  <a:gd name="T24" fmla="*/ 23 w 151"/>
                  <a:gd name="T25"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20">
                    <a:moveTo>
                      <a:pt x="23" y="73"/>
                    </a:moveTo>
                    <a:cubicBezTo>
                      <a:pt x="43" y="85"/>
                      <a:pt x="47" y="87"/>
                      <a:pt x="49" y="89"/>
                    </a:cubicBezTo>
                    <a:cubicBezTo>
                      <a:pt x="52" y="90"/>
                      <a:pt x="65" y="99"/>
                      <a:pt x="70" y="101"/>
                    </a:cubicBezTo>
                    <a:cubicBezTo>
                      <a:pt x="74" y="104"/>
                      <a:pt x="130" y="120"/>
                      <a:pt x="151" y="93"/>
                    </a:cubicBezTo>
                    <a:cubicBezTo>
                      <a:pt x="151" y="88"/>
                      <a:pt x="151" y="83"/>
                      <a:pt x="149" y="79"/>
                    </a:cubicBezTo>
                    <a:cubicBezTo>
                      <a:pt x="147" y="85"/>
                      <a:pt x="142" y="91"/>
                      <a:pt x="137" y="94"/>
                    </a:cubicBezTo>
                    <a:cubicBezTo>
                      <a:pt x="128" y="100"/>
                      <a:pt x="118" y="101"/>
                      <a:pt x="108" y="100"/>
                    </a:cubicBezTo>
                    <a:cubicBezTo>
                      <a:pt x="82" y="98"/>
                      <a:pt x="58" y="84"/>
                      <a:pt x="43" y="63"/>
                    </a:cubicBezTo>
                    <a:cubicBezTo>
                      <a:pt x="32" y="45"/>
                      <a:pt x="30" y="22"/>
                      <a:pt x="32" y="0"/>
                    </a:cubicBezTo>
                    <a:cubicBezTo>
                      <a:pt x="29" y="0"/>
                      <a:pt x="26" y="1"/>
                      <a:pt x="23" y="2"/>
                    </a:cubicBezTo>
                    <a:cubicBezTo>
                      <a:pt x="18" y="5"/>
                      <a:pt x="15" y="10"/>
                      <a:pt x="12" y="14"/>
                    </a:cubicBezTo>
                    <a:cubicBezTo>
                      <a:pt x="7" y="21"/>
                      <a:pt x="3" y="29"/>
                      <a:pt x="0" y="37"/>
                    </a:cubicBezTo>
                    <a:cubicBezTo>
                      <a:pt x="2" y="48"/>
                      <a:pt x="7" y="61"/>
                      <a:pt x="23" y="7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9" name="Freeform 161"/>
              <p:cNvSpPr>
                <a:spLocks/>
              </p:cNvSpPr>
              <p:nvPr/>
            </p:nvSpPr>
            <p:spPr bwMode="auto">
              <a:xfrm>
                <a:off x="6524625" y="5486400"/>
                <a:ext cx="565150" cy="346075"/>
              </a:xfrm>
              <a:custGeom>
                <a:avLst/>
                <a:gdLst>
                  <a:gd name="T0" fmla="*/ 73 w 154"/>
                  <a:gd name="T1" fmla="*/ 64 h 94"/>
                  <a:gd name="T2" fmla="*/ 52 w 154"/>
                  <a:gd name="T3" fmla="*/ 52 h 94"/>
                  <a:gd name="T4" fmla="*/ 26 w 154"/>
                  <a:gd name="T5" fmla="*/ 36 h 94"/>
                  <a:gd name="T6" fmla="*/ 3 w 154"/>
                  <a:gd name="T7" fmla="*/ 0 h 94"/>
                  <a:gd name="T8" fmla="*/ 2 w 154"/>
                  <a:gd name="T9" fmla="*/ 4 h 94"/>
                  <a:gd name="T10" fmla="*/ 14 w 154"/>
                  <a:gd name="T11" fmla="*/ 42 h 94"/>
                  <a:gd name="T12" fmla="*/ 50 w 154"/>
                  <a:gd name="T13" fmla="*/ 63 h 94"/>
                  <a:gd name="T14" fmla="*/ 61 w 154"/>
                  <a:gd name="T15" fmla="*/ 68 h 94"/>
                  <a:gd name="T16" fmla="*/ 68 w 154"/>
                  <a:gd name="T17" fmla="*/ 85 h 94"/>
                  <a:gd name="T18" fmla="*/ 85 w 154"/>
                  <a:gd name="T19" fmla="*/ 93 h 94"/>
                  <a:gd name="T20" fmla="*/ 127 w 154"/>
                  <a:gd name="T21" fmla="*/ 92 h 94"/>
                  <a:gd name="T22" fmla="*/ 143 w 154"/>
                  <a:gd name="T23" fmla="*/ 86 h 94"/>
                  <a:gd name="T24" fmla="*/ 153 w 154"/>
                  <a:gd name="T25" fmla="*/ 57 h 94"/>
                  <a:gd name="T26" fmla="*/ 154 w 154"/>
                  <a:gd name="T27" fmla="*/ 56 h 94"/>
                  <a:gd name="T28" fmla="*/ 73 w 154"/>
                  <a:gd name="T29"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94">
                    <a:moveTo>
                      <a:pt x="73" y="64"/>
                    </a:moveTo>
                    <a:cubicBezTo>
                      <a:pt x="68" y="62"/>
                      <a:pt x="55" y="53"/>
                      <a:pt x="52" y="52"/>
                    </a:cubicBezTo>
                    <a:cubicBezTo>
                      <a:pt x="50" y="50"/>
                      <a:pt x="46" y="48"/>
                      <a:pt x="26" y="36"/>
                    </a:cubicBezTo>
                    <a:cubicBezTo>
                      <a:pt x="10" y="24"/>
                      <a:pt x="5" y="11"/>
                      <a:pt x="3" y="0"/>
                    </a:cubicBezTo>
                    <a:cubicBezTo>
                      <a:pt x="3" y="1"/>
                      <a:pt x="3" y="2"/>
                      <a:pt x="2" y="4"/>
                    </a:cubicBezTo>
                    <a:cubicBezTo>
                      <a:pt x="0" y="17"/>
                      <a:pt x="5" y="32"/>
                      <a:pt x="14" y="42"/>
                    </a:cubicBezTo>
                    <a:cubicBezTo>
                      <a:pt x="24" y="53"/>
                      <a:pt x="37" y="59"/>
                      <a:pt x="50" y="63"/>
                    </a:cubicBezTo>
                    <a:cubicBezTo>
                      <a:pt x="54" y="64"/>
                      <a:pt x="59" y="65"/>
                      <a:pt x="61" y="68"/>
                    </a:cubicBezTo>
                    <a:cubicBezTo>
                      <a:pt x="65" y="73"/>
                      <a:pt x="64" y="80"/>
                      <a:pt x="68" y="85"/>
                    </a:cubicBezTo>
                    <a:cubicBezTo>
                      <a:pt x="71" y="91"/>
                      <a:pt x="79" y="92"/>
                      <a:pt x="85" y="93"/>
                    </a:cubicBezTo>
                    <a:cubicBezTo>
                      <a:pt x="99" y="94"/>
                      <a:pt x="114" y="94"/>
                      <a:pt x="127" y="92"/>
                    </a:cubicBezTo>
                    <a:cubicBezTo>
                      <a:pt x="133" y="91"/>
                      <a:pt x="138" y="90"/>
                      <a:pt x="143" y="86"/>
                    </a:cubicBezTo>
                    <a:cubicBezTo>
                      <a:pt x="151" y="80"/>
                      <a:pt x="153" y="68"/>
                      <a:pt x="153" y="57"/>
                    </a:cubicBezTo>
                    <a:cubicBezTo>
                      <a:pt x="153" y="57"/>
                      <a:pt x="153" y="56"/>
                      <a:pt x="154" y="56"/>
                    </a:cubicBezTo>
                    <a:cubicBezTo>
                      <a:pt x="133" y="83"/>
                      <a:pt x="77" y="67"/>
                      <a:pt x="73" y="6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0" name="Freeform 178"/>
              <p:cNvSpPr>
                <a:spLocks/>
              </p:cNvSpPr>
              <p:nvPr/>
            </p:nvSpPr>
            <p:spPr bwMode="auto">
              <a:xfrm>
                <a:off x="6880225" y="4137025"/>
                <a:ext cx="223838" cy="161925"/>
              </a:xfrm>
              <a:custGeom>
                <a:avLst/>
                <a:gdLst>
                  <a:gd name="T0" fmla="*/ 0 w 61"/>
                  <a:gd name="T1" fmla="*/ 34 h 44"/>
                  <a:gd name="T2" fmla="*/ 59 w 61"/>
                  <a:gd name="T3" fmla="*/ 44 h 44"/>
                  <a:gd name="T4" fmla="*/ 61 w 61"/>
                  <a:gd name="T5" fmla="*/ 0 h 44"/>
                  <a:gd name="T6" fmla="*/ 0 w 61"/>
                  <a:gd name="T7" fmla="*/ 34 h 44"/>
                </a:gdLst>
                <a:ahLst/>
                <a:cxnLst>
                  <a:cxn ang="0">
                    <a:pos x="T0" y="T1"/>
                  </a:cxn>
                  <a:cxn ang="0">
                    <a:pos x="T2" y="T3"/>
                  </a:cxn>
                  <a:cxn ang="0">
                    <a:pos x="T4" y="T5"/>
                  </a:cxn>
                  <a:cxn ang="0">
                    <a:pos x="T6" y="T7"/>
                  </a:cxn>
                </a:cxnLst>
                <a:rect l="0" t="0" r="r" b="b"/>
                <a:pathLst>
                  <a:path w="61" h="44">
                    <a:moveTo>
                      <a:pt x="0" y="34"/>
                    </a:moveTo>
                    <a:cubicBezTo>
                      <a:pt x="19" y="38"/>
                      <a:pt x="39" y="41"/>
                      <a:pt x="59" y="44"/>
                    </a:cubicBezTo>
                    <a:cubicBezTo>
                      <a:pt x="61" y="0"/>
                      <a:pt x="61" y="0"/>
                      <a:pt x="61" y="0"/>
                    </a:cubicBezTo>
                    <a:cubicBezTo>
                      <a:pt x="40" y="11"/>
                      <a:pt x="20" y="22"/>
                      <a:pt x="0" y="34"/>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1" name="Oval 162"/>
              <p:cNvSpPr>
                <a:spLocks noChangeArrowheads="1"/>
              </p:cNvSpPr>
              <p:nvPr/>
            </p:nvSpPr>
            <p:spPr bwMode="auto">
              <a:xfrm>
                <a:off x="6326188" y="6000750"/>
                <a:ext cx="220663" cy="217487"/>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2" name="Oval 163"/>
              <p:cNvSpPr>
                <a:spLocks noChangeArrowheads="1"/>
              </p:cNvSpPr>
              <p:nvPr/>
            </p:nvSpPr>
            <p:spPr bwMode="auto">
              <a:xfrm>
                <a:off x="7662863" y="6353175"/>
                <a:ext cx="217488" cy="217487"/>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3" name="Oval 164"/>
              <p:cNvSpPr>
                <a:spLocks noChangeArrowheads="1"/>
              </p:cNvSpPr>
              <p:nvPr/>
            </p:nvSpPr>
            <p:spPr bwMode="auto">
              <a:xfrm>
                <a:off x="8537575" y="5754688"/>
                <a:ext cx="217488" cy="220662"/>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4" name="Oval 165"/>
              <p:cNvSpPr>
                <a:spLocks noChangeArrowheads="1"/>
              </p:cNvSpPr>
              <p:nvPr/>
            </p:nvSpPr>
            <p:spPr bwMode="auto">
              <a:xfrm>
                <a:off x="7934325" y="5122863"/>
                <a:ext cx="217488" cy="215900"/>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5" name="Freeform 166"/>
              <p:cNvSpPr>
                <a:spLocks/>
              </p:cNvSpPr>
              <p:nvPr/>
            </p:nvSpPr>
            <p:spPr bwMode="auto">
              <a:xfrm>
                <a:off x="6303963" y="5629275"/>
                <a:ext cx="1352550" cy="471487"/>
              </a:xfrm>
              <a:custGeom>
                <a:avLst/>
                <a:gdLst>
                  <a:gd name="T0" fmla="*/ 8 w 368"/>
                  <a:gd name="T1" fmla="*/ 111 h 128"/>
                  <a:gd name="T2" fmla="*/ 168 w 368"/>
                  <a:gd name="T3" fmla="*/ 34 h 128"/>
                  <a:gd name="T4" fmla="*/ 341 w 368"/>
                  <a:gd name="T5" fmla="*/ 1 h 128"/>
                  <a:gd name="T6" fmla="*/ 357 w 368"/>
                  <a:gd name="T7" fmla="*/ 33 h 128"/>
                  <a:gd name="T8" fmla="*/ 324 w 368"/>
                  <a:gd name="T9" fmla="*/ 40 h 128"/>
                  <a:gd name="T10" fmla="*/ 215 w 368"/>
                  <a:gd name="T11" fmla="*/ 51 h 128"/>
                  <a:gd name="T12" fmla="*/ 15 w 368"/>
                  <a:gd name="T13" fmla="*/ 124 h 128"/>
                  <a:gd name="T14" fmla="*/ 8 w 368"/>
                  <a:gd name="T15" fmla="*/ 111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128">
                    <a:moveTo>
                      <a:pt x="8" y="111"/>
                    </a:moveTo>
                    <a:cubicBezTo>
                      <a:pt x="59" y="81"/>
                      <a:pt x="112" y="53"/>
                      <a:pt x="168" y="34"/>
                    </a:cubicBezTo>
                    <a:cubicBezTo>
                      <a:pt x="224" y="15"/>
                      <a:pt x="282" y="5"/>
                      <a:pt x="341" y="1"/>
                    </a:cubicBezTo>
                    <a:cubicBezTo>
                      <a:pt x="358" y="0"/>
                      <a:pt x="368" y="20"/>
                      <a:pt x="357" y="33"/>
                    </a:cubicBezTo>
                    <a:cubicBezTo>
                      <a:pt x="349" y="42"/>
                      <a:pt x="334" y="40"/>
                      <a:pt x="324" y="40"/>
                    </a:cubicBezTo>
                    <a:cubicBezTo>
                      <a:pt x="287" y="40"/>
                      <a:pt x="250" y="44"/>
                      <a:pt x="215" y="51"/>
                    </a:cubicBezTo>
                    <a:cubicBezTo>
                      <a:pt x="144" y="65"/>
                      <a:pt x="79" y="92"/>
                      <a:pt x="15" y="124"/>
                    </a:cubicBezTo>
                    <a:cubicBezTo>
                      <a:pt x="6" y="128"/>
                      <a:pt x="0" y="115"/>
                      <a:pt x="8" y="111"/>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6" name="Freeform 167"/>
              <p:cNvSpPr>
                <a:spLocks/>
              </p:cNvSpPr>
              <p:nvPr/>
            </p:nvSpPr>
            <p:spPr bwMode="auto">
              <a:xfrm>
                <a:off x="7450138" y="5078413"/>
                <a:ext cx="661988" cy="746125"/>
              </a:xfrm>
              <a:custGeom>
                <a:avLst/>
                <a:gdLst>
                  <a:gd name="T0" fmla="*/ 12 w 180"/>
                  <a:gd name="T1" fmla="*/ 162 h 203"/>
                  <a:gd name="T2" fmla="*/ 101 w 180"/>
                  <a:gd name="T3" fmla="*/ 44 h 203"/>
                  <a:gd name="T4" fmla="*/ 121 w 180"/>
                  <a:gd name="T5" fmla="*/ 30 h 203"/>
                  <a:gd name="T6" fmla="*/ 147 w 180"/>
                  <a:gd name="T7" fmla="*/ 14 h 203"/>
                  <a:gd name="T8" fmla="*/ 166 w 180"/>
                  <a:gd name="T9" fmla="*/ 5 h 203"/>
                  <a:gd name="T10" fmla="*/ 173 w 180"/>
                  <a:gd name="T11" fmla="*/ 18 h 203"/>
                  <a:gd name="T12" fmla="*/ 156 w 180"/>
                  <a:gd name="T13" fmla="*/ 29 h 203"/>
                  <a:gd name="T14" fmla="*/ 133 w 180"/>
                  <a:gd name="T15" fmla="*/ 47 h 203"/>
                  <a:gd name="T16" fmla="*/ 117 w 180"/>
                  <a:gd name="T17" fmla="*/ 62 h 203"/>
                  <a:gd name="T18" fmla="*/ 47 w 180"/>
                  <a:gd name="T19" fmla="*/ 179 h 203"/>
                  <a:gd name="T20" fmla="*/ 12 w 180"/>
                  <a:gd name="T21" fmla="*/ 1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03">
                    <a:moveTo>
                      <a:pt x="12" y="162"/>
                    </a:moveTo>
                    <a:cubicBezTo>
                      <a:pt x="36" y="117"/>
                      <a:pt x="63" y="78"/>
                      <a:pt x="101" y="44"/>
                    </a:cubicBezTo>
                    <a:cubicBezTo>
                      <a:pt x="108" y="40"/>
                      <a:pt x="114" y="34"/>
                      <a:pt x="121" y="30"/>
                    </a:cubicBezTo>
                    <a:cubicBezTo>
                      <a:pt x="129" y="25"/>
                      <a:pt x="138" y="19"/>
                      <a:pt x="147" y="14"/>
                    </a:cubicBezTo>
                    <a:cubicBezTo>
                      <a:pt x="153" y="11"/>
                      <a:pt x="160" y="8"/>
                      <a:pt x="166" y="5"/>
                    </a:cubicBezTo>
                    <a:cubicBezTo>
                      <a:pt x="175" y="0"/>
                      <a:pt x="180" y="12"/>
                      <a:pt x="173" y="18"/>
                    </a:cubicBezTo>
                    <a:cubicBezTo>
                      <a:pt x="169" y="23"/>
                      <a:pt x="162" y="26"/>
                      <a:pt x="156" y="29"/>
                    </a:cubicBezTo>
                    <a:cubicBezTo>
                      <a:pt x="149" y="35"/>
                      <a:pt x="141" y="41"/>
                      <a:pt x="133" y="47"/>
                    </a:cubicBezTo>
                    <a:cubicBezTo>
                      <a:pt x="128" y="51"/>
                      <a:pt x="122" y="57"/>
                      <a:pt x="117" y="62"/>
                    </a:cubicBezTo>
                    <a:cubicBezTo>
                      <a:pt x="85" y="96"/>
                      <a:pt x="65" y="135"/>
                      <a:pt x="47" y="179"/>
                    </a:cubicBezTo>
                    <a:cubicBezTo>
                      <a:pt x="37" y="203"/>
                      <a:pt x="0" y="185"/>
                      <a:pt x="12" y="16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7" name="Freeform 168"/>
              <p:cNvSpPr>
                <a:spLocks/>
              </p:cNvSpPr>
              <p:nvPr/>
            </p:nvSpPr>
            <p:spPr bwMode="auto">
              <a:xfrm>
                <a:off x="7435850" y="5586413"/>
                <a:ext cx="392113" cy="936625"/>
              </a:xfrm>
              <a:custGeom>
                <a:avLst/>
                <a:gdLst>
                  <a:gd name="T0" fmla="*/ 46 w 107"/>
                  <a:gd name="T1" fmla="*/ 17 h 255"/>
                  <a:gd name="T2" fmla="*/ 62 w 107"/>
                  <a:gd name="T3" fmla="*/ 34 h 255"/>
                  <a:gd name="T4" fmla="*/ 72 w 107"/>
                  <a:gd name="T5" fmla="*/ 47 h 255"/>
                  <a:gd name="T6" fmla="*/ 82 w 107"/>
                  <a:gd name="T7" fmla="*/ 64 h 255"/>
                  <a:gd name="T8" fmla="*/ 87 w 107"/>
                  <a:gd name="T9" fmla="*/ 73 h 255"/>
                  <a:gd name="T10" fmla="*/ 93 w 107"/>
                  <a:gd name="T11" fmla="*/ 88 h 255"/>
                  <a:gd name="T12" fmla="*/ 98 w 107"/>
                  <a:gd name="T13" fmla="*/ 104 h 255"/>
                  <a:gd name="T14" fmla="*/ 102 w 107"/>
                  <a:gd name="T15" fmla="*/ 118 h 255"/>
                  <a:gd name="T16" fmla="*/ 105 w 107"/>
                  <a:gd name="T17" fmla="*/ 138 h 255"/>
                  <a:gd name="T18" fmla="*/ 107 w 107"/>
                  <a:gd name="T19" fmla="*/ 154 h 255"/>
                  <a:gd name="T20" fmla="*/ 99 w 107"/>
                  <a:gd name="T21" fmla="*/ 245 h 255"/>
                  <a:gd name="T22" fmla="*/ 84 w 107"/>
                  <a:gd name="T23" fmla="*/ 242 h 255"/>
                  <a:gd name="T24" fmla="*/ 86 w 107"/>
                  <a:gd name="T25" fmla="*/ 216 h 255"/>
                  <a:gd name="T26" fmla="*/ 82 w 107"/>
                  <a:gd name="T27" fmla="*/ 157 h 255"/>
                  <a:gd name="T28" fmla="*/ 80 w 107"/>
                  <a:gd name="T29" fmla="*/ 142 h 255"/>
                  <a:gd name="T30" fmla="*/ 75 w 107"/>
                  <a:gd name="T31" fmla="*/ 125 h 255"/>
                  <a:gd name="T32" fmla="*/ 71 w 107"/>
                  <a:gd name="T33" fmla="*/ 113 h 255"/>
                  <a:gd name="T34" fmla="*/ 65 w 107"/>
                  <a:gd name="T35" fmla="*/ 100 h 255"/>
                  <a:gd name="T36" fmla="*/ 58 w 107"/>
                  <a:gd name="T37" fmla="*/ 88 h 255"/>
                  <a:gd name="T38" fmla="*/ 54 w 107"/>
                  <a:gd name="T39" fmla="*/ 81 h 255"/>
                  <a:gd name="T40" fmla="*/ 44 w 107"/>
                  <a:gd name="T41" fmla="*/ 69 h 255"/>
                  <a:gd name="T42" fmla="*/ 35 w 107"/>
                  <a:gd name="T43" fmla="*/ 59 h 255"/>
                  <a:gd name="T44" fmla="*/ 21 w 107"/>
                  <a:gd name="T45" fmla="*/ 47 h 255"/>
                  <a:gd name="T46" fmla="*/ 46 w 107"/>
                  <a:gd name="T47" fmla="*/ 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255">
                    <a:moveTo>
                      <a:pt x="46" y="17"/>
                    </a:moveTo>
                    <a:cubicBezTo>
                      <a:pt x="51" y="23"/>
                      <a:pt x="57" y="28"/>
                      <a:pt x="62" y="34"/>
                    </a:cubicBezTo>
                    <a:cubicBezTo>
                      <a:pt x="65" y="38"/>
                      <a:pt x="69" y="42"/>
                      <a:pt x="72" y="47"/>
                    </a:cubicBezTo>
                    <a:cubicBezTo>
                      <a:pt x="76" y="53"/>
                      <a:pt x="79" y="58"/>
                      <a:pt x="82" y="64"/>
                    </a:cubicBezTo>
                    <a:cubicBezTo>
                      <a:pt x="84" y="67"/>
                      <a:pt x="85" y="70"/>
                      <a:pt x="87" y="73"/>
                    </a:cubicBezTo>
                    <a:cubicBezTo>
                      <a:pt x="89" y="78"/>
                      <a:pt x="91" y="83"/>
                      <a:pt x="93" y="88"/>
                    </a:cubicBezTo>
                    <a:cubicBezTo>
                      <a:pt x="95" y="93"/>
                      <a:pt x="97" y="99"/>
                      <a:pt x="98" y="104"/>
                    </a:cubicBezTo>
                    <a:cubicBezTo>
                      <a:pt x="99" y="109"/>
                      <a:pt x="101" y="113"/>
                      <a:pt x="102" y="118"/>
                    </a:cubicBezTo>
                    <a:cubicBezTo>
                      <a:pt x="103" y="124"/>
                      <a:pt x="104" y="131"/>
                      <a:pt x="105" y="138"/>
                    </a:cubicBezTo>
                    <a:cubicBezTo>
                      <a:pt x="105" y="143"/>
                      <a:pt x="106" y="149"/>
                      <a:pt x="107" y="154"/>
                    </a:cubicBezTo>
                    <a:cubicBezTo>
                      <a:pt x="107" y="185"/>
                      <a:pt x="104" y="214"/>
                      <a:pt x="99" y="245"/>
                    </a:cubicBezTo>
                    <a:cubicBezTo>
                      <a:pt x="97" y="255"/>
                      <a:pt x="85" y="251"/>
                      <a:pt x="84" y="242"/>
                    </a:cubicBezTo>
                    <a:cubicBezTo>
                      <a:pt x="83" y="234"/>
                      <a:pt x="85" y="225"/>
                      <a:pt x="86" y="216"/>
                    </a:cubicBezTo>
                    <a:cubicBezTo>
                      <a:pt x="86" y="196"/>
                      <a:pt x="85" y="177"/>
                      <a:pt x="82" y="157"/>
                    </a:cubicBezTo>
                    <a:cubicBezTo>
                      <a:pt x="82" y="152"/>
                      <a:pt x="81" y="147"/>
                      <a:pt x="80" y="142"/>
                    </a:cubicBezTo>
                    <a:cubicBezTo>
                      <a:pt x="79" y="136"/>
                      <a:pt x="77" y="131"/>
                      <a:pt x="75" y="125"/>
                    </a:cubicBezTo>
                    <a:cubicBezTo>
                      <a:pt x="74" y="121"/>
                      <a:pt x="72" y="117"/>
                      <a:pt x="71" y="113"/>
                    </a:cubicBezTo>
                    <a:cubicBezTo>
                      <a:pt x="69" y="109"/>
                      <a:pt x="67" y="104"/>
                      <a:pt x="65" y="100"/>
                    </a:cubicBezTo>
                    <a:cubicBezTo>
                      <a:pt x="63" y="96"/>
                      <a:pt x="61" y="92"/>
                      <a:pt x="58" y="88"/>
                    </a:cubicBezTo>
                    <a:cubicBezTo>
                      <a:pt x="57" y="86"/>
                      <a:pt x="55" y="83"/>
                      <a:pt x="54" y="81"/>
                    </a:cubicBezTo>
                    <a:cubicBezTo>
                      <a:pt x="51" y="77"/>
                      <a:pt x="48" y="72"/>
                      <a:pt x="44" y="69"/>
                    </a:cubicBezTo>
                    <a:cubicBezTo>
                      <a:pt x="41" y="65"/>
                      <a:pt x="38" y="62"/>
                      <a:pt x="35" y="59"/>
                    </a:cubicBezTo>
                    <a:cubicBezTo>
                      <a:pt x="31" y="55"/>
                      <a:pt x="26" y="51"/>
                      <a:pt x="21" y="47"/>
                    </a:cubicBezTo>
                    <a:cubicBezTo>
                      <a:pt x="0" y="31"/>
                      <a:pt x="27" y="0"/>
                      <a:pt x="46"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8" name="Freeform 169"/>
              <p:cNvSpPr>
                <a:spLocks/>
              </p:cNvSpPr>
              <p:nvPr/>
            </p:nvSpPr>
            <p:spPr bwMode="auto">
              <a:xfrm>
                <a:off x="7469188" y="5578475"/>
                <a:ext cx="1296988" cy="265112"/>
              </a:xfrm>
              <a:custGeom>
                <a:avLst/>
                <a:gdLst>
                  <a:gd name="T0" fmla="*/ 18 w 353"/>
                  <a:gd name="T1" fmla="*/ 16 h 72"/>
                  <a:gd name="T2" fmla="*/ 192 w 353"/>
                  <a:gd name="T3" fmla="*/ 11 h 72"/>
                  <a:gd name="T4" fmla="*/ 344 w 353"/>
                  <a:gd name="T5" fmla="*/ 56 h 72"/>
                  <a:gd name="T6" fmla="*/ 338 w 353"/>
                  <a:gd name="T7" fmla="*/ 71 h 72"/>
                  <a:gd name="T8" fmla="*/ 321 w 353"/>
                  <a:gd name="T9" fmla="*/ 65 h 72"/>
                  <a:gd name="T10" fmla="*/ 263 w 353"/>
                  <a:gd name="T11" fmla="*/ 48 h 72"/>
                  <a:gd name="T12" fmla="*/ 170 w 353"/>
                  <a:gd name="T13" fmla="*/ 36 h 72"/>
                  <a:gd name="T14" fmla="*/ 54 w 353"/>
                  <a:gd name="T15" fmla="*/ 45 h 72"/>
                  <a:gd name="T16" fmla="*/ 15 w 353"/>
                  <a:gd name="T17" fmla="*/ 52 h 72"/>
                  <a:gd name="T18" fmla="*/ 18 w 353"/>
                  <a:gd name="T1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72">
                    <a:moveTo>
                      <a:pt x="18" y="16"/>
                    </a:moveTo>
                    <a:cubicBezTo>
                      <a:pt x="74" y="0"/>
                      <a:pt x="136" y="3"/>
                      <a:pt x="192" y="11"/>
                    </a:cubicBezTo>
                    <a:cubicBezTo>
                      <a:pt x="245" y="18"/>
                      <a:pt x="295" y="34"/>
                      <a:pt x="344" y="56"/>
                    </a:cubicBezTo>
                    <a:cubicBezTo>
                      <a:pt x="353" y="60"/>
                      <a:pt x="347" y="72"/>
                      <a:pt x="338" y="71"/>
                    </a:cubicBezTo>
                    <a:cubicBezTo>
                      <a:pt x="332" y="70"/>
                      <a:pt x="326" y="66"/>
                      <a:pt x="321" y="65"/>
                    </a:cubicBezTo>
                    <a:cubicBezTo>
                      <a:pt x="302" y="58"/>
                      <a:pt x="283" y="52"/>
                      <a:pt x="263" y="48"/>
                    </a:cubicBezTo>
                    <a:cubicBezTo>
                      <a:pt x="232" y="41"/>
                      <a:pt x="201" y="38"/>
                      <a:pt x="170" y="36"/>
                    </a:cubicBezTo>
                    <a:cubicBezTo>
                      <a:pt x="132" y="35"/>
                      <a:pt x="92" y="37"/>
                      <a:pt x="54" y="45"/>
                    </a:cubicBezTo>
                    <a:cubicBezTo>
                      <a:pt x="43" y="48"/>
                      <a:pt x="27" y="57"/>
                      <a:pt x="15" y="52"/>
                    </a:cubicBezTo>
                    <a:cubicBezTo>
                      <a:pt x="0" y="44"/>
                      <a:pt x="2" y="21"/>
                      <a:pt x="18" y="1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9" name="Freeform 170"/>
              <p:cNvSpPr>
                <a:spLocks/>
              </p:cNvSpPr>
              <p:nvPr/>
            </p:nvSpPr>
            <p:spPr bwMode="auto">
              <a:xfrm>
                <a:off x="7383463" y="5581650"/>
                <a:ext cx="334963" cy="192087"/>
              </a:xfrm>
              <a:custGeom>
                <a:avLst/>
                <a:gdLst>
                  <a:gd name="T0" fmla="*/ 75 w 91"/>
                  <a:gd name="T1" fmla="*/ 9 h 52"/>
                  <a:gd name="T2" fmla="*/ 75 w 91"/>
                  <a:gd name="T3" fmla="*/ 43 h 52"/>
                  <a:gd name="T4" fmla="*/ 16 w 91"/>
                  <a:gd name="T5" fmla="*/ 43 h 52"/>
                  <a:gd name="T6" fmla="*/ 16 w 91"/>
                  <a:gd name="T7" fmla="*/ 9 h 52"/>
                  <a:gd name="T8" fmla="*/ 75 w 91"/>
                  <a:gd name="T9" fmla="*/ 9 h 52"/>
                </a:gdLst>
                <a:ahLst/>
                <a:cxnLst>
                  <a:cxn ang="0">
                    <a:pos x="T0" y="T1"/>
                  </a:cxn>
                  <a:cxn ang="0">
                    <a:pos x="T2" y="T3"/>
                  </a:cxn>
                  <a:cxn ang="0">
                    <a:pos x="T4" y="T5"/>
                  </a:cxn>
                  <a:cxn ang="0">
                    <a:pos x="T6" y="T7"/>
                  </a:cxn>
                  <a:cxn ang="0">
                    <a:pos x="T8" y="T9"/>
                  </a:cxn>
                </a:cxnLst>
                <a:rect l="0" t="0" r="r" b="b"/>
                <a:pathLst>
                  <a:path w="91" h="52">
                    <a:moveTo>
                      <a:pt x="75" y="9"/>
                    </a:moveTo>
                    <a:cubicBezTo>
                      <a:pt x="91" y="19"/>
                      <a:pt x="91" y="34"/>
                      <a:pt x="75" y="43"/>
                    </a:cubicBezTo>
                    <a:cubicBezTo>
                      <a:pt x="59" y="52"/>
                      <a:pt x="32" y="52"/>
                      <a:pt x="16" y="43"/>
                    </a:cubicBezTo>
                    <a:cubicBezTo>
                      <a:pt x="0" y="34"/>
                      <a:pt x="0" y="19"/>
                      <a:pt x="16" y="9"/>
                    </a:cubicBezTo>
                    <a:cubicBezTo>
                      <a:pt x="32" y="0"/>
                      <a:pt x="59" y="0"/>
                      <a:pt x="75" y="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0" name="Freeform 171"/>
              <p:cNvSpPr>
                <a:spLocks/>
              </p:cNvSpPr>
              <p:nvPr/>
            </p:nvSpPr>
            <p:spPr bwMode="auto">
              <a:xfrm>
                <a:off x="7475538" y="4776788"/>
                <a:ext cx="150813" cy="941387"/>
              </a:xfrm>
              <a:custGeom>
                <a:avLst/>
                <a:gdLst>
                  <a:gd name="T0" fmla="*/ 40 w 41"/>
                  <a:gd name="T1" fmla="*/ 0 h 256"/>
                  <a:gd name="T2" fmla="*/ 41 w 41"/>
                  <a:gd name="T3" fmla="*/ 243 h 256"/>
                  <a:gd name="T4" fmla="*/ 35 w 41"/>
                  <a:gd name="T5" fmla="*/ 252 h 256"/>
                  <a:gd name="T6" fmla="*/ 7 w 41"/>
                  <a:gd name="T7" fmla="*/ 252 h 256"/>
                  <a:gd name="T8" fmla="*/ 1 w 41"/>
                  <a:gd name="T9" fmla="*/ 244 h 256"/>
                  <a:gd name="T10" fmla="*/ 0 w 41"/>
                  <a:gd name="T11" fmla="*/ 0 h 256"/>
                  <a:gd name="T12" fmla="*/ 6 w 41"/>
                  <a:gd name="T13" fmla="*/ 8 h 256"/>
                  <a:gd name="T14" fmla="*/ 34 w 41"/>
                  <a:gd name="T15" fmla="*/ 8 h 256"/>
                  <a:gd name="T16" fmla="*/ 40 w 41"/>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6">
                    <a:moveTo>
                      <a:pt x="40" y="0"/>
                    </a:moveTo>
                    <a:cubicBezTo>
                      <a:pt x="41" y="243"/>
                      <a:pt x="41" y="243"/>
                      <a:pt x="41" y="243"/>
                    </a:cubicBezTo>
                    <a:cubicBezTo>
                      <a:pt x="41" y="246"/>
                      <a:pt x="39" y="249"/>
                      <a:pt x="35" y="252"/>
                    </a:cubicBezTo>
                    <a:cubicBezTo>
                      <a:pt x="27" y="256"/>
                      <a:pt x="15" y="256"/>
                      <a:pt x="7" y="252"/>
                    </a:cubicBezTo>
                    <a:cubicBezTo>
                      <a:pt x="3" y="249"/>
                      <a:pt x="1" y="247"/>
                      <a:pt x="1" y="244"/>
                    </a:cubicBezTo>
                    <a:cubicBezTo>
                      <a:pt x="0" y="0"/>
                      <a:pt x="0" y="0"/>
                      <a:pt x="0" y="0"/>
                    </a:cubicBezTo>
                    <a:cubicBezTo>
                      <a:pt x="0" y="3"/>
                      <a:pt x="2" y="6"/>
                      <a:pt x="6" y="8"/>
                    </a:cubicBezTo>
                    <a:cubicBezTo>
                      <a:pt x="14" y="12"/>
                      <a:pt x="26" y="12"/>
                      <a:pt x="34" y="8"/>
                    </a:cubicBezTo>
                    <a:cubicBezTo>
                      <a:pt x="38" y="6"/>
                      <a:pt x="40" y="3"/>
                      <a:pt x="40"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1" name="Freeform 173"/>
              <p:cNvSpPr>
                <a:spLocks/>
              </p:cNvSpPr>
              <p:nvPr/>
            </p:nvSpPr>
            <p:spPr bwMode="auto">
              <a:xfrm>
                <a:off x="7056438" y="2627313"/>
                <a:ext cx="1279525" cy="2808287"/>
              </a:xfrm>
              <a:custGeom>
                <a:avLst/>
                <a:gdLst>
                  <a:gd name="T0" fmla="*/ 300 w 348"/>
                  <a:gd name="T1" fmla="*/ 10 h 764"/>
                  <a:gd name="T2" fmla="*/ 232 w 348"/>
                  <a:gd name="T3" fmla="*/ 17 h 764"/>
                  <a:gd name="T4" fmla="*/ 113 w 348"/>
                  <a:gd name="T5" fmla="*/ 86 h 764"/>
                  <a:gd name="T6" fmla="*/ 19 w 348"/>
                  <a:gd name="T7" fmla="*/ 250 h 764"/>
                  <a:gd name="T8" fmla="*/ 0 w 348"/>
                  <a:gd name="T9" fmla="*/ 736 h 764"/>
                  <a:gd name="T10" fmla="*/ 49 w 348"/>
                  <a:gd name="T11" fmla="*/ 764 h 764"/>
                  <a:gd name="T12" fmla="*/ 67 w 348"/>
                  <a:gd name="T13" fmla="*/ 278 h 764"/>
                  <a:gd name="T14" fmla="*/ 162 w 348"/>
                  <a:gd name="T15" fmla="*/ 114 h 764"/>
                  <a:gd name="T16" fmla="*/ 281 w 348"/>
                  <a:gd name="T17" fmla="*/ 45 h 764"/>
                  <a:gd name="T18" fmla="*/ 348 w 348"/>
                  <a:gd name="T19" fmla="*/ 39 h 764"/>
                  <a:gd name="T20" fmla="*/ 300 w 348"/>
                  <a:gd name="T21" fmla="*/ 1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764">
                    <a:moveTo>
                      <a:pt x="300" y="10"/>
                    </a:moveTo>
                    <a:cubicBezTo>
                      <a:pt x="283" y="0"/>
                      <a:pt x="259" y="2"/>
                      <a:pt x="232" y="17"/>
                    </a:cubicBezTo>
                    <a:cubicBezTo>
                      <a:pt x="113" y="86"/>
                      <a:pt x="113" y="86"/>
                      <a:pt x="113" y="86"/>
                    </a:cubicBezTo>
                    <a:cubicBezTo>
                      <a:pt x="61" y="116"/>
                      <a:pt x="18" y="189"/>
                      <a:pt x="19" y="250"/>
                    </a:cubicBezTo>
                    <a:cubicBezTo>
                      <a:pt x="0" y="736"/>
                      <a:pt x="0" y="736"/>
                      <a:pt x="0" y="736"/>
                    </a:cubicBezTo>
                    <a:cubicBezTo>
                      <a:pt x="49" y="764"/>
                      <a:pt x="49" y="764"/>
                      <a:pt x="49" y="764"/>
                    </a:cubicBezTo>
                    <a:cubicBezTo>
                      <a:pt x="67" y="278"/>
                      <a:pt x="67" y="278"/>
                      <a:pt x="67" y="278"/>
                    </a:cubicBezTo>
                    <a:cubicBezTo>
                      <a:pt x="67" y="218"/>
                      <a:pt x="109" y="144"/>
                      <a:pt x="162" y="114"/>
                    </a:cubicBezTo>
                    <a:cubicBezTo>
                      <a:pt x="281" y="45"/>
                      <a:pt x="281" y="45"/>
                      <a:pt x="281" y="45"/>
                    </a:cubicBezTo>
                    <a:cubicBezTo>
                      <a:pt x="307" y="30"/>
                      <a:pt x="331" y="29"/>
                      <a:pt x="348" y="39"/>
                    </a:cubicBezTo>
                    <a:lnTo>
                      <a:pt x="300" y="1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2" name="Freeform 174"/>
              <p:cNvSpPr>
                <a:spLocks/>
              </p:cNvSpPr>
              <p:nvPr/>
            </p:nvSpPr>
            <p:spPr bwMode="auto">
              <a:xfrm>
                <a:off x="7237413" y="2681288"/>
                <a:ext cx="1277938" cy="2754312"/>
              </a:xfrm>
              <a:custGeom>
                <a:avLst/>
                <a:gdLst>
                  <a:gd name="T0" fmla="*/ 232 w 348"/>
                  <a:gd name="T1" fmla="*/ 30 h 749"/>
                  <a:gd name="T2" fmla="*/ 327 w 348"/>
                  <a:gd name="T3" fmla="*/ 85 h 749"/>
                  <a:gd name="T4" fmla="*/ 348 w 348"/>
                  <a:gd name="T5" fmla="*/ 548 h 749"/>
                  <a:gd name="T6" fmla="*/ 0 w 348"/>
                  <a:gd name="T7" fmla="*/ 749 h 749"/>
                  <a:gd name="T8" fmla="*/ 18 w 348"/>
                  <a:gd name="T9" fmla="*/ 263 h 749"/>
                  <a:gd name="T10" fmla="*/ 113 w 348"/>
                  <a:gd name="T11" fmla="*/ 99 h 749"/>
                  <a:gd name="T12" fmla="*/ 232 w 348"/>
                  <a:gd name="T13" fmla="*/ 30 h 749"/>
                </a:gdLst>
                <a:ahLst/>
                <a:cxnLst>
                  <a:cxn ang="0">
                    <a:pos x="T0" y="T1"/>
                  </a:cxn>
                  <a:cxn ang="0">
                    <a:pos x="T2" y="T3"/>
                  </a:cxn>
                  <a:cxn ang="0">
                    <a:pos x="T4" y="T5"/>
                  </a:cxn>
                  <a:cxn ang="0">
                    <a:pos x="T6" y="T7"/>
                  </a:cxn>
                  <a:cxn ang="0">
                    <a:pos x="T8" y="T9"/>
                  </a:cxn>
                  <a:cxn ang="0">
                    <a:pos x="T10" y="T11"/>
                  </a:cxn>
                  <a:cxn ang="0">
                    <a:pos x="T12" y="T13"/>
                  </a:cxn>
                </a:cxnLst>
                <a:rect l="0" t="0" r="r" b="b"/>
                <a:pathLst>
                  <a:path w="348" h="749">
                    <a:moveTo>
                      <a:pt x="232" y="30"/>
                    </a:moveTo>
                    <a:cubicBezTo>
                      <a:pt x="284" y="0"/>
                      <a:pt x="327" y="24"/>
                      <a:pt x="327" y="85"/>
                    </a:cubicBezTo>
                    <a:cubicBezTo>
                      <a:pt x="348" y="548"/>
                      <a:pt x="348" y="548"/>
                      <a:pt x="348" y="548"/>
                    </a:cubicBezTo>
                    <a:cubicBezTo>
                      <a:pt x="0" y="749"/>
                      <a:pt x="0" y="749"/>
                      <a:pt x="0" y="749"/>
                    </a:cubicBezTo>
                    <a:cubicBezTo>
                      <a:pt x="18" y="263"/>
                      <a:pt x="18" y="263"/>
                      <a:pt x="18" y="263"/>
                    </a:cubicBezTo>
                    <a:cubicBezTo>
                      <a:pt x="18" y="203"/>
                      <a:pt x="60" y="129"/>
                      <a:pt x="113" y="99"/>
                    </a:cubicBezTo>
                    <a:lnTo>
                      <a:pt x="232" y="30"/>
                    </a:ln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3" name="Freeform 175"/>
              <p:cNvSpPr>
                <a:spLocks/>
              </p:cNvSpPr>
              <p:nvPr/>
            </p:nvSpPr>
            <p:spPr bwMode="auto">
              <a:xfrm>
                <a:off x="6384925" y="4203700"/>
                <a:ext cx="620713" cy="812800"/>
              </a:xfrm>
              <a:custGeom>
                <a:avLst/>
                <a:gdLst>
                  <a:gd name="T0" fmla="*/ 69 w 169"/>
                  <a:gd name="T1" fmla="*/ 221 h 221"/>
                  <a:gd name="T2" fmla="*/ 65 w 169"/>
                  <a:gd name="T3" fmla="*/ 219 h 221"/>
                  <a:gd name="T4" fmla="*/ 12 w 169"/>
                  <a:gd name="T5" fmla="*/ 30 h 221"/>
                  <a:gd name="T6" fmla="*/ 13 w 169"/>
                  <a:gd name="T7" fmla="*/ 6 h 221"/>
                  <a:gd name="T8" fmla="*/ 19 w 169"/>
                  <a:gd name="T9" fmla="*/ 0 h 221"/>
                  <a:gd name="T10" fmla="*/ 24 w 169"/>
                  <a:gd name="T11" fmla="*/ 5 h 221"/>
                  <a:gd name="T12" fmla="*/ 23 w 169"/>
                  <a:gd name="T13" fmla="*/ 31 h 221"/>
                  <a:gd name="T14" fmla="*/ 70 w 169"/>
                  <a:gd name="T15" fmla="*/ 208 h 221"/>
                  <a:gd name="T16" fmla="*/ 158 w 169"/>
                  <a:gd name="T17" fmla="*/ 77 h 221"/>
                  <a:gd name="T18" fmla="*/ 165 w 169"/>
                  <a:gd name="T19" fmla="*/ 75 h 221"/>
                  <a:gd name="T20" fmla="*/ 168 w 169"/>
                  <a:gd name="T21" fmla="*/ 82 h 221"/>
                  <a:gd name="T22" fmla="*/ 73 w 169"/>
                  <a:gd name="T23" fmla="*/ 219 h 221"/>
                  <a:gd name="T24" fmla="*/ 69 w 169"/>
                  <a:gd name="T2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21">
                    <a:moveTo>
                      <a:pt x="69" y="221"/>
                    </a:moveTo>
                    <a:cubicBezTo>
                      <a:pt x="68" y="221"/>
                      <a:pt x="67" y="220"/>
                      <a:pt x="65" y="219"/>
                    </a:cubicBezTo>
                    <a:cubicBezTo>
                      <a:pt x="0" y="152"/>
                      <a:pt x="7" y="76"/>
                      <a:pt x="12" y="30"/>
                    </a:cubicBezTo>
                    <a:cubicBezTo>
                      <a:pt x="13" y="20"/>
                      <a:pt x="14" y="12"/>
                      <a:pt x="13" y="6"/>
                    </a:cubicBezTo>
                    <a:cubicBezTo>
                      <a:pt x="13" y="3"/>
                      <a:pt x="16" y="0"/>
                      <a:pt x="19" y="0"/>
                    </a:cubicBezTo>
                    <a:cubicBezTo>
                      <a:pt x="22" y="0"/>
                      <a:pt x="24" y="2"/>
                      <a:pt x="24" y="5"/>
                    </a:cubicBezTo>
                    <a:cubicBezTo>
                      <a:pt x="25" y="12"/>
                      <a:pt x="24" y="21"/>
                      <a:pt x="23" y="31"/>
                    </a:cubicBezTo>
                    <a:cubicBezTo>
                      <a:pt x="19" y="74"/>
                      <a:pt x="12" y="145"/>
                      <a:pt x="70" y="208"/>
                    </a:cubicBezTo>
                    <a:cubicBezTo>
                      <a:pt x="119" y="164"/>
                      <a:pt x="157" y="78"/>
                      <a:pt x="158" y="77"/>
                    </a:cubicBezTo>
                    <a:cubicBezTo>
                      <a:pt x="159" y="75"/>
                      <a:pt x="162" y="73"/>
                      <a:pt x="165" y="75"/>
                    </a:cubicBezTo>
                    <a:cubicBezTo>
                      <a:pt x="168" y="76"/>
                      <a:pt x="169" y="79"/>
                      <a:pt x="168" y="82"/>
                    </a:cubicBezTo>
                    <a:cubicBezTo>
                      <a:pt x="166" y="86"/>
                      <a:pt x="126" y="175"/>
                      <a:pt x="73" y="219"/>
                    </a:cubicBezTo>
                    <a:cubicBezTo>
                      <a:pt x="72" y="220"/>
                      <a:pt x="71" y="221"/>
                      <a:pt x="69" y="221"/>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4" name="Freeform 176"/>
              <p:cNvSpPr>
                <a:spLocks/>
              </p:cNvSpPr>
              <p:nvPr/>
            </p:nvSpPr>
            <p:spPr bwMode="auto">
              <a:xfrm>
                <a:off x="6391275" y="4240213"/>
                <a:ext cx="665163" cy="368300"/>
              </a:xfrm>
              <a:custGeom>
                <a:avLst/>
                <a:gdLst>
                  <a:gd name="T0" fmla="*/ 173 w 181"/>
                  <a:gd name="T1" fmla="*/ 82 h 100"/>
                  <a:gd name="T2" fmla="*/ 171 w 181"/>
                  <a:gd name="T3" fmla="*/ 83 h 100"/>
                  <a:gd name="T4" fmla="*/ 132 w 181"/>
                  <a:gd name="T5" fmla="*/ 83 h 100"/>
                  <a:gd name="T6" fmla="*/ 9 w 181"/>
                  <a:gd name="T7" fmla="*/ 12 h 100"/>
                  <a:gd name="T8" fmla="*/ 1 w 181"/>
                  <a:gd name="T9" fmla="*/ 0 h 100"/>
                  <a:gd name="T10" fmla="*/ 0 w 181"/>
                  <a:gd name="T11" fmla="*/ 12 h 100"/>
                  <a:gd name="T12" fmla="*/ 9 w 181"/>
                  <a:gd name="T13" fmla="*/ 23 h 100"/>
                  <a:gd name="T14" fmla="*/ 132 w 181"/>
                  <a:gd name="T15" fmla="*/ 94 h 100"/>
                  <a:gd name="T16" fmla="*/ 171 w 181"/>
                  <a:gd name="T17" fmla="*/ 94 h 100"/>
                  <a:gd name="T18" fmla="*/ 173 w 181"/>
                  <a:gd name="T19" fmla="*/ 93 h 100"/>
                  <a:gd name="T20" fmla="*/ 181 w 181"/>
                  <a:gd name="T21" fmla="*/ 82 h 100"/>
                  <a:gd name="T22" fmla="*/ 181 w 181"/>
                  <a:gd name="T23" fmla="*/ 70 h 100"/>
                  <a:gd name="T24" fmla="*/ 173 w 181"/>
                  <a:gd name="T25"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00">
                    <a:moveTo>
                      <a:pt x="173" y="82"/>
                    </a:moveTo>
                    <a:cubicBezTo>
                      <a:pt x="171" y="83"/>
                      <a:pt x="171" y="83"/>
                      <a:pt x="171" y="83"/>
                    </a:cubicBezTo>
                    <a:cubicBezTo>
                      <a:pt x="160" y="89"/>
                      <a:pt x="143" y="89"/>
                      <a:pt x="132" y="83"/>
                    </a:cubicBezTo>
                    <a:cubicBezTo>
                      <a:pt x="9" y="12"/>
                      <a:pt x="9" y="12"/>
                      <a:pt x="9" y="12"/>
                    </a:cubicBezTo>
                    <a:cubicBezTo>
                      <a:pt x="3" y="9"/>
                      <a:pt x="1" y="4"/>
                      <a:pt x="1" y="0"/>
                    </a:cubicBezTo>
                    <a:cubicBezTo>
                      <a:pt x="0" y="12"/>
                      <a:pt x="0" y="12"/>
                      <a:pt x="0" y="12"/>
                    </a:cubicBezTo>
                    <a:cubicBezTo>
                      <a:pt x="0" y="16"/>
                      <a:pt x="3" y="20"/>
                      <a:pt x="9" y="23"/>
                    </a:cubicBezTo>
                    <a:cubicBezTo>
                      <a:pt x="132" y="94"/>
                      <a:pt x="132" y="94"/>
                      <a:pt x="132" y="94"/>
                    </a:cubicBezTo>
                    <a:cubicBezTo>
                      <a:pt x="143" y="100"/>
                      <a:pt x="160" y="100"/>
                      <a:pt x="171" y="94"/>
                    </a:cubicBezTo>
                    <a:cubicBezTo>
                      <a:pt x="173" y="93"/>
                      <a:pt x="173" y="93"/>
                      <a:pt x="173" y="93"/>
                    </a:cubicBezTo>
                    <a:cubicBezTo>
                      <a:pt x="179" y="90"/>
                      <a:pt x="181" y="86"/>
                      <a:pt x="181" y="82"/>
                    </a:cubicBezTo>
                    <a:cubicBezTo>
                      <a:pt x="181" y="70"/>
                      <a:pt x="181" y="70"/>
                      <a:pt x="181" y="70"/>
                    </a:cubicBezTo>
                    <a:cubicBezTo>
                      <a:pt x="181" y="74"/>
                      <a:pt x="179" y="78"/>
                      <a:pt x="173" y="82"/>
                    </a:cubicBez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5" name="Freeform 177"/>
              <p:cNvSpPr>
                <a:spLocks/>
              </p:cNvSpPr>
              <p:nvPr/>
            </p:nvSpPr>
            <p:spPr bwMode="auto">
              <a:xfrm>
                <a:off x="6384925" y="4170363"/>
                <a:ext cx="682625" cy="396875"/>
              </a:xfrm>
              <a:custGeom>
                <a:avLst/>
                <a:gdLst>
                  <a:gd name="T0" fmla="*/ 52 w 186"/>
                  <a:gd name="T1" fmla="*/ 7 h 108"/>
                  <a:gd name="T2" fmla="*/ 13 w 186"/>
                  <a:gd name="T3" fmla="*/ 7 h 108"/>
                  <a:gd name="T4" fmla="*/ 11 w 186"/>
                  <a:gd name="T5" fmla="*/ 8 h 108"/>
                  <a:gd name="T6" fmla="*/ 11 w 186"/>
                  <a:gd name="T7" fmla="*/ 31 h 108"/>
                  <a:gd name="T8" fmla="*/ 134 w 186"/>
                  <a:gd name="T9" fmla="*/ 102 h 108"/>
                  <a:gd name="T10" fmla="*/ 173 w 186"/>
                  <a:gd name="T11" fmla="*/ 102 h 108"/>
                  <a:gd name="T12" fmla="*/ 175 w 186"/>
                  <a:gd name="T13" fmla="*/ 101 h 108"/>
                  <a:gd name="T14" fmla="*/ 175 w 186"/>
                  <a:gd name="T15" fmla="*/ 78 h 108"/>
                  <a:gd name="T16" fmla="*/ 52 w 186"/>
                  <a:gd name="T17"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08">
                    <a:moveTo>
                      <a:pt x="52" y="7"/>
                    </a:moveTo>
                    <a:cubicBezTo>
                      <a:pt x="41" y="0"/>
                      <a:pt x="24" y="0"/>
                      <a:pt x="13" y="7"/>
                    </a:cubicBezTo>
                    <a:cubicBezTo>
                      <a:pt x="11" y="8"/>
                      <a:pt x="11" y="8"/>
                      <a:pt x="11" y="8"/>
                    </a:cubicBezTo>
                    <a:cubicBezTo>
                      <a:pt x="0" y="14"/>
                      <a:pt x="0" y="25"/>
                      <a:pt x="11" y="31"/>
                    </a:cubicBezTo>
                    <a:cubicBezTo>
                      <a:pt x="134" y="102"/>
                      <a:pt x="134" y="102"/>
                      <a:pt x="134" y="102"/>
                    </a:cubicBezTo>
                    <a:cubicBezTo>
                      <a:pt x="145" y="108"/>
                      <a:pt x="162" y="108"/>
                      <a:pt x="173" y="102"/>
                    </a:cubicBezTo>
                    <a:cubicBezTo>
                      <a:pt x="175" y="101"/>
                      <a:pt x="175" y="101"/>
                      <a:pt x="175" y="101"/>
                    </a:cubicBezTo>
                    <a:cubicBezTo>
                      <a:pt x="186" y="94"/>
                      <a:pt x="186" y="84"/>
                      <a:pt x="175" y="78"/>
                    </a:cubicBezTo>
                    <a:lnTo>
                      <a:pt x="52" y="7"/>
                    </a:lnTo>
                    <a:close/>
                  </a:path>
                </a:pathLst>
              </a:custGeom>
              <a:solidFill>
                <a:srgbClr val="FF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4" name="Group 183"/>
            <p:cNvGrpSpPr/>
            <p:nvPr/>
          </p:nvGrpSpPr>
          <p:grpSpPr>
            <a:xfrm>
              <a:off x="4300538" y="211138"/>
              <a:ext cx="2255837" cy="3000374"/>
              <a:chOff x="4300538" y="211138"/>
              <a:chExt cx="2255837" cy="3000374"/>
            </a:xfrm>
          </p:grpSpPr>
          <p:sp>
            <p:nvSpPr>
              <p:cNvPr id="185" name="Freeform 179"/>
              <p:cNvSpPr>
                <a:spLocks/>
              </p:cNvSpPr>
              <p:nvPr/>
            </p:nvSpPr>
            <p:spPr bwMode="auto">
              <a:xfrm>
                <a:off x="5597525" y="2792413"/>
                <a:ext cx="374650" cy="279400"/>
              </a:xfrm>
              <a:custGeom>
                <a:avLst/>
                <a:gdLst>
                  <a:gd name="T0" fmla="*/ 236 w 236"/>
                  <a:gd name="T1" fmla="*/ 0 h 176"/>
                  <a:gd name="T2" fmla="*/ 236 w 236"/>
                  <a:gd name="T3" fmla="*/ 39 h 176"/>
                  <a:gd name="T4" fmla="*/ 0 w 236"/>
                  <a:gd name="T5" fmla="*/ 176 h 176"/>
                  <a:gd name="T6" fmla="*/ 0 w 236"/>
                  <a:gd name="T7" fmla="*/ 136 h 176"/>
                  <a:gd name="T8" fmla="*/ 236 w 236"/>
                  <a:gd name="T9" fmla="*/ 0 h 176"/>
                </a:gdLst>
                <a:ahLst/>
                <a:cxnLst>
                  <a:cxn ang="0">
                    <a:pos x="T0" y="T1"/>
                  </a:cxn>
                  <a:cxn ang="0">
                    <a:pos x="T2" y="T3"/>
                  </a:cxn>
                  <a:cxn ang="0">
                    <a:pos x="T4" y="T5"/>
                  </a:cxn>
                  <a:cxn ang="0">
                    <a:pos x="T6" y="T7"/>
                  </a:cxn>
                  <a:cxn ang="0">
                    <a:pos x="T8" y="T9"/>
                  </a:cxn>
                </a:cxnLst>
                <a:rect l="0" t="0" r="r" b="b"/>
                <a:pathLst>
                  <a:path w="236" h="176">
                    <a:moveTo>
                      <a:pt x="236" y="0"/>
                    </a:moveTo>
                    <a:lnTo>
                      <a:pt x="236" y="39"/>
                    </a:lnTo>
                    <a:lnTo>
                      <a:pt x="0" y="176"/>
                    </a:lnTo>
                    <a:lnTo>
                      <a:pt x="0" y="136"/>
                    </a:lnTo>
                    <a:lnTo>
                      <a:pt x="236"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 name="Freeform 180"/>
              <p:cNvSpPr>
                <a:spLocks/>
              </p:cNvSpPr>
              <p:nvPr/>
            </p:nvSpPr>
            <p:spPr bwMode="auto">
              <a:xfrm>
                <a:off x="5322888" y="2586038"/>
                <a:ext cx="274638" cy="485775"/>
              </a:xfrm>
              <a:custGeom>
                <a:avLst/>
                <a:gdLst>
                  <a:gd name="T0" fmla="*/ 75 w 75"/>
                  <a:gd name="T1" fmla="*/ 132 h 132"/>
                  <a:gd name="T2" fmla="*/ 75 w 75"/>
                  <a:gd name="T3" fmla="*/ 115 h 132"/>
                  <a:gd name="T4" fmla="*/ 19 w 75"/>
                  <a:gd name="T5" fmla="*/ 83 h 132"/>
                  <a:gd name="T6" fmla="*/ 14 w 75"/>
                  <a:gd name="T7" fmla="*/ 74 h 132"/>
                  <a:gd name="T8" fmla="*/ 14 w 75"/>
                  <a:gd name="T9" fmla="*/ 9 h 132"/>
                  <a:gd name="T10" fmla="*/ 0 w 75"/>
                  <a:gd name="T11" fmla="*/ 0 h 132"/>
                  <a:gd name="T12" fmla="*/ 0 w 75"/>
                  <a:gd name="T13" fmla="*/ 82 h 132"/>
                  <a:gd name="T14" fmla="*/ 4 w 75"/>
                  <a:gd name="T15" fmla="*/ 91 h 132"/>
                  <a:gd name="T16" fmla="*/ 75 w 7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2">
                    <a:moveTo>
                      <a:pt x="75" y="132"/>
                    </a:moveTo>
                    <a:cubicBezTo>
                      <a:pt x="75" y="115"/>
                      <a:pt x="75" y="115"/>
                      <a:pt x="75" y="115"/>
                    </a:cubicBezTo>
                    <a:cubicBezTo>
                      <a:pt x="19" y="83"/>
                      <a:pt x="19" y="83"/>
                      <a:pt x="19" y="83"/>
                    </a:cubicBezTo>
                    <a:cubicBezTo>
                      <a:pt x="16" y="81"/>
                      <a:pt x="14" y="78"/>
                      <a:pt x="14" y="74"/>
                    </a:cubicBezTo>
                    <a:cubicBezTo>
                      <a:pt x="14" y="9"/>
                      <a:pt x="14" y="9"/>
                      <a:pt x="14" y="9"/>
                    </a:cubicBezTo>
                    <a:cubicBezTo>
                      <a:pt x="0" y="0"/>
                      <a:pt x="0" y="0"/>
                      <a:pt x="0" y="0"/>
                    </a:cubicBezTo>
                    <a:cubicBezTo>
                      <a:pt x="0" y="82"/>
                      <a:pt x="0" y="82"/>
                      <a:pt x="0" y="82"/>
                    </a:cubicBezTo>
                    <a:cubicBezTo>
                      <a:pt x="0" y="86"/>
                      <a:pt x="1" y="89"/>
                      <a:pt x="4" y="91"/>
                    </a:cubicBezTo>
                    <a:lnTo>
                      <a:pt x="75" y="132"/>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 name="Freeform 181"/>
              <p:cNvSpPr>
                <a:spLocks/>
              </p:cNvSpPr>
              <p:nvPr/>
            </p:nvSpPr>
            <p:spPr bwMode="auto">
              <a:xfrm>
                <a:off x="5373688" y="2401888"/>
                <a:ext cx="598488" cy="606425"/>
              </a:xfrm>
              <a:custGeom>
                <a:avLst/>
                <a:gdLst>
                  <a:gd name="T0" fmla="*/ 0 w 163"/>
                  <a:gd name="T1" fmla="*/ 113 h 165"/>
                  <a:gd name="T2" fmla="*/ 0 w 163"/>
                  <a:gd name="T3" fmla="*/ 124 h 165"/>
                  <a:gd name="T4" fmla="*/ 5 w 163"/>
                  <a:gd name="T5" fmla="*/ 133 h 165"/>
                  <a:gd name="T6" fmla="*/ 61 w 163"/>
                  <a:gd name="T7" fmla="*/ 165 h 165"/>
                  <a:gd name="T8" fmla="*/ 163 w 163"/>
                  <a:gd name="T9" fmla="*/ 106 h 165"/>
                  <a:gd name="T10" fmla="*/ 108 w 163"/>
                  <a:gd name="T11" fmla="*/ 74 h 165"/>
                  <a:gd name="T12" fmla="*/ 103 w 163"/>
                  <a:gd name="T13" fmla="*/ 65 h 165"/>
                  <a:gd name="T14" fmla="*/ 103 w 163"/>
                  <a:gd name="T15" fmla="*/ 0 h 165"/>
                  <a:gd name="T16" fmla="*/ 0 w 163"/>
                  <a:gd name="T17" fmla="*/ 59 h 165"/>
                  <a:gd name="T18" fmla="*/ 0 w 163"/>
                  <a:gd name="T19" fmla="*/ 11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5">
                    <a:moveTo>
                      <a:pt x="0" y="113"/>
                    </a:moveTo>
                    <a:cubicBezTo>
                      <a:pt x="0" y="124"/>
                      <a:pt x="0" y="124"/>
                      <a:pt x="0" y="124"/>
                    </a:cubicBezTo>
                    <a:cubicBezTo>
                      <a:pt x="0" y="128"/>
                      <a:pt x="2" y="131"/>
                      <a:pt x="5" y="133"/>
                    </a:cubicBezTo>
                    <a:cubicBezTo>
                      <a:pt x="61" y="165"/>
                      <a:pt x="61" y="165"/>
                      <a:pt x="61" y="165"/>
                    </a:cubicBezTo>
                    <a:cubicBezTo>
                      <a:pt x="163" y="106"/>
                      <a:pt x="163" y="106"/>
                      <a:pt x="163" y="106"/>
                    </a:cubicBezTo>
                    <a:cubicBezTo>
                      <a:pt x="108" y="74"/>
                      <a:pt x="108" y="74"/>
                      <a:pt x="108" y="74"/>
                    </a:cubicBezTo>
                    <a:cubicBezTo>
                      <a:pt x="105" y="72"/>
                      <a:pt x="103" y="69"/>
                      <a:pt x="103" y="65"/>
                    </a:cubicBezTo>
                    <a:cubicBezTo>
                      <a:pt x="103" y="0"/>
                      <a:pt x="103" y="0"/>
                      <a:pt x="103" y="0"/>
                    </a:cubicBezTo>
                    <a:cubicBezTo>
                      <a:pt x="0" y="59"/>
                      <a:pt x="0" y="59"/>
                      <a:pt x="0" y="59"/>
                    </a:cubicBezTo>
                    <a:cubicBezTo>
                      <a:pt x="0" y="113"/>
                      <a:pt x="0" y="113"/>
                      <a:pt x="0"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 name="Freeform 182"/>
              <p:cNvSpPr>
                <a:spLocks/>
              </p:cNvSpPr>
              <p:nvPr/>
            </p:nvSpPr>
            <p:spPr bwMode="auto">
              <a:xfrm>
                <a:off x="4305300" y="2965450"/>
                <a:ext cx="68263" cy="234950"/>
              </a:xfrm>
              <a:custGeom>
                <a:avLst/>
                <a:gdLst>
                  <a:gd name="T0" fmla="*/ 15 w 19"/>
                  <a:gd name="T1" fmla="*/ 56 h 64"/>
                  <a:gd name="T2" fmla="*/ 15 w 19"/>
                  <a:gd name="T3" fmla="*/ 9 h 64"/>
                  <a:gd name="T4" fmla="*/ 0 w 19"/>
                  <a:gd name="T5" fmla="*/ 0 h 64"/>
                  <a:gd name="T6" fmla="*/ 0 w 19"/>
                  <a:gd name="T7" fmla="*/ 47 h 64"/>
                  <a:gd name="T8" fmla="*/ 4 w 19"/>
                  <a:gd name="T9" fmla="*/ 55 h 64"/>
                  <a:gd name="T10" fmla="*/ 19 w 19"/>
                  <a:gd name="T11" fmla="*/ 64 h 64"/>
                  <a:gd name="T12" fmla="*/ 15 w 19"/>
                  <a:gd name="T13" fmla="*/ 56 h 64"/>
                </a:gdLst>
                <a:ahLst/>
                <a:cxnLst>
                  <a:cxn ang="0">
                    <a:pos x="T0" y="T1"/>
                  </a:cxn>
                  <a:cxn ang="0">
                    <a:pos x="T2" y="T3"/>
                  </a:cxn>
                  <a:cxn ang="0">
                    <a:pos x="T4" y="T5"/>
                  </a:cxn>
                  <a:cxn ang="0">
                    <a:pos x="T6" y="T7"/>
                  </a:cxn>
                  <a:cxn ang="0">
                    <a:pos x="T8" y="T9"/>
                  </a:cxn>
                  <a:cxn ang="0">
                    <a:pos x="T10" y="T11"/>
                  </a:cxn>
                  <a:cxn ang="0">
                    <a:pos x="T12" y="T13"/>
                  </a:cxn>
                </a:cxnLst>
                <a:rect l="0" t="0" r="r" b="b"/>
                <a:pathLst>
                  <a:path w="19" h="64">
                    <a:moveTo>
                      <a:pt x="15" y="56"/>
                    </a:moveTo>
                    <a:cubicBezTo>
                      <a:pt x="15" y="9"/>
                      <a:pt x="15" y="9"/>
                      <a:pt x="15" y="9"/>
                    </a:cubicBezTo>
                    <a:cubicBezTo>
                      <a:pt x="0" y="0"/>
                      <a:pt x="0" y="0"/>
                      <a:pt x="0" y="0"/>
                    </a:cubicBezTo>
                    <a:cubicBezTo>
                      <a:pt x="0" y="47"/>
                      <a:pt x="0" y="47"/>
                      <a:pt x="0" y="47"/>
                    </a:cubicBezTo>
                    <a:cubicBezTo>
                      <a:pt x="0" y="51"/>
                      <a:pt x="2" y="54"/>
                      <a:pt x="4" y="55"/>
                    </a:cubicBezTo>
                    <a:cubicBezTo>
                      <a:pt x="19" y="64"/>
                      <a:pt x="19" y="64"/>
                      <a:pt x="19" y="64"/>
                    </a:cubicBezTo>
                    <a:cubicBezTo>
                      <a:pt x="16" y="62"/>
                      <a:pt x="15" y="60"/>
                      <a:pt x="15" y="56"/>
                    </a:cubicBezTo>
                    <a:close/>
                  </a:path>
                </a:pathLst>
              </a:custGeom>
              <a:solidFill>
                <a:srgbClr val="A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 name="Freeform 184"/>
              <p:cNvSpPr>
                <a:spLocks/>
              </p:cNvSpPr>
              <p:nvPr/>
            </p:nvSpPr>
            <p:spPr bwMode="auto">
              <a:xfrm>
                <a:off x="4359275" y="1730375"/>
                <a:ext cx="2197100" cy="1481137"/>
              </a:xfrm>
              <a:custGeom>
                <a:avLst/>
                <a:gdLst>
                  <a:gd name="T0" fmla="*/ 598 w 598"/>
                  <a:gd name="T1" fmla="*/ 0 h 403"/>
                  <a:gd name="T2" fmla="*/ 598 w 598"/>
                  <a:gd name="T3" fmla="*/ 47 h 403"/>
                  <a:gd name="T4" fmla="*/ 586 w 598"/>
                  <a:gd name="T5" fmla="*/ 68 h 403"/>
                  <a:gd name="T6" fmla="*/ 350 w 598"/>
                  <a:gd name="T7" fmla="*/ 204 h 403"/>
                  <a:gd name="T8" fmla="*/ 248 w 598"/>
                  <a:gd name="T9" fmla="*/ 263 h 403"/>
                  <a:gd name="T10" fmla="*/ 12 w 598"/>
                  <a:gd name="T11" fmla="*/ 399 h 403"/>
                  <a:gd name="T12" fmla="*/ 0 w 598"/>
                  <a:gd name="T13" fmla="*/ 392 h 403"/>
                  <a:gd name="T14" fmla="*/ 0 w 598"/>
                  <a:gd name="T15" fmla="*/ 345 h 403"/>
                  <a:gd name="T16" fmla="*/ 598 w 598"/>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 h="403">
                    <a:moveTo>
                      <a:pt x="598" y="0"/>
                    </a:moveTo>
                    <a:cubicBezTo>
                      <a:pt x="598" y="47"/>
                      <a:pt x="598" y="47"/>
                      <a:pt x="598" y="47"/>
                    </a:cubicBezTo>
                    <a:cubicBezTo>
                      <a:pt x="598" y="54"/>
                      <a:pt x="593" y="64"/>
                      <a:pt x="586" y="68"/>
                    </a:cubicBezTo>
                    <a:cubicBezTo>
                      <a:pt x="350" y="204"/>
                      <a:pt x="350" y="204"/>
                      <a:pt x="350" y="204"/>
                    </a:cubicBezTo>
                    <a:cubicBezTo>
                      <a:pt x="248" y="263"/>
                      <a:pt x="248" y="263"/>
                      <a:pt x="248" y="263"/>
                    </a:cubicBezTo>
                    <a:cubicBezTo>
                      <a:pt x="12" y="399"/>
                      <a:pt x="12" y="399"/>
                      <a:pt x="12" y="399"/>
                    </a:cubicBezTo>
                    <a:cubicBezTo>
                      <a:pt x="6" y="403"/>
                      <a:pt x="0" y="400"/>
                      <a:pt x="0" y="392"/>
                    </a:cubicBezTo>
                    <a:cubicBezTo>
                      <a:pt x="0" y="345"/>
                      <a:pt x="0" y="345"/>
                      <a:pt x="0" y="345"/>
                    </a:cubicBezTo>
                    <a:lnTo>
                      <a:pt x="598" y="0"/>
                    </a:lnTo>
                    <a:close/>
                  </a:path>
                </a:pathLst>
              </a:custGeom>
              <a:solidFill>
                <a:srgbClr val="E6E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 name="Freeform 186"/>
              <p:cNvSpPr>
                <a:spLocks/>
              </p:cNvSpPr>
              <p:nvPr/>
            </p:nvSpPr>
            <p:spPr bwMode="auto">
              <a:xfrm>
                <a:off x="4356100" y="236538"/>
                <a:ext cx="2200275" cy="2760662"/>
              </a:xfrm>
              <a:custGeom>
                <a:avLst/>
                <a:gdLst>
                  <a:gd name="T0" fmla="*/ 586 w 599"/>
                  <a:gd name="T1" fmla="*/ 3 h 751"/>
                  <a:gd name="T2" fmla="*/ 598 w 599"/>
                  <a:gd name="T3" fmla="*/ 10 h 751"/>
                  <a:gd name="T4" fmla="*/ 599 w 599"/>
                  <a:gd name="T5" fmla="*/ 406 h 751"/>
                  <a:gd name="T6" fmla="*/ 1 w 599"/>
                  <a:gd name="T7" fmla="*/ 751 h 751"/>
                  <a:gd name="T8" fmla="*/ 0 w 599"/>
                  <a:gd name="T9" fmla="*/ 356 h 751"/>
                  <a:gd name="T10" fmla="*/ 12 w 599"/>
                  <a:gd name="T11" fmla="*/ 335 h 751"/>
                  <a:gd name="T12" fmla="*/ 586 w 599"/>
                  <a:gd name="T13" fmla="*/ 3 h 751"/>
                </a:gdLst>
                <a:ahLst/>
                <a:cxnLst>
                  <a:cxn ang="0">
                    <a:pos x="T0" y="T1"/>
                  </a:cxn>
                  <a:cxn ang="0">
                    <a:pos x="T2" y="T3"/>
                  </a:cxn>
                  <a:cxn ang="0">
                    <a:pos x="T4" y="T5"/>
                  </a:cxn>
                  <a:cxn ang="0">
                    <a:pos x="T6" y="T7"/>
                  </a:cxn>
                  <a:cxn ang="0">
                    <a:pos x="T8" y="T9"/>
                  </a:cxn>
                  <a:cxn ang="0">
                    <a:pos x="T10" y="T11"/>
                  </a:cxn>
                  <a:cxn ang="0">
                    <a:pos x="T12" y="T13"/>
                  </a:cxn>
                </a:cxnLst>
                <a:rect l="0" t="0" r="r" b="b"/>
                <a:pathLst>
                  <a:path w="599" h="751">
                    <a:moveTo>
                      <a:pt x="586" y="3"/>
                    </a:moveTo>
                    <a:cubicBezTo>
                      <a:pt x="592" y="0"/>
                      <a:pt x="598" y="3"/>
                      <a:pt x="598" y="10"/>
                    </a:cubicBezTo>
                    <a:cubicBezTo>
                      <a:pt x="599" y="406"/>
                      <a:pt x="599" y="406"/>
                      <a:pt x="599" y="406"/>
                    </a:cubicBezTo>
                    <a:cubicBezTo>
                      <a:pt x="1" y="751"/>
                      <a:pt x="1" y="751"/>
                      <a:pt x="1" y="751"/>
                    </a:cubicBezTo>
                    <a:cubicBezTo>
                      <a:pt x="0" y="356"/>
                      <a:pt x="0" y="356"/>
                      <a:pt x="0" y="356"/>
                    </a:cubicBezTo>
                    <a:cubicBezTo>
                      <a:pt x="0" y="348"/>
                      <a:pt x="5" y="339"/>
                      <a:pt x="12" y="335"/>
                    </a:cubicBezTo>
                    <a:lnTo>
                      <a:pt x="586" y="3"/>
                    </a:ln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 name="Freeform 187"/>
              <p:cNvSpPr>
                <a:spLocks/>
              </p:cNvSpPr>
              <p:nvPr/>
            </p:nvSpPr>
            <p:spPr bwMode="auto">
              <a:xfrm>
                <a:off x="4300538" y="211138"/>
                <a:ext cx="2238375" cy="2786062"/>
              </a:xfrm>
              <a:custGeom>
                <a:avLst/>
                <a:gdLst>
                  <a:gd name="T0" fmla="*/ 595 w 609"/>
                  <a:gd name="T1" fmla="*/ 1 h 758"/>
                  <a:gd name="T2" fmla="*/ 586 w 609"/>
                  <a:gd name="T3" fmla="*/ 2 h 758"/>
                  <a:gd name="T4" fmla="*/ 12 w 609"/>
                  <a:gd name="T5" fmla="*/ 333 h 758"/>
                  <a:gd name="T6" fmla="*/ 0 w 609"/>
                  <a:gd name="T7" fmla="*/ 354 h 758"/>
                  <a:gd name="T8" fmla="*/ 1 w 609"/>
                  <a:gd name="T9" fmla="*/ 749 h 758"/>
                  <a:gd name="T10" fmla="*/ 16 w 609"/>
                  <a:gd name="T11" fmla="*/ 758 h 758"/>
                  <a:gd name="T12" fmla="*/ 15 w 609"/>
                  <a:gd name="T13" fmla="*/ 363 h 758"/>
                  <a:gd name="T14" fmla="*/ 27 w 609"/>
                  <a:gd name="T15" fmla="*/ 342 h 758"/>
                  <a:gd name="T16" fmla="*/ 601 w 609"/>
                  <a:gd name="T17" fmla="*/ 10 h 758"/>
                  <a:gd name="T18" fmla="*/ 609 w 609"/>
                  <a:gd name="T19" fmla="*/ 10 h 758"/>
                  <a:gd name="T20" fmla="*/ 595 w 609"/>
                  <a:gd name="T21" fmla="*/ 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758">
                    <a:moveTo>
                      <a:pt x="595" y="1"/>
                    </a:moveTo>
                    <a:cubicBezTo>
                      <a:pt x="592" y="0"/>
                      <a:pt x="589" y="0"/>
                      <a:pt x="586" y="2"/>
                    </a:cubicBezTo>
                    <a:cubicBezTo>
                      <a:pt x="12" y="333"/>
                      <a:pt x="12" y="333"/>
                      <a:pt x="12" y="333"/>
                    </a:cubicBezTo>
                    <a:cubicBezTo>
                      <a:pt x="6" y="337"/>
                      <a:pt x="0" y="346"/>
                      <a:pt x="0" y="354"/>
                    </a:cubicBezTo>
                    <a:cubicBezTo>
                      <a:pt x="1" y="749"/>
                      <a:pt x="1" y="749"/>
                      <a:pt x="1" y="749"/>
                    </a:cubicBezTo>
                    <a:cubicBezTo>
                      <a:pt x="16" y="758"/>
                      <a:pt x="16" y="758"/>
                      <a:pt x="16" y="758"/>
                    </a:cubicBezTo>
                    <a:cubicBezTo>
                      <a:pt x="15" y="363"/>
                      <a:pt x="15" y="363"/>
                      <a:pt x="15" y="363"/>
                    </a:cubicBezTo>
                    <a:cubicBezTo>
                      <a:pt x="15" y="355"/>
                      <a:pt x="20" y="346"/>
                      <a:pt x="27" y="342"/>
                    </a:cubicBezTo>
                    <a:cubicBezTo>
                      <a:pt x="601" y="10"/>
                      <a:pt x="601" y="10"/>
                      <a:pt x="601" y="10"/>
                    </a:cubicBezTo>
                    <a:cubicBezTo>
                      <a:pt x="604" y="9"/>
                      <a:pt x="607" y="8"/>
                      <a:pt x="609" y="10"/>
                    </a:cubicBezTo>
                    <a:lnTo>
                      <a:pt x="595" y="1"/>
                    </a:ln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2" name="Freeform 189"/>
              <p:cNvSpPr>
                <a:spLocks/>
              </p:cNvSpPr>
              <p:nvPr/>
            </p:nvSpPr>
            <p:spPr bwMode="auto">
              <a:xfrm>
                <a:off x="4448174" y="428625"/>
                <a:ext cx="2017711" cy="2381251"/>
              </a:xfrm>
              <a:custGeom>
                <a:avLst/>
                <a:gdLst>
                  <a:gd name="T0" fmla="*/ 520 w 549"/>
                  <a:gd name="T1" fmla="*/ 9 h 648"/>
                  <a:gd name="T2" fmla="*/ 548 w 549"/>
                  <a:gd name="T3" fmla="*/ 25 h 648"/>
                  <a:gd name="T4" fmla="*/ 549 w 549"/>
                  <a:gd name="T5" fmla="*/ 308 h 648"/>
                  <a:gd name="T6" fmla="*/ 521 w 549"/>
                  <a:gd name="T7" fmla="*/ 355 h 648"/>
                  <a:gd name="T8" fmla="*/ 29 w 549"/>
                  <a:gd name="T9" fmla="*/ 639 h 648"/>
                  <a:gd name="T10" fmla="*/ 1 w 549"/>
                  <a:gd name="T11" fmla="*/ 624 h 648"/>
                  <a:gd name="T12" fmla="*/ 0 w 549"/>
                  <a:gd name="T13" fmla="*/ 341 h 648"/>
                  <a:gd name="T14" fmla="*/ 28 w 549"/>
                  <a:gd name="T15" fmla="*/ 294 h 648"/>
                  <a:gd name="T16" fmla="*/ 520 w 549"/>
                  <a:gd name="T17" fmla="*/ 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648">
                    <a:moveTo>
                      <a:pt x="520" y="9"/>
                    </a:moveTo>
                    <a:cubicBezTo>
                      <a:pt x="535" y="0"/>
                      <a:pt x="548" y="8"/>
                      <a:pt x="548" y="25"/>
                    </a:cubicBezTo>
                    <a:cubicBezTo>
                      <a:pt x="549" y="308"/>
                      <a:pt x="549" y="308"/>
                      <a:pt x="549" y="308"/>
                    </a:cubicBezTo>
                    <a:cubicBezTo>
                      <a:pt x="549" y="325"/>
                      <a:pt x="536" y="346"/>
                      <a:pt x="521" y="355"/>
                    </a:cubicBezTo>
                    <a:cubicBezTo>
                      <a:pt x="29" y="639"/>
                      <a:pt x="29" y="639"/>
                      <a:pt x="29" y="639"/>
                    </a:cubicBezTo>
                    <a:cubicBezTo>
                      <a:pt x="13" y="648"/>
                      <a:pt x="1" y="641"/>
                      <a:pt x="1" y="624"/>
                    </a:cubicBezTo>
                    <a:cubicBezTo>
                      <a:pt x="0" y="341"/>
                      <a:pt x="0" y="341"/>
                      <a:pt x="0" y="341"/>
                    </a:cubicBezTo>
                    <a:cubicBezTo>
                      <a:pt x="0" y="324"/>
                      <a:pt x="12" y="302"/>
                      <a:pt x="28" y="294"/>
                    </a:cubicBezTo>
                    <a:lnTo>
                      <a:pt x="520" y="9"/>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310" name="Group 309"/>
          <p:cNvGrpSpPr/>
          <p:nvPr/>
        </p:nvGrpSpPr>
        <p:grpSpPr>
          <a:xfrm>
            <a:off x="6405450" y="3045626"/>
            <a:ext cx="634138" cy="964820"/>
            <a:chOff x="3414711" y="949325"/>
            <a:chExt cx="3549652" cy="5400676"/>
          </a:xfrm>
        </p:grpSpPr>
        <p:grpSp>
          <p:nvGrpSpPr>
            <p:cNvPr id="389" name="Group 388"/>
            <p:cNvGrpSpPr/>
            <p:nvPr/>
          </p:nvGrpSpPr>
          <p:grpSpPr>
            <a:xfrm>
              <a:off x="3414713" y="4157663"/>
              <a:ext cx="3549650" cy="2192338"/>
              <a:chOff x="3414713" y="4157663"/>
              <a:chExt cx="3549650" cy="2192338"/>
            </a:xfrm>
          </p:grpSpPr>
          <p:sp>
            <p:nvSpPr>
              <p:cNvPr id="468" name="Freeform 306"/>
              <p:cNvSpPr>
                <a:spLocks/>
              </p:cNvSpPr>
              <p:nvPr/>
            </p:nvSpPr>
            <p:spPr bwMode="auto">
              <a:xfrm>
                <a:off x="3432175" y="5183188"/>
                <a:ext cx="3514725" cy="1166813"/>
              </a:xfrm>
              <a:custGeom>
                <a:avLst/>
                <a:gdLst>
                  <a:gd name="T0" fmla="*/ 1044 w 1044"/>
                  <a:gd name="T1" fmla="*/ 0 h 347"/>
                  <a:gd name="T2" fmla="*/ 1032 w 1044"/>
                  <a:gd name="T3" fmla="*/ 17 h 347"/>
                  <a:gd name="T4" fmla="*/ 551 w 1044"/>
                  <a:gd name="T5" fmla="*/ 295 h 347"/>
                  <a:gd name="T6" fmla="*/ 490 w 1044"/>
                  <a:gd name="T7" fmla="*/ 295 h 347"/>
                  <a:gd name="T8" fmla="*/ 12 w 1044"/>
                  <a:gd name="T9" fmla="*/ 17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7"/>
                    </a:cubicBezTo>
                    <a:cubicBezTo>
                      <a:pt x="551" y="295"/>
                      <a:pt x="551" y="295"/>
                      <a:pt x="551" y="295"/>
                    </a:cubicBezTo>
                    <a:cubicBezTo>
                      <a:pt x="534" y="305"/>
                      <a:pt x="507" y="305"/>
                      <a:pt x="490" y="295"/>
                    </a:cubicBezTo>
                    <a:cubicBezTo>
                      <a:pt x="12" y="17"/>
                      <a:pt x="12" y="17"/>
                      <a:pt x="12" y="17"/>
                    </a:cubicBezTo>
                    <a:cubicBezTo>
                      <a:pt x="4" y="13"/>
                      <a:pt x="0" y="6"/>
                      <a:pt x="0" y="0"/>
                    </a:cubicBezTo>
                    <a:cubicBezTo>
                      <a:pt x="0" y="42"/>
                      <a:pt x="0" y="42"/>
                      <a:pt x="0" y="42"/>
                    </a:cubicBezTo>
                    <a:cubicBezTo>
                      <a:pt x="0" y="48"/>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9" name="Freeform 307"/>
              <p:cNvSpPr>
                <a:spLocks/>
              </p:cNvSpPr>
              <p:nvPr/>
            </p:nvSpPr>
            <p:spPr bwMode="auto">
              <a:xfrm>
                <a:off x="3414713" y="4157663"/>
                <a:ext cx="3549650" cy="2051050"/>
              </a:xfrm>
              <a:custGeom>
                <a:avLst/>
                <a:gdLst>
                  <a:gd name="T0" fmla="*/ 498 w 1054"/>
                  <a:gd name="T1" fmla="*/ 10 h 610"/>
                  <a:gd name="T2" fmla="*/ 559 w 1054"/>
                  <a:gd name="T3" fmla="*/ 10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2"/>
                    </a:cubicBezTo>
                    <a:cubicBezTo>
                      <a:pt x="556" y="600"/>
                      <a:pt x="556" y="600"/>
                      <a:pt x="556" y="600"/>
                    </a:cubicBezTo>
                    <a:cubicBezTo>
                      <a:pt x="539" y="610"/>
                      <a:pt x="512" y="610"/>
                      <a:pt x="495" y="600"/>
                    </a:cubicBezTo>
                    <a:cubicBezTo>
                      <a:pt x="17" y="322"/>
                      <a:pt x="17" y="322"/>
                      <a:pt x="17" y="322"/>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11" name="Group 410"/>
            <p:cNvGrpSpPr/>
            <p:nvPr/>
          </p:nvGrpSpPr>
          <p:grpSpPr>
            <a:xfrm>
              <a:off x="3414713" y="3700463"/>
              <a:ext cx="3549650" cy="2192338"/>
              <a:chOff x="3414713" y="3700463"/>
              <a:chExt cx="3549650" cy="2192338"/>
            </a:xfrm>
          </p:grpSpPr>
          <p:sp>
            <p:nvSpPr>
              <p:cNvPr id="466" name="Freeform 308"/>
              <p:cNvSpPr>
                <a:spLocks/>
              </p:cNvSpPr>
              <p:nvPr/>
            </p:nvSpPr>
            <p:spPr bwMode="auto">
              <a:xfrm>
                <a:off x="3432175" y="4722813"/>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1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3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6"/>
                      <a:pt x="507" y="306"/>
                      <a:pt x="490" y="296"/>
                    </a:cubicBezTo>
                    <a:cubicBezTo>
                      <a:pt x="12" y="18"/>
                      <a:pt x="12" y="18"/>
                      <a:pt x="12" y="18"/>
                    </a:cubicBezTo>
                    <a:cubicBezTo>
                      <a:pt x="4" y="13"/>
                      <a:pt x="0" y="7"/>
                      <a:pt x="0" y="1"/>
                    </a:cubicBezTo>
                    <a:cubicBezTo>
                      <a:pt x="0" y="43"/>
                      <a:pt x="0" y="43"/>
                      <a:pt x="0" y="43"/>
                    </a:cubicBezTo>
                    <a:cubicBezTo>
                      <a:pt x="0" y="49"/>
                      <a:pt x="4" y="56"/>
                      <a:pt x="12" y="60"/>
                    </a:cubicBezTo>
                    <a:cubicBezTo>
                      <a:pt x="490" y="338"/>
                      <a:pt x="490" y="338"/>
                      <a:pt x="490" y="338"/>
                    </a:cubicBezTo>
                    <a:cubicBezTo>
                      <a:pt x="507" y="348"/>
                      <a:pt x="534" y="348"/>
                      <a:pt x="551" y="338"/>
                    </a:cubicBezTo>
                    <a:cubicBezTo>
                      <a:pt x="1032" y="60"/>
                      <a:pt x="1032" y="60"/>
                      <a:pt x="1032" y="60"/>
                    </a:cubicBezTo>
                    <a:cubicBezTo>
                      <a:pt x="1040" y="55"/>
                      <a:pt x="1044" y="49"/>
                      <a:pt x="1044" y="43"/>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7" name="Freeform 309"/>
              <p:cNvSpPr>
                <a:spLocks/>
              </p:cNvSpPr>
              <p:nvPr/>
            </p:nvSpPr>
            <p:spPr bwMode="auto">
              <a:xfrm>
                <a:off x="3414713" y="3700463"/>
                <a:ext cx="3549650" cy="2051050"/>
              </a:xfrm>
              <a:custGeom>
                <a:avLst/>
                <a:gdLst>
                  <a:gd name="T0" fmla="*/ 498 w 1054"/>
                  <a:gd name="T1" fmla="*/ 9 h 610"/>
                  <a:gd name="T2" fmla="*/ 559 w 1054"/>
                  <a:gd name="T3" fmla="*/ 9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9"/>
                    </a:moveTo>
                    <a:cubicBezTo>
                      <a:pt x="515" y="0"/>
                      <a:pt x="542" y="0"/>
                      <a:pt x="559" y="9"/>
                    </a:cubicBezTo>
                    <a:cubicBezTo>
                      <a:pt x="1037" y="287"/>
                      <a:pt x="1037" y="287"/>
                      <a:pt x="1037" y="287"/>
                    </a:cubicBezTo>
                    <a:cubicBezTo>
                      <a:pt x="1054" y="297"/>
                      <a:pt x="1054" y="312"/>
                      <a:pt x="1037" y="322"/>
                    </a:cubicBezTo>
                    <a:cubicBezTo>
                      <a:pt x="556" y="600"/>
                      <a:pt x="556" y="600"/>
                      <a:pt x="556" y="600"/>
                    </a:cubicBezTo>
                    <a:cubicBezTo>
                      <a:pt x="539" y="610"/>
                      <a:pt x="512" y="610"/>
                      <a:pt x="495" y="600"/>
                    </a:cubicBezTo>
                    <a:cubicBezTo>
                      <a:pt x="17" y="322"/>
                      <a:pt x="17" y="322"/>
                      <a:pt x="17" y="322"/>
                    </a:cubicBezTo>
                    <a:cubicBezTo>
                      <a:pt x="0" y="312"/>
                      <a:pt x="0" y="297"/>
                      <a:pt x="17" y="287"/>
                    </a:cubicBezTo>
                    <a:lnTo>
                      <a:pt x="498" y="9"/>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44" name="Group 443"/>
            <p:cNvGrpSpPr/>
            <p:nvPr/>
          </p:nvGrpSpPr>
          <p:grpSpPr>
            <a:xfrm>
              <a:off x="3414713" y="3238500"/>
              <a:ext cx="3549650" cy="2197101"/>
              <a:chOff x="3414713" y="3238500"/>
              <a:chExt cx="3549650" cy="2197101"/>
            </a:xfrm>
          </p:grpSpPr>
          <p:sp>
            <p:nvSpPr>
              <p:cNvPr id="464" name="Freeform 310"/>
              <p:cNvSpPr>
                <a:spLocks/>
              </p:cNvSpPr>
              <p:nvPr/>
            </p:nvSpPr>
            <p:spPr bwMode="auto">
              <a:xfrm>
                <a:off x="3432175" y="4265613"/>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0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2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5"/>
                      <a:pt x="507" y="305"/>
                      <a:pt x="490" y="296"/>
                    </a:cubicBezTo>
                    <a:cubicBezTo>
                      <a:pt x="12" y="18"/>
                      <a:pt x="12" y="18"/>
                      <a:pt x="12" y="18"/>
                    </a:cubicBezTo>
                    <a:cubicBezTo>
                      <a:pt x="4" y="13"/>
                      <a:pt x="0" y="7"/>
                      <a:pt x="0" y="0"/>
                    </a:cubicBezTo>
                    <a:cubicBezTo>
                      <a:pt x="0" y="43"/>
                      <a:pt x="0" y="43"/>
                      <a:pt x="0" y="43"/>
                    </a:cubicBezTo>
                    <a:cubicBezTo>
                      <a:pt x="0" y="49"/>
                      <a:pt x="4" y="55"/>
                      <a:pt x="12" y="60"/>
                    </a:cubicBezTo>
                    <a:cubicBezTo>
                      <a:pt x="490" y="338"/>
                      <a:pt x="490" y="338"/>
                      <a:pt x="490" y="338"/>
                    </a:cubicBezTo>
                    <a:cubicBezTo>
                      <a:pt x="507" y="348"/>
                      <a:pt x="534" y="348"/>
                      <a:pt x="551" y="338"/>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5" name="Freeform 311"/>
              <p:cNvSpPr>
                <a:spLocks/>
              </p:cNvSpPr>
              <p:nvPr/>
            </p:nvSpPr>
            <p:spPr bwMode="auto">
              <a:xfrm>
                <a:off x="3414713" y="3238500"/>
                <a:ext cx="3549650" cy="2052638"/>
              </a:xfrm>
              <a:custGeom>
                <a:avLst/>
                <a:gdLst>
                  <a:gd name="T0" fmla="*/ 498 w 1054"/>
                  <a:gd name="T1" fmla="*/ 10 h 610"/>
                  <a:gd name="T2" fmla="*/ 559 w 1054"/>
                  <a:gd name="T3" fmla="*/ 10 h 610"/>
                  <a:gd name="T4" fmla="*/ 1037 w 1054"/>
                  <a:gd name="T5" fmla="*/ 288 h 610"/>
                  <a:gd name="T6" fmla="*/ 1037 w 1054"/>
                  <a:gd name="T7" fmla="*/ 323 h 610"/>
                  <a:gd name="T8" fmla="*/ 556 w 1054"/>
                  <a:gd name="T9" fmla="*/ 601 h 610"/>
                  <a:gd name="T10" fmla="*/ 495 w 1054"/>
                  <a:gd name="T11" fmla="*/ 601 h 610"/>
                  <a:gd name="T12" fmla="*/ 17 w 1054"/>
                  <a:gd name="T13" fmla="*/ 323 h 610"/>
                  <a:gd name="T14" fmla="*/ 17 w 1054"/>
                  <a:gd name="T15" fmla="*/ 288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8"/>
                      <a:pt x="1037" y="288"/>
                      <a:pt x="1037" y="288"/>
                    </a:cubicBezTo>
                    <a:cubicBezTo>
                      <a:pt x="1054" y="297"/>
                      <a:pt x="1054" y="313"/>
                      <a:pt x="1037" y="323"/>
                    </a:cubicBezTo>
                    <a:cubicBezTo>
                      <a:pt x="556" y="601"/>
                      <a:pt x="556" y="601"/>
                      <a:pt x="556" y="601"/>
                    </a:cubicBezTo>
                    <a:cubicBezTo>
                      <a:pt x="539" y="610"/>
                      <a:pt x="512" y="610"/>
                      <a:pt x="495" y="601"/>
                    </a:cubicBezTo>
                    <a:cubicBezTo>
                      <a:pt x="17" y="323"/>
                      <a:pt x="17" y="323"/>
                      <a:pt x="17" y="323"/>
                    </a:cubicBezTo>
                    <a:cubicBezTo>
                      <a:pt x="0" y="313"/>
                      <a:pt x="0" y="297"/>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45" name="Group 444"/>
            <p:cNvGrpSpPr/>
            <p:nvPr/>
          </p:nvGrpSpPr>
          <p:grpSpPr>
            <a:xfrm>
              <a:off x="3414713" y="2781300"/>
              <a:ext cx="3549650" cy="2193926"/>
              <a:chOff x="3414713" y="2781300"/>
              <a:chExt cx="3549650" cy="2193926"/>
            </a:xfrm>
          </p:grpSpPr>
          <p:sp>
            <p:nvSpPr>
              <p:cNvPr id="462" name="Freeform 312"/>
              <p:cNvSpPr>
                <a:spLocks/>
              </p:cNvSpPr>
              <p:nvPr/>
            </p:nvSpPr>
            <p:spPr bwMode="auto">
              <a:xfrm>
                <a:off x="3432175" y="3808413"/>
                <a:ext cx="3514725" cy="1166813"/>
              </a:xfrm>
              <a:custGeom>
                <a:avLst/>
                <a:gdLst>
                  <a:gd name="T0" fmla="*/ 1044 w 1044"/>
                  <a:gd name="T1" fmla="*/ 0 h 347"/>
                  <a:gd name="T2" fmla="*/ 1032 w 1044"/>
                  <a:gd name="T3" fmla="*/ 18 h 347"/>
                  <a:gd name="T4" fmla="*/ 551 w 1044"/>
                  <a:gd name="T5" fmla="*/ 295 h 347"/>
                  <a:gd name="T6" fmla="*/ 490 w 1044"/>
                  <a:gd name="T7" fmla="*/ 295 h 347"/>
                  <a:gd name="T8" fmla="*/ 12 w 1044"/>
                  <a:gd name="T9" fmla="*/ 18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8"/>
                    </a:cubicBezTo>
                    <a:cubicBezTo>
                      <a:pt x="551" y="295"/>
                      <a:pt x="551" y="295"/>
                      <a:pt x="551" y="295"/>
                    </a:cubicBezTo>
                    <a:cubicBezTo>
                      <a:pt x="534" y="305"/>
                      <a:pt x="507" y="305"/>
                      <a:pt x="490" y="295"/>
                    </a:cubicBezTo>
                    <a:cubicBezTo>
                      <a:pt x="12" y="18"/>
                      <a:pt x="12" y="18"/>
                      <a:pt x="12" y="18"/>
                    </a:cubicBezTo>
                    <a:cubicBezTo>
                      <a:pt x="4" y="13"/>
                      <a:pt x="0" y="7"/>
                      <a:pt x="0" y="0"/>
                    </a:cubicBezTo>
                    <a:cubicBezTo>
                      <a:pt x="0" y="42"/>
                      <a:pt x="0" y="42"/>
                      <a:pt x="0" y="42"/>
                    </a:cubicBezTo>
                    <a:cubicBezTo>
                      <a:pt x="0" y="49"/>
                      <a:pt x="4" y="55"/>
                      <a:pt x="12" y="60"/>
                    </a:cubicBezTo>
                    <a:cubicBezTo>
                      <a:pt x="490" y="337"/>
                      <a:pt x="490" y="337"/>
                      <a:pt x="490" y="337"/>
                    </a:cubicBezTo>
                    <a:cubicBezTo>
                      <a:pt x="507" y="347"/>
                      <a:pt x="534" y="347"/>
                      <a:pt x="551" y="337"/>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3" name="Freeform 313"/>
              <p:cNvSpPr>
                <a:spLocks/>
              </p:cNvSpPr>
              <p:nvPr/>
            </p:nvSpPr>
            <p:spPr bwMode="auto">
              <a:xfrm>
                <a:off x="3414713" y="2781300"/>
                <a:ext cx="3549650" cy="2052638"/>
              </a:xfrm>
              <a:custGeom>
                <a:avLst/>
                <a:gdLst>
                  <a:gd name="T0" fmla="*/ 498 w 1054"/>
                  <a:gd name="T1" fmla="*/ 10 h 610"/>
                  <a:gd name="T2" fmla="*/ 559 w 1054"/>
                  <a:gd name="T3" fmla="*/ 10 h 610"/>
                  <a:gd name="T4" fmla="*/ 1037 w 1054"/>
                  <a:gd name="T5" fmla="*/ 287 h 610"/>
                  <a:gd name="T6" fmla="*/ 1037 w 1054"/>
                  <a:gd name="T7" fmla="*/ 323 h 610"/>
                  <a:gd name="T8" fmla="*/ 556 w 1054"/>
                  <a:gd name="T9" fmla="*/ 600 h 610"/>
                  <a:gd name="T10" fmla="*/ 495 w 1054"/>
                  <a:gd name="T11" fmla="*/ 600 h 610"/>
                  <a:gd name="T12" fmla="*/ 17 w 1054"/>
                  <a:gd name="T13" fmla="*/ 323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3"/>
                    </a:cubicBezTo>
                    <a:cubicBezTo>
                      <a:pt x="556" y="600"/>
                      <a:pt x="556" y="600"/>
                      <a:pt x="556" y="600"/>
                    </a:cubicBezTo>
                    <a:cubicBezTo>
                      <a:pt x="539" y="610"/>
                      <a:pt x="512" y="610"/>
                      <a:pt x="495" y="600"/>
                    </a:cubicBezTo>
                    <a:cubicBezTo>
                      <a:pt x="17" y="323"/>
                      <a:pt x="17" y="323"/>
                      <a:pt x="17" y="323"/>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46" name="Group 445"/>
            <p:cNvGrpSpPr/>
            <p:nvPr/>
          </p:nvGrpSpPr>
          <p:grpSpPr>
            <a:xfrm>
              <a:off x="3414713" y="2324100"/>
              <a:ext cx="3549650" cy="2193925"/>
              <a:chOff x="3414713" y="2324100"/>
              <a:chExt cx="3549650" cy="2193925"/>
            </a:xfrm>
          </p:grpSpPr>
          <p:sp>
            <p:nvSpPr>
              <p:cNvPr id="460" name="Freeform 314"/>
              <p:cNvSpPr>
                <a:spLocks/>
              </p:cNvSpPr>
              <p:nvPr/>
            </p:nvSpPr>
            <p:spPr bwMode="auto">
              <a:xfrm>
                <a:off x="3432175" y="3349625"/>
                <a:ext cx="3514725" cy="1168400"/>
              </a:xfrm>
              <a:custGeom>
                <a:avLst/>
                <a:gdLst>
                  <a:gd name="T0" fmla="*/ 1044 w 1044"/>
                  <a:gd name="T1" fmla="*/ 0 h 347"/>
                  <a:gd name="T2" fmla="*/ 1032 w 1044"/>
                  <a:gd name="T3" fmla="*/ 17 h 347"/>
                  <a:gd name="T4" fmla="*/ 551 w 1044"/>
                  <a:gd name="T5" fmla="*/ 295 h 347"/>
                  <a:gd name="T6" fmla="*/ 490 w 1044"/>
                  <a:gd name="T7" fmla="*/ 295 h 347"/>
                  <a:gd name="T8" fmla="*/ 12 w 1044"/>
                  <a:gd name="T9" fmla="*/ 17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7"/>
                    </a:cubicBezTo>
                    <a:cubicBezTo>
                      <a:pt x="551" y="295"/>
                      <a:pt x="551" y="295"/>
                      <a:pt x="551" y="295"/>
                    </a:cubicBezTo>
                    <a:cubicBezTo>
                      <a:pt x="534" y="305"/>
                      <a:pt x="507" y="305"/>
                      <a:pt x="490" y="295"/>
                    </a:cubicBezTo>
                    <a:cubicBezTo>
                      <a:pt x="12" y="17"/>
                      <a:pt x="12" y="17"/>
                      <a:pt x="12" y="17"/>
                    </a:cubicBezTo>
                    <a:cubicBezTo>
                      <a:pt x="4" y="13"/>
                      <a:pt x="0" y="6"/>
                      <a:pt x="0" y="0"/>
                    </a:cubicBezTo>
                    <a:cubicBezTo>
                      <a:pt x="0" y="42"/>
                      <a:pt x="0" y="42"/>
                      <a:pt x="0" y="42"/>
                    </a:cubicBezTo>
                    <a:cubicBezTo>
                      <a:pt x="0" y="48"/>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1" name="Freeform 315"/>
              <p:cNvSpPr>
                <a:spLocks/>
              </p:cNvSpPr>
              <p:nvPr/>
            </p:nvSpPr>
            <p:spPr bwMode="auto">
              <a:xfrm>
                <a:off x="3414713" y="2324100"/>
                <a:ext cx="3549650" cy="2052638"/>
              </a:xfrm>
              <a:custGeom>
                <a:avLst/>
                <a:gdLst>
                  <a:gd name="T0" fmla="*/ 498 w 1054"/>
                  <a:gd name="T1" fmla="*/ 10 h 610"/>
                  <a:gd name="T2" fmla="*/ 559 w 1054"/>
                  <a:gd name="T3" fmla="*/ 10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2"/>
                    </a:cubicBezTo>
                    <a:cubicBezTo>
                      <a:pt x="556" y="600"/>
                      <a:pt x="556" y="600"/>
                      <a:pt x="556" y="600"/>
                    </a:cubicBezTo>
                    <a:cubicBezTo>
                      <a:pt x="539" y="610"/>
                      <a:pt x="512" y="610"/>
                      <a:pt x="495" y="600"/>
                    </a:cubicBezTo>
                    <a:cubicBezTo>
                      <a:pt x="17" y="322"/>
                      <a:pt x="17" y="322"/>
                      <a:pt x="17" y="322"/>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50" name="Group 449"/>
            <p:cNvGrpSpPr/>
            <p:nvPr/>
          </p:nvGrpSpPr>
          <p:grpSpPr>
            <a:xfrm>
              <a:off x="3414713" y="1863725"/>
              <a:ext cx="3549650" cy="2195513"/>
              <a:chOff x="3414713" y="1863725"/>
              <a:chExt cx="3549650" cy="2195513"/>
            </a:xfrm>
          </p:grpSpPr>
          <p:sp>
            <p:nvSpPr>
              <p:cNvPr id="458" name="Freeform 316"/>
              <p:cNvSpPr>
                <a:spLocks/>
              </p:cNvSpPr>
              <p:nvPr/>
            </p:nvSpPr>
            <p:spPr bwMode="auto">
              <a:xfrm>
                <a:off x="3432175" y="2889250"/>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1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3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6"/>
                      <a:pt x="507" y="306"/>
                      <a:pt x="490" y="296"/>
                    </a:cubicBezTo>
                    <a:cubicBezTo>
                      <a:pt x="12" y="18"/>
                      <a:pt x="12" y="18"/>
                      <a:pt x="12" y="18"/>
                    </a:cubicBezTo>
                    <a:cubicBezTo>
                      <a:pt x="4" y="13"/>
                      <a:pt x="0" y="7"/>
                      <a:pt x="0" y="1"/>
                    </a:cubicBezTo>
                    <a:cubicBezTo>
                      <a:pt x="0" y="43"/>
                      <a:pt x="0" y="43"/>
                      <a:pt x="0" y="43"/>
                    </a:cubicBezTo>
                    <a:cubicBezTo>
                      <a:pt x="0" y="49"/>
                      <a:pt x="4" y="56"/>
                      <a:pt x="12" y="60"/>
                    </a:cubicBezTo>
                    <a:cubicBezTo>
                      <a:pt x="490" y="338"/>
                      <a:pt x="490" y="338"/>
                      <a:pt x="490" y="338"/>
                    </a:cubicBezTo>
                    <a:cubicBezTo>
                      <a:pt x="507" y="348"/>
                      <a:pt x="534" y="348"/>
                      <a:pt x="551" y="338"/>
                    </a:cubicBezTo>
                    <a:cubicBezTo>
                      <a:pt x="1032" y="60"/>
                      <a:pt x="1032" y="60"/>
                      <a:pt x="1032" y="60"/>
                    </a:cubicBezTo>
                    <a:cubicBezTo>
                      <a:pt x="1040" y="55"/>
                      <a:pt x="1044" y="49"/>
                      <a:pt x="1044" y="43"/>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9" name="Freeform 317"/>
              <p:cNvSpPr>
                <a:spLocks/>
              </p:cNvSpPr>
              <p:nvPr/>
            </p:nvSpPr>
            <p:spPr bwMode="auto">
              <a:xfrm>
                <a:off x="3414713" y="1863725"/>
                <a:ext cx="3549650" cy="2054225"/>
              </a:xfrm>
              <a:custGeom>
                <a:avLst/>
                <a:gdLst>
                  <a:gd name="T0" fmla="*/ 498 w 1054"/>
                  <a:gd name="T1" fmla="*/ 10 h 611"/>
                  <a:gd name="T2" fmla="*/ 559 w 1054"/>
                  <a:gd name="T3" fmla="*/ 10 h 611"/>
                  <a:gd name="T4" fmla="*/ 1037 w 1054"/>
                  <a:gd name="T5" fmla="*/ 288 h 611"/>
                  <a:gd name="T6" fmla="*/ 1037 w 1054"/>
                  <a:gd name="T7" fmla="*/ 323 h 611"/>
                  <a:gd name="T8" fmla="*/ 556 w 1054"/>
                  <a:gd name="T9" fmla="*/ 601 h 611"/>
                  <a:gd name="T10" fmla="*/ 495 w 1054"/>
                  <a:gd name="T11" fmla="*/ 601 h 611"/>
                  <a:gd name="T12" fmla="*/ 17 w 1054"/>
                  <a:gd name="T13" fmla="*/ 323 h 611"/>
                  <a:gd name="T14" fmla="*/ 17 w 1054"/>
                  <a:gd name="T15" fmla="*/ 288 h 611"/>
                  <a:gd name="T16" fmla="*/ 498 w 1054"/>
                  <a:gd name="T17" fmla="*/ 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1">
                    <a:moveTo>
                      <a:pt x="498" y="10"/>
                    </a:moveTo>
                    <a:cubicBezTo>
                      <a:pt x="515" y="0"/>
                      <a:pt x="542" y="0"/>
                      <a:pt x="559" y="10"/>
                    </a:cubicBezTo>
                    <a:cubicBezTo>
                      <a:pt x="1037" y="288"/>
                      <a:pt x="1037" y="288"/>
                      <a:pt x="1037" y="288"/>
                    </a:cubicBezTo>
                    <a:cubicBezTo>
                      <a:pt x="1054" y="298"/>
                      <a:pt x="1054" y="313"/>
                      <a:pt x="1037" y="323"/>
                    </a:cubicBezTo>
                    <a:cubicBezTo>
                      <a:pt x="556" y="601"/>
                      <a:pt x="556" y="601"/>
                      <a:pt x="556" y="601"/>
                    </a:cubicBezTo>
                    <a:cubicBezTo>
                      <a:pt x="539" y="611"/>
                      <a:pt x="512" y="611"/>
                      <a:pt x="495" y="601"/>
                    </a:cubicBezTo>
                    <a:cubicBezTo>
                      <a:pt x="17" y="323"/>
                      <a:pt x="17" y="323"/>
                      <a:pt x="17" y="323"/>
                    </a:cubicBezTo>
                    <a:cubicBezTo>
                      <a:pt x="0" y="313"/>
                      <a:pt x="0" y="298"/>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51" name="Group 450"/>
            <p:cNvGrpSpPr/>
            <p:nvPr/>
          </p:nvGrpSpPr>
          <p:grpSpPr>
            <a:xfrm>
              <a:off x="3414713" y="1406525"/>
              <a:ext cx="3549650" cy="2192338"/>
              <a:chOff x="3414713" y="1406525"/>
              <a:chExt cx="3549650" cy="2192338"/>
            </a:xfrm>
          </p:grpSpPr>
          <p:sp>
            <p:nvSpPr>
              <p:cNvPr id="456" name="Freeform 318"/>
              <p:cNvSpPr>
                <a:spLocks/>
              </p:cNvSpPr>
              <p:nvPr/>
            </p:nvSpPr>
            <p:spPr bwMode="auto">
              <a:xfrm>
                <a:off x="3432175" y="2432050"/>
                <a:ext cx="3514725" cy="1166813"/>
              </a:xfrm>
              <a:custGeom>
                <a:avLst/>
                <a:gdLst>
                  <a:gd name="T0" fmla="*/ 1044 w 1044"/>
                  <a:gd name="T1" fmla="*/ 0 h 347"/>
                  <a:gd name="T2" fmla="*/ 1032 w 1044"/>
                  <a:gd name="T3" fmla="*/ 18 h 347"/>
                  <a:gd name="T4" fmla="*/ 551 w 1044"/>
                  <a:gd name="T5" fmla="*/ 296 h 347"/>
                  <a:gd name="T6" fmla="*/ 490 w 1044"/>
                  <a:gd name="T7" fmla="*/ 296 h 347"/>
                  <a:gd name="T8" fmla="*/ 12 w 1044"/>
                  <a:gd name="T9" fmla="*/ 18 h 347"/>
                  <a:gd name="T10" fmla="*/ 0 w 1044"/>
                  <a:gd name="T11" fmla="*/ 0 h 347"/>
                  <a:gd name="T12" fmla="*/ 0 w 1044"/>
                  <a:gd name="T13" fmla="*/ 43 h 347"/>
                  <a:gd name="T14" fmla="*/ 12 w 1044"/>
                  <a:gd name="T15" fmla="*/ 60 h 347"/>
                  <a:gd name="T16" fmla="*/ 490 w 1044"/>
                  <a:gd name="T17" fmla="*/ 338 h 347"/>
                  <a:gd name="T18" fmla="*/ 551 w 1044"/>
                  <a:gd name="T19" fmla="*/ 338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7"/>
                      <a:pt x="1040" y="13"/>
                      <a:pt x="1032" y="18"/>
                    </a:cubicBezTo>
                    <a:cubicBezTo>
                      <a:pt x="551" y="296"/>
                      <a:pt x="551" y="296"/>
                      <a:pt x="551" y="296"/>
                    </a:cubicBezTo>
                    <a:cubicBezTo>
                      <a:pt x="534" y="305"/>
                      <a:pt x="507" y="305"/>
                      <a:pt x="490" y="296"/>
                    </a:cubicBezTo>
                    <a:cubicBezTo>
                      <a:pt x="12" y="18"/>
                      <a:pt x="12" y="18"/>
                      <a:pt x="12" y="18"/>
                    </a:cubicBezTo>
                    <a:cubicBezTo>
                      <a:pt x="4" y="13"/>
                      <a:pt x="0" y="7"/>
                      <a:pt x="0" y="0"/>
                    </a:cubicBezTo>
                    <a:cubicBezTo>
                      <a:pt x="0" y="43"/>
                      <a:pt x="0" y="43"/>
                      <a:pt x="0" y="43"/>
                    </a:cubicBezTo>
                    <a:cubicBezTo>
                      <a:pt x="0" y="49"/>
                      <a:pt x="4" y="55"/>
                      <a:pt x="12" y="60"/>
                    </a:cubicBezTo>
                    <a:cubicBezTo>
                      <a:pt x="490" y="338"/>
                      <a:pt x="490" y="338"/>
                      <a:pt x="490" y="338"/>
                    </a:cubicBezTo>
                    <a:cubicBezTo>
                      <a:pt x="507" y="347"/>
                      <a:pt x="534" y="347"/>
                      <a:pt x="551" y="338"/>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7" name="Freeform 319"/>
              <p:cNvSpPr>
                <a:spLocks/>
              </p:cNvSpPr>
              <p:nvPr/>
            </p:nvSpPr>
            <p:spPr bwMode="auto">
              <a:xfrm>
                <a:off x="3414713" y="1406525"/>
                <a:ext cx="3549650" cy="2051050"/>
              </a:xfrm>
              <a:custGeom>
                <a:avLst/>
                <a:gdLst>
                  <a:gd name="T0" fmla="*/ 498 w 1054"/>
                  <a:gd name="T1" fmla="*/ 10 h 610"/>
                  <a:gd name="T2" fmla="*/ 559 w 1054"/>
                  <a:gd name="T3" fmla="*/ 10 h 610"/>
                  <a:gd name="T4" fmla="*/ 1037 w 1054"/>
                  <a:gd name="T5" fmla="*/ 288 h 610"/>
                  <a:gd name="T6" fmla="*/ 1037 w 1054"/>
                  <a:gd name="T7" fmla="*/ 323 h 610"/>
                  <a:gd name="T8" fmla="*/ 556 w 1054"/>
                  <a:gd name="T9" fmla="*/ 601 h 610"/>
                  <a:gd name="T10" fmla="*/ 495 w 1054"/>
                  <a:gd name="T11" fmla="*/ 601 h 610"/>
                  <a:gd name="T12" fmla="*/ 17 w 1054"/>
                  <a:gd name="T13" fmla="*/ 323 h 610"/>
                  <a:gd name="T14" fmla="*/ 17 w 1054"/>
                  <a:gd name="T15" fmla="*/ 288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8"/>
                      <a:pt x="1037" y="288"/>
                      <a:pt x="1037" y="288"/>
                    </a:cubicBezTo>
                    <a:cubicBezTo>
                      <a:pt x="1054" y="297"/>
                      <a:pt x="1054" y="313"/>
                      <a:pt x="1037" y="323"/>
                    </a:cubicBezTo>
                    <a:cubicBezTo>
                      <a:pt x="556" y="601"/>
                      <a:pt x="556" y="601"/>
                      <a:pt x="556" y="601"/>
                    </a:cubicBezTo>
                    <a:cubicBezTo>
                      <a:pt x="539" y="610"/>
                      <a:pt x="512" y="610"/>
                      <a:pt x="495" y="601"/>
                    </a:cubicBezTo>
                    <a:cubicBezTo>
                      <a:pt x="17" y="323"/>
                      <a:pt x="17" y="323"/>
                      <a:pt x="17" y="323"/>
                    </a:cubicBezTo>
                    <a:cubicBezTo>
                      <a:pt x="0" y="313"/>
                      <a:pt x="0" y="297"/>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52" name="Group 451"/>
            <p:cNvGrpSpPr/>
            <p:nvPr/>
          </p:nvGrpSpPr>
          <p:grpSpPr>
            <a:xfrm>
              <a:off x="3414711" y="949325"/>
              <a:ext cx="3549652" cy="2192338"/>
              <a:chOff x="3414711" y="949325"/>
              <a:chExt cx="3549652" cy="2192338"/>
            </a:xfrm>
          </p:grpSpPr>
          <p:sp>
            <p:nvSpPr>
              <p:cNvPr id="453" name="Freeform 320"/>
              <p:cNvSpPr>
                <a:spLocks/>
              </p:cNvSpPr>
              <p:nvPr/>
            </p:nvSpPr>
            <p:spPr bwMode="auto">
              <a:xfrm>
                <a:off x="3432175" y="1974850"/>
                <a:ext cx="3514725" cy="1166813"/>
              </a:xfrm>
              <a:custGeom>
                <a:avLst/>
                <a:gdLst>
                  <a:gd name="T0" fmla="*/ 1044 w 1044"/>
                  <a:gd name="T1" fmla="*/ 0 h 347"/>
                  <a:gd name="T2" fmla="*/ 1032 w 1044"/>
                  <a:gd name="T3" fmla="*/ 18 h 347"/>
                  <a:gd name="T4" fmla="*/ 551 w 1044"/>
                  <a:gd name="T5" fmla="*/ 295 h 347"/>
                  <a:gd name="T6" fmla="*/ 490 w 1044"/>
                  <a:gd name="T7" fmla="*/ 295 h 347"/>
                  <a:gd name="T8" fmla="*/ 12 w 1044"/>
                  <a:gd name="T9" fmla="*/ 18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8"/>
                    </a:cubicBezTo>
                    <a:cubicBezTo>
                      <a:pt x="551" y="295"/>
                      <a:pt x="551" y="295"/>
                      <a:pt x="551" y="295"/>
                    </a:cubicBezTo>
                    <a:cubicBezTo>
                      <a:pt x="534" y="305"/>
                      <a:pt x="507" y="305"/>
                      <a:pt x="490" y="295"/>
                    </a:cubicBezTo>
                    <a:cubicBezTo>
                      <a:pt x="12" y="18"/>
                      <a:pt x="12" y="18"/>
                      <a:pt x="12" y="18"/>
                    </a:cubicBezTo>
                    <a:cubicBezTo>
                      <a:pt x="4" y="13"/>
                      <a:pt x="0" y="6"/>
                      <a:pt x="0" y="0"/>
                    </a:cubicBezTo>
                    <a:cubicBezTo>
                      <a:pt x="0" y="42"/>
                      <a:pt x="0" y="42"/>
                      <a:pt x="0" y="42"/>
                    </a:cubicBezTo>
                    <a:cubicBezTo>
                      <a:pt x="0" y="49"/>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4" name="Freeform 321"/>
              <p:cNvSpPr>
                <a:spLocks/>
              </p:cNvSpPr>
              <p:nvPr/>
            </p:nvSpPr>
            <p:spPr bwMode="auto">
              <a:xfrm>
                <a:off x="3414711" y="949325"/>
                <a:ext cx="3549652" cy="2051052"/>
              </a:xfrm>
              <a:custGeom>
                <a:avLst/>
                <a:gdLst>
                  <a:gd name="T0" fmla="*/ 498 w 1054"/>
                  <a:gd name="T1" fmla="*/ 10 h 610"/>
                  <a:gd name="T2" fmla="*/ 559 w 1054"/>
                  <a:gd name="T3" fmla="*/ 10 h 610"/>
                  <a:gd name="T4" fmla="*/ 1037 w 1054"/>
                  <a:gd name="T5" fmla="*/ 287 h 610"/>
                  <a:gd name="T6" fmla="*/ 1037 w 1054"/>
                  <a:gd name="T7" fmla="*/ 323 h 610"/>
                  <a:gd name="T8" fmla="*/ 556 w 1054"/>
                  <a:gd name="T9" fmla="*/ 600 h 610"/>
                  <a:gd name="T10" fmla="*/ 495 w 1054"/>
                  <a:gd name="T11" fmla="*/ 600 h 610"/>
                  <a:gd name="T12" fmla="*/ 17 w 1054"/>
                  <a:gd name="T13" fmla="*/ 323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3"/>
                    </a:cubicBezTo>
                    <a:cubicBezTo>
                      <a:pt x="556" y="600"/>
                      <a:pt x="556" y="600"/>
                      <a:pt x="556" y="600"/>
                    </a:cubicBezTo>
                    <a:cubicBezTo>
                      <a:pt x="539" y="610"/>
                      <a:pt x="512" y="610"/>
                      <a:pt x="495" y="600"/>
                    </a:cubicBezTo>
                    <a:cubicBezTo>
                      <a:pt x="17" y="323"/>
                      <a:pt x="17" y="323"/>
                      <a:pt x="17" y="323"/>
                    </a:cubicBezTo>
                    <a:cubicBezTo>
                      <a:pt x="0" y="313"/>
                      <a:pt x="0" y="297"/>
                      <a:pt x="17" y="287"/>
                    </a:cubicBezTo>
                    <a:lnTo>
                      <a:pt x="498" y="1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5" name="Freeform 322"/>
              <p:cNvSpPr>
                <a:spLocks/>
              </p:cNvSpPr>
              <p:nvPr/>
            </p:nvSpPr>
            <p:spPr bwMode="auto">
              <a:xfrm>
                <a:off x="4152900" y="1373188"/>
                <a:ext cx="2073275" cy="1200150"/>
              </a:xfrm>
              <a:custGeom>
                <a:avLst/>
                <a:gdLst>
                  <a:gd name="T0" fmla="*/ 291 w 616"/>
                  <a:gd name="T1" fmla="*/ 6 h 357"/>
                  <a:gd name="T2" fmla="*/ 327 w 616"/>
                  <a:gd name="T3" fmla="*/ 6 h 357"/>
                  <a:gd name="T4" fmla="*/ 606 w 616"/>
                  <a:gd name="T5" fmla="*/ 169 h 357"/>
                  <a:gd name="T6" fmla="*/ 606 w 616"/>
                  <a:gd name="T7" fmla="*/ 189 h 357"/>
                  <a:gd name="T8" fmla="*/ 325 w 616"/>
                  <a:gd name="T9" fmla="*/ 352 h 357"/>
                  <a:gd name="T10" fmla="*/ 289 w 616"/>
                  <a:gd name="T11" fmla="*/ 352 h 357"/>
                  <a:gd name="T12" fmla="*/ 10 w 616"/>
                  <a:gd name="T13" fmla="*/ 189 h 357"/>
                  <a:gd name="T14" fmla="*/ 10 w 616"/>
                  <a:gd name="T15" fmla="*/ 169 h 357"/>
                  <a:gd name="T16" fmla="*/ 291 w 616"/>
                  <a:gd name="T17" fmla="*/ 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357">
                    <a:moveTo>
                      <a:pt x="291" y="6"/>
                    </a:moveTo>
                    <a:cubicBezTo>
                      <a:pt x="301" y="0"/>
                      <a:pt x="317" y="0"/>
                      <a:pt x="327" y="6"/>
                    </a:cubicBezTo>
                    <a:cubicBezTo>
                      <a:pt x="606" y="169"/>
                      <a:pt x="606" y="169"/>
                      <a:pt x="606" y="169"/>
                    </a:cubicBezTo>
                    <a:cubicBezTo>
                      <a:pt x="616" y="174"/>
                      <a:pt x="616" y="184"/>
                      <a:pt x="606" y="189"/>
                    </a:cubicBezTo>
                    <a:cubicBezTo>
                      <a:pt x="325" y="352"/>
                      <a:pt x="325" y="352"/>
                      <a:pt x="325" y="352"/>
                    </a:cubicBezTo>
                    <a:cubicBezTo>
                      <a:pt x="315" y="357"/>
                      <a:pt x="299" y="357"/>
                      <a:pt x="289" y="352"/>
                    </a:cubicBezTo>
                    <a:cubicBezTo>
                      <a:pt x="10" y="189"/>
                      <a:pt x="10" y="189"/>
                      <a:pt x="10" y="189"/>
                    </a:cubicBezTo>
                    <a:cubicBezTo>
                      <a:pt x="0" y="184"/>
                      <a:pt x="0" y="174"/>
                      <a:pt x="10" y="169"/>
                    </a:cubicBezTo>
                    <a:lnTo>
                      <a:pt x="291" y="6"/>
                    </a:lnTo>
                    <a:close/>
                  </a:path>
                </a:pathLst>
              </a:custGeom>
              <a:solidFill>
                <a:schemeClr val="bg2">
                  <a:lumMod val="75000"/>
                  <a:lumOff val="25000"/>
                </a:schemeClr>
              </a:solidFill>
              <a:ln>
                <a:noFill/>
              </a:ln>
              <a:effectLst>
                <a:innerShdw blurRad="63500" dist="25400" dir="120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496" name="Group 495"/>
          <p:cNvGrpSpPr/>
          <p:nvPr/>
        </p:nvGrpSpPr>
        <p:grpSpPr>
          <a:xfrm>
            <a:off x="7901836" y="2118586"/>
            <a:ext cx="634138" cy="964820"/>
            <a:chOff x="3414711" y="949325"/>
            <a:chExt cx="3549652" cy="5400676"/>
          </a:xfrm>
        </p:grpSpPr>
        <p:grpSp>
          <p:nvGrpSpPr>
            <p:cNvPr id="497" name="Group 496"/>
            <p:cNvGrpSpPr/>
            <p:nvPr/>
          </p:nvGrpSpPr>
          <p:grpSpPr>
            <a:xfrm>
              <a:off x="3414713" y="4157663"/>
              <a:ext cx="3549650" cy="2192338"/>
              <a:chOff x="3414713" y="4157663"/>
              <a:chExt cx="3549650" cy="2192338"/>
            </a:xfrm>
          </p:grpSpPr>
          <p:sp>
            <p:nvSpPr>
              <p:cNvPr id="520" name="Freeform 306"/>
              <p:cNvSpPr>
                <a:spLocks/>
              </p:cNvSpPr>
              <p:nvPr/>
            </p:nvSpPr>
            <p:spPr bwMode="auto">
              <a:xfrm>
                <a:off x="3432175" y="5183188"/>
                <a:ext cx="3514725" cy="1166813"/>
              </a:xfrm>
              <a:custGeom>
                <a:avLst/>
                <a:gdLst>
                  <a:gd name="T0" fmla="*/ 1044 w 1044"/>
                  <a:gd name="T1" fmla="*/ 0 h 347"/>
                  <a:gd name="T2" fmla="*/ 1032 w 1044"/>
                  <a:gd name="T3" fmla="*/ 17 h 347"/>
                  <a:gd name="T4" fmla="*/ 551 w 1044"/>
                  <a:gd name="T5" fmla="*/ 295 h 347"/>
                  <a:gd name="T6" fmla="*/ 490 w 1044"/>
                  <a:gd name="T7" fmla="*/ 295 h 347"/>
                  <a:gd name="T8" fmla="*/ 12 w 1044"/>
                  <a:gd name="T9" fmla="*/ 17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7"/>
                    </a:cubicBezTo>
                    <a:cubicBezTo>
                      <a:pt x="551" y="295"/>
                      <a:pt x="551" y="295"/>
                      <a:pt x="551" y="295"/>
                    </a:cubicBezTo>
                    <a:cubicBezTo>
                      <a:pt x="534" y="305"/>
                      <a:pt x="507" y="305"/>
                      <a:pt x="490" y="295"/>
                    </a:cubicBezTo>
                    <a:cubicBezTo>
                      <a:pt x="12" y="17"/>
                      <a:pt x="12" y="17"/>
                      <a:pt x="12" y="17"/>
                    </a:cubicBezTo>
                    <a:cubicBezTo>
                      <a:pt x="4" y="13"/>
                      <a:pt x="0" y="6"/>
                      <a:pt x="0" y="0"/>
                    </a:cubicBezTo>
                    <a:cubicBezTo>
                      <a:pt x="0" y="42"/>
                      <a:pt x="0" y="42"/>
                      <a:pt x="0" y="42"/>
                    </a:cubicBezTo>
                    <a:cubicBezTo>
                      <a:pt x="0" y="48"/>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1" name="Freeform 307"/>
              <p:cNvSpPr>
                <a:spLocks/>
              </p:cNvSpPr>
              <p:nvPr/>
            </p:nvSpPr>
            <p:spPr bwMode="auto">
              <a:xfrm>
                <a:off x="3414713" y="4157663"/>
                <a:ext cx="3549650" cy="2051050"/>
              </a:xfrm>
              <a:custGeom>
                <a:avLst/>
                <a:gdLst>
                  <a:gd name="T0" fmla="*/ 498 w 1054"/>
                  <a:gd name="T1" fmla="*/ 10 h 610"/>
                  <a:gd name="T2" fmla="*/ 559 w 1054"/>
                  <a:gd name="T3" fmla="*/ 10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2"/>
                    </a:cubicBezTo>
                    <a:cubicBezTo>
                      <a:pt x="556" y="600"/>
                      <a:pt x="556" y="600"/>
                      <a:pt x="556" y="600"/>
                    </a:cubicBezTo>
                    <a:cubicBezTo>
                      <a:pt x="539" y="610"/>
                      <a:pt x="512" y="610"/>
                      <a:pt x="495" y="600"/>
                    </a:cubicBezTo>
                    <a:cubicBezTo>
                      <a:pt x="17" y="322"/>
                      <a:pt x="17" y="322"/>
                      <a:pt x="17" y="322"/>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98" name="Group 497"/>
            <p:cNvGrpSpPr/>
            <p:nvPr/>
          </p:nvGrpSpPr>
          <p:grpSpPr>
            <a:xfrm>
              <a:off x="3414713" y="3700463"/>
              <a:ext cx="3549650" cy="2192338"/>
              <a:chOff x="3414713" y="3700463"/>
              <a:chExt cx="3549650" cy="2192338"/>
            </a:xfrm>
          </p:grpSpPr>
          <p:sp>
            <p:nvSpPr>
              <p:cNvPr id="518" name="Freeform 308"/>
              <p:cNvSpPr>
                <a:spLocks/>
              </p:cNvSpPr>
              <p:nvPr/>
            </p:nvSpPr>
            <p:spPr bwMode="auto">
              <a:xfrm>
                <a:off x="3432175" y="4722813"/>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1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3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6"/>
                      <a:pt x="507" y="306"/>
                      <a:pt x="490" y="296"/>
                    </a:cubicBezTo>
                    <a:cubicBezTo>
                      <a:pt x="12" y="18"/>
                      <a:pt x="12" y="18"/>
                      <a:pt x="12" y="18"/>
                    </a:cubicBezTo>
                    <a:cubicBezTo>
                      <a:pt x="4" y="13"/>
                      <a:pt x="0" y="7"/>
                      <a:pt x="0" y="1"/>
                    </a:cubicBezTo>
                    <a:cubicBezTo>
                      <a:pt x="0" y="43"/>
                      <a:pt x="0" y="43"/>
                      <a:pt x="0" y="43"/>
                    </a:cubicBezTo>
                    <a:cubicBezTo>
                      <a:pt x="0" y="49"/>
                      <a:pt x="4" y="56"/>
                      <a:pt x="12" y="60"/>
                    </a:cubicBezTo>
                    <a:cubicBezTo>
                      <a:pt x="490" y="338"/>
                      <a:pt x="490" y="338"/>
                      <a:pt x="490" y="338"/>
                    </a:cubicBezTo>
                    <a:cubicBezTo>
                      <a:pt x="507" y="348"/>
                      <a:pt x="534" y="348"/>
                      <a:pt x="551" y="338"/>
                    </a:cubicBezTo>
                    <a:cubicBezTo>
                      <a:pt x="1032" y="60"/>
                      <a:pt x="1032" y="60"/>
                      <a:pt x="1032" y="60"/>
                    </a:cubicBezTo>
                    <a:cubicBezTo>
                      <a:pt x="1040" y="55"/>
                      <a:pt x="1044" y="49"/>
                      <a:pt x="1044" y="43"/>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9" name="Freeform 309"/>
              <p:cNvSpPr>
                <a:spLocks/>
              </p:cNvSpPr>
              <p:nvPr/>
            </p:nvSpPr>
            <p:spPr bwMode="auto">
              <a:xfrm>
                <a:off x="3414713" y="3700463"/>
                <a:ext cx="3549650" cy="2051050"/>
              </a:xfrm>
              <a:custGeom>
                <a:avLst/>
                <a:gdLst>
                  <a:gd name="T0" fmla="*/ 498 w 1054"/>
                  <a:gd name="T1" fmla="*/ 9 h 610"/>
                  <a:gd name="T2" fmla="*/ 559 w 1054"/>
                  <a:gd name="T3" fmla="*/ 9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9"/>
                    </a:moveTo>
                    <a:cubicBezTo>
                      <a:pt x="515" y="0"/>
                      <a:pt x="542" y="0"/>
                      <a:pt x="559" y="9"/>
                    </a:cubicBezTo>
                    <a:cubicBezTo>
                      <a:pt x="1037" y="287"/>
                      <a:pt x="1037" y="287"/>
                      <a:pt x="1037" y="287"/>
                    </a:cubicBezTo>
                    <a:cubicBezTo>
                      <a:pt x="1054" y="297"/>
                      <a:pt x="1054" y="312"/>
                      <a:pt x="1037" y="322"/>
                    </a:cubicBezTo>
                    <a:cubicBezTo>
                      <a:pt x="556" y="600"/>
                      <a:pt x="556" y="600"/>
                      <a:pt x="556" y="600"/>
                    </a:cubicBezTo>
                    <a:cubicBezTo>
                      <a:pt x="539" y="610"/>
                      <a:pt x="512" y="610"/>
                      <a:pt x="495" y="600"/>
                    </a:cubicBezTo>
                    <a:cubicBezTo>
                      <a:pt x="17" y="322"/>
                      <a:pt x="17" y="322"/>
                      <a:pt x="17" y="322"/>
                    </a:cubicBezTo>
                    <a:cubicBezTo>
                      <a:pt x="0" y="312"/>
                      <a:pt x="0" y="297"/>
                      <a:pt x="17" y="287"/>
                    </a:cubicBezTo>
                    <a:lnTo>
                      <a:pt x="498" y="9"/>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99" name="Group 498"/>
            <p:cNvGrpSpPr/>
            <p:nvPr/>
          </p:nvGrpSpPr>
          <p:grpSpPr>
            <a:xfrm>
              <a:off x="3414713" y="3238500"/>
              <a:ext cx="3549650" cy="2197101"/>
              <a:chOff x="3414713" y="3238500"/>
              <a:chExt cx="3549650" cy="2197101"/>
            </a:xfrm>
          </p:grpSpPr>
          <p:sp>
            <p:nvSpPr>
              <p:cNvPr id="516" name="Freeform 310"/>
              <p:cNvSpPr>
                <a:spLocks/>
              </p:cNvSpPr>
              <p:nvPr/>
            </p:nvSpPr>
            <p:spPr bwMode="auto">
              <a:xfrm>
                <a:off x="3432175" y="4265613"/>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0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2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5"/>
                      <a:pt x="507" y="305"/>
                      <a:pt x="490" y="296"/>
                    </a:cubicBezTo>
                    <a:cubicBezTo>
                      <a:pt x="12" y="18"/>
                      <a:pt x="12" y="18"/>
                      <a:pt x="12" y="18"/>
                    </a:cubicBezTo>
                    <a:cubicBezTo>
                      <a:pt x="4" y="13"/>
                      <a:pt x="0" y="7"/>
                      <a:pt x="0" y="0"/>
                    </a:cubicBezTo>
                    <a:cubicBezTo>
                      <a:pt x="0" y="43"/>
                      <a:pt x="0" y="43"/>
                      <a:pt x="0" y="43"/>
                    </a:cubicBezTo>
                    <a:cubicBezTo>
                      <a:pt x="0" y="49"/>
                      <a:pt x="4" y="55"/>
                      <a:pt x="12" y="60"/>
                    </a:cubicBezTo>
                    <a:cubicBezTo>
                      <a:pt x="490" y="338"/>
                      <a:pt x="490" y="338"/>
                      <a:pt x="490" y="338"/>
                    </a:cubicBezTo>
                    <a:cubicBezTo>
                      <a:pt x="507" y="348"/>
                      <a:pt x="534" y="348"/>
                      <a:pt x="551" y="338"/>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7" name="Freeform 311"/>
              <p:cNvSpPr>
                <a:spLocks/>
              </p:cNvSpPr>
              <p:nvPr/>
            </p:nvSpPr>
            <p:spPr bwMode="auto">
              <a:xfrm>
                <a:off x="3414713" y="3238500"/>
                <a:ext cx="3549650" cy="2052638"/>
              </a:xfrm>
              <a:custGeom>
                <a:avLst/>
                <a:gdLst>
                  <a:gd name="T0" fmla="*/ 498 w 1054"/>
                  <a:gd name="T1" fmla="*/ 10 h 610"/>
                  <a:gd name="T2" fmla="*/ 559 w 1054"/>
                  <a:gd name="T3" fmla="*/ 10 h 610"/>
                  <a:gd name="T4" fmla="*/ 1037 w 1054"/>
                  <a:gd name="T5" fmla="*/ 288 h 610"/>
                  <a:gd name="T6" fmla="*/ 1037 w 1054"/>
                  <a:gd name="T7" fmla="*/ 323 h 610"/>
                  <a:gd name="T8" fmla="*/ 556 w 1054"/>
                  <a:gd name="T9" fmla="*/ 601 h 610"/>
                  <a:gd name="T10" fmla="*/ 495 w 1054"/>
                  <a:gd name="T11" fmla="*/ 601 h 610"/>
                  <a:gd name="T12" fmla="*/ 17 w 1054"/>
                  <a:gd name="T13" fmla="*/ 323 h 610"/>
                  <a:gd name="T14" fmla="*/ 17 w 1054"/>
                  <a:gd name="T15" fmla="*/ 288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8"/>
                      <a:pt x="1037" y="288"/>
                      <a:pt x="1037" y="288"/>
                    </a:cubicBezTo>
                    <a:cubicBezTo>
                      <a:pt x="1054" y="297"/>
                      <a:pt x="1054" y="313"/>
                      <a:pt x="1037" y="323"/>
                    </a:cubicBezTo>
                    <a:cubicBezTo>
                      <a:pt x="556" y="601"/>
                      <a:pt x="556" y="601"/>
                      <a:pt x="556" y="601"/>
                    </a:cubicBezTo>
                    <a:cubicBezTo>
                      <a:pt x="539" y="610"/>
                      <a:pt x="512" y="610"/>
                      <a:pt x="495" y="601"/>
                    </a:cubicBezTo>
                    <a:cubicBezTo>
                      <a:pt x="17" y="323"/>
                      <a:pt x="17" y="323"/>
                      <a:pt x="17" y="323"/>
                    </a:cubicBezTo>
                    <a:cubicBezTo>
                      <a:pt x="0" y="313"/>
                      <a:pt x="0" y="297"/>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500" name="Group 499"/>
            <p:cNvGrpSpPr/>
            <p:nvPr/>
          </p:nvGrpSpPr>
          <p:grpSpPr>
            <a:xfrm>
              <a:off x="3414713" y="2781300"/>
              <a:ext cx="3549650" cy="2193926"/>
              <a:chOff x="3414713" y="2781300"/>
              <a:chExt cx="3549650" cy="2193926"/>
            </a:xfrm>
          </p:grpSpPr>
          <p:sp>
            <p:nvSpPr>
              <p:cNvPr id="514" name="Freeform 312"/>
              <p:cNvSpPr>
                <a:spLocks/>
              </p:cNvSpPr>
              <p:nvPr/>
            </p:nvSpPr>
            <p:spPr bwMode="auto">
              <a:xfrm>
                <a:off x="3432175" y="3808413"/>
                <a:ext cx="3514725" cy="1166813"/>
              </a:xfrm>
              <a:custGeom>
                <a:avLst/>
                <a:gdLst>
                  <a:gd name="T0" fmla="*/ 1044 w 1044"/>
                  <a:gd name="T1" fmla="*/ 0 h 347"/>
                  <a:gd name="T2" fmla="*/ 1032 w 1044"/>
                  <a:gd name="T3" fmla="*/ 18 h 347"/>
                  <a:gd name="T4" fmla="*/ 551 w 1044"/>
                  <a:gd name="T5" fmla="*/ 295 h 347"/>
                  <a:gd name="T6" fmla="*/ 490 w 1044"/>
                  <a:gd name="T7" fmla="*/ 295 h 347"/>
                  <a:gd name="T8" fmla="*/ 12 w 1044"/>
                  <a:gd name="T9" fmla="*/ 18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8"/>
                    </a:cubicBezTo>
                    <a:cubicBezTo>
                      <a:pt x="551" y="295"/>
                      <a:pt x="551" y="295"/>
                      <a:pt x="551" y="295"/>
                    </a:cubicBezTo>
                    <a:cubicBezTo>
                      <a:pt x="534" y="305"/>
                      <a:pt x="507" y="305"/>
                      <a:pt x="490" y="295"/>
                    </a:cubicBezTo>
                    <a:cubicBezTo>
                      <a:pt x="12" y="18"/>
                      <a:pt x="12" y="18"/>
                      <a:pt x="12" y="18"/>
                    </a:cubicBezTo>
                    <a:cubicBezTo>
                      <a:pt x="4" y="13"/>
                      <a:pt x="0" y="7"/>
                      <a:pt x="0" y="0"/>
                    </a:cubicBezTo>
                    <a:cubicBezTo>
                      <a:pt x="0" y="42"/>
                      <a:pt x="0" y="42"/>
                      <a:pt x="0" y="42"/>
                    </a:cubicBezTo>
                    <a:cubicBezTo>
                      <a:pt x="0" y="49"/>
                      <a:pt x="4" y="55"/>
                      <a:pt x="12" y="60"/>
                    </a:cubicBezTo>
                    <a:cubicBezTo>
                      <a:pt x="490" y="337"/>
                      <a:pt x="490" y="337"/>
                      <a:pt x="490" y="337"/>
                    </a:cubicBezTo>
                    <a:cubicBezTo>
                      <a:pt x="507" y="347"/>
                      <a:pt x="534" y="347"/>
                      <a:pt x="551" y="337"/>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5" name="Freeform 313"/>
              <p:cNvSpPr>
                <a:spLocks/>
              </p:cNvSpPr>
              <p:nvPr/>
            </p:nvSpPr>
            <p:spPr bwMode="auto">
              <a:xfrm>
                <a:off x="3414713" y="2781300"/>
                <a:ext cx="3549650" cy="2052638"/>
              </a:xfrm>
              <a:custGeom>
                <a:avLst/>
                <a:gdLst>
                  <a:gd name="T0" fmla="*/ 498 w 1054"/>
                  <a:gd name="T1" fmla="*/ 10 h 610"/>
                  <a:gd name="T2" fmla="*/ 559 w 1054"/>
                  <a:gd name="T3" fmla="*/ 10 h 610"/>
                  <a:gd name="T4" fmla="*/ 1037 w 1054"/>
                  <a:gd name="T5" fmla="*/ 287 h 610"/>
                  <a:gd name="T6" fmla="*/ 1037 w 1054"/>
                  <a:gd name="T7" fmla="*/ 323 h 610"/>
                  <a:gd name="T8" fmla="*/ 556 w 1054"/>
                  <a:gd name="T9" fmla="*/ 600 h 610"/>
                  <a:gd name="T10" fmla="*/ 495 w 1054"/>
                  <a:gd name="T11" fmla="*/ 600 h 610"/>
                  <a:gd name="T12" fmla="*/ 17 w 1054"/>
                  <a:gd name="T13" fmla="*/ 323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3"/>
                    </a:cubicBezTo>
                    <a:cubicBezTo>
                      <a:pt x="556" y="600"/>
                      <a:pt x="556" y="600"/>
                      <a:pt x="556" y="600"/>
                    </a:cubicBezTo>
                    <a:cubicBezTo>
                      <a:pt x="539" y="610"/>
                      <a:pt x="512" y="610"/>
                      <a:pt x="495" y="600"/>
                    </a:cubicBezTo>
                    <a:cubicBezTo>
                      <a:pt x="17" y="323"/>
                      <a:pt x="17" y="323"/>
                      <a:pt x="17" y="323"/>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501" name="Group 500"/>
            <p:cNvGrpSpPr/>
            <p:nvPr/>
          </p:nvGrpSpPr>
          <p:grpSpPr>
            <a:xfrm>
              <a:off x="3414713" y="2324100"/>
              <a:ext cx="3549650" cy="2193925"/>
              <a:chOff x="3414713" y="2324100"/>
              <a:chExt cx="3549650" cy="2193925"/>
            </a:xfrm>
          </p:grpSpPr>
          <p:sp>
            <p:nvSpPr>
              <p:cNvPr id="512" name="Freeform 314"/>
              <p:cNvSpPr>
                <a:spLocks/>
              </p:cNvSpPr>
              <p:nvPr/>
            </p:nvSpPr>
            <p:spPr bwMode="auto">
              <a:xfrm>
                <a:off x="3432175" y="3349625"/>
                <a:ext cx="3514725" cy="1168400"/>
              </a:xfrm>
              <a:custGeom>
                <a:avLst/>
                <a:gdLst>
                  <a:gd name="T0" fmla="*/ 1044 w 1044"/>
                  <a:gd name="T1" fmla="*/ 0 h 347"/>
                  <a:gd name="T2" fmla="*/ 1032 w 1044"/>
                  <a:gd name="T3" fmla="*/ 17 h 347"/>
                  <a:gd name="T4" fmla="*/ 551 w 1044"/>
                  <a:gd name="T5" fmla="*/ 295 h 347"/>
                  <a:gd name="T6" fmla="*/ 490 w 1044"/>
                  <a:gd name="T7" fmla="*/ 295 h 347"/>
                  <a:gd name="T8" fmla="*/ 12 w 1044"/>
                  <a:gd name="T9" fmla="*/ 17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7"/>
                    </a:cubicBezTo>
                    <a:cubicBezTo>
                      <a:pt x="551" y="295"/>
                      <a:pt x="551" y="295"/>
                      <a:pt x="551" y="295"/>
                    </a:cubicBezTo>
                    <a:cubicBezTo>
                      <a:pt x="534" y="305"/>
                      <a:pt x="507" y="305"/>
                      <a:pt x="490" y="295"/>
                    </a:cubicBezTo>
                    <a:cubicBezTo>
                      <a:pt x="12" y="17"/>
                      <a:pt x="12" y="17"/>
                      <a:pt x="12" y="17"/>
                    </a:cubicBezTo>
                    <a:cubicBezTo>
                      <a:pt x="4" y="13"/>
                      <a:pt x="0" y="6"/>
                      <a:pt x="0" y="0"/>
                    </a:cubicBezTo>
                    <a:cubicBezTo>
                      <a:pt x="0" y="42"/>
                      <a:pt x="0" y="42"/>
                      <a:pt x="0" y="42"/>
                    </a:cubicBezTo>
                    <a:cubicBezTo>
                      <a:pt x="0" y="48"/>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3" name="Freeform 315"/>
              <p:cNvSpPr>
                <a:spLocks/>
              </p:cNvSpPr>
              <p:nvPr/>
            </p:nvSpPr>
            <p:spPr bwMode="auto">
              <a:xfrm>
                <a:off x="3414713" y="2324100"/>
                <a:ext cx="3549650" cy="2052638"/>
              </a:xfrm>
              <a:custGeom>
                <a:avLst/>
                <a:gdLst>
                  <a:gd name="T0" fmla="*/ 498 w 1054"/>
                  <a:gd name="T1" fmla="*/ 10 h 610"/>
                  <a:gd name="T2" fmla="*/ 559 w 1054"/>
                  <a:gd name="T3" fmla="*/ 10 h 610"/>
                  <a:gd name="T4" fmla="*/ 1037 w 1054"/>
                  <a:gd name="T5" fmla="*/ 287 h 610"/>
                  <a:gd name="T6" fmla="*/ 1037 w 1054"/>
                  <a:gd name="T7" fmla="*/ 322 h 610"/>
                  <a:gd name="T8" fmla="*/ 556 w 1054"/>
                  <a:gd name="T9" fmla="*/ 600 h 610"/>
                  <a:gd name="T10" fmla="*/ 495 w 1054"/>
                  <a:gd name="T11" fmla="*/ 600 h 610"/>
                  <a:gd name="T12" fmla="*/ 17 w 1054"/>
                  <a:gd name="T13" fmla="*/ 322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2"/>
                    </a:cubicBezTo>
                    <a:cubicBezTo>
                      <a:pt x="556" y="600"/>
                      <a:pt x="556" y="600"/>
                      <a:pt x="556" y="600"/>
                    </a:cubicBezTo>
                    <a:cubicBezTo>
                      <a:pt x="539" y="610"/>
                      <a:pt x="512" y="610"/>
                      <a:pt x="495" y="600"/>
                    </a:cubicBezTo>
                    <a:cubicBezTo>
                      <a:pt x="17" y="322"/>
                      <a:pt x="17" y="322"/>
                      <a:pt x="17" y="322"/>
                    </a:cubicBezTo>
                    <a:cubicBezTo>
                      <a:pt x="0" y="313"/>
                      <a:pt x="0" y="297"/>
                      <a:pt x="17" y="287"/>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502" name="Group 501"/>
            <p:cNvGrpSpPr/>
            <p:nvPr/>
          </p:nvGrpSpPr>
          <p:grpSpPr>
            <a:xfrm>
              <a:off x="3414713" y="1863725"/>
              <a:ext cx="3549650" cy="2195513"/>
              <a:chOff x="3414713" y="1863725"/>
              <a:chExt cx="3549650" cy="2195513"/>
            </a:xfrm>
          </p:grpSpPr>
          <p:sp>
            <p:nvSpPr>
              <p:cNvPr id="510" name="Freeform 316"/>
              <p:cNvSpPr>
                <a:spLocks/>
              </p:cNvSpPr>
              <p:nvPr/>
            </p:nvSpPr>
            <p:spPr bwMode="auto">
              <a:xfrm>
                <a:off x="3432175" y="2889250"/>
                <a:ext cx="3514725" cy="1169988"/>
              </a:xfrm>
              <a:custGeom>
                <a:avLst/>
                <a:gdLst>
                  <a:gd name="T0" fmla="*/ 1044 w 1044"/>
                  <a:gd name="T1" fmla="*/ 0 h 348"/>
                  <a:gd name="T2" fmla="*/ 1032 w 1044"/>
                  <a:gd name="T3" fmla="*/ 18 h 348"/>
                  <a:gd name="T4" fmla="*/ 551 w 1044"/>
                  <a:gd name="T5" fmla="*/ 296 h 348"/>
                  <a:gd name="T6" fmla="*/ 490 w 1044"/>
                  <a:gd name="T7" fmla="*/ 296 h 348"/>
                  <a:gd name="T8" fmla="*/ 12 w 1044"/>
                  <a:gd name="T9" fmla="*/ 18 h 348"/>
                  <a:gd name="T10" fmla="*/ 0 w 1044"/>
                  <a:gd name="T11" fmla="*/ 1 h 348"/>
                  <a:gd name="T12" fmla="*/ 0 w 1044"/>
                  <a:gd name="T13" fmla="*/ 43 h 348"/>
                  <a:gd name="T14" fmla="*/ 12 w 1044"/>
                  <a:gd name="T15" fmla="*/ 60 h 348"/>
                  <a:gd name="T16" fmla="*/ 490 w 1044"/>
                  <a:gd name="T17" fmla="*/ 338 h 348"/>
                  <a:gd name="T18" fmla="*/ 551 w 1044"/>
                  <a:gd name="T19" fmla="*/ 338 h 348"/>
                  <a:gd name="T20" fmla="*/ 1032 w 1044"/>
                  <a:gd name="T21" fmla="*/ 60 h 348"/>
                  <a:gd name="T22" fmla="*/ 1044 w 1044"/>
                  <a:gd name="T23" fmla="*/ 43 h 348"/>
                  <a:gd name="T24" fmla="*/ 1044 w 1044"/>
                  <a:gd name="T25"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8">
                    <a:moveTo>
                      <a:pt x="1044" y="0"/>
                    </a:moveTo>
                    <a:cubicBezTo>
                      <a:pt x="1044" y="7"/>
                      <a:pt x="1040" y="13"/>
                      <a:pt x="1032" y="18"/>
                    </a:cubicBezTo>
                    <a:cubicBezTo>
                      <a:pt x="551" y="296"/>
                      <a:pt x="551" y="296"/>
                      <a:pt x="551" y="296"/>
                    </a:cubicBezTo>
                    <a:cubicBezTo>
                      <a:pt x="534" y="306"/>
                      <a:pt x="507" y="306"/>
                      <a:pt x="490" y="296"/>
                    </a:cubicBezTo>
                    <a:cubicBezTo>
                      <a:pt x="12" y="18"/>
                      <a:pt x="12" y="18"/>
                      <a:pt x="12" y="18"/>
                    </a:cubicBezTo>
                    <a:cubicBezTo>
                      <a:pt x="4" y="13"/>
                      <a:pt x="0" y="7"/>
                      <a:pt x="0" y="1"/>
                    </a:cubicBezTo>
                    <a:cubicBezTo>
                      <a:pt x="0" y="43"/>
                      <a:pt x="0" y="43"/>
                      <a:pt x="0" y="43"/>
                    </a:cubicBezTo>
                    <a:cubicBezTo>
                      <a:pt x="0" y="49"/>
                      <a:pt x="4" y="56"/>
                      <a:pt x="12" y="60"/>
                    </a:cubicBezTo>
                    <a:cubicBezTo>
                      <a:pt x="490" y="338"/>
                      <a:pt x="490" y="338"/>
                      <a:pt x="490" y="338"/>
                    </a:cubicBezTo>
                    <a:cubicBezTo>
                      <a:pt x="507" y="348"/>
                      <a:pt x="534" y="348"/>
                      <a:pt x="551" y="338"/>
                    </a:cubicBezTo>
                    <a:cubicBezTo>
                      <a:pt x="1032" y="60"/>
                      <a:pt x="1032" y="60"/>
                      <a:pt x="1032" y="60"/>
                    </a:cubicBezTo>
                    <a:cubicBezTo>
                      <a:pt x="1040" y="55"/>
                      <a:pt x="1044" y="49"/>
                      <a:pt x="1044" y="43"/>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1" name="Freeform 317"/>
              <p:cNvSpPr>
                <a:spLocks/>
              </p:cNvSpPr>
              <p:nvPr/>
            </p:nvSpPr>
            <p:spPr bwMode="auto">
              <a:xfrm>
                <a:off x="3414713" y="1863725"/>
                <a:ext cx="3549650" cy="2054225"/>
              </a:xfrm>
              <a:custGeom>
                <a:avLst/>
                <a:gdLst>
                  <a:gd name="T0" fmla="*/ 498 w 1054"/>
                  <a:gd name="T1" fmla="*/ 10 h 611"/>
                  <a:gd name="T2" fmla="*/ 559 w 1054"/>
                  <a:gd name="T3" fmla="*/ 10 h 611"/>
                  <a:gd name="T4" fmla="*/ 1037 w 1054"/>
                  <a:gd name="T5" fmla="*/ 288 h 611"/>
                  <a:gd name="T6" fmla="*/ 1037 w 1054"/>
                  <a:gd name="T7" fmla="*/ 323 h 611"/>
                  <a:gd name="T8" fmla="*/ 556 w 1054"/>
                  <a:gd name="T9" fmla="*/ 601 h 611"/>
                  <a:gd name="T10" fmla="*/ 495 w 1054"/>
                  <a:gd name="T11" fmla="*/ 601 h 611"/>
                  <a:gd name="T12" fmla="*/ 17 w 1054"/>
                  <a:gd name="T13" fmla="*/ 323 h 611"/>
                  <a:gd name="T14" fmla="*/ 17 w 1054"/>
                  <a:gd name="T15" fmla="*/ 288 h 611"/>
                  <a:gd name="T16" fmla="*/ 498 w 1054"/>
                  <a:gd name="T17" fmla="*/ 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1">
                    <a:moveTo>
                      <a:pt x="498" y="10"/>
                    </a:moveTo>
                    <a:cubicBezTo>
                      <a:pt x="515" y="0"/>
                      <a:pt x="542" y="0"/>
                      <a:pt x="559" y="10"/>
                    </a:cubicBezTo>
                    <a:cubicBezTo>
                      <a:pt x="1037" y="288"/>
                      <a:pt x="1037" y="288"/>
                      <a:pt x="1037" y="288"/>
                    </a:cubicBezTo>
                    <a:cubicBezTo>
                      <a:pt x="1054" y="298"/>
                      <a:pt x="1054" y="313"/>
                      <a:pt x="1037" y="323"/>
                    </a:cubicBezTo>
                    <a:cubicBezTo>
                      <a:pt x="556" y="601"/>
                      <a:pt x="556" y="601"/>
                      <a:pt x="556" y="601"/>
                    </a:cubicBezTo>
                    <a:cubicBezTo>
                      <a:pt x="539" y="611"/>
                      <a:pt x="512" y="611"/>
                      <a:pt x="495" y="601"/>
                    </a:cubicBezTo>
                    <a:cubicBezTo>
                      <a:pt x="17" y="323"/>
                      <a:pt x="17" y="323"/>
                      <a:pt x="17" y="323"/>
                    </a:cubicBezTo>
                    <a:cubicBezTo>
                      <a:pt x="0" y="313"/>
                      <a:pt x="0" y="298"/>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503" name="Group 502"/>
            <p:cNvGrpSpPr/>
            <p:nvPr/>
          </p:nvGrpSpPr>
          <p:grpSpPr>
            <a:xfrm>
              <a:off x="3414713" y="1406525"/>
              <a:ext cx="3549650" cy="2192338"/>
              <a:chOff x="3414713" y="1406525"/>
              <a:chExt cx="3549650" cy="2192338"/>
            </a:xfrm>
          </p:grpSpPr>
          <p:sp>
            <p:nvSpPr>
              <p:cNvPr id="508" name="Freeform 318"/>
              <p:cNvSpPr>
                <a:spLocks/>
              </p:cNvSpPr>
              <p:nvPr/>
            </p:nvSpPr>
            <p:spPr bwMode="auto">
              <a:xfrm>
                <a:off x="3432175" y="2432050"/>
                <a:ext cx="3514725" cy="1166813"/>
              </a:xfrm>
              <a:custGeom>
                <a:avLst/>
                <a:gdLst>
                  <a:gd name="T0" fmla="*/ 1044 w 1044"/>
                  <a:gd name="T1" fmla="*/ 0 h 347"/>
                  <a:gd name="T2" fmla="*/ 1032 w 1044"/>
                  <a:gd name="T3" fmla="*/ 18 h 347"/>
                  <a:gd name="T4" fmla="*/ 551 w 1044"/>
                  <a:gd name="T5" fmla="*/ 296 h 347"/>
                  <a:gd name="T6" fmla="*/ 490 w 1044"/>
                  <a:gd name="T7" fmla="*/ 296 h 347"/>
                  <a:gd name="T8" fmla="*/ 12 w 1044"/>
                  <a:gd name="T9" fmla="*/ 18 h 347"/>
                  <a:gd name="T10" fmla="*/ 0 w 1044"/>
                  <a:gd name="T11" fmla="*/ 0 h 347"/>
                  <a:gd name="T12" fmla="*/ 0 w 1044"/>
                  <a:gd name="T13" fmla="*/ 43 h 347"/>
                  <a:gd name="T14" fmla="*/ 12 w 1044"/>
                  <a:gd name="T15" fmla="*/ 60 h 347"/>
                  <a:gd name="T16" fmla="*/ 490 w 1044"/>
                  <a:gd name="T17" fmla="*/ 338 h 347"/>
                  <a:gd name="T18" fmla="*/ 551 w 1044"/>
                  <a:gd name="T19" fmla="*/ 338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7"/>
                      <a:pt x="1040" y="13"/>
                      <a:pt x="1032" y="18"/>
                    </a:cubicBezTo>
                    <a:cubicBezTo>
                      <a:pt x="551" y="296"/>
                      <a:pt x="551" y="296"/>
                      <a:pt x="551" y="296"/>
                    </a:cubicBezTo>
                    <a:cubicBezTo>
                      <a:pt x="534" y="305"/>
                      <a:pt x="507" y="305"/>
                      <a:pt x="490" y="296"/>
                    </a:cubicBezTo>
                    <a:cubicBezTo>
                      <a:pt x="12" y="18"/>
                      <a:pt x="12" y="18"/>
                      <a:pt x="12" y="18"/>
                    </a:cubicBezTo>
                    <a:cubicBezTo>
                      <a:pt x="4" y="13"/>
                      <a:pt x="0" y="7"/>
                      <a:pt x="0" y="0"/>
                    </a:cubicBezTo>
                    <a:cubicBezTo>
                      <a:pt x="0" y="43"/>
                      <a:pt x="0" y="43"/>
                      <a:pt x="0" y="43"/>
                    </a:cubicBezTo>
                    <a:cubicBezTo>
                      <a:pt x="0" y="49"/>
                      <a:pt x="4" y="55"/>
                      <a:pt x="12" y="60"/>
                    </a:cubicBezTo>
                    <a:cubicBezTo>
                      <a:pt x="490" y="338"/>
                      <a:pt x="490" y="338"/>
                      <a:pt x="490" y="338"/>
                    </a:cubicBezTo>
                    <a:cubicBezTo>
                      <a:pt x="507" y="347"/>
                      <a:pt x="534" y="347"/>
                      <a:pt x="551" y="338"/>
                    </a:cubicBezTo>
                    <a:cubicBezTo>
                      <a:pt x="1032" y="60"/>
                      <a:pt x="1032" y="60"/>
                      <a:pt x="1032" y="60"/>
                    </a:cubicBezTo>
                    <a:cubicBezTo>
                      <a:pt x="1040" y="55"/>
                      <a:pt x="1044" y="49"/>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9" name="Freeform 319"/>
              <p:cNvSpPr>
                <a:spLocks/>
              </p:cNvSpPr>
              <p:nvPr/>
            </p:nvSpPr>
            <p:spPr bwMode="auto">
              <a:xfrm>
                <a:off x="3414713" y="1406525"/>
                <a:ext cx="3549650" cy="2051050"/>
              </a:xfrm>
              <a:custGeom>
                <a:avLst/>
                <a:gdLst>
                  <a:gd name="T0" fmla="*/ 498 w 1054"/>
                  <a:gd name="T1" fmla="*/ 10 h 610"/>
                  <a:gd name="T2" fmla="*/ 559 w 1054"/>
                  <a:gd name="T3" fmla="*/ 10 h 610"/>
                  <a:gd name="T4" fmla="*/ 1037 w 1054"/>
                  <a:gd name="T5" fmla="*/ 288 h 610"/>
                  <a:gd name="T6" fmla="*/ 1037 w 1054"/>
                  <a:gd name="T7" fmla="*/ 323 h 610"/>
                  <a:gd name="T8" fmla="*/ 556 w 1054"/>
                  <a:gd name="T9" fmla="*/ 601 h 610"/>
                  <a:gd name="T10" fmla="*/ 495 w 1054"/>
                  <a:gd name="T11" fmla="*/ 601 h 610"/>
                  <a:gd name="T12" fmla="*/ 17 w 1054"/>
                  <a:gd name="T13" fmla="*/ 323 h 610"/>
                  <a:gd name="T14" fmla="*/ 17 w 1054"/>
                  <a:gd name="T15" fmla="*/ 288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8"/>
                      <a:pt x="1037" y="288"/>
                      <a:pt x="1037" y="288"/>
                    </a:cubicBezTo>
                    <a:cubicBezTo>
                      <a:pt x="1054" y="297"/>
                      <a:pt x="1054" y="313"/>
                      <a:pt x="1037" y="323"/>
                    </a:cubicBezTo>
                    <a:cubicBezTo>
                      <a:pt x="556" y="601"/>
                      <a:pt x="556" y="601"/>
                      <a:pt x="556" y="601"/>
                    </a:cubicBezTo>
                    <a:cubicBezTo>
                      <a:pt x="539" y="610"/>
                      <a:pt x="512" y="610"/>
                      <a:pt x="495" y="601"/>
                    </a:cubicBezTo>
                    <a:cubicBezTo>
                      <a:pt x="17" y="323"/>
                      <a:pt x="17" y="323"/>
                      <a:pt x="17" y="323"/>
                    </a:cubicBezTo>
                    <a:cubicBezTo>
                      <a:pt x="0" y="313"/>
                      <a:pt x="0" y="297"/>
                      <a:pt x="17" y="288"/>
                    </a:cubicBezTo>
                    <a:lnTo>
                      <a:pt x="498" y="10"/>
                    </a:lnTo>
                    <a:close/>
                  </a:path>
                </a:pathLst>
              </a:cu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504" name="Group 503"/>
            <p:cNvGrpSpPr/>
            <p:nvPr/>
          </p:nvGrpSpPr>
          <p:grpSpPr>
            <a:xfrm>
              <a:off x="3414711" y="949325"/>
              <a:ext cx="3549652" cy="2192338"/>
              <a:chOff x="3414711" y="949325"/>
              <a:chExt cx="3549652" cy="2192338"/>
            </a:xfrm>
          </p:grpSpPr>
          <p:sp>
            <p:nvSpPr>
              <p:cNvPr id="505" name="Freeform 320"/>
              <p:cNvSpPr>
                <a:spLocks/>
              </p:cNvSpPr>
              <p:nvPr/>
            </p:nvSpPr>
            <p:spPr bwMode="auto">
              <a:xfrm>
                <a:off x="3432175" y="1974850"/>
                <a:ext cx="3514725" cy="1166813"/>
              </a:xfrm>
              <a:custGeom>
                <a:avLst/>
                <a:gdLst>
                  <a:gd name="T0" fmla="*/ 1044 w 1044"/>
                  <a:gd name="T1" fmla="*/ 0 h 347"/>
                  <a:gd name="T2" fmla="*/ 1032 w 1044"/>
                  <a:gd name="T3" fmla="*/ 18 h 347"/>
                  <a:gd name="T4" fmla="*/ 551 w 1044"/>
                  <a:gd name="T5" fmla="*/ 295 h 347"/>
                  <a:gd name="T6" fmla="*/ 490 w 1044"/>
                  <a:gd name="T7" fmla="*/ 295 h 347"/>
                  <a:gd name="T8" fmla="*/ 12 w 1044"/>
                  <a:gd name="T9" fmla="*/ 18 h 347"/>
                  <a:gd name="T10" fmla="*/ 0 w 1044"/>
                  <a:gd name="T11" fmla="*/ 0 h 347"/>
                  <a:gd name="T12" fmla="*/ 0 w 1044"/>
                  <a:gd name="T13" fmla="*/ 42 h 347"/>
                  <a:gd name="T14" fmla="*/ 12 w 1044"/>
                  <a:gd name="T15" fmla="*/ 60 h 347"/>
                  <a:gd name="T16" fmla="*/ 490 w 1044"/>
                  <a:gd name="T17" fmla="*/ 337 h 347"/>
                  <a:gd name="T18" fmla="*/ 551 w 1044"/>
                  <a:gd name="T19" fmla="*/ 337 h 347"/>
                  <a:gd name="T20" fmla="*/ 1032 w 1044"/>
                  <a:gd name="T21" fmla="*/ 60 h 347"/>
                  <a:gd name="T22" fmla="*/ 1044 w 1044"/>
                  <a:gd name="T23" fmla="*/ 42 h 347"/>
                  <a:gd name="T24" fmla="*/ 1044 w 104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347">
                    <a:moveTo>
                      <a:pt x="1044" y="0"/>
                    </a:moveTo>
                    <a:cubicBezTo>
                      <a:pt x="1044" y="6"/>
                      <a:pt x="1040" y="13"/>
                      <a:pt x="1032" y="18"/>
                    </a:cubicBezTo>
                    <a:cubicBezTo>
                      <a:pt x="551" y="295"/>
                      <a:pt x="551" y="295"/>
                      <a:pt x="551" y="295"/>
                    </a:cubicBezTo>
                    <a:cubicBezTo>
                      <a:pt x="534" y="305"/>
                      <a:pt x="507" y="305"/>
                      <a:pt x="490" y="295"/>
                    </a:cubicBezTo>
                    <a:cubicBezTo>
                      <a:pt x="12" y="18"/>
                      <a:pt x="12" y="18"/>
                      <a:pt x="12" y="18"/>
                    </a:cubicBezTo>
                    <a:cubicBezTo>
                      <a:pt x="4" y="13"/>
                      <a:pt x="0" y="6"/>
                      <a:pt x="0" y="0"/>
                    </a:cubicBezTo>
                    <a:cubicBezTo>
                      <a:pt x="0" y="42"/>
                      <a:pt x="0" y="42"/>
                      <a:pt x="0" y="42"/>
                    </a:cubicBezTo>
                    <a:cubicBezTo>
                      <a:pt x="0" y="49"/>
                      <a:pt x="4" y="55"/>
                      <a:pt x="12" y="60"/>
                    </a:cubicBezTo>
                    <a:cubicBezTo>
                      <a:pt x="490" y="337"/>
                      <a:pt x="490" y="337"/>
                      <a:pt x="490" y="337"/>
                    </a:cubicBezTo>
                    <a:cubicBezTo>
                      <a:pt x="507" y="347"/>
                      <a:pt x="534" y="347"/>
                      <a:pt x="551" y="337"/>
                    </a:cubicBezTo>
                    <a:cubicBezTo>
                      <a:pt x="1032" y="60"/>
                      <a:pt x="1032" y="60"/>
                      <a:pt x="1032" y="60"/>
                    </a:cubicBezTo>
                    <a:cubicBezTo>
                      <a:pt x="1040" y="55"/>
                      <a:pt x="1044" y="48"/>
                      <a:pt x="1044" y="42"/>
                    </a:cubicBezTo>
                    <a:lnTo>
                      <a:pt x="104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6" name="Freeform 321"/>
              <p:cNvSpPr>
                <a:spLocks/>
              </p:cNvSpPr>
              <p:nvPr/>
            </p:nvSpPr>
            <p:spPr bwMode="auto">
              <a:xfrm>
                <a:off x="3414711" y="949325"/>
                <a:ext cx="3549652" cy="2051052"/>
              </a:xfrm>
              <a:custGeom>
                <a:avLst/>
                <a:gdLst>
                  <a:gd name="T0" fmla="*/ 498 w 1054"/>
                  <a:gd name="T1" fmla="*/ 10 h 610"/>
                  <a:gd name="T2" fmla="*/ 559 w 1054"/>
                  <a:gd name="T3" fmla="*/ 10 h 610"/>
                  <a:gd name="T4" fmla="*/ 1037 w 1054"/>
                  <a:gd name="T5" fmla="*/ 287 h 610"/>
                  <a:gd name="T6" fmla="*/ 1037 w 1054"/>
                  <a:gd name="T7" fmla="*/ 323 h 610"/>
                  <a:gd name="T8" fmla="*/ 556 w 1054"/>
                  <a:gd name="T9" fmla="*/ 600 h 610"/>
                  <a:gd name="T10" fmla="*/ 495 w 1054"/>
                  <a:gd name="T11" fmla="*/ 600 h 610"/>
                  <a:gd name="T12" fmla="*/ 17 w 1054"/>
                  <a:gd name="T13" fmla="*/ 323 h 610"/>
                  <a:gd name="T14" fmla="*/ 17 w 1054"/>
                  <a:gd name="T15" fmla="*/ 287 h 610"/>
                  <a:gd name="T16" fmla="*/ 498 w 1054"/>
                  <a:gd name="T17"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610">
                    <a:moveTo>
                      <a:pt x="498" y="10"/>
                    </a:moveTo>
                    <a:cubicBezTo>
                      <a:pt x="515" y="0"/>
                      <a:pt x="542" y="0"/>
                      <a:pt x="559" y="10"/>
                    </a:cubicBezTo>
                    <a:cubicBezTo>
                      <a:pt x="1037" y="287"/>
                      <a:pt x="1037" y="287"/>
                      <a:pt x="1037" y="287"/>
                    </a:cubicBezTo>
                    <a:cubicBezTo>
                      <a:pt x="1054" y="297"/>
                      <a:pt x="1054" y="313"/>
                      <a:pt x="1037" y="323"/>
                    </a:cubicBezTo>
                    <a:cubicBezTo>
                      <a:pt x="556" y="600"/>
                      <a:pt x="556" y="600"/>
                      <a:pt x="556" y="600"/>
                    </a:cubicBezTo>
                    <a:cubicBezTo>
                      <a:pt x="539" y="610"/>
                      <a:pt x="512" y="610"/>
                      <a:pt x="495" y="600"/>
                    </a:cubicBezTo>
                    <a:cubicBezTo>
                      <a:pt x="17" y="323"/>
                      <a:pt x="17" y="323"/>
                      <a:pt x="17" y="323"/>
                    </a:cubicBezTo>
                    <a:cubicBezTo>
                      <a:pt x="0" y="313"/>
                      <a:pt x="0" y="297"/>
                      <a:pt x="17" y="287"/>
                    </a:cubicBezTo>
                    <a:lnTo>
                      <a:pt x="498" y="1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7" name="Freeform 322"/>
              <p:cNvSpPr>
                <a:spLocks/>
              </p:cNvSpPr>
              <p:nvPr/>
            </p:nvSpPr>
            <p:spPr bwMode="auto">
              <a:xfrm>
                <a:off x="4152900" y="1373188"/>
                <a:ext cx="2073275" cy="1200150"/>
              </a:xfrm>
              <a:custGeom>
                <a:avLst/>
                <a:gdLst>
                  <a:gd name="T0" fmla="*/ 291 w 616"/>
                  <a:gd name="T1" fmla="*/ 6 h 357"/>
                  <a:gd name="T2" fmla="*/ 327 w 616"/>
                  <a:gd name="T3" fmla="*/ 6 h 357"/>
                  <a:gd name="T4" fmla="*/ 606 w 616"/>
                  <a:gd name="T5" fmla="*/ 169 h 357"/>
                  <a:gd name="T6" fmla="*/ 606 w 616"/>
                  <a:gd name="T7" fmla="*/ 189 h 357"/>
                  <a:gd name="T8" fmla="*/ 325 w 616"/>
                  <a:gd name="T9" fmla="*/ 352 h 357"/>
                  <a:gd name="T10" fmla="*/ 289 w 616"/>
                  <a:gd name="T11" fmla="*/ 352 h 357"/>
                  <a:gd name="T12" fmla="*/ 10 w 616"/>
                  <a:gd name="T13" fmla="*/ 189 h 357"/>
                  <a:gd name="T14" fmla="*/ 10 w 616"/>
                  <a:gd name="T15" fmla="*/ 169 h 357"/>
                  <a:gd name="T16" fmla="*/ 291 w 616"/>
                  <a:gd name="T17" fmla="*/ 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357">
                    <a:moveTo>
                      <a:pt x="291" y="6"/>
                    </a:moveTo>
                    <a:cubicBezTo>
                      <a:pt x="301" y="0"/>
                      <a:pt x="317" y="0"/>
                      <a:pt x="327" y="6"/>
                    </a:cubicBezTo>
                    <a:cubicBezTo>
                      <a:pt x="606" y="169"/>
                      <a:pt x="606" y="169"/>
                      <a:pt x="606" y="169"/>
                    </a:cubicBezTo>
                    <a:cubicBezTo>
                      <a:pt x="616" y="174"/>
                      <a:pt x="616" y="184"/>
                      <a:pt x="606" y="189"/>
                    </a:cubicBezTo>
                    <a:cubicBezTo>
                      <a:pt x="325" y="352"/>
                      <a:pt x="325" y="352"/>
                      <a:pt x="325" y="352"/>
                    </a:cubicBezTo>
                    <a:cubicBezTo>
                      <a:pt x="315" y="357"/>
                      <a:pt x="299" y="357"/>
                      <a:pt x="289" y="352"/>
                    </a:cubicBezTo>
                    <a:cubicBezTo>
                      <a:pt x="10" y="189"/>
                      <a:pt x="10" y="189"/>
                      <a:pt x="10" y="189"/>
                    </a:cubicBezTo>
                    <a:cubicBezTo>
                      <a:pt x="0" y="184"/>
                      <a:pt x="0" y="174"/>
                      <a:pt x="10" y="169"/>
                    </a:cubicBezTo>
                    <a:lnTo>
                      <a:pt x="291" y="6"/>
                    </a:lnTo>
                    <a:close/>
                  </a:path>
                </a:pathLst>
              </a:custGeom>
              <a:solidFill>
                <a:schemeClr val="bg2">
                  <a:lumMod val="75000"/>
                  <a:lumOff val="25000"/>
                </a:schemeClr>
              </a:solidFill>
              <a:ln>
                <a:noFill/>
              </a:ln>
              <a:effectLst>
                <a:innerShdw blurRad="63500" dist="25400" dir="120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412" name="Group 411"/>
          <p:cNvGrpSpPr/>
          <p:nvPr/>
        </p:nvGrpSpPr>
        <p:grpSpPr>
          <a:xfrm>
            <a:off x="5427419" y="2045125"/>
            <a:ext cx="391865" cy="1017759"/>
            <a:chOff x="1814513" y="708025"/>
            <a:chExt cx="1943100" cy="5046663"/>
          </a:xfrm>
        </p:grpSpPr>
        <p:sp>
          <p:nvSpPr>
            <p:cNvPr id="413" name="Freeform 50"/>
            <p:cNvSpPr>
              <a:spLocks/>
            </p:cNvSpPr>
            <p:nvPr/>
          </p:nvSpPr>
          <p:spPr bwMode="auto">
            <a:xfrm>
              <a:off x="2159001" y="5338763"/>
              <a:ext cx="358775" cy="330200"/>
            </a:xfrm>
            <a:custGeom>
              <a:avLst/>
              <a:gdLst>
                <a:gd name="T0" fmla="*/ 2 w 84"/>
                <a:gd name="T1" fmla="*/ 72 h 78"/>
                <a:gd name="T2" fmla="*/ 1 w 84"/>
                <a:gd name="T3" fmla="*/ 56 h 78"/>
                <a:gd name="T4" fmla="*/ 7 w 84"/>
                <a:gd name="T5" fmla="*/ 34 h 78"/>
                <a:gd name="T6" fmla="*/ 37 w 84"/>
                <a:gd name="T7" fmla="*/ 12 h 78"/>
                <a:gd name="T8" fmla="*/ 66 w 84"/>
                <a:gd name="T9" fmla="*/ 1 h 78"/>
                <a:gd name="T10" fmla="*/ 75 w 84"/>
                <a:gd name="T11" fmla="*/ 2 h 78"/>
                <a:gd name="T12" fmla="*/ 80 w 84"/>
                <a:gd name="T13" fmla="*/ 8 h 78"/>
                <a:gd name="T14" fmla="*/ 81 w 84"/>
                <a:gd name="T15" fmla="*/ 39 h 78"/>
                <a:gd name="T16" fmla="*/ 70 w 84"/>
                <a:gd name="T17" fmla="*/ 67 h 78"/>
                <a:gd name="T18" fmla="*/ 33 w 84"/>
                <a:gd name="T19" fmla="*/ 78 h 78"/>
                <a:gd name="T20" fmla="*/ 2 w 84"/>
                <a:gd name="T2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8">
                  <a:moveTo>
                    <a:pt x="2" y="72"/>
                  </a:moveTo>
                  <a:cubicBezTo>
                    <a:pt x="1" y="67"/>
                    <a:pt x="0" y="61"/>
                    <a:pt x="1" y="56"/>
                  </a:cubicBezTo>
                  <a:cubicBezTo>
                    <a:pt x="1" y="48"/>
                    <a:pt x="3" y="40"/>
                    <a:pt x="7" y="34"/>
                  </a:cubicBezTo>
                  <a:cubicBezTo>
                    <a:pt x="13" y="23"/>
                    <a:pt x="26" y="18"/>
                    <a:pt x="37" y="12"/>
                  </a:cubicBezTo>
                  <a:cubicBezTo>
                    <a:pt x="46" y="8"/>
                    <a:pt x="56" y="4"/>
                    <a:pt x="66" y="1"/>
                  </a:cubicBezTo>
                  <a:cubicBezTo>
                    <a:pt x="69" y="1"/>
                    <a:pt x="73" y="0"/>
                    <a:pt x="75" y="2"/>
                  </a:cubicBezTo>
                  <a:cubicBezTo>
                    <a:pt x="78" y="3"/>
                    <a:pt x="79" y="6"/>
                    <a:pt x="80" y="8"/>
                  </a:cubicBezTo>
                  <a:cubicBezTo>
                    <a:pt x="84" y="18"/>
                    <a:pt x="84" y="29"/>
                    <a:pt x="81" y="39"/>
                  </a:cubicBezTo>
                  <a:cubicBezTo>
                    <a:pt x="78" y="49"/>
                    <a:pt x="72" y="57"/>
                    <a:pt x="70" y="67"/>
                  </a:cubicBezTo>
                  <a:cubicBezTo>
                    <a:pt x="59" y="74"/>
                    <a:pt x="46" y="78"/>
                    <a:pt x="33" y="78"/>
                  </a:cubicBezTo>
                  <a:cubicBezTo>
                    <a:pt x="23" y="78"/>
                    <a:pt x="12" y="76"/>
                    <a:pt x="2" y="72"/>
                  </a:cubicBezTo>
                  <a:close/>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4" name="Freeform 51"/>
            <p:cNvSpPr>
              <a:spLocks/>
            </p:cNvSpPr>
            <p:nvPr/>
          </p:nvSpPr>
          <p:spPr bwMode="auto">
            <a:xfrm>
              <a:off x="2168526" y="5622925"/>
              <a:ext cx="288925" cy="131763"/>
            </a:xfrm>
            <a:custGeom>
              <a:avLst/>
              <a:gdLst>
                <a:gd name="T0" fmla="*/ 31 w 68"/>
                <a:gd name="T1" fmla="*/ 11 h 31"/>
                <a:gd name="T2" fmla="*/ 68 w 68"/>
                <a:gd name="T3" fmla="*/ 0 h 31"/>
                <a:gd name="T4" fmla="*/ 67 w 68"/>
                <a:gd name="T5" fmla="*/ 4 h 31"/>
                <a:gd name="T6" fmla="*/ 66 w 68"/>
                <a:gd name="T7" fmla="*/ 15 h 31"/>
                <a:gd name="T8" fmla="*/ 61 w 68"/>
                <a:gd name="T9" fmla="*/ 25 h 31"/>
                <a:gd name="T10" fmla="*/ 49 w 68"/>
                <a:gd name="T11" fmla="*/ 30 h 31"/>
                <a:gd name="T12" fmla="*/ 19 w 68"/>
                <a:gd name="T13" fmla="*/ 29 h 31"/>
                <a:gd name="T14" fmla="*/ 8 w 68"/>
                <a:gd name="T15" fmla="*/ 24 h 31"/>
                <a:gd name="T16" fmla="*/ 1 w 68"/>
                <a:gd name="T17" fmla="*/ 11 h 31"/>
                <a:gd name="T18" fmla="*/ 0 w 68"/>
                <a:gd name="T19" fmla="*/ 5 h 31"/>
                <a:gd name="T20" fmla="*/ 31 w 68"/>
                <a:gd name="T2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1">
                  <a:moveTo>
                    <a:pt x="31" y="11"/>
                  </a:moveTo>
                  <a:cubicBezTo>
                    <a:pt x="44" y="11"/>
                    <a:pt x="57" y="7"/>
                    <a:pt x="68" y="0"/>
                  </a:cubicBezTo>
                  <a:cubicBezTo>
                    <a:pt x="67" y="1"/>
                    <a:pt x="67" y="2"/>
                    <a:pt x="67" y="4"/>
                  </a:cubicBezTo>
                  <a:cubicBezTo>
                    <a:pt x="66" y="7"/>
                    <a:pt x="66" y="11"/>
                    <a:pt x="66" y="15"/>
                  </a:cubicBezTo>
                  <a:cubicBezTo>
                    <a:pt x="65" y="19"/>
                    <a:pt x="64" y="23"/>
                    <a:pt x="61" y="25"/>
                  </a:cubicBezTo>
                  <a:cubicBezTo>
                    <a:pt x="58" y="28"/>
                    <a:pt x="54" y="29"/>
                    <a:pt x="49" y="30"/>
                  </a:cubicBezTo>
                  <a:cubicBezTo>
                    <a:pt x="39" y="31"/>
                    <a:pt x="29" y="31"/>
                    <a:pt x="19" y="29"/>
                  </a:cubicBezTo>
                  <a:cubicBezTo>
                    <a:pt x="15" y="28"/>
                    <a:pt x="11" y="27"/>
                    <a:pt x="8" y="24"/>
                  </a:cubicBezTo>
                  <a:cubicBezTo>
                    <a:pt x="4" y="21"/>
                    <a:pt x="2" y="16"/>
                    <a:pt x="1" y="11"/>
                  </a:cubicBezTo>
                  <a:cubicBezTo>
                    <a:pt x="1" y="9"/>
                    <a:pt x="1" y="7"/>
                    <a:pt x="0" y="5"/>
                  </a:cubicBezTo>
                  <a:cubicBezTo>
                    <a:pt x="10" y="9"/>
                    <a:pt x="21" y="11"/>
                    <a:pt x="31" y="1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5" name="Freeform 52"/>
            <p:cNvSpPr>
              <a:spLocks/>
            </p:cNvSpPr>
            <p:nvPr/>
          </p:nvSpPr>
          <p:spPr bwMode="auto">
            <a:xfrm>
              <a:off x="2781301" y="4846638"/>
              <a:ext cx="814388" cy="304800"/>
            </a:xfrm>
            <a:custGeom>
              <a:avLst/>
              <a:gdLst>
                <a:gd name="T0" fmla="*/ 75 w 191"/>
                <a:gd name="T1" fmla="*/ 51 h 72"/>
                <a:gd name="T2" fmla="*/ 111 w 191"/>
                <a:gd name="T3" fmla="*/ 49 h 72"/>
                <a:gd name="T4" fmla="*/ 142 w 191"/>
                <a:gd name="T5" fmla="*/ 45 h 72"/>
                <a:gd name="T6" fmla="*/ 170 w 191"/>
                <a:gd name="T7" fmla="*/ 31 h 72"/>
                <a:gd name="T8" fmla="*/ 184 w 191"/>
                <a:gd name="T9" fmla="*/ 0 h 72"/>
                <a:gd name="T10" fmla="*/ 189 w 191"/>
                <a:gd name="T11" fmla="*/ 8 h 72"/>
                <a:gd name="T12" fmla="*/ 186 w 191"/>
                <a:gd name="T13" fmla="*/ 28 h 72"/>
                <a:gd name="T14" fmla="*/ 164 w 191"/>
                <a:gd name="T15" fmla="*/ 53 h 72"/>
                <a:gd name="T16" fmla="*/ 132 w 191"/>
                <a:gd name="T17" fmla="*/ 61 h 72"/>
                <a:gd name="T18" fmla="*/ 99 w 191"/>
                <a:gd name="T19" fmla="*/ 61 h 72"/>
                <a:gd name="T20" fmla="*/ 18 w 191"/>
                <a:gd name="T21" fmla="*/ 67 h 72"/>
                <a:gd name="T22" fmla="*/ 4 w 191"/>
                <a:gd name="T23" fmla="*/ 61 h 72"/>
                <a:gd name="T24" fmla="*/ 0 w 191"/>
                <a:gd name="T25" fmla="*/ 42 h 72"/>
                <a:gd name="T26" fmla="*/ 1 w 191"/>
                <a:gd name="T27" fmla="*/ 39 h 72"/>
                <a:gd name="T28" fmla="*/ 26 w 191"/>
                <a:gd name="T29" fmla="*/ 49 h 72"/>
                <a:gd name="T30" fmla="*/ 75 w 191"/>
                <a:gd name="T31"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72">
                  <a:moveTo>
                    <a:pt x="75" y="51"/>
                  </a:moveTo>
                  <a:cubicBezTo>
                    <a:pt x="87" y="50"/>
                    <a:pt x="99" y="49"/>
                    <a:pt x="111" y="49"/>
                  </a:cubicBezTo>
                  <a:cubicBezTo>
                    <a:pt x="121" y="48"/>
                    <a:pt x="132" y="48"/>
                    <a:pt x="142" y="45"/>
                  </a:cubicBezTo>
                  <a:cubicBezTo>
                    <a:pt x="153" y="43"/>
                    <a:pt x="163" y="38"/>
                    <a:pt x="170" y="31"/>
                  </a:cubicBezTo>
                  <a:cubicBezTo>
                    <a:pt x="179" y="23"/>
                    <a:pt x="184" y="12"/>
                    <a:pt x="184" y="0"/>
                  </a:cubicBezTo>
                  <a:cubicBezTo>
                    <a:pt x="187" y="3"/>
                    <a:pt x="188" y="5"/>
                    <a:pt x="189" y="8"/>
                  </a:cubicBezTo>
                  <a:cubicBezTo>
                    <a:pt x="191" y="15"/>
                    <a:pt x="189" y="22"/>
                    <a:pt x="186" y="28"/>
                  </a:cubicBezTo>
                  <a:cubicBezTo>
                    <a:pt x="182" y="38"/>
                    <a:pt x="174" y="47"/>
                    <a:pt x="164" y="53"/>
                  </a:cubicBezTo>
                  <a:cubicBezTo>
                    <a:pt x="155" y="58"/>
                    <a:pt x="143" y="60"/>
                    <a:pt x="132" y="61"/>
                  </a:cubicBezTo>
                  <a:cubicBezTo>
                    <a:pt x="121" y="61"/>
                    <a:pt x="110" y="61"/>
                    <a:pt x="99" y="61"/>
                  </a:cubicBezTo>
                  <a:cubicBezTo>
                    <a:pt x="72" y="63"/>
                    <a:pt x="45" y="72"/>
                    <a:pt x="18" y="67"/>
                  </a:cubicBezTo>
                  <a:cubicBezTo>
                    <a:pt x="13" y="67"/>
                    <a:pt x="7" y="65"/>
                    <a:pt x="4" y="61"/>
                  </a:cubicBezTo>
                  <a:cubicBezTo>
                    <a:pt x="0" y="56"/>
                    <a:pt x="0" y="49"/>
                    <a:pt x="0" y="42"/>
                  </a:cubicBezTo>
                  <a:cubicBezTo>
                    <a:pt x="0" y="41"/>
                    <a:pt x="1" y="40"/>
                    <a:pt x="1" y="39"/>
                  </a:cubicBezTo>
                  <a:cubicBezTo>
                    <a:pt x="8" y="44"/>
                    <a:pt x="17" y="47"/>
                    <a:pt x="26" y="49"/>
                  </a:cubicBezTo>
                  <a:cubicBezTo>
                    <a:pt x="42" y="52"/>
                    <a:pt x="58" y="51"/>
                    <a:pt x="75" y="5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6" name="Freeform 53"/>
            <p:cNvSpPr>
              <a:spLocks/>
            </p:cNvSpPr>
            <p:nvPr/>
          </p:nvSpPr>
          <p:spPr bwMode="auto">
            <a:xfrm>
              <a:off x="2786063" y="4778375"/>
              <a:ext cx="779463" cy="288925"/>
            </a:xfrm>
            <a:custGeom>
              <a:avLst/>
              <a:gdLst>
                <a:gd name="T0" fmla="*/ 29 w 183"/>
                <a:gd name="T1" fmla="*/ 20 h 68"/>
                <a:gd name="T2" fmla="*/ 106 w 183"/>
                <a:gd name="T3" fmla="*/ 0 h 68"/>
                <a:gd name="T4" fmla="*/ 121 w 183"/>
                <a:gd name="T5" fmla="*/ 5 h 68"/>
                <a:gd name="T6" fmla="*/ 153 w 183"/>
                <a:gd name="T7" fmla="*/ 7 h 68"/>
                <a:gd name="T8" fmla="*/ 174 w 183"/>
                <a:gd name="T9" fmla="*/ 10 h 68"/>
                <a:gd name="T10" fmla="*/ 183 w 183"/>
                <a:gd name="T11" fmla="*/ 16 h 68"/>
                <a:gd name="T12" fmla="*/ 169 w 183"/>
                <a:gd name="T13" fmla="*/ 47 h 68"/>
                <a:gd name="T14" fmla="*/ 141 w 183"/>
                <a:gd name="T15" fmla="*/ 61 h 68"/>
                <a:gd name="T16" fmla="*/ 110 w 183"/>
                <a:gd name="T17" fmla="*/ 65 h 68"/>
                <a:gd name="T18" fmla="*/ 74 w 183"/>
                <a:gd name="T19" fmla="*/ 67 h 68"/>
                <a:gd name="T20" fmla="*/ 25 w 183"/>
                <a:gd name="T21" fmla="*/ 65 h 68"/>
                <a:gd name="T22" fmla="*/ 0 w 183"/>
                <a:gd name="T23" fmla="*/ 55 h 68"/>
                <a:gd name="T24" fmla="*/ 8 w 183"/>
                <a:gd name="T25" fmla="*/ 31 h 68"/>
                <a:gd name="T26" fmla="*/ 29 w 183"/>
                <a:gd name="T27"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68">
                  <a:moveTo>
                    <a:pt x="29" y="20"/>
                  </a:moveTo>
                  <a:cubicBezTo>
                    <a:pt x="54" y="11"/>
                    <a:pt x="80" y="5"/>
                    <a:pt x="106" y="0"/>
                  </a:cubicBezTo>
                  <a:cubicBezTo>
                    <a:pt x="110" y="4"/>
                    <a:pt x="116" y="5"/>
                    <a:pt x="121" y="5"/>
                  </a:cubicBezTo>
                  <a:cubicBezTo>
                    <a:pt x="132" y="6"/>
                    <a:pt x="142" y="6"/>
                    <a:pt x="153" y="7"/>
                  </a:cubicBezTo>
                  <a:cubicBezTo>
                    <a:pt x="160" y="7"/>
                    <a:pt x="167" y="8"/>
                    <a:pt x="174" y="10"/>
                  </a:cubicBezTo>
                  <a:cubicBezTo>
                    <a:pt x="177" y="11"/>
                    <a:pt x="181" y="14"/>
                    <a:pt x="183" y="16"/>
                  </a:cubicBezTo>
                  <a:cubicBezTo>
                    <a:pt x="183" y="28"/>
                    <a:pt x="178" y="39"/>
                    <a:pt x="169" y="47"/>
                  </a:cubicBezTo>
                  <a:cubicBezTo>
                    <a:pt x="162" y="54"/>
                    <a:pt x="152" y="59"/>
                    <a:pt x="141" y="61"/>
                  </a:cubicBezTo>
                  <a:cubicBezTo>
                    <a:pt x="131" y="64"/>
                    <a:pt x="120" y="64"/>
                    <a:pt x="110" y="65"/>
                  </a:cubicBezTo>
                  <a:cubicBezTo>
                    <a:pt x="98" y="65"/>
                    <a:pt x="86" y="66"/>
                    <a:pt x="74" y="67"/>
                  </a:cubicBezTo>
                  <a:cubicBezTo>
                    <a:pt x="57" y="67"/>
                    <a:pt x="41" y="68"/>
                    <a:pt x="25" y="65"/>
                  </a:cubicBezTo>
                  <a:cubicBezTo>
                    <a:pt x="16" y="63"/>
                    <a:pt x="7" y="60"/>
                    <a:pt x="0" y="55"/>
                  </a:cubicBezTo>
                  <a:cubicBezTo>
                    <a:pt x="1" y="46"/>
                    <a:pt x="2" y="38"/>
                    <a:pt x="8" y="31"/>
                  </a:cubicBezTo>
                  <a:cubicBezTo>
                    <a:pt x="13" y="25"/>
                    <a:pt x="21" y="22"/>
                    <a:pt x="29" y="20"/>
                  </a:cubicBezTo>
                  <a:close/>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7" name="Freeform 54"/>
            <p:cNvSpPr>
              <a:spLocks/>
            </p:cNvSpPr>
            <p:nvPr/>
          </p:nvSpPr>
          <p:spPr bwMode="auto">
            <a:xfrm>
              <a:off x="2006601" y="3190875"/>
              <a:ext cx="838200" cy="2422525"/>
            </a:xfrm>
            <a:custGeom>
              <a:avLst/>
              <a:gdLst>
                <a:gd name="T0" fmla="*/ 72 w 197"/>
                <a:gd name="T1" fmla="*/ 571 h 571"/>
                <a:gd name="T2" fmla="*/ 129 w 197"/>
                <a:gd name="T3" fmla="*/ 542 h 571"/>
                <a:gd name="T4" fmla="*/ 151 w 197"/>
                <a:gd name="T5" fmla="*/ 486 h 571"/>
                <a:gd name="T6" fmla="*/ 155 w 197"/>
                <a:gd name="T7" fmla="*/ 451 h 571"/>
                <a:gd name="T8" fmla="*/ 156 w 197"/>
                <a:gd name="T9" fmla="*/ 433 h 571"/>
                <a:gd name="T10" fmla="*/ 174 w 197"/>
                <a:gd name="T11" fmla="*/ 346 h 571"/>
                <a:gd name="T12" fmla="*/ 192 w 197"/>
                <a:gd name="T13" fmla="*/ 248 h 571"/>
                <a:gd name="T14" fmla="*/ 177 w 197"/>
                <a:gd name="T15" fmla="*/ 84 h 571"/>
                <a:gd name="T16" fmla="*/ 164 w 197"/>
                <a:gd name="T17" fmla="*/ 53 h 571"/>
                <a:gd name="T18" fmla="*/ 132 w 197"/>
                <a:gd name="T19" fmla="*/ 35 h 571"/>
                <a:gd name="T20" fmla="*/ 3 w 197"/>
                <a:gd name="T21" fmla="*/ 0 h 571"/>
                <a:gd name="T22" fmla="*/ 14 w 197"/>
                <a:gd name="T23" fmla="*/ 171 h 571"/>
                <a:gd name="T24" fmla="*/ 17 w 197"/>
                <a:gd name="T25" fmla="*/ 302 h 571"/>
                <a:gd name="T26" fmla="*/ 12 w 197"/>
                <a:gd name="T27" fmla="*/ 362 h 571"/>
                <a:gd name="T28" fmla="*/ 15 w 197"/>
                <a:gd name="T29" fmla="*/ 530 h 571"/>
                <a:gd name="T30" fmla="*/ 69 w 197"/>
                <a:gd name="T31" fmla="*/ 571 h 571"/>
                <a:gd name="T32" fmla="*/ 72 w 197"/>
                <a:gd name="T33"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571">
                  <a:moveTo>
                    <a:pt x="72" y="571"/>
                  </a:moveTo>
                  <a:cubicBezTo>
                    <a:pt x="93" y="571"/>
                    <a:pt x="114" y="560"/>
                    <a:pt x="129" y="542"/>
                  </a:cubicBezTo>
                  <a:cubicBezTo>
                    <a:pt x="140" y="528"/>
                    <a:pt x="148" y="509"/>
                    <a:pt x="151" y="486"/>
                  </a:cubicBezTo>
                  <a:cubicBezTo>
                    <a:pt x="153" y="474"/>
                    <a:pt x="154" y="463"/>
                    <a:pt x="155" y="451"/>
                  </a:cubicBezTo>
                  <a:cubicBezTo>
                    <a:pt x="155" y="445"/>
                    <a:pt x="156" y="439"/>
                    <a:pt x="156" y="433"/>
                  </a:cubicBezTo>
                  <a:cubicBezTo>
                    <a:pt x="159" y="404"/>
                    <a:pt x="166" y="376"/>
                    <a:pt x="174" y="346"/>
                  </a:cubicBezTo>
                  <a:cubicBezTo>
                    <a:pt x="181" y="314"/>
                    <a:pt x="190" y="281"/>
                    <a:pt x="192" y="248"/>
                  </a:cubicBezTo>
                  <a:cubicBezTo>
                    <a:pt x="197" y="191"/>
                    <a:pt x="187" y="137"/>
                    <a:pt x="177" y="84"/>
                  </a:cubicBezTo>
                  <a:cubicBezTo>
                    <a:pt x="175" y="75"/>
                    <a:pt x="173" y="63"/>
                    <a:pt x="164" y="53"/>
                  </a:cubicBezTo>
                  <a:cubicBezTo>
                    <a:pt x="155" y="42"/>
                    <a:pt x="141" y="38"/>
                    <a:pt x="132" y="35"/>
                  </a:cubicBezTo>
                  <a:cubicBezTo>
                    <a:pt x="3" y="0"/>
                    <a:pt x="3" y="0"/>
                    <a:pt x="3" y="0"/>
                  </a:cubicBezTo>
                  <a:cubicBezTo>
                    <a:pt x="14" y="171"/>
                    <a:pt x="14" y="171"/>
                    <a:pt x="14" y="171"/>
                  </a:cubicBezTo>
                  <a:cubicBezTo>
                    <a:pt x="17" y="214"/>
                    <a:pt x="20" y="258"/>
                    <a:pt x="17" y="302"/>
                  </a:cubicBezTo>
                  <a:cubicBezTo>
                    <a:pt x="16" y="321"/>
                    <a:pt x="14" y="342"/>
                    <a:pt x="12" y="362"/>
                  </a:cubicBezTo>
                  <a:cubicBezTo>
                    <a:pt x="6" y="417"/>
                    <a:pt x="0" y="474"/>
                    <a:pt x="15" y="530"/>
                  </a:cubicBezTo>
                  <a:cubicBezTo>
                    <a:pt x="22" y="553"/>
                    <a:pt x="43" y="570"/>
                    <a:pt x="69" y="571"/>
                  </a:cubicBezTo>
                  <a:cubicBezTo>
                    <a:pt x="70" y="571"/>
                    <a:pt x="71" y="571"/>
                    <a:pt x="72" y="571"/>
                  </a:cubicBezTo>
                  <a:close/>
                </a:path>
              </a:pathLst>
            </a:custGeom>
            <a:solidFill>
              <a:srgbClr val="E6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8" name="Freeform 55"/>
            <p:cNvSpPr>
              <a:spLocks/>
            </p:cNvSpPr>
            <p:nvPr/>
          </p:nvSpPr>
          <p:spPr bwMode="auto">
            <a:xfrm>
              <a:off x="2398713" y="3105150"/>
              <a:ext cx="1358900" cy="1858963"/>
            </a:xfrm>
            <a:custGeom>
              <a:avLst/>
              <a:gdLst>
                <a:gd name="T0" fmla="*/ 156 w 319"/>
                <a:gd name="T1" fmla="*/ 438 h 438"/>
                <a:gd name="T2" fmla="*/ 194 w 319"/>
                <a:gd name="T3" fmla="*/ 432 h 438"/>
                <a:gd name="T4" fmla="*/ 237 w 319"/>
                <a:gd name="T5" fmla="*/ 393 h 438"/>
                <a:gd name="T6" fmla="*/ 263 w 319"/>
                <a:gd name="T7" fmla="*/ 337 h 438"/>
                <a:gd name="T8" fmla="*/ 303 w 319"/>
                <a:gd name="T9" fmla="*/ 228 h 438"/>
                <a:gd name="T10" fmla="*/ 319 w 319"/>
                <a:gd name="T11" fmla="*/ 163 h 438"/>
                <a:gd name="T12" fmla="*/ 287 w 319"/>
                <a:gd name="T13" fmla="*/ 81 h 438"/>
                <a:gd name="T14" fmla="*/ 224 w 319"/>
                <a:gd name="T15" fmla="*/ 24 h 438"/>
                <a:gd name="T16" fmla="*/ 183 w 319"/>
                <a:gd name="T17" fmla="*/ 2 h 438"/>
                <a:gd name="T18" fmla="*/ 170 w 319"/>
                <a:gd name="T19" fmla="*/ 0 h 438"/>
                <a:gd name="T20" fmla="*/ 150 w 319"/>
                <a:gd name="T21" fmla="*/ 2 h 438"/>
                <a:gd name="T22" fmla="*/ 38 w 319"/>
                <a:gd name="T23" fmla="*/ 24 h 438"/>
                <a:gd name="T24" fmla="*/ 6 w 319"/>
                <a:gd name="T25" fmla="*/ 42 h 438"/>
                <a:gd name="T26" fmla="*/ 3 w 319"/>
                <a:gd name="T27" fmla="*/ 76 h 438"/>
                <a:gd name="T28" fmla="*/ 53 w 319"/>
                <a:gd name="T29" fmla="*/ 152 h 438"/>
                <a:gd name="T30" fmla="*/ 137 w 319"/>
                <a:gd name="T31" fmla="*/ 183 h 438"/>
                <a:gd name="T32" fmla="*/ 150 w 319"/>
                <a:gd name="T33" fmla="*/ 185 h 438"/>
                <a:gd name="T34" fmla="*/ 163 w 319"/>
                <a:gd name="T35" fmla="*/ 189 h 438"/>
                <a:gd name="T36" fmla="*/ 155 w 319"/>
                <a:gd name="T37" fmla="*/ 199 h 438"/>
                <a:gd name="T38" fmla="*/ 152 w 319"/>
                <a:gd name="T39" fmla="*/ 205 h 438"/>
                <a:gd name="T40" fmla="*/ 92 w 319"/>
                <a:gd name="T41" fmla="*/ 387 h 438"/>
                <a:gd name="T42" fmla="*/ 101 w 319"/>
                <a:gd name="T43" fmla="*/ 424 h 438"/>
                <a:gd name="T44" fmla="*/ 140 w 319"/>
                <a:gd name="T45" fmla="*/ 438 h 438"/>
                <a:gd name="T46" fmla="*/ 156 w 319"/>
                <a:gd name="T4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8">
                  <a:moveTo>
                    <a:pt x="156" y="438"/>
                  </a:moveTo>
                  <a:cubicBezTo>
                    <a:pt x="167" y="438"/>
                    <a:pt x="180" y="437"/>
                    <a:pt x="194" y="432"/>
                  </a:cubicBezTo>
                  <a:cubicBezTo>
                    <a:pt x="210" y="425"/>
                    <a:pt x="225" y="412"/>
                    <a:pt x="237" y="393"/>
                  </a:cubicBezTo>
                  <a:cubicBezTo>
                    <a:pt x="248" y="375"/>
                    <a:pt x="255" y="355"/>
                    <a:pt x="263" y="337"/>
                  </a:cubicBezTo>
                  <a:cubicBezTo>
                    <a:pt x="303" y="228"/>
                    <a:pt x="303" y="228"/>
                    <a:pt x="303" y="228"/>
                  </a:cubicBezTo>
                  <a:cubicBezTo>
                    <a:pt x="310" y="208"/>
                    <a:pt x="319" y="186"/>
                    <a:pt x="319" y="163"/>
                  </a:cubicBezTo>
                  <a:cubicBezTo>
                    <a:pt x="319" y="128"/>
                    <a:pt x="302" y="100"/>
                    <a:pt x="287" y="81"/>
                  </a:cubicBezTo>
                  <a:cubicBezTo>
                    <a:pt x="269" y="59"/>
                    <a:pt x="246" y="41"/>
                    <a:pt x="224" y="24"/>
                  </a:cubicBezTo>
                  <a:cubicBezTo>
                    <a:pt x="213" y="15"/>
                    <a:pt x="199" y="5"/>
                    <a:pt x="183" y="2"/>
                  </a:cubicBezTo>
                  <a:cubicBezTo>
                    <a:pt x="179" y="1"/>
                    <a:pt x="175" y="0"/>
                    <a:pt x="170" y="0"/>
                  </a:cubicBezTo>
                  <a:cubicBezTo>
                    <a:pt x="164" y="0"/>
                    <a:pt x="157" y="1"/>
                    <a:pt x="150" y="2"/>
                  </a:cubicBezTo>
                  <a:cubicBezTo>
                    <a:pt x="113" y="8"/>
                    <a:pt x="75" y="15"/>
                    <a:pt x="38" y="24"/>
                  </a:cubicBezTo>
                  <a:cubicBezTo>
                    <a:pt x="29" y="26"/>
                    <a:pt x="14" y="30"/>
                    <a:pt x="6" y="42"/>
                  </a:cubicBezTo>
                  <a:cubicBezTo>
                    <a:pt x="1" y="51"/>
                    <a:pt x="0" y="62"/>
                    <a:pt x="3" y="76"/>
                  </a:cubicBezTo>
                  <a:cubicBezTo>
                    <a:pt x="10" y="105"/>
                    <a:pt x="27" y="132"/>
                    <a:pt x="53" y="152"/>
                  </a:cubicBezTo>
                  <a:cubicBezTo>
                    <a:pt x="76" y="170"/>
                    <a:pt x="106" y="181"/>
                    <a:pt x="137" y="183"/>
                  </a:cubicBezTo>
                  <a:cubicBezTo>
                    <a:pt x="143" y="184"/>
                    <a:pt x="147" y="185"/>
                    <a:pt x="150" y="185"/>
                  </a:cubicBezTo>
                  <a:cubicBezTo>
                    <a:pt x="163" y="189"/>
                    <a:pt x="163" y="189"/>
                    <a:pt x="163" y="189"/>
                  </a:cubicBezTo>
                  <a:cubicBezTo>
                    <a:pt x="155" y="199"/>
                    <a:pt x="155" y="199"/>
                    <a:pt x="155" y="199"/>
                  </a:cubicBezTo>
                  <a:cubicBezTo>
                    <a:pt x="154" y="201"/>
                    <a:pt x="152" y="204"/>
                    <a:pt x="152" y="205"/>
                  </a:cubicBezTo>
                  <a:cubicBezTo>
                    <a:pt x="117" y="259"/>
                    <a:pt x="96" y="323"/>
                    <a:pt x="92" y="387"/>
                  </a:cubicBezTo>
                  <a:cubicBezTo>
                    <a:pt x="91" y="400"/>
                    <a:pt x="92" y="414"/>
                    <a:pt x="101" y="424"/>
                  </a:cubicBezTo>
                  <a:cubicBezTo>
                    <a:pt x="112" y="436"/>
                    <a:pt x="129" y="437"/>
                    <a:pt x="140" y="438"/>
                  </a:cubicBezTo>
                  <a:cubicBezTo>
                    <a:pt x="145" y="438"/>
                    <a:pt x="151" y="438"/>
                    <a:pt x="156" y="438"/>
                  </a:cubicBezTo>
                  <a:close/>
                </a:path>
              </a:pathLst>
            </a:custGeom>
            <a:solidFill>
              <a:srgbClr val="E6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9" name="Freeform 56"/>
            <p:cNvSpPr>
              <a:spLocks/>
            </p:cNvSpPr>
            <p:nvPr/>
          </p:nvSpPr>
          <p:spPr bwMode="auto">
            <a:xfrm>
              <a:off x="3049588" y="3398838"/>
              <a:ext cx="708025" cy="534988"/>
            </a:xfrm>
            <a:custGeom>
              <a:avLst/>
              <a:gdLst>
                <a:gd name="T0" fmla="*/ 123 w 166"/>
                <a:gd name="T1" fmla="*/ 0 h 126"/>
                <a:gd name="T2" fmla="*/ 134 w 166"/>
                <a:gd name="T3" fmla="*/ 12 h 126"/>
                <a:gd name="T4" fmla="*/ 166 w 166"/>
                <a:gd name="T5" fmla="*/ 94 h 126"/>
                <a:gd name="T6" fmla="*/ 162 w 166"/>
                <a:gd name="T7" fmla="*/ 121 h 126"/>
                <a:gd name="T8" fmla="*/ 6 w 166"/>
                <a:gd name="T9" fmla="*/ 124 h 126"/>
                <a:gd name="T10" fmla="*/ 10 w 166"/>
                <a:gd name="T11" fmla="*/ 120 h 126"/>
                <a:gd name="T12" fmla="*/ 0 w 166"/>
                <a:gd name="T13" fmla="*/ 117 h 126"/>
                <a:gd name="T14" fmla="*/ 123 w 166"/>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26">
                  <a:moveTo>
                    <a:pt x="123" y="0"/>
                  </a:moveTo>
                  <a:cubicBezTo>
                    <a:pt x="127" y="4"/>
                    <a:pt x="131" y="8"/>
                    <a:pt x="134" y="12"/>
                  </a:cubicBezTo>
                  <a:cubicBezTo>
                    <a:pt x="149" y="31"/>
                    <a:pt x="166" y="59"/>
                    <a:pt x="166" y="94"/>
                  </a:cubicBezTo>
                  <a:cubicBezTo>
                    <a:pt x="166" y="103"/>
                    <a:pt x="164" y="112"/>
                    <a:pt x="162" y="121"/>
                  </a:cubicBezTo>
                  <a:cubicBezTo>
                    <a:pt x="110" y="125"/>
                    <a:pt x="58" y="126"/>
                    <a:pt x="6" y="124"/>
                  </a:cubicBezTo>
                  <a:cubicBezTo>
                    <a:pt x="10" y="120"/>
                    <a:pt x="10" y="120"/>
                    <a:pt x="10" y="120"/>
                  </a:cubicBezTo>
                  <a:cubicBezTo>
                    <a:pt x="0" y="117"/>
                    <a:pt x="0" y="117"/>
                    <a:pt x="0" y="117"/>
                  </a:cubicBezTo>
                  <a:cubicBezTo>
                    <a:pt x="47" y="86"/>
                    <a:pt x="86" y="43"/>
                    <a:pt x="123"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0" name="Freeform 57"/>
            <p:cNvSpPr>
              <a:spLocks/>
            </p:cNvSpPr>
            <p:nvPr/>
          </p:nvSpPr>
          <p:spPr bwMode="auto">
            <a:xfrm>
              <a:off x="2786063" y="3911600"/>
              <a:ext cx="954088" cy="1052513"/>
            </a:xfrm>
            <a:custGeom>
              <a:avLst/>
              <a:gdLst>
                <a:gd name="T0" fmla="*/ 224 w 224"/>
                <a:gd name="T1" fmla="*/ 0 h 248"/>
                <a:gd name="T2" fmla="*/ 212 w 224"/>
                <a:gd name="T3" fmla="*/ 38 h 248"/>
                <a:gd name="T4" fmla="*/ 172 w 224"/>
                <a:gd name="T5" fmla="*/ 147 h 248"/>
                <a:gd name="T6" fmla="*/ 146 w 224"/>
                <a:gd name="T7" fmla="*/ 203 h 248"/>
                <a:gd name="T8" fmla="*/ 103 w 224"/>
                <a:gd name="T9" fmla="*/ 242 h 248"/>
                <a:gd name="T10" fmla="*/ 65 w 224"/>
                <a:gd name="T11" fmla="*/ 248 h 248"/>
                <a:gd name="T12" fmla="*/ 49 w 224"/>
                <a:gd name="T13" fmla="*/ 248 h 248"/>
                <a:gd name="T14" fmla="*/ 10 w 224"/>
                <a:gd name="T15" fmla="*/ 234 h 248"/>
                <a:gd name="T16" fmla="*/ 1 w 224"/>
                <a:gd name="T17" fmla="*/ 197 h 248"/>
                <a:gd name="T18" fmla="*/ 61 w 224"/>
                <a:gd name="T19" fmla="*/ 15 h 248"/>
                <a:gd name="T20" fmla="*/ 64 w 224"/>
                <a:gd name="T21" fmla="*/ 9 h 248"/>
                <a:gd name="T22" fmla="*/ 68 w 224"/>
                <a:gd name="T23" fmla="*/ 3 h 248"/>
                <a:gd name="T24" fmla="*/ 224 w 224"/>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48">
                  <a:moveTo>
                    <a:pt x="224" y="0"/>
                  </a:moveTo>
                  <a:cubicBezTo>
                    <a:pt x="221" y="13"/>
                    <a:pt x="217" y="26"/>
                    <a:pt x="212" y="38"/>
                  </a:cubicBezTo>
                  <a:cubicBezTo>
                    <a:pt x="172" y="147"/>
                    <a:pt x="172" y="147"/>
                    <a:pt x="172" y="147"/>
                  </a:cubicBezTo>
                  <a:cubicBezTo>
                    <a:pt x="164" y="165"/>
                    <a:pt x="157" y="185"/>
                    <a:pt x="146" y="203"/>
                  </a:cubicBezTo>
                  <a:cubicBezTo>
                    <a:pt x="134" y="222"/>
                    <a:pt x="119" y="235"/>
                    <a:pt x="103" y="242"/>
                  </a:cubicBezTo>
                  <a:cubicBezTo>
                    <a:pt x="89" y="247"/>
                    <a:pt x="76" y="248"/>
                    <a:pt x="65" y="248"/>
                  </a:cubicBezTo>
                  <a:cubicBezTo>
                    <a:pt x="60" y="248"/>
                    <a:pt x="54" y="248"/>
                    <a:pt x="49" y="248"/>
                  </a:cubicBezTo>
                  <a:cubicBezTo>
                    <a:pt x="38" y="247"/>
                    <a:pt x="21" y="246"/>
                    <a:pt x="10" y="234"/>
                  </a:cubicBezTo>
                  <a:cubicBezTo>
                    <a:pt x="1" y="224"/>
                    <a:pt x="0" y="210"/>
                    <a:pt x="1" y="197"/>
                  </a:cubicBezTo>
                  <a:cubicBezTo>
                    <a:pt x="5" y="133"/>
                    <a:pt x="26" y="69"/>
                    <a:pt x="61" y="15"/>
                  </a:cubicBezTo>
                  <a:cubicBezTo>
                    <a:pt x="61" y="14"/>
                    <a:pt x="63" y="11"/>
                    <a:pt x="64" y="9"/>
                  </a:cubicBezTo>
                  <a:cubicBezTo>
                    <a:pt x="68" y="3"/>
                    <a:pt x="68" y="3"/>
                    <a:pt x="68" y="3"/>
                  </a:cubicBezTo>
                  <a:cubicBezTo>
                    <a:pt x="120" y="5"/>
                    <a:pt x="172" y="4"/>
                    <a:pt x="224" y="0"/>
                  </a:cubicBezTo>
                  <a:close/>
                </a:path>
              </a:pathLst>
            </a:custGeom>
            <a:solidFill>
              <a:srgbClr val="E6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1" name="Freeform 58"/>
            <p:cNvSpPr>
              <a:spLocks/>
            </p:cNvSpPr>
            <p:nvPr/>
          </p:nvSpPr>
          <p:spPr bwMode="auto">
            <a:xfrm>
              <a:off x="3236913" y="3611563"/>
              <a:ext cx="444500" cy="649288"/>
            </a:xfrm>
            <a:custGeom>
              <a:avLst/>
              <a:gdLst>
                <a:gd name="T0" fmla="*/ 83 w 104"/>
                <a:gd name="T1" fmla="*/ 0 h 153"/>
                <a:gd name="T2" fmla="*/ 85 w 104"/>
                <a:gd name="T3" fmla="*/ 22 h 153"/>
                <a:gd name="T4" fmla="*/ 94 w 104"/>
                <a:gd name="T5" fmla="*/ 43 h 153"/>
                <a:gd name="T6" fmla="*/ 89 w 104"/>
                <a:gd name="T7" fmla="*/ 113 h 153"/>
                <a:gd name="T8" fmla="*/ 29 w 104"/>
                <a:gd name="T9" fmla="*/ 152 h 153"/>
                <a:gd name="T10" fmla="*/ 20 w 104"/>
                <a:gd name="T11" fmla="*/ 151 h 153"/>
                <a:gd name="T12" fmla="*/ 21 w 104"/>
                <a:gd name="T13" fmla="*/ 143 h 153"/>
                <a:gd name="T14" fmla="*/ 7 w 104"/>
                <a:gd name="T15" fmla="*/ 139 h 153"/>
                <a:gd name="T16" fmla="*/ 1 w 104"/>
                <a:gd name="T17" fmla="*/ 127 h 153"/>
                <a:gd name="T18" fmla="*/ 15 w 104"/>
                <a:gd name="T19" fmla="*/ 118 h 153"/>
                <a:gd name="T20" fmla="*/ 9 w 104"/>
                <a:gd name="T21" fmla="*/ 101 h 153"/>
                <a:gd name="T22" fmla="*/ 27 w 104"/>
                <a:gd name="T23" fmla="*/ 99 h 153"/>
                <a:gd name="T24" fmla="*/ 35 w 104"/>
                <a:gd name="T25" fmla="*/ 8 h 153"/>
                <a:gd name="T26" fmla="*/ 83 w 104"/>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53">
                  <a:moveTo>
                    <a:pt x="83" y="0"/>
                  </a:moveTo>
                  <a:cubicBezTo>
                    <a:pt x="81" y="8"/>
                    <a:pt x="83" y="15"/>
                    <a:pt x="85" y="22"/>
                  </a:cubicBezTo>
                  <a:cubicBezTo>
                    <a:pt x="88" y="29"/>
                    <a:pt x="92" y="36"/>
                    <a:pt x="94" y="43"/>
                  </a:cubicBezTo>
                  <a:cubicBezTo>
                    <a:pt x="104" y="65"/>
                    <a:pt x="101" y="92"/>
                    <a:pt x="89" y="113"/>
                  </a:cubicBezTo>
                  <a:cubicBezTo>
                    <a:pt x="76" y="135"/>
                    <a:pt x="54" y="149"/>
                    <a:pt x="29" y="152"/>
                  </a:cubicBezTo>
                  <a:cubicBezTo>
                    <a:pt x="26" y="153"/>
                    <a:pt x="22" y="153"/>
                    <a:pt x="20" y="151"/>
                  </a:cubicBezTo>
                  <a:cubicBezTo>
                    <a:pt x="17" y="148"/>
                    <a:pt x="18" y="143"/>
                    <a:pt x="21" y="143"/>
                  </a:cubicBezTo>
                  <a:cubicBezTo>
                    <a:pt x="16" y="142"/>
                    <a:pt x="11" y="142"/>
                    <a:pt x="7" y="139"/>
                  </a:cubicBezTo>
                  <a:cubicBezTo>
                    <a:pt x="3" y="137"/>
                    <a:pt x="0" y="132"/>
                    <a:pt x="1" y="127"/>
                  </a:cubicBezTo>
                  <a:cubicBezTo>
                    <a:pt x="3" y="122"/>
                    <a:pt x="9" y="119"/>
                    <a:pt x="15" y="118"/>
                  </a:cubicBezTo>
                  <a:cubicBezTo>
                    <a:pt x="9" y="116"/>
                    <a:pt x="5" y="107"/>
                    <a:pt x="9" y="101"/>
                  </a:cubicBezTo>
                  <a:cubicBezTo>
                    <a:pt x="13" y="95"/>
                    <a:pt x="22" y="94"/>
                    <a:pt x="27" y="99"/>
                  </a:cubicBezTo>
                  <a:cubicBezTo>
                    <a:pt x="30" y="69"/>
                    <a:pt x="32" y="38"/>
                    <a:pt x="35" y="8"/>
                  </a:cubicBezTo>
                  <a:cubicBezTo>
                    <a:pt x="51" y="4"/>
                    <a:pt x="67" y="1"/>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2" name="Freeform 59"/>
            <p:cNvSpPr>
              <a:spLocks/>
            </p:cNvSpPr>
            <p:nvPr/>
          </p:nvSpPr>
          <p:spPr bwMode="auto">
            <a:xfrm>
              <a:off x="2049463" y="1557338"/>
              <a:ext cx="1609725" cy="2201863"/>
            </a:xfrm>
            <a:custGeom>
              <a:avLst/>
              <a:gdLst>
                <a:gd name="T0" fmla="*/ 9 w 378"/>
                <a:gd name="T1" fmla="*/ 362 h 519"/>
                <a:gd name="T2" fmla="*/ 28 w 378"/>
                <a:gd name="T3" fmla="*/ 146 h 519"/>
                <a:gd name="T4" fmla="*/ 22 w 378"/>
                <a:gd name="T5" fmla="*/ 71 h 519"/>
                <a:gd name="T6" fmla="*/ 104 w 378"/>
                <a:gd name="T7" fmla="*/ 5 h 519"/>
                <a:gd name="T8" fmla="*/ 214 w 378"/>
                <a:gd name="T9" fmla="*/ 23 h 519"/>
                <a:gd name="T10" fmla="*/ 247 w 378"/>
                <a:gd name="T11" fmla="*/ 37 h 519"/>
                <a:gd name="T12" fmla="*/ 248 w 378"/>
                <a:gd name="T13" fmla="*/ 38 h 519"/>
                <a:gd name="T14" fmla="*/ 250 w 378"/>
                <a:gd name="T15" fmla="*/ 38 h 519"/>
                <a:gd name="T16" fmla="*/ 323 w 378"/>
                <a:gd name="T17" fmla="*/ 78 h 519"/>
                <a:gd name="T18" fmla="*/ 375 w 378"/>
                <a:gd name="T19" fmla="*/ 120 h 519"/>
                <a:gd name="T20" fmla="*/ 375 w 378"/>
                <a:gd name="T21" fmla="*/ 164 h 519"/>
                <a:gd name="T22" fmla="*/ 374 w 378"/>
                <a:gd name="T23" fmla="*/ 221 h 519"/>
                <a:gd name="T24" fmla="*/ 369 w 378"/>
                <a:gd name="T25" fmla="*/ 365 h 519"/>
                <a:gd name="T26" fmla="*/ 375 w 378"/>
                <a:gd name="T27" fmla="*/ 500 h 519"/>
                <a:gd name="T28" fmla="*/ 302 w 378"/>
                <a:gd name="T29" fmla="*/ 516 h 519"/>
                <a:gd name="T30" fmla="*/ 279 w 378"/>
                <a:gd name="T31" fmla="*/ 450 h 519"/>
                <a:gd name="T32" fmla="*/ 269 w 378"/>
                <a:gd name="T33" fmla="*/ 407 h 519"/>
                <a:gd name="T34" fmla="*/ 216 w 378"/>
                <a:gd name="T35" fmla="*/ 453 h 519"/>
                <a:gd name="T36" fmla="*/ 114 w 378"/>
                <a:gd name="T37" fmla="*/ 453 h 519"/>
                <a:gd name="T38" fmla="*/ 40 w 378"/>
                <a:gd name="T39" fmla="*/ 432 h 519"/>
                <a:gd name="T40" fmla="*/ 10 w 378"/>
                <a:gd name="T41" fmla="*/ 413 h 519"/>
                <a:gd name="T42" fmla="*/ 9 w 378"/>
                <a:gd name="T43" fmla="*/ 36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519">
                  <a:moveTo>
                    <a:pt x="9" y="362"/>
                  </a:moveTo>
                  <a:cubicBezTo>
                    <a:pt x="29" y="292"/>
                    <a:pt x="40" y="218"/>
                    <a:pt x="28" y="146"/>
                  </a:cubicBezTo>
                  <a:cubicBezTo>
                    <a:pt x="24" y="121"/>
                    <a:pt x="16" y="96"/>
                    <a:pt x="22" y="71"/>
                  </a:cubicBezTo>
                  <a:cubicBezTo>
                    <a:pt x="31" y="35"/>
                    <a:pt x="67" y="10"/>
                    <a:pt x="104" y="5"/>
                  </a:cubicBezTo>
                  <a:cubicBezTo>
                    <a:pt x="141" y="0"/>
                    <a:pt x="179" y="10"/>
                    <a:pt x="214" y="23"/>
                  </a:cubicBezTo>
                  <a:cubicBezTo>
                    <a:pt x="225" y="27"/>
                    <a:pt x="236" y="32"/>
                    <a:pt x="247" y="37"/>
                  </a:cubicBezTo>
                  <a:cubicBezTo>
                    <a:pt x="247" y="37"/>
                    <a:pt x="248" y="37"/>
                    <a:pt x="248" y="38"/>
                  </a:cubicBezTo>
                  <a:cubicBezTo>
                    <a:pt x="249" y="38"/>
                    <a:pt x="250" y="38"/>
                    <a:pt x="250" y="38"/>
                  </a:cubicBezTo>
                  <a:cubicBezTo>
                    <a:pt x="276" y="48"/>
                    <a:pt x="302" y="59"/>
                    <a:pt x="323" y="78"/>
                  </a:cubicBezTo>
                  <a:cubicBezTo>
                    <a:pt x="338" y="92"/>
                    <a:pt x="371" y="99"/>
                    <a:pt x="375" y="120"/>
                  </a:cubicBezTo>
                  <a:cubicBezTo>
                    <a:pt x="378" y="134"/>
                    <a:pt x="377" y="149"/>
                    <a:pt x="375" y="164"/>
                  </a:cubicBezTo>
                  <a:cubicBezTo>
                    <a:pt x="377" y="183"/>
                    <a:pt x="375" y="202"/>
                    <a:pt x="374" y="221"/>
                  </a:cubicBezTo>
                  <a:cubicBezTo>
                    <a:pt x="370" y="269"/>
                    <a:pt x="368" y="317"/>
                    <a:pt x="369" y="365"/>
                  </a:cubicBezTo>
                  <a:cubicBezTo>
                    <a:pt x="370" y="410"/>
                    <a:pt x="369" y="456"/>
                    <a:pt x="375" y="500"/>
                  </a:cubicBezTo>
                  <a:cubicBezTo>
                    <a:pt x="358" y="506"/>
                    <a:pt x="319" y="519"/>
                    <a:pt x="302" y="516"/>
                  </a:cubicBezTo>
                  <a:cubicBezTo>
                    <a:pt x="293" y="495"/>
                    <a:pt x="285" y="473"/>
                    <a:pt x="279" y="450"/>
                  </a:cubicBezTo>
                  <a:cubicBezTo>
                    <a:pt x="275" y="436"/>
                    <a:pt x="272" y="421"/>
                    <a:pt x="269" y="407"/>
                  </a:cubicBezTo>
                  <a:cubicBezTo>
                    <a:pt x="256" y="427"/>
                    <a:pt x="238" y="444"/>
                    <a:pt x="216" y="453"/>
                  </a:cubicBezTo>
                  <a:cubicBezTo>
                    <a:pt x="184" y="466"/>
                    <a:pt x="148" y="461"/>
                    <a:pt x="114" y="453"/>
                  </a:cubicBezTo>
                  <a:cubicBezTo>
                    <a:pt x="89" y="447"/>
                    <a:pt x="65" y="440"/>
                    <a:pt x="40" y="432"/>
                  </a:cubicBezTo>
                  <a:cubicBezTo>
                    <a:pt x="29" y="428"/>
                    <a:pt x="17" y="423"/>
                    <a:pt x="10" y="413"/>
                  </a:cubicBezTo>
                  <a:cubicBezTo>
                    <a:pt x="0" y="399"/>
                    <a:pt x="5" y="379"/>
                    <a:pt x="9" y="362"/>
                  </a:cubicBezTo>
                  <a:close/>
                </a:path>
              </a:pathLst>
            </a:custGeom>
            <a:solidFill>
              <a:srgbClr val="E6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3" name="Freeform 60"/>
            <p:cNvSpPr>
              <a:spLocks/>
            </p:cNvSpPr>
            <p:nvPr/>
          </p:nvSpPr>
          <p:spPr bwMode="auto">
            <a:xfrm>
              <a:off x="2636838" y="1514475"/>
              <a:ext cx="490538" cy="212725"/>
            </a:xfrm>
            <a:custGeom>
              <a:avLst/>
              <a:gdLst>
                <a:gd name="T0" fmla="*/ 76 w 115"/>
                <a:gd name="T1" fmla="*/ 33 h 50"/>
                <a:gd name="T2" fmla="*/ 0 w 115"/>
                <a:gd name="T3" fmla="*/ 14 h 50"/>
                <a:gd name="T4" fmla="*/ 10 w 115"/>
                <a:gd name="T5" fmla="*/ 0 h 50"/>
                <a:gd name="T6" fmla="*/ 37 w 115"/>
                <a:gd name="T7" fmla="*/ 12 h 50"/>
                <a:gd name="T8" fmla="*/ 96 w 115"/>
                <a:gd name="T9" fmla="*/ 25 h 50"/>
                <a:gd name="T10" fmla="*/ 109 w 115"/>
                <a:gd name="T11" fmla="*/ 27 h 50"/>
                <a:gd name="T12" fmla="*/ 109 w 115"/>
                <a:gd name="T13" fmla="*/ 29 h 50"/>
                <a:gd name="T14" fmla="*/ 115 w 115"/>
                <a:gd name="T15" fmla="*/ 50 h 50"/>
                <a:gd name="T16" fmla="*/ 76 w 115"/>
                <a:gd name="T17"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0">
                  <a:moveTo>
                    <a:pt x="76" y="33"/>
                  </a:moveTo>
                  <a:cubicBezTo>
                    <a:pt x="51" y="24"/>
                    <a:pt x="26" y="16"/>
                    <a:pt x="0" y="14"/>
                  </a:cubicBezTo>
                  <a:cubicBezTo>
                    <a:pt x="3" y="9"/>
                    <a:pt x="7" y="5"/>
                    <a:pt x="10" y="0"/>
                  </a:cubicBezTo>
                  <a:cubicBezTo>
                    <a:pt x="19" y="5"/>
                    <a:pt x="28" y="8"/>
                    <a:pt x="37" y="12"/>
                  </a:cubicBezTo>
                  <a:cubicBezTo>
                    <a:pt x="56" y="18"/>
                    <a:pt x="76" y="21"/>
                    <a:pt x="96" y="25"/>
                  </a:cubicBezTo>
                  <a:cubicBezTo>
                    <a:pt x="100" y="26"/>
                    <a:pt x="104" y="27"/>
                    <a:pt x="109" y="27"/>
                  </a:cubicBezTo>
                  <a:cubicBezTo>
                    <a:pt x="109" y="28"/>
                    <a:pt x="109" y="28"/>
                    <a:pt x="109" y="29"/>
                  </a:cubicBezTo>
                  <a:cubicBezTo>
                    <a:pt x="110" y="36"/>
                    <a:pt x="112" y="43"/>
                    <a:pt x="115" y="50"/>
                  </a:cubicBezTo>
                  <a:cubicBezTo>
                    <a:pt x="102" y="43"/>
                    <a:pt x="89" y="38"/>
                    <a:pt x="76" y="33"/>
                  </a:cubicBezTo>
                  <a:close/>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4" name="Freeform 61"/>
            <p:cNvSpPr>
              <a:spLocks/>
            </p:cNvSpPr>
            <p:nvPr/>
          </p:nvSpPr>
          <p:spPr bwMode="auto">
            <a:xfrm>
              <a:off x="2547938" y="715963"/>
              <a:ext cx="1039813" cy="1014413"/>
            </a:xfrm>
            <a:custGeom>
              <a:avLst/>
              <a:gdLst>
                <a:gd name="T0" fmla="*/ 0 w 244"/>
                <a:gd name="T1" fmla="*/ 120 h 239"/>
                <a:gd name="T2" fmla="*/ 125 w 244"/>
                <a:gd name="T3" fmla="*/ 239 h 239"/>
                <a:gd name="T4" fmla="*/ 244 w 244"/>
                <a:gd name="T5" fmla="*/ 120 h 239"/>
                <a:gd name="T6" fmla="*/ 125 w 244"/>
                <a:gd name="T7" fmla="*/ 0 h 239"/>
                <a:gd name="T8" fmla="*/ 0 w 244"/>
                <a:gd name="T9" fmla="*/ 120 h 239"/>
              </a:gdLst>
              <a:ahLst/>
              <a:cxnLst>
                <a:cxn ang="0">
                  <a:pos x="T0" y="T1"/>
                </a:cxn>
                <a:cxn ang="0">
                  <a:pos x="T2" y="T3"/>
                </a:cxn>
                <a:cxn ang="0">
                  <a:pos x="T4" y="T5"/>
                </a:cxn>
                <a:cxn ang="0">
                  <a:pos x="T6" y="T7"/>
                </a:cxn>
                <a:cxn ang="0">
                  <a:pos x="T8" y="T9"/>
                </a:cxn>
              </a:cxnLst>
              <a:rect l="0" t="0" r="r" b="b"/>
              <a:pathLst>
                <a:path w="244" h="239">
                  <a:moveTo>
                    <a:pt x="0" y="120"/>
                  </a:moveTo>
                  <a:cubicBezTo>
                    <a:pt x="0" y="186"/>
                    <a:pt x="21" y="239"/>
                    <a:pt x="125" y="239"/>
                  </a:cubicBezTo>
                  <a:cubicBezTo>
                    <a:pt x="197" y="239"/>
                    <a:pt x="244" y="186"/>
                    <a:pt x="244" y="120"/>
                  </a:cubicBezTo>
                  <a:cubicBezTo>
                    <a:pt x="244" y="54"/>
                    <a:pt x="197" y="0"/>
                    <a:pt x="125" y="0"/>
                  </a:cubicBezTo>
                  <a:cubicBezTo>
                    <a:pt x="53" y="0"/>
                    <a:pt x="0" y="29"/>
                    <a:pt x="0" y="120"/>
                  </a:cubicBezTo>
                  <a:close/>
                </a:path>
              </a:pathLst>
            </a:custGeom>
            <a:solidFill>
              <a:srgbClr val="E6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5" name="Freeform 62"/>
            <p:cNvSpPr>
              <a:spLocks/>
            </p:cNvSpPr>
            <p:nvPr/>
          </p:nvSpPr>
          <p:spPr bwMode="auto">
            <a:xfrm>
              <a:off x="3289301" y="771525"/>
              <a:ext cx="298450" cy="623888"/>
            </a:xfrm>
            <a:custGeom>
              <a:avLst/>
              <a:gdLst>
                <a:gd name="T0" fmla="*/ 7 w 70"/>
                <a:gd name="T1" fmla="*/ 57 h 147"/>
                <a:gd name="T2" fmla="*/ 8 w 70"/>
                <a:gd name="T3" fmla="*/ 0 h 147"/>
                <a:gd name="T4" fmla="*/ 70 w 70"/>
                <a:gd name="T5" fmla="*/ 107 h 147"/>
                <a:gd name="T6" fmla="*/ 68 w 70"/>
                <a:gd name="T7" fmla="*/ 130 h 147"/>
                <a:gd name="T8" fmla="*/ 61 w 70"/>
                <a:gd name="T9" fmla="*/ 132 h 147"/>
                <a:gd name="T10" fmla="*/ 7 w 70"/>
                <a:gd name="T11" fmla="*/ 57 h 147"/>
              </a:gdLst>
              <a:ahLst/>
              <a:cxnLst>
                <a:cxn ang="0">
                  <a:pos x="T0" y="T1"/>
                </a:cxn>
                <a:cxn ang="0">
                  <a:pos x="T2" y="T3"/>
                </a:cxn>
                <a:cxn ang="0">
                  <a:pos x="T4" y="T5"/>
                </a:cxn>
                <a:cxn ang="0">
                  <a:pos x="T6" y="T7"/>
                </a:cxn>
                <a:cxn ang="0">
                  <a:pos x="T8" y="T9"/>
                </a:cxn>
                <a:cxn ang="0">
                  <a:pos x="T10" y="T11"/>
                </a:cxn>
              </a:cxnLst>
              <a:rect l="0" t="0" r="r" b="b"/>
              <a:pathLst>
                <a:path w="70" h="147">
                  <a:moveTo>
                    <a:pt x="7" y="57"/>
                  </a:moveTo>
                  <a:cubicBezTo>
                    <a:pt x="1" y="39"/>
                    <a:pt x="0" y="18"/>
                    <a:pt x="8" y="0"/>
                  </a:cubicBezTo>
                  <a:cubicBezTo>
                    <a:pt x="47" y="20"/>
                    <a:pt x="70" y="60"/>
                    <a:pt x="70" y="107"/>
                  </a:cubicBezTo>
                  <a:cubicBezTo>
                    <a:pt x="70" y="115"/>
                    <a:pt x="69" y="123"/>
                    <a:pt x="68" y="130"/>
                  </a:cubicBezTo>
                  <a:cubicBezTo>
                    <a:pt x="66" y="131"/>
                    <a:pt x="63" y="132"/>
                    <a:pt x="61" y="132"/>
                  </a:cubicBezTo>
                  <a:cubicBezTo>
                    <a:pt x="54" y="131"/>
                    <a:pt x="36" y="147"/>
                    <a:pt x="7" y="57"/>
                  </a:cubicBez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6" name="Freeform 63"/>
            <p:cNvSpPr>
              <a:spLocks/>
            </p:cNvSpPr>
            <p:nvPr/>
          </p:nvSpPr>
          <p:spPr bwMode="auto">
            <a:xfrm>
              <a:off x="3036888" y="2728913"/>
              <a:ext cx="588963" cy="287338"/>
            </a:xfrm>
            <a:custGeom>
              <a:avLst/>
              <a:gdLst>
                <a:gd name="T0" fmla="*/ 73 w 138"/>
                <a:gd name="T1" fmla="*/ 34 h 68"/>
                <a:gd name="T2" fmla="*/ 138 w 138"/>
                <a:gd name="T3" fmla="*/ 11 h 68"/>
                <a:gd name="T4" fmla="*/ 137 w 138"/>
                <a:gd name="T5" fmla="*/ 45 h 68"/>
                <a:gd name="T6" fmla="*/ 73 w 138"/>
                <a:gd name="T7" fmla="*/ 68 h 68"/>
                <a:gd name="T8" fmla="*/ 0 w 138"/>
                <a:gd name="T9" fmla="*/ 17 h 68"/>
                <a:gd name="T10" fmla="*/ 5 w 138"/>
                <a:gd name="T11" fmla="*/ 0 h 68"/>
                <a:gd name="T12" fmla="*/ 73 w 138"/>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38" h="68">
                  <a:moveTo>
                    <a:pt x="73" y="34"/>
                  </a:moveTo>
                  <a:cubicBezTo>
                    <a:pt x="90" y="34"/>
                    <a:pt x="126" y="18"/>
                    <a:pt x="138" y="11"/>
                  </a:cubicBezTo>
                  <a:cubicBezTo>
                    <a:pt x="138" y="22"/>
                    <a:pt x="138" y="34"/>
                    <a:pt x="137" y="45"/>
                  </a:cubicBezTo>
                  <a:cubicBezTo>
                    <a:pt x="125" y="52"/>
                    <a:pt x="90" y="68"/>
                    <a:pt x="73" y="68"/>
                  </a:cubicBezTo>
                  <a:cubicBezTo>
                    <a:pt x="33" y="68"/>
                    <a:pt x="0" y="45"/>
                    <a:pt x="0" y="17"/>
                  </a:cubicBezTo>
                  <a:cubicBezTo>
                    <a:pt x="0" y="11"/>
                    <a:pt x="2" y="5"/>
                    <a:pt x="5" y="0"/>
                  </a:cubicBezTo>
                  <a:cubicBezTo>
                    <a:pt x="15" y="19"/>
                    <a:pt x="41" y="34"/>
                    <a:pt x="73" y="34"/>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7" name="Freeform 64"/>
            <p:cNvSpPr>
              <a:spLocks/>
            </p:cNvSpPr>
            <p:nvPr/>
          </p:nvSpPr>
          <p:spPr bwMode="auto">
            <a:xfrm>
              <a:off x="1908176" y="1531938"/>
              <a:ext cx="1328738" cy="2184400"/>
            </a:xfrm>
            <a:custGeom>
              <a:avLst/>
              <a:gdLst>
                <a:gd name="T0" fmla="*/ 75 w 312"/>
                <a:gd name="T1" fmla="*/ 8 h 515"/>
                <a:gd name="T2" fmla="*/ 127 w 312"/>
                <a:gd name="T3" fmla="*/ 13 h 515"/>
                <a:gd name="T4" fmla="*/ 239 w 312"/>
                <a:gd name="T5" fmla="*/ 78 h 515"/>
                <a:gd name="T6" fmla="*/ 312 w 312"/>
                <a:gd name="T7" fmla="*/ 204 h 515"/>
                <a:gd name="T8" fmla="*/ 311 w 312"/>
                <a:gd name="T9" fmla="*/ 425 h 515"/>
                <a:gd name="T10" fmla="*/ 290 w 312"/>
                <a:gd name="T11" fmla="*/ 472 h 515"/>
                <a:gd name="T12" fmla="*/ 215 w 312"/>
                <a:gd name="T13" fmla="*/ 515 h 515"/>
                <a:gd name="T14" fmla="*/ 236 w 312"/>
                <a:gd name="T15" fmla="*/ 469 h 515"/>
                <a:gd name="T16" fmla="*/ 236 w 312"/>
                <a:gd name="T17" fmla="*/ 247 h 515"/>
                <a:gd name="T18" fmla="*/ 164 w 312"/>
                <a:gd name="T19" fmla="*/ 121 h 515"/>
                <a:gd name="T20" fmla="*/ 52 w 312"/>
                <a:gd name="T21" fmla="*/ 57 h 515"/>
                <a:gd name="T22" fmla="*/ 0 w 312"/>
                <a:gd name="T23" fmla="*/ 52 h 515"/>
                <a:gd name="T24" fmla="*/ 75 w 312"/>
                <a:gd name="T25" fmla="*/ 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515">
                  <a:moveTo>
                    <a:pt x="75" y="8"/>
                  </a:moveTo>
                  <a:cubicBezTo>
                    <a:pt x="88" y="0"/>
                    <a:pt x="106" y="1"/>
                    <a:pt x="127" y="13"/>
                  </a:cubicBezTo>
                  <a:cubicBezTo>
                    <a:pt x="239" y="78"/>
                    <a:pt x="239" y="78"/>
                    <a:pt x="239" y="78"/>
                  </a:cubicBezTo>
                  <a:cubicBezTo>
                    <a:pt x="279" y="101"/>
                    <a:pt x="312" y="157"/>
                    <a:pt x="312" y="204"/>
                  </a:cubicBezTo>
                  <a:cubicBezTo>
                    <a:pt x="311" y="425"/>
                    <a:pt x="311" y="425"/>
                    <a:pt x="311" y="425"/>
                  </a:cubicBezTo>
                  <a:cubicBezTo>
                    <a:pt x="311" y="448"/>
                    <a:pt x="303" y="464"/>
                    <a:pt x="290" y="472"/>
                  </a:cubicBezTo>
                  <a:cubicBezTo>
                    <a:pt x="215" y="515"/>
                    <a:pt x="215" y="515"/>
                    <a:pt x="215" y="515"/>
                  </a:cubicBezTo>
                  <a:cubicBezTo>
                    <a:pt x="228" y="508"/>
                    <a:pt x="236" y="492"/>
                    <a:pt x="236" y="469"/>
                  </a:cubicBezTo>
                  <a:cubicBezTo>
                    <a:pt x="236" y="247"/>
                    <a:pt x="236" y="247"/>
                    <a:pt x="236" y="247"/>
                  </a:cubicBezTo>
                  <a:cubicBezTo>
                    <a:pt x="237" y="201"/>
                    <a:pt x="204" y="145"/>
                    <a:pt x="164" y="121"/>
                  </a:cubicBezTo>
                  <a:cubicBezTo>
                    <a:pt x="52" y="57"/>
                    <a:pt x="52" y="57"/>
                    <a:pt x="52" y="57"/>
                  </a:cubicBezTo>
                  <a:cubicBezTo>
                    <a:pt x="31" y="45"/>
                    <a:pt x="13" y="44"/>
                    <a:pt x="0" y="52"/>
                  </a:cubicBezTo>
                  <a:lnTo>
                    <a:pt x="75" y="8"/>
                  </a:lnTo>
                  <a:close/>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8" name="Freeform 65"/>
            <p:cNvSpPr>
              <a:spLocks/>
            </p:cNvSpPr>
            <p:nvPr/>
          </p:nvSpPr>
          <p:spPr bwMode="auto">
            <a:xfrm>
              <a:off x="1814513" y="1671638"/>
              <a:ext cx="1103313" cy="2125663"/>
            </a:xfrm>
            <a:custGeom>
              <a:avLst/>
              <a:gdLst>
                <a:gd name="T0" fmla="*/ 74 w 259"/>
                <a:gd name="T1" fmla="*/ 24 h 501"/>
                <a:gd name="T2" fmla="*/ 0 w 259"/>
                <a:gd name="T3" fmla="*/ 65 h 501"/>
                <a:gd name="T4" fmla="*/ 0 w 259"/>
                <a:gd name="T5" fmla="*/ 287 h 501"/>
                <a:gd name="T6" fmla="*/ 73 w 259"/>
                <a:gd name="T7" fmla="*/ 413 h 501"/>
                <a:gd name="T8" fmla="*/ 185 w 259"/>
                <a:gd name="T9" fmla="*/ 477 h 501"/>
                <a:gd name="T10" fmla="*/ 258 w 259"/>
                <a:gd name="T11" fmla="*/ 436 h 501"/>
                <a:gd name="T12" fmla="*/ 258 w 259"/>
                <a:gd name="T13" fmla="*/ 214 h 501"/>
                <a:gd name="T14" fmla="*/ 186 w 259"/>
                <a:gd name="T15" fmla="*/ 88 h 501"/>
                <a:gd name="T16" fmla="*/ 74 w 259"/>
                <a:gd name="T17" fmla="*/ 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501">
                  <a:moveTo>
                    <a:pt x="74" y="24"/>
                  </a:moveTo>
                  <a:cubicBezTo>
                    <a:pt x="33" y="0"/>
                    <a:pt x="1" y="19"/>
                    <a:pt x="0" y="65"/>
                  </a:cubicBezTo>
                  <a:cubicBezTo>
                    <a:pt x="0" y="287"/>
                    <a:pt x="0" y="287"/>
                    <a:pt x="0" y="287"/>
                  </a:cubicBezTo>
                  <a:cubicBezTo>
                    <a:pt x="0" y="333"/>
                    <a:pt x="32" y="389"/>
                    <a:pt x="73" y="413"/>
                  </a:cubicBezTo>
                  <a:cubicBezTo>
                    <a:pt x="185" y="477"/>
                    <a:pt x="185" y="477"/>
                    <a:pt x="185" y="477"/>
                  </a:cubicBezTo>
                  <a:cubicBezTo>
                    <a:pt x="225" y="501"/>
                    <a:pt x="258" y="482"/>
                    <a:pt x="258" y="436"/>
                  </a:cubicBezTo>
                  <a:cubicBezTo>
                    <a:pt x="258" y="214"/>
                    <a:pt x="258" y="214"/>
                    <a:pt x="258" y="214"/>
                  </a:cubicBezTo>
                  <a:cubicBezTo>
                    <a:pt x="259" y="168"/>
                    <a:pt x="226" y="112"/>
                    <a:pt x="186" y="88"/>
                  </a:cubicBezTo>
                  <a:lnTo>
                    <a:pt x="74" y="24"/>
                  </a:ln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9" name="Freeform 66"/>
            <p:cNvSpPr>
              <a:spLocks/>
            </p:cNvSpPr>
            <p:nvPr/>
          </p:nvSpPr>
          <p:spPr bwMode="auto">
            <a:xfrm>
              <a:off x="2211388" y="1671638"/>
              <a:ext cx="203200" cy="114300"/>
            </a:xfrm>
            <a:custGeom>
              <a:avLst/>
              <a:gdLst>
                <a:gd name="T0" fmla="*/ 9 w 48"/>
                <a:gd name="T1" fmla="*/ 5 h 27"/>
                <a:gd name="T2" fmla="*/ 9 w 48"/>
                <a:gd name="T3" fmla="*/ 22 h 27"/>
                <a:gd name="T4" fmla="*/ 39 w 48"/>
                <a:gd name="T5" fmla="*/ 22 h 27"/>
                <a:gd name="T6" fmla="*/ 39 w 48"/>
                <a:gd name="T7" fmla="*/ 5 h 27"/>
                <a:gd name="T8" fmla="*/ 9 w 48"/>
                <a:gd name="T9" fmla="*/ 5 h 27"/>
              </a:gdLst>
              <a:ahLst/>
              <a:cxnLst>
                <a:cxn ang="0">
                  <a:pos x="T0" y="T1"/>
                </a:cxn>
                <a:cxn ang="0">
                  <a:pos x="T2" y="T3"/>
                </a:cxn>
                <a:cxn ang="0">
                  <a:pos x="T4" y="T5"/>
                </a:cxn>
                <a:cxn ang="0">
                  <a:pos x="T6" y="T7"/>
                </a:cxn>
                <a:cxn ang="0">
                  <a:pos x="T8" y="T9"/>
                </a:cxn>
              </a:cxnLst>
              <a:rect l="0" t="0" r="r" b="b"/>
              <a:pathLst>
                <a:path w="48" h="27">
                  <a:moveTo>
                    <a:pt x="9" y="5"/>
                  </a:moveTo>
                  <a:cubicBezTo>
                    <a:pt x="0" y="10"/>
                    <a:pt x="0" y="18"/>
                    <a:pt x="9" y="22"/>
                  </a:cubicBezTo>
                  <a:cubicBezTo>
                    <a:pt x="17" y="27"/>
                    <a:pt x="31" y="27"/>
                    <a:pt x="39" y="22"/>
                  </a:cubicBezTo>
                  <a:cubicBezTo>
                    <a:pt x="48" y="18"/>
                    <a:pt x="48" y="10"/>
                    <a:pt x="39" y="5"/>
                  </a:cubicBezTo>
                  <a:cubicBezTo>
                    <a:pt x="31" y="0"/>
                    <a:pt x="17" y="0"/>
                    <a:pt x="9" y="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0" name="Freeform 67"/>
            <p:cNvSpPr>
              <a:spLocks/>
            </p:cNvSpPr>
            <p:nvPr/>
          </p:nvSpPr>
          <p:spPr bwMode="auto">
            <a:xfrm>
              <a:off x="2300288" y="708025"/>
              <a:ext cx="25400" cy="1031875"/>
            </a:xfrm>
            <a:custGeom>
              <a:avLst/>
              <a:gdLst>
                <a:gd name="T0" fmla="*/ 3 w 6"/>
                <a:gd name="T1" fmla="*/ 243 h 243"/>
                <a:gd name="T2" fmla="*/ 6 w 6"/>
                <a:gd name="T3" fmla="*/ 241 h 243"/>
                <a:gd name="T4" fmla="*/ 6 w 6"/>
                <a:gd name="T5" fmla="*/ 3 h 243"/>
                <a:gd name="T6" fmla="*/ 3 w 6"/>
                <a:gd name="T7" fmla="*/ 0 h 243"/>
                <a:gd name="T8" fmla="*/ 0 w 6"/>
                <a:gd name="T9" fmla="*/ 3 h 243"/>
                <a:gd name="T10" fmla="*/ 0 w 6"/>
                <a:gd name="T11" fmla="*/ 241 h 243"/>
                <a:gd name="T12" fmla="*/ 3 w 6"/>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6" h="243">
                  <a:moveTo>
                    <a:pt x="3" y="243"/>
                  </a:moveTo>
                  <a:cubicBezTo>
                    <a:pt x="5" y="243"/>
                    <a:pt x="6" y="242"/>
                    <a:pt x="6" y="241"/>
                  </a:cubicBezTo>
                  <a:cubicBezTo>
                    <a:pt x="6" y="3"/>
                    <a:pt x="6" y="3"/>
                    <a:pt x="6" y="3"/>
                  </a:cubicBezTo>
                  <a:cubicBezTo>
                    <a:pt x="6" y="1"/>
                    <a:pt x="5" y="0"/>
                    <a:pt x="3" y="0"/>
                  </a:cubicBezTo>
                  <a:cubicBezTo>
                    <a:pt x="2" y="0"/>
                    <a:pt x="0" y="1"/>
                    <a:pt x="0" y="3"/>
                  </a:cubicBezTo>
                  <a:cubicBezTo>
                    <a:pt x="0" y="241"/>
                    <a:pt x="0" y="241"/>
                    <a:pt x="0" y="241"/>
                  </a:cubicBezTo>
                  <a:cubicBezTo>
                    <a:pt x="0" y="242"/>
                    <a:pt x="2" y="243"/>
                    <a:pt x="3" y="243"/>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1" name="Freeform 68"/>
            <p:cNvSpPr>
              <a:spLocks/>
            </p:cNvSpPr>
            <p:nvPr/>
          </p:nvSpPr>
          <p:spPr bwMode="auto">
            <a:xfrm>
              <a:off x="2981326" y="3109913"/>
              <a:ext cx="196850" cy="258763"/>
            </a:xfrm>
            <a:custGeom>
              <a:avLst/>
              <a:gdLst>
                <a:gd name="T0" fmla="*/ 0 w 46"/>
                <a:gd name="T1" fmla="*/ 44 h 61"/>
                <a:gd name="T2" fmla="*/ 23 w 46"/>
                <a:gd name="T3" fmla="*/ 54 h 61"/>
                <a:gd name="T4" fmla="*/ 46 w 46"/>
                <a:gd name="T5" fmla="*/ 17 h 61"/>
                <a:gd name="T6" fmla="*/ 23 w 46"/>
                <a:gd name="T7" fmla="*/ 7 h 61"/>
                <a:gd name="T8" fmla="*/ 0 w 46"/>
                <a:gd name="T9" fmla="*/ 44 h 61"/>
              </a:gdLst>
              <a:ahLst/>
              <a:cxnLst>
                <a:cxn ang="0">
                  <a:pos x="T0" y="T1"/>
                </a:cxn>
                <a:cxn ang="0">
                  <a:pos x="T2" y="T3"/>
                </a:cxn>
                <a:cxn ang="0">
                  <a:pos x="T4" y="T5"/>
                </a:cxn>
                <a:cxn ang="0">
                  <a:pos x="T6" y="T7"/>
                </a:cxn>
                <a:cxn ang="0">
                  <a:pos x="T8" y="T9"/>
                </a:cxn>
              </a:cxnLst>
              <a:rect l="0" t="0" r="r" b="b"/>
              <a:pathLst>
                <a:path w="46" h="61">
                  <a:moveTo>
                    <a:pt x="0" y="44"/>
                  </a:moveTo>
                  <a:cubicBezTo>
                    <a:pt x="0" y="57"/>
                    <a:pt x="10" y="61"/>
                    <a:pt x="23" y="54"/>
                  </a:cubicBezTo>
                  <a:cubicBezTo>
                    <a:pt x="36" y="46"/>
                    <a:pt x="46" y="30"/>
                    <a:pt x="46" y="17"/>
                  </a:cubicBezTo>
                  <a:cubicBezTo>
                    <a:pt x="46" y="4"/>
                    <a:pt x="36" y="0"/>
                    <a:pt x="23" y="7"/>
                  </a:cubicBezTo>
                  <a:cubicBezTo>
                    <a:pt x="10" y="15"/>
                    <a:pt x="0" y="31"/>
                    <a:pt x="0" y="4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2" name="Freeform 69"/>
            <p:cNvSpPr>
              <a:spLocks/>
            </p:cNvSpPr>
            <p:nvPr/>
          </p:nvSpPr>
          <p:spPr bwMode="auto">
            <a:xfrm>
              <a:off x="3016251" y="2566988"/>
              <a:ext cx="127000" cy="449263"/>
            </a:xfrm>
            <a:custGeom>
              <a:avLst/>
              <a:gdLst>
                <a:gd name="T0" fmla="*/ 0 w 80"/>
                <a:gd name="T1" fmla="*/ 283 h 283"/>
                <a:gd name="T2" fmla="*/ 80 w 80"/>
                <a:gd name="T3" fmla="*/ 235 h 283"/>
                <a:gd name="T4" fmla="*/ 80 w 80"/>
                <a:gd name="T5" fmla="*/ 0 h 283"/>
                <a:gd name="T6" fmla="*/ 0 w 80"/>
                <a:gd name="T7" fmla="*/ 48 h 283"/>
                <a:gd name="T8" fmla="*/ 0 w 80"/>
                <a:gd name="T9" fmla="*/ 283 h 283"/>
              </a:gdLst>
              <a:ahLst/>
              <a:cxnLst>
                <a:cxn ang="0">
                  <a:pos x="T0" y="T1"/>
                </a:cxn>
                <a:cxn ang="0">
                  <a:pos x="T2" y="T3"/>
                </a:cxn>
                <a:cxn ang="0">
                  <a:pos x="T4" y="T5"/>
                </a:cxn>
                <a:cxn ang="0">
                  <a:pos x="T6" y="T7"/>
                </a:cxn>
                <a:cxn ang="0">
                  <a:pos x="T8" y="T9"/>
                </a:cxn>
              </a:cxnLst>
              <a:rect l="0" t="0" r="r" b="b"/>
              <a:pathLst>
                <a:path w="80" h="283">
                  <a:moveTo>
                    <a:pt x="0" y="283"/>
                  </a:moveTo>
                  <a:lnTo>
                    <a:pt x="80" y="235"/>
                  </a:lnTo>
                  <a:lnTo>
                    <a:pt x="80" y="0"/>
                  </a:lnTo>
                  <a:lnTo>
                    <a:pt x="0" y="48"/>
                  </a:lnTo>
                  <a:lnTo>
                    <a:pt x="0" y="283"/>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3" name="Freeform 70"/>
            <p:cNvSpPr>
              <a:spLocks/>
            </p:cNvSpPr>
            <p:nvPr/>
          </p:nvSpPr>
          <p:spPr bwMode="auto">
            <a:xfrm>
              <a:off x="2667001" y="3063875"/>
              <a:ext cx="50800" cy="373063"/>
            </a:xfrm>
            <a:custGeom>
              <a:avLst/>
              <a:gdLst>
                <a:gd name="T0" fmla="*/ 0 w 32"/>
                <a:gd name="T1" fmla="*/ 235 h 235"/>
                <a:gd name="T2" fmla="*/ 32 w 32"/>
                <a:gd name="T3" fmla="*/ 216 h 235"/>
                <a:gd name="T4" fmla="*/ 32 w 32"/>
                <a:gd name="T5" fmla="*/ 0 h 235"/>
                <a:gd name="T6" fmla="*/ 0 w 32"/>
                <a:gd name="T7" fmla="*/ 18 h 235"/>
                <a:gd name="T8" fmla="*/ 0 w 32"/>
                <a:gd name="T9" fmla="*/ 235 h 235"/>
              </a:gdLst>
              <a:ahLst/>
              <a:cxnLst>
                <a:cxn ang="0">
                  <a:pos x="T0" y="T1"/>
                </a:cxn>
                <a:cxn ang="0">
                  <a:pos x="T2" y="T3"/>
                </a:cxn>
                <a:cxn ang="0">
                  <a:pos x="T4" y="T5"/>
                </a:cxn>
                <a:cxn ang="0">
                  <a:pos x="T6" y="T7"/>
                </a:cxn>
                <a:cxn ang="0">
                  <a:pos x="T8" y="T9"/>
                </a:cxn>
              </a:cxnLst>
              <a:rect l="0" t="0" r="r" b="b"/>
              <a:pathLst>
                <a:path w="32" h="235">
                  <a:moveTo>
                    <a:pt x="0" y="235"/>
                  </a:moveTo>
                  <a:lnTo>
                    <a:pt x="32" y="216"/>
                  </a:lnTo>
                  <a:lnTo>
                    <a:pt x="32" y="0"/>
                  </a:lnTo>
                  <a:lnTo>
                    <a:pt x="0" y="18"/>
                  </a:lnTo>
                  <a:lnTo>
                    <a:pt x="0"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4" name="Freeform 71"/>
            <p:cNvSpPr>
              <a:spLocks/>
            </p:cNvSpPr>
            <p:nvPr/>
          </p:nvSpPr>
          <p:spPr bwMode="auto">
            <a:xfrm>
              <a:off x="2368551" y="2894013"/>
              <a:ext cx="349250" cy="198438"/>
            </a:xfrm>
            <a:custGeom>
              <a:avLst/>
              <a:gdLst>
                <a:gd name="T0" fmla="*/ 188 w 220"/>
                <a:gd name="T1" fmla="*/ 125 h 125"/>
                <a:gd name="T2" fmla="*/ 220 w 220"/>
                <a:gd name="T3" fmla="*/ 107 h 125"/>
                <a:gd name="T4" fmla="*/ 32 w 220"/>
                <a:gd name="T5" fmla="*/ 0 h 125"/>
                <a:gd name="T6" fmla="*/ 0 w 220"/>
                <a:gd name="T7" fmla="*/ 18 h 125"/>
                <a:gd name="T8" fmla="*/ 188 w 220"/>
                <a:gd name="T9" fmla="*/ 125 h 125"/>
              </a:gdLst>
              <a:ahLst/>
              <a:cxnLst>
                <a:cxn ang="0">
                  <a:pos x="T0" y="T1"/>
                </a:cxn>
                <a:cxn ang="0">
                  <a:pos x="T2" y="T3"/>
                </a:cxn>
                <a:cxn ang="0">
                  <a:pos x="T4" y="T5"/>
                </a:cxn>
                <a:cxn ang="0">
                  <a:pos x="T6" y="T7"/>
                </a:cxn>
                <a:cxn ang="0">
                  <a:pos x="T8" y="T9"/>
                </a:cxn>
              </a:cxnLst>
              <a:rect l="0" t="0" r="r" b="b"/>
              <a:pathLst>
                <a:path w="220" h="125">
                  <a:moveTo>
                    <a:pt x="188" y="125"/>
                  </a:moveTo>
                  <a:lnTo>
                    <a:pt x="220" y="107"/>
                  </a:lnTo>
                  <a:lnTo>
                    <a:pt x="32" y="0"/>
                  </a:lnTo>
                  <a:lnTo>
                    <a:pt x="0" y="18"/>
                  </a:lnTo>
                  <a:lnTo>
                    <a:pt x="188" y="12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5" name="Freeform 72"/>
            <p:cNvSpPr>
              <a:spLocks/>
            </p:cNvSpPr>
            <p:nvPr/>
          </p:nvSpPr>
          <p:spPr bwMode="auto">
            <a:xfrm>
              <a:off x="2368551" y="2922588"/>
              <a:ext cx="298450" cy="514350"/>
            </a:xfrm>
            <a:custGeom>
              <a:avLst/>
              <a:gdLst>
                <a:gd name="T0" fmla="*/ 0 w 188"/>
                <a:gd name="T1" fmla="*/ 0 h 324"/>
                <a:gd name="T2" fmla="*/ 0 w 188"/>
                <a:gd name="T3" fmla="*/ 214 h 324"/>
                <a:gd name="T4" fmla="*/ 188 w 188"/>
                <a:gd name="T5" fmla="*/ 324 h 324"/>
                <a:gd name="T6" fmla="*/ 188 w 188"/>
                <a:gd name="T7" fmla="*/ 107 h 324"/>
                <a:gd name="T8" fmla="*/ 0 w 188"/>
                <a:gd name="T9" fmla="*/ 0 h 324"/>
              </a:gdLst>
              <a:ahLst/>
              <a:cxnLst>
                <a:cxn ang="0">
                  <a:pos x="T0" y="T1"/>
                </a:cxn>
                <a:cxn ang="0">
                  <a:pos x="T2" y="T3"/>
                </a:cxn>
                <a:cxn ang="0">
                  <a:pos x="T4" y="T5"/>
                </a:cxn>
                <a:cxn ang="0">
                  <a:pos x="T6" y="T7"/>
                </a:cxn>
                <a:cxn ang="0">
                  <a:pos x="T8" y="T9"/>
                </a:cxn>
              </a:cxnLst>
              <a:rect l="0" t="0" r="r" b="b"/>
              <a:pathLst>
                <a:path w="188" h="324">
                  <a:moveTo>
                    <a:pt x="0" y="0"/>
                  </a:moveTo>
                  <a:lnTo>
                    <a:pt x="0" y="214"/>
                  </a:lnTo>
                  <a:lnTo>
                    <a:pt x="188" y="324"/>
                  </a:lnTo>
                  <a:lnTo>
                    <a:pt x="188" y="107"/>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6" name="Freeform 73"/>
            <p:cNvSpPr>
              <a:spLocks/>
            </p:cNvSpPr>
            <p:nvPr/>
          </p:nvSpPr>
          <p:spPr bwMode="auto">
            <a:xfrm>
              <a:off x="2287588" y="2863850"/>
              <a:ext cx="50800" cy="369888"/>
            </a:xfrm>
            <a:custGeom>
              <a:avLst/>
              <a:gdLst>
                <a:gd name="T0" fmla="*/ 0 w 32"/>
                <a:gd name="T1" fmla="*/ 233 h 233"/>
                <a:gd name="T2" fmla="*/ 32 w 32"/>
                <a:gd name="T3" fmla="*/ 217 h 233"/>
                <a:gd name="T4" fmla="*/ 32 w 32"/>
                <a:gd name="T5" fmla="*/ 0 h 233"/>
                <a:gd name="T6" fmla="*/ 0 w 32"/>
                <a:gd name="T7" fmla="*/ 19 h 233"/>
                <a:gd name="T8" fmla="*/ 0 w 32"/>
                <a:gd name="T9" fmla="*/ 233 h 233"/>
              </a:gdLst>
              <a:ahLst/>
              <a:cxnLst>
                <a:cxn ang="0">
                  <a:pos x="T0" y="T1"/>
                </a:cxn>
                <a:cxn ang="0">
                  <a:pos x="T2" y="T3"/>
                </a:cxn>
                <a:cxn ang="0">
                  <a:pos x="T4" y="T5"/>
                </a:cxn>
                <a:cxn ang="0">
                  <a:pos x="T6" y="T7"/>
                </a:cxn>
                <a:cxn ang="0">
                  <a:pos x="T8" y="T9"/>
                </a:cxn>
              </a:cxnLst>
              <a:rect l="0" t="0" r="r" b="b"/>
              <a:pathLst>
                <a:path w="32" h="233">
                  <a:moveTo>
                    <a:pt x="0" y="233"/>
                  </a:moveTo>
                  <a:lnTo>
                    <a:pt x="32" y="217"/>
                  </a:lnTo>
                  <a:lnTo>
                    <a:pt x="32" y="0"/>
                  </a:lnTo>
                  <a:lnTo>
                    <a:pt x="0" y="19"/>
                  </a:lnTo>
                  <a:lnTo>
                    <a:pt x="0" y="233"/>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7" name="Freeform 74"/>
            <p:cNvSpPr>
              <a:spLocks/>
            </p:cNvSpPr>
            <p:nvPr/>
          </p:nvSpPr>
          <p:spPr bwMode="auto">
            <a:xfrm>
              <a:off x="1989138" y="2689225"/>
              <a:ext cx="349250" cy="204788"/>
            </a:xfrm>
            <a:custGeom>
              <a:avLst/>
              <a:gdLst>
                <a:gd name="T0" fmla="*/ 188 w 220"/>
                <a:gd name="T1" fmla="*/ 129 h 129"/>
                <a:gd name="T2" fmla="*/ 220 w 220"/>
                <a:gd name="T3" fmla="*/ 110 h 129"/>
                <a:gd name="T4" fmla="*/ 32 w 220"/>
                <a:gd name="T5" fmla="*/ 0 h 129"/>
                <a:gd name="T6" fmla="*/ 0 w 220"/>
                <a:gd name="T7" fmla="*/ 19 h 129"/>
                <a:gd name="T8" fmla="*/ 188 w 220"/>
                <a:gd name="T9" fmla="*/ 129 h 129"/>
              </a:gdLst>
              <a:ahLst/>
              <a:cxnLst>
                <a:cxn ang="0">
                  <a:pos x="T0" y="T1"/>
                </a:cxn>
                <a:cxn ang="0">
                  <a:pos x="T2" y="T3"/>
                </a:cxn>
                <a:cxn ang="0">
                  <a:pos x="T4" y="T5"/>
                </a:cxn>
                <a:cxn ang="0">
                  <a:pos x="T6" y="T7"/>
                </a:cxn>
                <a:cxn ang="0">
                  <a:pos x="T8" y="T9"/>
                </a:cxn>
              </a:cxnLst>
              <a:rect l="0" t="0" r="r" b="b"/>
              <a:pathLst>
                <a:path w="220" h="129">
                  <a:moveTo>
                    <a:pt x="188" y="129"/>
                  </a:moveTo>
                  <a:lnTo>
                    <a:pt x="220" y="110"/>
                  </a:lnTo>
                  <a:lnTo>
                    <a:pt x="32" y="0"/>
                  </a:lnTo>
                  <a:lnTo>
                    <a:pt x="0" y="19"/>
                  </a:lnTo>
                  <a:lnTo>
                    <a:pt x="188" y="129"/>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8" name="Freeform 75"/>
            <p:cNvSpPr>
              <a:spLocks/>
            </p:cNvSpPr>
            <p:nvPr/>
          </p:nvSpPr>
          <p:spPr bwMode="auto">
            <a:xfrm>
              <a:off x="1989138" y="2719388"/>
              <a:ext cx="298450" cy="514350"/>
            </a:xfrm>
            <a:custGeom>
              <a:avLst/>
              <a:gdLst>
                <a:gd name="T0" fmla="*/ 0 w 188"/>
                <a:gd name="T1" fmla="*/ 0 h 324"/>
                <a:gd name="T2" fmla="*/ 0 w 188"/>
                <a:gd name="T3" fmla="*/ 217 h 324"/>
                <a:gd name="T4" fmla="*/ 188 w 188"/>
                <a:gd name="T5" fmla="*/ 324 h 324"/>
                <a:gd name="T6" fmla="*/ 188 w 188"/>
                <a:gd name="T7" fmla="*/ 110 h 324"/>
                <a:gd name="T8" fmla="*/ 0 w 188"/>
                <a:gd name="T9" fmla="*/ 0 h 324"/>
              </a:gdLst>
              <a:ahLst/>
              <a:cxnLst>
                <a:cxn ang="0">
                  <a:pos x="T0" y="T1"/>
                </a:cxn>
                <a:cxn ang="0">
                  <a:pos x="T2" y="T3"/>
                </a:cxn>
                <a:cxn ang="0">
                  <a:pos x="T4" y="T5"/>
                </a:cxn>
                <a:cxn ang="0">
                  <a:pos x="T6" y="T7"/>
                </a:cxn>
                <a:cxn ang="0">
                  <a:pos x="T8" y="T9"/>
                </a:cxn>
              </a:cxnLst>
              <a:rect l="0" t="0" r="r" b="b"/>
              <a:pathLst>
                <a:path w="188" h="324">
                  <a:moveTo>
                    <a:pt x="0" y="0"/>
                  </a:moveTo>
                  <a:lnTo>
                    <a:pt x="0" y="217"/>
                  </a:lnTo>
                  <a:lnTo>
                    <a:pt x="188" y="324"/>
                  </a:lnTo>
                  <a:lnTo>
                    <a:pt x="188" y="110"/>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9" name="Freeform 76"/>
            <p:cNvSpPr>
              <a:spLocks/>
            </p:cNvSpPr>
            <p:nvPr/>
          </p:nvSpPr>
          <p:spPr bwMode="auto">
            <a:xfrm>
              <a:off x="2563813" y="1501775"/>
              <a:ext cx="708025" cy="279400"/>
            </a:xfrm>
            <a:custGeom>
              <a:avLst/>
              <a:gdLst>
                <a:gd name="T0" fmla="*/ 164 w 166"/>
                <a:gd name="T1" fmla="*/ 66 h 66"/>
                <a:gd name="T2" fmla="*/ 59 w 166"/>
                <a:gd name="T3" fmla="*/ 52 h 66"/>
                <a:gd name="T4" fmla="*/ 0 w 166"/>
                <a:gd name="T5" fmla="*/ 17 h 66"/>
                <a:gd name="T6" fmla="*/ 7 w 166"/>
                <a:gd name="T7" fmla="*/ 0 h 66"/>
                <a:gd name="T8" fmla="*/ 65 w 166"/>
                <a:gd name="T9" fmla="*/ 24 h 66"/>
                <a:gd name="T10" fmla="*/ 166 w 166"/>
                <a:gd name="T11" fmla="*/ 46 h 66"/>
                <a:gd name="T12" fmla="*/ 164 w 16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66" h="66">
                  <a:moveTo>
                    <a:pt x="164" y="66"/>
                  </a:moveTo>
                  <a:cubicBezTo>
                    <a:pt x="130" y="66"/>
                    <a:pt x="92" y="62"/>
                    <a:pt x="59" y="52"/>
                  </a:cubicBezTo>
                  <a:cubicBezTo>
                    <a:pt x="38" y="45"/>
                    <a:pt x="18" y="30"/>
                    <a:pt x="0" y="17"/>
                  </a:cubicBezTo>
                  <a:cubicBezTo>
                    <a:pt x="7" y="0"/>
                    <a:pt x="7" y="0"/>
                    <a:pt x="7" y="0"/>
                  </a:cubicBezTo>
                  <a:cubicBezTo>
                    <a:pt x="25" y="11"/>
                    <a:pt x="45" y="18"/>
                    <a:pt x="65" y="24"/>
                  </a:cubicBezTo>
                  <a:cubicBezTo>
                    <a:pt x="98" y="35"/>
                    <a:pt x="131" y="45"/>
                    <a:pt x="166" y="46"/>
                  </a:cubicBezTo>
                  <a:lnTo>
                    <a:pt x="164" y="66"/>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0" name="Freeform 77"/>
            <p:cNvSpPr>
              <a:spLocks/>
            </p:cNvSpPr>
            <p:nvPr/>
          </p:nvSpPr>
          <p:spPr bwMode="auto">
            <a:xfrm>
              <a:off x="2074863" y="4405313"/>
              <a:ext cx="728663" cy="152400"/>
            </a:xfrm>
            <a:custGeom>
              <a:avLst/>
              <a:gdLst>
                <a:gd name="T0" fmla="*/ 0 w 171"/>
                <a:gd name="T1" fmla="*/ 28 h 36"/>
                <a:gd name="T2" fmla="*/ 1 w 171"/>
                <a:gd name="T3" fmla="*/ 16 h 36"/>
                <a:gd name="T4" fmla="*/ 2 w 171"/>
                <a:gd name="T5" fmla="*/ 0 h 36"/>
                <a:gd name="T6" fmla="*/ 171 w 171"/>
                <a:gd name="T7" fmla="*/ 1 h 36"/>
                <a:gd name="T8" fmla="*/ 166 w 171"/>
                <a:gd name="T9" fmla="*/ 26 h 36"/>
                <a:gd name="T10" fmla="*/ 0 w 171"/>
                <a:gd name="T11" fmla="*/ 28 h 36"/>
              </a:gdLst>
              <a:ahLst/>
              <a:cxnLst>
                <a:cxn ang="0">
                  <a:pos x="T0" y="T1"/>
                </a:cxn>
                <a:cxn ang="0">
                  <a:pos x="T2" y="T3"/>
                </a:cxn>
                <a:cxn ang="0">
                  <a:pos x="T4" y="T5"/>
                </a:cxn>
                <a:cxn ang="0">
                  <a:pos x="T6" y="T7"/>
                </a:cxn>
                <a:cxn ang="0">
                  <a:pos x="T8" y="T9"/>
                </a:cxn>
                <a:cxn ang="0">
                  <a:pos x="T10" y="T11"/>
                </a:cxn>
              </a:cxnLst>
              <a:rect l="0" t="0" r="r" b="b"/>
              <a:pathLst>
                <a:path w="171" h="36">
                  <a:moveTo>
                    <a:pt x="0" y="28"/>
                  </a:moveTo>
                  <a:cubicBezTo>
                    <a:pt x="1" y="24"/>
                    <a:pt x="1" y="20"/>
                    <a:pt x="1" y="16"/>
                  </a:cubicBezTo>
                  <a:cubicBezTo>
                    <a:pt x="2" y="10"/>
                    <a:pt x="2" y="5"/>
                    <a:pt x="2" y="0"/>
                  </a:cubicBezTo>
                  <a:cubicBezTo>
                    <a:pt x="57" y="13"/>
                    <a:pt x="115" y="13"/>
                    <a:pt x="171" y="1"/>
                  </a:cubicBezTo>
                  <a:cubicBezTo>
                    <a:pt x="169" y="9"/>
                    <a:pt x="168" y="17"/>
                    <a:pt x="166" y="26"/>
                  </a:cubicBezTo>
                  <a:cubicBezTo>
                    <a:pt x="111" y="35"/>
                    <a:pt x="55" y="36"/>
                    <a:pt x="0" y="28"/>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1" name="Freeform 78"/>
            <p:cNvSpPr>
              <a:spLocks/>
            </p:cNvSpPr>
            <p:nvPr/>
          </p:nvSpPr>
          <p:spPr bwMode="auto">
            <a:xfrm>
              <a:off x="2657476" y="2460625"/>
              <a:ext cx="55563" cy="373063"/>
            </a:xfrm>
            <a:custGeom>
              <a:avLst/>
              <a:gdLst>
                <a:gd name="T0" fmla="*/ 0 w 35"/>
                <a:gd name="T1" fmla="*/ 235 h 235"/>
                <a:gd name="T2" fmla="*/ 33 w 35"/>
                <a:gd name="T3" fmla="*/ 217 h 235"/>
                <a:gd name="T4" fmla="*/ 35 w 35"/>
                <a:gd name="T5" fmla="*/ 0 h 235"/>
                <a:gd name="T6" fmla="*/ 3 w 35"/>
                <a:gd name="T7" fmla="*/ 19 h 235"/>
                <a:gd name="T8" fmla="*/ 0 w 35"/>
                <a:gd name="T9" fmla="*/ 235 h 235"/>
              </a:gdLst>
              <a:ahLst/>
              <a:cxnLst>
                <a:cxn ang="0">
                  <a:pos x="T0" y="T1"/>
                </a:cxn>
                <a:cxn ang="0">
                  <a:pos x="T2" y="T3"/>
                </a:cxn>
                <a:cxn ang="0">
                  <a:pos x="T4" y="T5"/>
                </a:cxn>
                <a:cxn ang="0">
                  <a:pos x="T6" y="T7"/>
                </a:cxn>
                <a:cxn ang="0">
                  <a:pos x="T8" y="T9"/>
                </a:cxn>
              </a:cxnLst>
              <a:rect l="0" t="0" r="r" b="b"/>
              <a:pathLst>
                <a:path w="35" h="235">
                  <a:moveTo>
                    <a:pt x="0" y="235"/>
                  </a:moveTo>
                  <a:lnTo>
                    <a:pt x="33" y="217"/>
                  </a:lnTo>
                  <a:lnTo>
                    <a:pt x="35" y="0"/>
                  </a:lnTo>
                  <a:lnTo>
                    <a:pt x="3" y="19"/>
                  </a:lnTo>
                  <a:lnTo>
                    <a:pt x="0"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2" name="Freeform 79"/>
            <p:cNvSpPr>
              <a:spLocks/>
            </p:cNvSpPr>
            <p:nvPr/>
          </p:nvSpPr>
          <p:spPr bwMode="auto">
            <a:xfrm>
              <a:off x="2049463" y="2100263"/>
              <a:ext cx="663575" cy="390525"/>
            </a:xfrm>
            <a:custGeom>
              <a:avLst/>
              <a:gdLst>
                <a:gd name="T0" fmla="*/ 386 w 418"/>
                <a:gd name="T1" fmla="*/ 246 h 246"/>
                <a:gd name="T2" fmla="*/ 418 w 418"/>
                <a:gd name="T3" fmla="*/ 227 h 246"/>
                <a:gd name="T4" fmla="*/ 32 w 418"/>
                <a:gd name="T5" fmla="*/ 0 h 246"/>
                <a:gd name="T6" fmla="*/ 0 w 418"/>
                <a:gd name="T7" fmla="*/ 16 h 246"/>
                <a:gd name="T8" fmla="*/ 386 w 418"/>
                <a:gd name="T9" fmla="*/ 246 h 246"/>
              </a:gdLst>
              <a:ahLst/>
              <a:cxnLst>
                <a:cxn ang="0">
                  <a:pos x="T0" y="T1"/>
                </a:cxn>
                <a:cxn ang="0">
                  <a:pos x="T2" y="T3"/>
                </a:cxn>
                <a:cxn ang="0">
                  <a:pos x="T4" y="T5"/>
                </a:cxn>
                <a:cxn ang="0">
                  <a:pos x="T6" y="T7"/>
                </a:cxn>
                <a:cxn ang="0">
                  <a:pos x="T8" y="T9"/>
                </a:cxn>
              </a:cxnLst>
              <a:rect l="0" t="0" r="r" b="b"/>
              <a:pathLst>
                <a:path w="418" h="246">
                  <a:moveTo>
                    <a:pt x="386" y="246"/>
                  </a:moveTo>
                  <a:lnTo>
                    <a:pt x="418" y="227"/>
                  </a:lnTo>
                  <a:lnTo>
                    <a:pt x="32" y="0"/>
                  </a:lnTo>
                  <a:lnTo>
                    <a:pt x="0" y="16"/>
                  </a:lnTo>
                  <a:lnTo>
                    <a:pt x="386" y="246"/>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3" name="Freeform 80"/>
            <p:cNvSpPr>
              <a:spLocks/>
            </p:cNvSpPr>
            <p:nvPr/>
          </p:nvSpPr>
          <p:spPr bwMode="auto">
            <a:xfrm>
              <a:off x="2049463" y="2125663"/>
              <a:ext cx="612775" cy="708025"/>
            </a:xfrm>
            <a:custGeom>
              <a:avLst/>
              <a:gdLst>
                <a:gd name="T0" fmla="*/ 0 w 386"/>
                <a:gd name="T1" fmla="*/ 0 h 446"/>
                <a:gd name="T2" fmla="*/ 0 w 386"/>
                <a:gd name="T3" fmla="*/ 216 h 446"/>
                <a:gd name="T4" fmla="*/ 383 w 386"/>
                <a:gd name="T5" fmla="*/ 446 h 446"/>
                <a:gd name="T6" fmla="*/ 386 w 386"/>
                <a:gd name="T7" fmla="*/ 230 h 446"/>
                <a:gd name="T8" fmla="*/ 0 w 386"/>
                <a:gd name="T9" fmla="*/ 0 h 446"/>
              </a:gdLst>
              <a:ahLst/>
              <a:cxnLst>
                <a:cxn ang="0">
                  <a:pos x="T0" y="T1"/>
                </a:cxn>
                <a:cxn ang="0">
                  <a:pos x="T2" y="T3"/>
                </a:cxn>
                <a:cxn ang="0">
                  <a:pos x="T4" y="T5"/>
                </a:cxn>
                <a:cxn ang="0">
                  <a:pos x="T6" y="T7"/>
                </a:cxn>
                <a:cxn ang="0">
                  <a:pos x="T8" y="T9"/>
                </a:cxn>
              </a:cxnLst>
              <a:rect l="0" t="0" r="r" b="b"/>
              <a:pathLst>
                <a:path w="386" h="446">
                  <a:moveTo>
                    <a:pt x="0" y="0"/>
                  </a:moveTo>
                  <a:lnTo>
                    <a:pt x="0" y="216"/>
                  </a:lnTo>
                  <a:lnTo>
                    <a:pt x="383" y="446"/>
                  </a:lnTo>
                  <a:lnTo>
                    <a:pt x="386" y="230"/>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8" name="CaixaDeTexto 7">
            <a:extLst>
              <a:ext uri="{FF2B5EF4-FFF2-40B4-BE49-F238E27FC236}">
                <a16:creationId xmlns:a16="http://schemas.microsoft.com/office/drawing/2014/main" id="{33EDAEB4-AB82-8C07-3766-E6E04C17BB8F}"/>
              </a:ext>
            </a:extLst>
          </p:cNvPr>
          <p:cNvSpPr txBox="1"/>
          <p:nvPr/>
        </p:nvSpPr>
        <p:spPr>
          <a:xfrm>
            <a:off x="240813" y="1170562"/>
            <a:ext cx="4208924" cy="2400657"/>
          </a:xfrm>
          <a:prstGeom prst="rect">
            <a:avLst/>
          </a:prstGeom>
          <a:noFill/>
        </p:spPr>
        <p:txBody>
          <a:bodyPr wrap="square">
            <a:spAutoFit/>
          </a:bodyPr>
          <a:lstStyle/>
          <a:p>
            <a:r>
              <a:rPr lang="pt-BR" sz="1875" dirty="0">
                <a:latin typeface="Arial" panose="020B0604020202020204" pitchFamily="34" charset="0"/>
              </a:rPr>
              <a:t>Art. 168....Parágrafo único. Na </a:t>
            </a:r>
            <a:r>
              <a:rPr lang="pt-BR" sz="1875" b="1" dirty="0">
                <a:latin typeface="Arial" panose="020B0604020202020204" pitchFamily="34" charset="0"/>
              </a:rPr>
              <a:t>ELABORAÇÃO DE SUAS DECISÕES</a:t>
            </a:r>
            <a:r>
              <a:rPr lang="pt-BR" sz="1875" dirty="0">
                <a:latin typeface="Arial" panose="020B0604020202020204" pitchFamily="34" charset="0"/>
              </a:rPr>
              <a:t>, a autoridade competente será </a:t>
            </a:r>
            <a:r>
              <a:rPr lang="pt-BR" sz="1875" b="1" dirty="0">
                <a:latin typeface="Arial" panose="020B0604020202020204" pitchFamily="34" charset="0"/>
              </a:rPr>
              <a:t>AUXILIADA PELO </a:t>
            </a:r>
            <a:r>
              <a:rPr lang="pt-BR" sz="1875" b="1" dirty="0">
                <a:solidFill>
                  <a:srgbClr val="00B0F0"/>
                </a:solidFill>
                <a:latin typeface="Arial" panose="020B0604020202020204" pitchFamily="34" charset="0"/>
              </a:rPr>
              <a:t>ÓRGÃO DE ASSESSORAMENTO JURÍDICO</a:t>
            </a:r>
            <a:r>
              <a:rPr lang="pt-BR" sz="1875" dirty="0">
                <a:latin typeface="Arial" panose="020B0604020202020204" pitchFamily="34" charset="0"/>
              </a:rPr>
              <a:t>, que </a:t>
            </a:r>
            <a:r>
              <a:rPr lang="pt-BR" sz="1875" b="1" dirty="0">
                <a:solidFill>
                  <a:srgbClr val="FF0000"/>
                </a:solidFill>
                <a:latin typeface="Arial" panose="020B0604020202020204" pitchFamily="34" charset="0"/>
              </a:rPr>
              <a:t>DEVERÁ</a:t>
            </a:r>
            <a:r>
              <a:rPr lang="pt-BR" sz="1875" b="1" dirty="0">
                <a:latin typeface="Arial" panose="020B0604020202020204" pitchFamily="34" charset="0"/>
              </a:rPr>
              <a:t> dirimir </a:t>
            </a:r>
            <a:r>
              <a:rPr lang="pt-BR" sz="1875" b="1" dirty="0">
                <a:solidFill>
                  <a:srgbClr val="00B0F0"/>
                </a:solidFill>
                <a:latin typeface="Arial" panose="020B0604020202020204" pitchFamily="34" charset="0"/>
              </a:rPr>
              <a:t>DÚVIDAS E SUBSIDIÁ-LA</a:t>
            </a:r>
            <a:r>
              <a:rPr lang="pt-BR" sz="1875" b="1" dirty="0">
                <a:latin typeface="Arial" panose="020B0604020202020204" pitchFamily="34" charset="0"/>
              </a:rPr>
              <a:t> com as INFORMAÇÕES NECESSÁRIAS</a:t>
            </a:r>
            <a:r>
              <a:rPr lang="pt-BR" sz="1875" dirty="0">
                <a:latin typeface="Arial" panose="020B0604020202020204" pitchFamily="34" charset="0"/>
              </a:rPr>
              <a:t>.</a:t>
            </a:r>
            <a:endParaRPr lang="pt-BR" sz="1875" dirty="0">
              <a:latin typeface="Times New Roman" panose="02020603050405020304" pitchFamily="18" charset="0"/>
            </a:endParaRPr>
          </a:p>
        </p:txBody>
      </p:sp>
    </p:spTree>
    <p:extLst>
      <p:ext uri="{BB962C8B-B14F-4D97-AF65-F5344CB8AC3E}">
        <p14:creationId xmlns:p14="http://schemas.microsoft.com/office/powerpoint/2010/main" val="4223747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7000">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14:bounceEnd="67000">
                                          <p:cBhvr additive="base">
                                            <p:cTn id="7" dur="1000" fill="hold"/>
                                            <p:tgtEl>
                                              <p:spTgt spid="16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1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100"/>
                                      </p:stCondLst>
                                      <p:childTnLst>
                                        <p:set>
                                          <p:cBhvr>
                                            <p:cTn id="10" dur="1" fill="hold">
                                              <p:stCondLst>
                                                <p:cond delay="0"/>
                                              </p:stCondLst>
                                            </p:cTn>
                                            <p:tgtEl>
                                              <p:spTgt spid="163"/>
                                            </p:tgtEl>
                                            <p:attrNameLst>
                                              <p:attrName>style.visibility</p:attrName>
                                            </p:attrNameLst>
                                          </p:cBhvr>
                                          <p:to>
                                            <p:strVal val="visible"/>
                                          </p:to>
                                        </p:set>
                                        <p:anim calcmode="lin" valueType="num" p14:bounceEnd="67000">
                                          <p:cBhvr additive="base">
                                            <p:cTn id="11" dur="1000" fill="hold"/>
                                            <p:tgtEl>
                                              <p:spTgt spid="16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6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67000">
                                      <p:stCondLst>
                                        <p:cond delay="200"/>
                                      </p:stCondLst>
                                      <p:childTnLst>
                                        <p:set>
                                          <p:cBhvr>
                                            <p:cTn id="14" dur="1" fill="hold">
                                              <p:stCondLst>
                                                <p:cond delay="0"/>
                                              </p:stCondLst>
                                            </p:cTn>
                                            <p:tgtEl>
                                              <p:spTgt spid="168"/>
                                            </p:tgtEl>
                                            <p:attrNameLst>
                                              <p:attrName>style.visibility</p:attrName>
                                            </p:attrNameLst>
                                          </p:cBhvr>
                                          <p:to>
                                            <p:strVal val="visible"/>
                                          </p:to>
                                        </p:set>
                                        <p:anim calcmode="lin" valueType="num" p14:bounceEnd="67000">
                                          <p:cBhvr additive="base">
                                            <p:cTn id="15" dur="1000" fill="hold"/>
                                            <p:tgtEl>
                                              <p:spTgt spid="168"/>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168"/>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67000">
                                      <p:stCondLst>
                                        <p:cond delay="300"/>
                                      </p:stCondLst>
                                      <p:childTnLst>
                                        <p:set>
                                          <p:cBhvr>
                                            <p:cTn id="18" dur="1" fill="hold">
                                              <p:stCondLst>
                                                <p:cond delay="0"/>
                                              </p:stCondLst>
                                            </p:cTn>
                                            <p:tgtEl>
                                              <p:spTgt spid="390"/>
                                            </p:tgtEl>
                                            <p:attrNameLst>
                                              <p:attrName>style.visibility</p:attrName>
                                            </p:attrNameLst>
                                          </p:cBhvr>
                                          <p:to>
                                            <p:strVal val="visible"/>
                                          </p:to>
                                        </p:set>
                                        <p:anim calcmode="lin" valueType="num" p14:bounceEnd="67000">
                                          <p:cBhvr additive="base">
                                            <p:cTn id="19" dur="1000" fill="hold"/>
                                            <p:tgtEl>
                                              <p:spTgt spid="390"/>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390"/>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14:presetBounceEnd="67000">
                                      <p:stCondLst>
                                        <p:cond delay="400"/>
                                      </p:stCondLst>
                                      <p:childTnLst>
                                        <p:set>
                                          <p:cBhvr>
                                            <p:cTn id="22" dur="1" fill="hold">
                                              <p:stCondLst>
                                                <p:cond delay="0"/>
                                              </p:stCondLst>
                                            </p:cTn>
                                            <p:tgtEl>
                                              <p:spTgt spid="180"/>
                                            </p:tgtEl>
                                            <p:attrNameLst>
                                              <p:attrName>style.visibility</p:attrName>
                                            </p:attrNameLst>
                                          </p:cBhvr>
                                          <p:to>
                                            <p:strVal val="visible"/>
                                          </p:to>
                                        </p:set>
                                        <p:anim calcmode="lin" valueType="num" p14:bounceEnd="67000">
                                          <p:cBhvr additive="base">
                                            <p:cTn id="23" dur="1000" fill="hold"/>
                                            <p:tgtEl>
                                              <p:spTgt spid="180"/>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8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7000">
                                      <p:stCondLst>
                                        <p:cond delay="400"/>
                                      </p:stCondLst>
                                      <p:childTnLst>
                                        <p:set>
                                          <p:cBhvr>
                                            <p:cTn id="26" dur="1" fill="hold">
                                              <p:stCondLst>
                                                <p:cond delay="0"/>
                                              </p:stCondLst>
                                            </p:cTn>
                                            <p:tgtEl>
                                              <p:spTgt spid="496"/>
                                            </p:tgtEl>
                                            <p:attrNameLst>
                                              <p:attrName>style.visibility</p:attrName>
                                            </p:attrNameLst>
                                          </p:cBhvr>
                                          <p:to>
                                            <p:strVal val="visible"/>
                                          </p:to>
                                        </p:set>
                                        <p:anim calcmode="lin" valueType="num" p14:bounceEnd="67000">
                                          <p:cBhvr additive="base">
                                            <p:cTn id="27" dur="1000" fill="hold"/>
                                            <p:tgtEl>
                                              <p:spTgt spid="496"/>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49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7000">
                                      <p:stCondLst>
                                        <p:cond delay="400"/>
                                      </p:stCondLst>
                                      <p:childTnLst>
                                        <p:set>
                                          <p:cBhvr>
                                            <p:cTn id="30" dur="1" fill="hold">
                                              <p:stCondLst>
                                                <p:cond delay="0"/>
                                              </p:stCondLst>
                                            </p:cTn>
                                            <p:tgtEl>
                                              <p:spTgt spid="470"/>
                                            </p:tgtEl>
                                            <p:attrNameLst>
                                              <p:attrName>style.visibility</p:attrName>
                                            </p:attrNameLst>
                                          </p:cBhvr>
                                          <p:to>
                                            <p:strVal val="visible"/>
                                          </p:to>
                                        </p:set>
                                        <p:anim calcmode="lin" valueType="num" p14:bounceEnd="67000">
                                          <p:cBhvr additive="base">
                                            <p:cTn id="31" dur="1000" fill="hold"/>
                                            <p:tgtEl>
                                              <p:spTgt spid="470"/>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47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400"/>
                                      </p:stCondLst>
                                      <p:childTnLst>
                                        <p:set>
                                          <p:cBhvr>
                                            <p:cTn id="34" dur="1" fill="hold">
                                              <p:stCondLst>
                                                <p:cond delay="0"/>
                                              </p:stCondLst>
                                            </p:cTn>
                                            <p:tgtEl>
                                              <p:spTgt spid="310"/>
                                            </p:tgtEl>
                                            <p:attrNameLst>
                                              <p:attrName>style.visibility</p:attrName>
                                            </p:attrNameLst>
                                          </p:cBhvr>
                                          <p:to>
                                            <p:strVal val="visible"/>
                                          </p:to>
                                        </p:set>
                                        <p:anim calcmode="lin" valueType="num" p14:bounceEnd="67000">
                                          <p:cBhvr additive="base">
                                            <p:cTn id="35" dur="1000" fill="hold"/>
                                            <p:tgtEl>
                                              <p:spTgt spid="31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1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800"/>
                                      </p:stCondLst>
                                      <p:childTnLst>
                                        <p:set>
                                          <p:cBhvr>
                                            <p:cTn id="38" dur="1" fill="hold">
                                              <p:stCondLst>
                                                <p:cond delay="0"/>
                                              </p:stCondLst>
                                            </p:cTn>
                                            <p:tgtEl>
                                              <p:spTgt spid="412"/>
                                            </p:tgtEl>
                                            <p:attrNameLst>
                                              <p:attrName>style.visibility</p:attrName>
                                            </p:attrNameLst>
                                          </p:cBhvr>
                                          <p:to>
                                            <p:strVal val="visible"/>
                                          </p:to>
                                        </p:set>
                                        <p:anim calcmode="lin" valueType="num" p14:bounceEnd="67000">
                                          <p:cBhvr additive="base">
                                            <p:cTn id="39" dur="1000" fill="hold"/>
                                            <p:tgtEl>
                                              <p:spTgt spid="412"/>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412"/>
                                            </p:tgtEl>
                                            <p:attrNameLst>
                                              <p:attrName>ppt_y</p:attrName>
                                            </p:attrNameLst>
                                          </p:cBhvr>
                                          <p:tavLst>
                                            <p:tav tm="0">
                                              <p:val>
                                                <p:strVal val="0-#ppt_h/2"/>
                                              </p:val>
                                            </p:tav>
                                            <p:tav tm="100000">
                                              <p:val>
                                                <p:strVal val="#ppt_y"/>
                                              </p:val>
                                            </p:tav>
                                          </p:tavLst>
                                        </p:anim>
                                      </p:childTnLst>
                                    </p:cTn>
                                  </p:par>
                                </p:childTnLst>
                              </p:cTn>
                            </p:par>
                            <p:par>
                              <p:cTn id="41" fill="hold">
                                <p:stCondLst>
                                  <p:cond delay="1800"/>
                                </p:stCondLst>
                                <p:childTnLst>
                                  <p:par>
                                    <p:cTn id="42" presetID="14"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000" fill="hold"/>
                                            <p:tgtEl>
                                              <p:spTgt spid="162"/>
                                            </p:tgtEl>
                                            <p:attrNameLst>
                                              <p:attrName>ppt_x</p:attrName>
                                            </p:attrNameLst>
                                          </p:cBhvr>
                                          <p:tavLst>
                                            <p:tav tm="0">
                                              <p:val>
                                                <p:strVal val="#ppt_x"/>
                                              </p:val>
                                            </p:tav>
                                            <p:tav tm="100000">
                                              <p:val>
                                                <p:strVal val="#ppt_x"/>
                                              </p:val>
                                            </p:tav>
                                          </p:tavLst>
                                        </p:anim>
                                        <p:anim calcmode="lin" valueType="num">
                                          <p:cBhvr additive="base">
                                            <p:cTn id="8" dur="1000" fill="hold"/>
                                            <p:tgtEl>
                                              <p:spTgt spid="1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1000" fill="hold"/>
                                            <p:tgtEl>
                                              <p:spTgt spid="163"/>
                                            </p:tgtEl>
                                            <p:attrNameLst>
                                              <p:attrName>ppt_x</p:attrName>
                                            </p:attrNameLst>
                                          </p:cBhvr>
                                          <p:tavLst>
                                            <p:tav tm="0">
                                              <p:val>
                                                <p:strVal val="#ppt_x"/>
                                              </p:val>
                                            </p:tav>
                                            <p:tav tm="100000">
                                              <p:val>
                                                <p:strVal val="#ppt_x"/>
                                              </p:val>
                                            </p:tav>
                                          </p:tavLst>
                                        </p:anim>
                                        <p:anim calcmode="lin" valueType="num">
                                          <p:cBhvr additive="base">
                                            <p:cTn id="12" dur="1000" fill="hold"/>
                                            <p:tgtEl>
                                              <p:spTgt spid="16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68"/>
                                            </p:tgtEl>
                                            <p:attrNameLst>
                                              <p:attrName>style.visibility</p:attrName>
                                            </p:attrNameLst>
                                          </p:cBhvr>
                                          <p:to>
                                            <p:strVal val="visible"/>
                                          </p:to>
                                        </p:set>
                                        <p:anim calcmode="lin" valueType="num">
                                          <p:cBhvr additive="base">
                                            <p:cTn id="15" dur="1000" fill="hold"/>
                                            <p:tgtEl>
                                              <p:spTgt spid="168"/>
                                            </p:tgtEl>
                                            <p:attrNameLst>
                                              <p:attrName>ppt_x</p:attrName>
                                            </p:attrNameLst>
                                          </p:cBhvr>
                                          <p:tavLst>
                                            <p:tav tm="0">
                                              <p:val>
                                                <p:strVal val="#ppt_x"/>
                                              </p:val>
                                            </p:tav>
                                            <p:tav tm="100000">
                                              <p:val>
                                                <p:strVal val="#ppt_x"/>
                                              </p:val>
                                            </p:tav>
                                          </p:tavLst>
                                        </p:anim>
                                        <p:anim calcmode="lin" valueType="num">
                                          <p:cBhvr additive="base">
                                            <p:cTn id="16" dur="1000" fill="hold"/>
                                            <p:tgtEl>
                                              <p:spTgt spid="168"/>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300"/>
                                      </p:stCondLst>
                                      <p:childTnLst>
                                        <p:set>
                                          <p:cBhvr>
                                            <p:cTn id="18" dur="1" fill="hold">
                                              <p:stCondLst>
                                                <p:cond delay="0"/>
                                              </p:stCondLst>
                                            </p:cTn>
                                            <p:tgtEl>
                                              <p:spTgt spid="390"/>
                                            </p:tgtEl>
                                            <p:attrNameLst>
                                              <p:attrName>style.visibility</p:attrName>
                                            </p:attrNameLst>
                                          </p:cBhvr>
                                          <p:to>
                                            <p:strVal val="visible"/>
                                          </p:to>
                                        </p:set>
                                        <p:anim calcmode="lin" valueType="num">
                                          <p:cBhvr additive="base">
                                            <p:cTn id="19" dur="1000" fill="hold"/>
                                            <p:tgtEl>
                                              <p:spTgt spid="390"/>
                                            </p:tgtEl>
                                            <p:attrNameLst>
                                              <p:attrName>ppt_x</p:attrName>
                                            </p:attrNameLst>
                                          </p:cBhvr>
                                          <p:tavLst>
                                            <p:tav tm="0">
                                              <p:val>
                                                <p:strVal val="1+#ppt_w/2"/>
                                              </p:val>
                                            </p:tav>
                                            <p:tav tm="100000">
                                              <p:val>
                                                <p:strVal val="#ppt_x"/>
                                              </p:val>
                                            </p:tav>
                                          </p:tavLst>
                                        </p:anim>
                                        <p:anim calcmode="lin" valueType="num">
                                          <p:cBhvr additive="base">
                                            <p:cTn id="20" dur="1000" fill="hold"/>
                                            <p:tgtEl>
                                              <p:spTgt spid="390"/>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180"/>
                                            </p:tgtEl>
                                            <p:attrNameLst>
                                              <p:attrName>style.visibility</p:attrName>
                                            </p:attrNameLst>
                                          </p:cBhvr>
                                          <p:to>
                                            <p:strVal val="visible"/>
                                          </p:to>
                                        </p:set>
                                        <p:anim calcmode="lin" valueType="num">
                                          <p:cBhvr additive="base">
                                            <p:cTn id="23" dur="1000" fill="hold"/>
                                            <p:tgtEl>
                                              <p:spTgt spid="180"/>
                                            </p:tgtEl>
                                            <p:attrNameLst>
                                              <p:attrName>ppt_x</p:attrName>
                                            </p:attrNameLst>
                                          </p:cBhvr>
                                          <p:tavLst>
                                            <p:tav tm="0">
                                              <p:val>
                                                <p:strVal val="#ppt_x"/>
                                              </p:val>
                                            </p:tav>
                                            <p:tav tm="100000">
                                              <p:val>
                                                <p:strVal val="#ppt_x"/>
                                              </p:val>
                                            </p:tav>
                                          </p:tavLst>
                                        </p:anim>
                                        <p:anim calcmode="lin" valueType="num">
                                          <p:cBhvr additive="base">
                                            <p:cTn id="24" dur="1000" fill="hold"/>
                                            <p:tgtEl>
                                              <p:spTgt spid="18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400"/>
                                      </p:stCondLst>
                                      <p:childTnLst>
                                        <p:set>
                                          <p:cBhvr>
                                            <p:cTn id="26" dur="1" fill="hold">
                                              <p:stCondLst>
                                                <p:cond delay="0"/>
                                              </p:stCondLst>
                                            </p:cTn>
                                            <p:tgtEl>
                                              <p:spTgt spid="496"/>
                                            </p:tgtEl>
                                            <p:attrNameLst>
                                              <p:attrName>style.visibility</p:attrName>
                                            </p:attrNameLst>
                                          </p:cBhvr>
                                          <p:to>
                                            <p:strVal val="visible"/>
                                          </p:to>
                                        </p:set>
                                        <p:anim calcmode="lin" valueType="num">
                                          <p:cBhvr additive="base">
                                            <p:cTn id="27" dur="1000" fill="hold"/>
                                            <p:tgtEl>
                                              <p:spTgt spid="496"/>
                                            </p:tgtEl>
                                            <p:attrNameLst>
                                              <p:attrName>ppt_x</p:attrName>
                                            </p:attrNameLst>
                                          </p:cBhvr>
                                          <p:tavLst>
                                            <p:tav tm="0">
                                              <p:val>
                                                <p:strVal val="#ppt_x"/>
                                              </p:val>
                                            </p:tav>
                                            <p:tav tm="100000">
                                              <p:val>
                                                <p:strVal val="#ppt_x"/>
                                              </p:val>
                                            </p:tav>
                                          </p:tavLst>
                                        </p:anim>
                                        <p:anim calcmode="lin" valueType="num">
                                          <p:cBhvr additive="base">
                                            <p:cTn id="28" dur="1000" fill="hold"/>
                                            <p:tgtEl>
                                              <p:spTgt spid="49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400"/>
                                      </p:stCondLst>
                                      <p:childTnLst>
                                        <p:set>
                                          <p:cBhvr>
                                            <p:cTn id="30" dur="1" fill="hold">
                                              <p:stCondLst>
                                                <p:cond delay="0"/>
                                              </p:stCondLst>
                                            </p:cTn>
                                            <p:tgtEl>
                                              <p:spTgt spid="470"/>
                                            </p:tgtEl>
                                            <p:attrNameLst>
                                              <p:attrName>style.visibility</p:attrName>
                                            </p:attrNameLst>
                                          </p:cBhvr>
                                          <p:to>
                                            <p:strVal val="visible"/>
                                          </p:to>
                                        </p:set>
                                        <p:anim calcmode="lin" valueType="num">
                                          <p:cBhvr additive="base">
                                            <p:cTn id="31" dur="1000" fill="hold"/>
                                            <p:tgtEl>
                                              <p:spTgt spid="470"/>
                                            </p:tgtEl>
                                            <p:attrNameLst>
                                              <p:attrName>ppt_x</p:attrName>
                                            </p:attrNameLst>
                                          </p:cBhvr>
                                          <p:tavLst>
                                            <p:tav tm="0">
                                              <p:val>
                                                <p:strVal val="#ppt_x"/>
                                              </p:val>
                                            </p:tav>
                                            <p:tav tm="100000">
                                              <p:val>
                                                <p:strVal val="#ppt_x"/>
                                              </p:val>
                                            </p:tav>
                                          </p:tavLst>
                                        </p:anim>
                                        <p:anim calcmode="lin" valueType="num">
                                          <p:cBhvr additive="base">
                                            <p:cTn id="32" dur="1000" fill="hold"/>
                                            <p:tgtEl>
                                              <p:spTgt spid="47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400"/>
                                      </p:stCondLst>
                                      <p:childTnLst>
                                        <p:set>
                                          <p:cBhvr>
                                            <p:cTn id="34" dur="1" fill="hold">
                                              <p:stCondLst>
                                                <p:cond delay="0"/>
                                              </p:stCondLst>
                                            </p:cTn>
                                            <p:tgtEl>
                                              <p:spTgt spid="310"/>
                                            </p:tgtEl>
                                            <p:attrNameLst>
                                              <p:attrName>style.visibility</p:attrName>
                                            </p:attrNameLst>
                                          </p:cBhvr>
                                          <p:to>
                                            <p:strVal val="visible"/>
                                          </p:to>
                                        </p:set>
                                        <p:anim calcmode="lin" valueType="num">
                                          <p:cBhvr additive="base">
                                            <p:cTn id="35" dur="1000" fill="hold"/>
                                            <p:tgtEl>
                                              <p:spTgt spid="310"/>
                                            </p:tgtEl>
                                            <p:attrNameLst>
                                              <p:attrName>ppt_x</p:attrName>
                                            </p:attrNameLst>
                                          </p:cBhvr>
                                          <p:tavLst>
                                            <p:tav tm="0">
                                              <p:val>
                                                <p:strVal val="#ppt_x"/>
                                              </p:val>
                                            </p:tav>
                                            <p:tav tm="100000">
                                              <p:val>
                                                <p:strVal val="#ppt_x"/>
                                              </p:val>
                                            </p:tav>
                                          </p:tavLst>
                                        </p:anim>
                                        <p:anim calcmode="lin" valueType="num">
                                          <p:cBhvr additive="base">
                                            <p:cTn id="36" dur="1000" fill="hold"/>
                                            <p:tgtEl>
                                              <p:spTgt spid="31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800"/>
                                      </p:stCondLst>
                                      <p:childTnLst>
                                        <p:set>
                                          <p:cBhvr>
                                            <p:cTn id="38" dur="1" fill="hold">
                                              <p:stCondLst>
                                                <p:cond delay="0"/>
                                              </p:stCondLst>
                                            </p:cTn>
                                            <p:tgtEl>
                                              <p:spTgt spid="412"/>
                                            </p:tgtEl>
                                            <p:attrNameLst>
                                              <p:attrName>style.visibility</p:attrName>
                                            </p:attrNameLst>
                                          </p:cBhvr>
                                          <p:to>
                                            <p:strVal val="visible"/>
                                          </p:to>
                                        </p:set>
                                        <p:anim calcmode="lin" valueType="num">
                                          <p:cBhvr additive="base">
                                            <p:cTn id="39" dur="1000" fill="hold"/>
                                            <p:tgtEl>
                                              <p:spTgt spid="412"/>
                                            </p:tgtEl>
                                            <p:attrNameLst>
                                              <p:attrName>ppt_x</p:attrName>
                                            </p:attrNameLst>
                                          </p:cBhvr>
                                          <p:tavLst>
                                            <p:tav tm="0">
                                              <p:val>
                                                <p:strVal val="#ppt_x"/>
                                              </p:val>
                                            </p:tav>
                                            <p:tav tm="100000">
                                              <p:val>
                                                <p:strVal val="#ppt_x"/>
                                              </p:val>
                                            </p:tav>
                                          </p:tavLst>
                                        </p:anim>
                                        <p:anim calcmode="lin" valueType="num">
                                          <p:cBhvr additive="base">
                                            <p:cTn id="40" dur="1000" fill="hold"/>
                                            <p:tgtEl>
                                              <p:spTgt spid="412"/>
                                            </p:tgtEl>
                                            <p:attrNameLst>
                                              <p:attrName>ppt_y</p:attrName>
                                            </p:attrNameLst>
                                          </p:cBhvr>
                                          <p:tavLst>
                                            <p:tav tm="0">
                                              <p:val>
                                                <p:strVal val="0-#ppt_h/2"/>
                                              </p:val>
                                            </p:tav>
                                            <p:tav tm="100000">
                                              <p:val>
                                                <p:strVal val="#ppt_y"/>
                                              </p:val>
                                            </p:tav>
                                          </p:tavLst>
                                        </p:anim>
                                      </p:childTnLst>
                                    </p:cTn>
                                  </p:par>
                                </p:childTnLst>
                              </p:cTn>
                            </p:par>
                            <p:par>
                              <p:cTn id="41" fill="hold">
                                <p:stCondLst>
                                  <p:cond delay="1800"/>
                                </p:stCondLst>
                                <p:childTnLst>
                                  <p:par>
                                    <p:cTn id="42" presetID="14"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477718" y="2498790"/>
            <a:ext cx="2189560" cy="1534715"/>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noEditPoints="1"/>
          </p:cNvSpPr>
          <p:nvPr/>
        </p:nvSpPr>
        <p:spPr bwMode="auto">
          <a:xfrm>
            <a:off x="572649" y="2886339"/>
            <a:ext cx="1484710" cy="759619"/>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3356053" y="2498789"/>
            <a:ext cx="2187179" cy="1534715"/>
          </a:xfrm>
          <a:custGeom>
            <a:avLst/>
            <a:gdLst>
              <a:gd name="T0" fmla="*/ 752 w 766"/>
              <a:gd name="T1" fmla="*/ 244 h 537"/>
              <a:gd name="T2" fmla="*/ 528 w 766"/>
              <a:gd name="T3" fmla="*/ 17 h 537"/>
              <a:gd name="T4" fmla="*/ 475 w 766"/>
              <a:gd name="T5" fmla="*/ 14 h 537"/>
              <a:gd name="T6" fmla="*/ 473 w 766"/>
              <a:gd name="T7" fmla="*/ 69 h 537"/>
              <a:gd name="T8" fmla="*/ 494 w 766"/>
              <a:gd name="T9" fmla="*/ 91 h 537"/>
              <a:gd name="T10" fmla="*/ 26 w 766"/>
              <a:gd name="T11" fmla="*/ 91 h 537"/>
              <a:gd name="T12" fmla="*/ 12 w 766"/>
              <a:gd name="T13" fmla="*/ 124 h 537"/>
              <a:gd name="T14" fmla="*/ 131 w 766"/>
              <a:gd name="T15" fmla="*/ 244 h 537"/>
              <a:gd name="T16" fmla="*/ 131 w 766"/>
              <a:gd name="T17" fmla="*/ 297 h 537"/>
              <a:gd name="T18" fmla="*/ 12 w 766"/>
              <a:gd name="T19" fmla="*/ 417 h 537"/>
              <a:gd name="T20" fmla="*/ 26 w 766"/>
              <a:gd name="T21" fmla="*/ 451 h 537"/>
              <a:gd name="T22" fmla="*/ 494 w 766"/>
              <a:gd name="T23" fmla="*/ 451 h 537"/>
              <a:gd name="T24" fmla="*/ 473 w 766"/>
              <a:gd name="T25" fmla="*/ 471 h 537"/>
              <a:gd name="T26" fmla="*/ 473 w 766"/>
              <a:gd name="T27" fmla="*/ 526 h 537"/>
              <a:gd name="T28" fmla="*/ 500 w 766"/>
              <a:gd name="T29" fmla="*/ 537 h 537"/>
              <a:gd name="T30" fmla="*/ 527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8" y="17"/>
                  <a:pt x="528" y="17"/>
                  <a:pt x="528" y="17"/>
                </a:cubicBezTo>
                <a:cubicBezTo>
                  <a:pt x="513" y="2"/>
                  <a:pt x="490" y="0"/>
                  <a:pt x="475" y="14"/>
                </a:cubicBezTo>
                <a:cubicBezTo>
                  <a:pt x="458" y="28"/>
                  <a:pt x="457" y="54"/>
                  <a:pt x="473" y="69"/>
                </a:cubicBezTo>
                <a:cubicBezTo>
                  <a:pt x="494" y="91"/>
                  <a:pt x="494" y="91"/>
                  <a:pt x="494" y="91"/>
                </a:cubicBezTo>
                <a:cubicBezTo>
                  <a:pt x="26" y="91"/>
                  <a:pt x="26" y="91"/>
                  <a:pt x="26" y="91"/>
                </a:cubicBezTo>
                <a:cubicBezTo>
                  <a:pt x="9" y="91"/>
                  <a:pt x="0" y="112"/>
                  <a:pt x="12" y="124"/>
                </a:cubicBezTo>
                <a:cubicBezTo>
                  <a:pt x="131" y="244"/>
                  <a:pt x="131" y="244"/>
                  <a:pt x="131" y="244"/>
                </a:cubicBezTo>
                <a:cubicBezTo>
                  <a:pt x="145" y="259"/>
                  <a:pt x="145" y="283"/>
                  <a:pt x="131" y="297"/>
                </a:cubicBezTo>
                <a:cubicBezTo>
                  <a:pt x="12" y="417"/>
                  <a:pt x="12" y="417"/>
                  <a:pt x="12" y="417"/>
                </a:cubicBezTo>
                <a:cubicBezTo>
                  <a:pt x="0" y="430"/>
                  <a:pt x="9" y="451"/>
                  <a:pt x="26" y="451"/>
                </a:cubicBezTo>
                <a:cubicBezTo>
                  <a:pt x="494" y="451"/>
                  <a:pt x="494" y="451"/>
                  <a:pt x="494" y="451"/>
                </a:cubicBezTo>
                <a:cubicBezTo>
                  <a:pt x="473" y="471"/>
                  <a:pt x="473" y="471"/>
                  <a:pt x="473" y="471"/>
                </a:cubicBezTo>
                <a:cubicBezTo>
                  <a:pt x="459" y="486"/>
                  <a:pt x="458" y="512"/>
                  <a:pt x="473" y="526"/>
                </a:cubicBezTo>
                <a:cubicBezTo>
                  <a:pt x="481" y="533"/>
                  <a:pt x="490" y="537"/>
                  <a:pt x="500" y="537"/>
                </a:cubicBezTo>
                <a:cubicBezTo>
                  <a:pt x="509" y="537"/>
                  <a:pt x="519" y="533"/>
                  <a:pt x="527" y="526"/>
                </a:cubicBezTo>
                <a:cubicBezTo>
                  <a:pt x="752" y="297"/>
                  <a:pt x="752" y="297"/>
                  <a:pt x="752" y="297"/>
                </a:cubicBezTo>
                <a:cubicBezTo>
                  <a:pt x="766" y="283"/>
                  <a:pt x="766" y="259"/>
                  <a:pt x="752" y="244"/>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noEditPoints="1"/>
          </p:cNvSpPr>
          <p:nvPr/>
        </p:nvSpPr>
        <p:spPr bwMode="auto">
          <a:xfrm>
            <a:off x="2556230" y="2886339"/>
            <a:ext cx="1481138" cy="759619"/>
          </a:xfrm>
          <a:custGeom>
            <a:avLst/>
            <a:gdLst>
              <a:gd name="T0" fmla="*/ 519 w 519"/>
              <a:gd name="T1" fmla="*/ 255 h 266"/>
              <a:gd name="T2" fmla="*/ 493 w 519"/>
              <a:gd name="T3" fmla="*/ 266 h 266"/>
              <a:gd name="T4" fmla="*/ 519 w 519"/>
              <a:gd name="T5" fmla="*/ 255 h 266"/>
              <a:gd name="T6" fmla="*/ 519 w 519"/>
              <a:gd name="T7" fmla="*/ 255 h 266"/>
              <a:gd name="T8" fmla="*/ 519 w 519"/>
              <a:gd name="T9" fmla="*/ 255 h 266"/>
              <a:gd name="T10" fmla="*/ 519 w 519"/>
              <a:gd name="T11" fmla="*/ 255 h 266"/>
              <a:gd name="T12" fmla="*/ 519 w 519"/>
              <a:gd name="T13" fmla="*/ 255 h 266"/>
              <a:gd name="T14" fmla="*/ 519 w 519"/>
              <a:gd name="T15" fmla="*/ 255 h 266"/>
              <a:gd name="T16" fmla="*/ 519 w 519"/>
              <a:gd name="T17" fmla="*/ 255 h 266"/>
              <a:gd name="T18" fmla="*/ 455 w 519"/>
              <a:gd name="T19" fmla="*/ 228 h 266"/>
              <a:gd name="T20" fmla="*/ 465 w 519"/>
              <a:gd name="T21" fmla="*/ 255 h 266"/>
              <a:gd name="T22" fmla="*/ 455 w 519"/>
              <a:gd name="T23" fmla="*/ 228 h 266"/>
              <a:gd name="T24" fmla="*/ 487 w 519"/>
              <a:gd name="T25" fmla="*/ 180 h 266"/>
              <a:gd name="T26" fmla="*/ 487 w 519"/>
              <a:gd name="T27" fmla="*/ 180 h 266"/>
              <a:gd name="T28" fmla="*/ 466 w 519"/>
              <a:gd name="T29" fmla="*/ 200 h 266"/>
              <a:gd name="T30" fmla="*/ 466 w 519"/>
              <a:gd name="T31" fmla="*/ 200 h 266"/>
              <a:gd name="T32" fmla="*/ 466 w 519"/>
              <a:gd name="T33" fmla="*/ 200 h 266"/>
              <a:gd name="T34" fmla="*/ 487 w 519"/>
              <a:gd name="T35" fmla="*/ 180 h 266"/>
              <a:gd name="T36" fmla="*/ 0 w 519"/>
              <a:gd name="T37" fmla="*/ 160 h 266"/>
              <a:gd name="T38" fmla="*/ 15 w 519"/>
              <a:gd name="T39" fmla="*/ 179 h 266"/>
              <a:gd name="T40" fmla="*/ 0 w 519"/>
              <a:gd name="T41" fmla="*/ 160 h 266"/>
              <a:gd name="T42" fmla="*/ 134 w 519"/>
              <a:gd name="T43" fmla="*/ 0 h 266"/>
              <a:gd name="T44" fmla="*/ 134 w 519"/>
              <a:gd name="T45" fmla="*/ 0 h 266"/>
              <a:gd name="T46" fmla="*/ 124 w 519"/>
              <a:gd name="T47" fmla="*/ 26 h 266"/>
              <a:gd name="T48" fmla="*/ 64 w 519"/>
              <a:gd name="T49" fmla="*/ 86 h 266"/>
              <a:gd name="T50" fmla="*/ 124 w 519"/>
              <a:gd name="T51" fmla="*/ 26 h 266"/>
              <a:gd name="T52" fmla="*/ 134 w 519"/>
              <a:gd name="T5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9" h="266">
                <a:moveTo>
                  <a:pt x="519" y="255"/>
                </a:moveTo>
                <a:cubicBezTo>
                  <a:pt x="512" y="262"/>
                  <a:pt x="502" y="266"/>
                  <a:pt x="493" y="266"/>
                </a:cubicBezTo>
                <a:cubicBezTo>
                  <a:pt x="502" y="266"/>
                  <a:pt x="512" y="262"/>
                  <a:pt x="519" y="255"/>
                </a:cubicBezTo>
                <a:moveTo>
                  <a:pt x="519" y="255"/>
                </a:moveTo>
                <a:cubicBezTo>
                  <a:pt x="519" y="255"/>
                  <a:pt x="519" y="255"/>
                  <a:pt x="519" y="255"/>
                </a:cubicBezTo>
                <a:cubicBezTo>
                  <a:pt x="519" y="255"/>
                  <a:pt x="519" y="255"/>
                  <a:pt x="519" y="255"/>
                </a:cubicBezTo>
                <a:moveTo>
                  <a:pt x="519" y="255"/>
                </a:moveTo>
                <a:cubicBezTo>
                  <a:pt x="519" y="255"/>
                  <a:pt x="519" y="255"/>
                  <a:pt x="519" y="255"/>
                </a:cubicBezTo>
                <a:cubicBezTo>
                  <a:pt x="519" y="255"/>
                  <a:pt x="519" y="255"/>
                  <a:pt x="519" y="255"/>
                </a:cubicBezTo>
                <a:moveTo>
                  <a:pt x="455" y="228"/>
                </a:moveTo>
                <a:cubicBezTo>
                  <a:pt x="455" y="238"/>
                  <a:pt x="458" y="247"/>
                  <a:pt x="465" y="255"/>
                </a:cubicBezTo>
                <a:cubicBezTo>
                  <a:pt x="458" y="247"/>
                  <a:pt x="455" y="238"/>
                  <a:pt x="455" y="228"/>
                </a:cubicBezTo>
                <a:moveTo>
                  <a:pt x="487" y="180"/>
                </a:moveTo>
                <a:cubicBezTo>
                  <a:pt x="487" y="180"/>
                  <a:pt x="487" y="180"/>
                  <a:pt x="487" y="180"/>
                </a:cubicBezTo>
                <a:cubicBezTo>
                  <a:pt x="466" y="200"/>
                  <a:pt x="466" y="200"/>
                  <a:pt x="466" y="200"/>
                </a:cubicBezTo>
                <a:cubicBezTo>
                  <a:pt x="466" y="200"/>
                  <a:pt x="466" y="200"/>
                  <a:pt x="466" y="200"/>
                </a:cubicBezTo>
                <a:cubicBezTo>
                  <a:pt x="466" y="200"/>
                  <a:pt x="466" y="200"/>
                  <a:pt x="466" y="200"/>
                </a:cubicBezTo>
                <a:cubicBezTo>
                  <a:pt x="487" y="180"/>
                  <a:pt x="487" y="180"/>
                  <a:pt x="487" y="180"/>
                </a:cubicBezTo>
                <a:moveTo>
                  <a:pt x="0" y="160"/>
                </a:moveTo>
                <a:cubicBezTo>
                  <a:pt x="0" y="169"/>
                  <a:pt x="5" y="177"/>
                  <a:pt x="15" y="179"/>
                </a:cubicBezTo>
                <a:cubicBezTo>
                  <a:pt x="5" y="177"/>
                  <a:pt x="0" y="169"/>
                  <a:pt x="0" y="160"/>
                </a:cubicBezTo>
                <a:moveTo>
                  <a:pt x="134" y="0"/>
                </a:moveTo>
                <a:cubicBezTo>
                  <a:pt x="134" y="0"/>
                  <a:pt x="134" y="0"/>
                  <a:pt x="134" y="0"/>
                </a:cubicBezTo>
                <a:cubicBezTo>
                  <a:pt x="134" y="9"/>
                  <a:pt x="131" y="19"/>
                  <a:pt x="124" y="26"/>
                </a:cubicBezTo>
                <a:cubicBezTo>
                  <a:pt x="64" y="86"/>
                  <a:pt x="64" y="86"/>
                  <a:pt x="64" y="86"/>
                </a:cubicBezTo>
                <a:cubicBezTo>
                  <a:pt x="124" y="26"/>
                  <a:pt x="124" y="26"/>
                  <a:pt x="124" y="26"/>
                </a:cubicBezTo>
                <a:cubicBezTo>
                  <a:pt x="131" y="19"/>
                  <a:pt x="134" y="9"/>
                  <a:pt x="134" y="0"/>
                </a:cubicBezTo>
              </a:path>
            </a:pathLst>
          </a:custGeom>
          <a:solidFill>
            <a:srgbClr val="FFD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6232008" y="2454697"/>
            <a:ext cx="2185988" cy="1534715"/>
          </a:xfrm>
          <a:custGeom>
            <a:avLst/>
            <a:gdLst>
              <a:gd name="T0" fmla="*/ 752 w 766"/>
              <a:gd name="T1" fmla="*/ 244 h 537"/>
              <a:gd name="T2" fmla="*/ 527 w 766"/>
              <a:gd name="T3" fmla="*/ 17 h 537"/>
              <a:gd name="T4" fmla="*/ 474 w 766"/>
              <a:gd name="T5" fmla="*/ 14 h 537"/>
              <a:gd name="T6" fmla="*/ 472 w 766"/>
              <a:gd name="T7" fmla="*/ 69 h 537"/>
              <a:gd name="T8" fmla="*/ 493 w 766"/>
              <a:gd name="T9" fmla="*/ 91 h 537"/>
              <a:gd name="T10" fmla="*/ 26 w 766"/>
              <a:gd name="T11" fmla="*/ 91 h 537"/>
              <a:gd name="T12" fmla="*/ 12 w 766"/>
              <a:gd name="T13" fmla="*/ 124 h 537"/>
              <a:gd name="T14" fmla="*/ 130 w 766"/>
              <a:gd name="T15" fmla="*/ 244 h 537"/>
              <a:gd name="T16" fmla="*/ 130 w 766"/>
              <a:gd name="T17" fmla="*/ 297 h 537"/>
              <a:gd name="T18" fmla="*/ 12 w 766"/>
              <a:gd name="T19" fmla="*/ 417 h 537"/>
              <a:gd name="T20" fmla="*/ 26 w 766"/>
              <a:gd name="T21" fmla="*/ 451 h 537"/>
              <a:gd name="T22" fmla="*/ 493 w 766"/>
              <a:gd name="T23" fmla="*/ 451 h 537"/>
              <a:gd name="T24" fmla="*/ 473 w 766"/>
              <a:gd name="T25" fmla="*/ 471 h 537"/>
              <a:gd name="T26" fmla="*/ 473 w 766"/>
              <a:gd name="T27" fmla="*/ 526 h 537"/>
              <a:gd name="T28" fmla="*/ 499 w 766"/>
              <a:gd name="T29" fmla="*/ 537 h 537"/>
              <a:gd name="T30" fmla="*/ 526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7" y="17"/>
                  <a:pt x="527" y="17"/>
                  <a:pt x="527" y="17"/>
                </a:cubicBezTo>
                <a:cubicBezTo>
                  <a:pt x="513" y="2"/>
                  <a:pt x="490" y="0"/>
                  <a:pt x="474" y="14"/>
                </a:cubicBezTo>
                <a:cubicBezTo>
                  <a:pt x="458" y="28"/>
                  <a:pt x="457" y="54"/>
                  <a:pt x="472" y="69"/>
                </a:cubicBezTo>
                <a:cubicBezTo>
                  <a:pt x="493" y="91"/>
                  <a:pt x="493" y="91"/>
                  <a:pt x="493" y="91"/>
                </a:cubicBezTo>
                <a:cubicBezTo>
                  <a:pt x="26" y="91"/>
                  <a:pt x="26" y="91"/>
                  <a:pt x="26" y="91"/>
                </a:cubicBezTo>
                <a:cubicBezTo>
                  <a:pt x="8" y="91"/>
                  <a:pt x="0" y="112"/>
                  <a:pt x="12" y="124"/>
                </a:cubicBezTo>
                <a:cubicBezTo>
                  <a:pt x="130" y="244"/>
                  <a:pt x="130" y="244"/>
                  <a:pt x="130" y="244"/>
                </a:cubicBezTo>
                <a:cubicBezTo>
                  <a:pt x="145" y="259"/>
                  <a:pt x="145" y="283"/>
                  <a:pt x="130" y="297"/>
                </a:cubicBezTo>
                <a:cubicBezTo>
                  <a:pt x="12" y="417"/>
                  <a:pt x="12" y="417"/>
                  <a:pt x="12" y="417"/>
                </a:cubicBezTo>
                <a:cubicBezTo>
                  <a:pt x="0" y="430"/>
                  <a:pt x="8" y="451"/>
                  <a:pt x="26" y="451"/>
                </a:cubicBezTo>
                <a:cubicBezTo>
                  <a:pt x="493" y="451"/>
                  <a:pt x="493" y="451"/>
                  <a:pt x="493" y="451"/>
                </a:cubicBezTo>
                <a:cubicBezTo>
                  <a:pt x="473" y="471"/>
                  <a:pt x="473" y="471"/>
                  <a:pt x="473" y="471"/>
                </a:cubicBezTo>
                <a:cubicBezTo>
                  <a:pt x="458" y="486"/>
                  <a:pt x="458" y="512"/>
                  <a:pt x="473" y="526"/>
                </a:cubicBezTo>
                <a:cubicBezTo>
                  <a:pt x="480" y="533"/>
                  <a:pt x="490" y="537"/>
                  <a:pt x="499" y="537"/>
                </a:cubicBezTo>
                <a:cubicBezTo>
                  <a:pt x="509" y="537"/>
                  <a:pt x="519" y="533"/>
                  <a:pt x="526" y="526"/>
                </a:cubicBezTo>
                <a:cubicBezTo>
                  <a:pt x="752" y="297"/>
                  <a:pt x="752" y="297"/>
                  <a:pt x="752" y="297"/>
                </a:cubicBezTo>
                <a:cubicBezTo>
                  <a:pt x="766" y="283"/>
                  <a:pt x="766" y="259"/>
                  <a:pt x="752" y="244"/>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noEditPoints="1"/>
          </p:cNvSpPr>
          <p:nvPr/>
        </p:nvSpPr>
        <p:spPr bwMode="auto">
          <a:xfrm>
            <a:off x="4537431" y="2886339"/>
            <a:ext cx="1484710" cy="759619"/>
          </a:xfrm>
          <a:custGeom>
            <a:avLst/>
            <a:gdLst>
              <a:gd name="T0" fmla="*/ 520 w 520"/>
              <a:gd name="T1" fmla="*/ 255 h 266"/>
              <a:gd name="T2" fmla="*/ 493 w 520"/>
              <a:gd name="T3" fmla="*/ 266 h 266"/>
              <a:gd name="T4" fmla="*/ 520 w 520"/>
              <a:gd name="T5" fmla="*/ 255 h 266"/>
              <a:gd name="T6" fmla="*/ 456 w 520"/>
              <a:gd name="T7" fmla="*/ 228 h 266"/>
              <a:gd name="T8" fmla="*/ 466 w 520"/>
              <a:gd name="T9" fmla="*/ 255 h 266"/>
              <a:gd name="T10" fmla="*/ 456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6" y="228"/>
                </a:moveTo>
                <a:cubicBezTo>
                  <a:pt x="456" y="238"/>
                  <a:pt x="459" y="247"/>
                  <a:pt x="466" y="255"/>
                </a:cubicBezTo>
                <a:cubicBezTo>
                  <a:pt x="459" y="247"/>
                  <a:pt x="456" y="238"/>
                  <a:pt x="456"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noEditPoints="1"/>
          </p:cNvSpPr>
          <p:nvPr/>
        </p:nvSpPr>
        <p:spPr bwMode="auto">
          <a:xfrm>
            <a:off x="6521012" y="2886339"/>
            <a:ext cx="1484710" cy="759619"/>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 name="CaixaDeTexto 1">
            <a:extLst>
              <a:ext uri="{FF2B5EF4-FFF2-40B4-BE49-F238E27FC236}">
                <a16:creationId xmlns:a16="http://schemas.microsoft.com/office/drawing/2014/main" id="{ECC7CA87-C77E-22B6-63EE-60608B83CBD8}"/>
              </a:ext>
            </a:extLst>
          </p:cNvPr>
          <p:cNvSpPr txBox="1"/>
          <p:nvPr/>
        </p:nvSpPr>
        <p:spPr>
          <a:xfrm>
            <a:off x="29888" y="300855"/>
            <a:ext cx="2137331" cy="380873"/>
          </a:xfrm>
          <a:prstGeom prst="rect">
            <a:avLst/>
          </a:prstGeom>
          <a:noFill/>
        </p:spPr>
        <p:txBody>
          <a:bodyPr wrap="square">
            <a:spAutoFit/>
          </a:bodyPr>
          <a:lstStyle/>
          <a:p>
            <a:pPr algn="ctr"/>
            <a:r>
              <a:rPr lang="pt-BR" sz="1875" b="1" dirty="0">
                <a:latin typeface="+mj-lt"/>
              </a:rPr>
              <a:t>Art. 90, </a:t>
            </a:r>
            <a:r>
              <a:rPr lang="pt-BR" sz="1875" dirty="0">
                <a:latin typeface="Arial" panose="020B0604020202020204" pitchFamily="34" charset="0"/>
              </a:rPr>
              <a:t>§ 1º, § 2º </a:t>
            </a:r>
            <a:endParaRPr lang="pt-BR" sz="1875" b="1" dirty="0">
              <a:latin typeface="+mj-lt"/>
            </a:endParaRPr>
          </a:p>
        </p:txBody>
      </p:sp>
      <p:sp>
        <p:nvSpPr>
          <p:cNvPr id="3" name="CaixaDeTexto 2">
            <a:extLst>
              <a:ext uri="{FF2B5EF4-FFF2-40B4-BE49-F238E27FC236}">
                <a16:creationId xmlns:a16="http://schemas.microsoft.com/office/drawing/2014/main" id="{10EC483F-32CD-CBDA-9E22-70E35635343F}"/>
              </a:ext>
            </a:extLst>
          </p:cNvPr>
          <p:cNvSpPr txBox="1"/>
          <p:nvPr/>
        </p:nvSpPr>
        <p:spPr>
          <a:xfrm>
            <a:off x="1" y="811070"/>
            <a:ext cx="4293278" cy="1708160"/>
          </a:xfrm>
          <a:prstGeom prst="rect">
            <a:avLst/>
          </a:prstGeom>
          <a:noFill/>
        </p:spPr>
        <p:txBody>
          <a:bodyPr wrap="square">
            <a:spAutoFit/>
          </a:bodyPr>
          <a:lstStyle/>
          <a:p>
            <a:pPr algn="ctr"/>
            <a:r>
              <a:rPr lang="pt-BR" sz="1500" dirty="0">
                <a:latin typeface="Arial" panose="020B0604020202020204" pitchFamily="34" charset="0"/>
              </a:rPr>
              <a:t>A Administração </a:t>
            </a:r>
            <a:r>
              <a:rPr lang="pt-BR" sz="1500" b="1" dirty="0">
                <a:latin typeface="Arial" panose="020B0604020202020204" pitchFamily="34" charset="0"/>
              </a:rPr>
              <a:t>CONVOCARÁ</a:t>
            </a:r>
            <a:r>
              <a:rPr lang="pt-BR" sz="1500" dirty="0">
                <a:latin typeface="Arial" panose="020B0604020202020204" pitchFamily="34" charset="0"/>
              </a:rPr>
              <a:t> regularmente o </a:t>
            </a:r>
            <a:r>
              <a:rPr lang="pt-BR" sz="1500" b="1" dirty="0">
                <a:latin typeface="Arial" panose="020B0604020202020204" pitchFamily="34" charset="0"/>
              </a:rPr>
              <a:t>LICITANTE VENCEDOR</a:t>
            </a:r>
            <a:r>
              <a:rPr lang="pt-BR" sz="1500" dirty="0">
                <a:latin typeface="Arial" panose="020B0604020202020204" pitchFamily="34" charset="0"/>
              </a:rPr>
              <a:t> para assinar o termo de contrato ou...equivalente, </a:t>
            </a:r>
            <a:r>
              <a:rPr lang="pt-BR" sz="1500" b="1" dirty="0">
                <a:latin typeface="Arial" panose="020B0604020202020204" pitchFamily="34" charset="0"/>
              </a:rPr>
              <a:t>DENTRO DO PRAZO </a:t>
            </a:r>
            <a:r>
              <a:rPr lang="pt-BR" sz="1500" dirty="0">
                <a:latin typeface="Arial" panose="020B0604020202020204" pitchFamily="34" charset="0"/>
              </a:rPr>
              <a:t>e nas </a:t>
            </a:r>
            <a:r>
              <a:rPr lang="pt-BR" sz="1500" b="1" dirty="0">
                <a:latin typeface="Arial" panose="020B0604020202020204" pitchFamily="34" charset="0"/>
              </a:rPr>
              <a:t>CONDIÇÕES ESTABELECIDAS NO EDITAL ...</a:t>
            </a:r>
            <a:r>
              <a:rPr lang="pt-BR" sz="1500" dirty="0">
                <a:latin typeface="Arial" panose="020B0604020202020204" pitchFamily="34" charset="0"/>
              </a:rPr>
              <a:t> sob </a:t>
            </a:r>
            <a:r>
              <a:rPr lang="pt-BR" sz="1500" b="1" dirty="0">
                <a:latin typeface="Arial" panose="020B0604020202020204" pitchFamily="34" charset="0"/>
              </a:rPr>
              <a:t>PENA</a:t>
            </a:r>
            <a:r>
              <a:rPr lang="pt-BR" sz="1500" dirty="0">
                <a:latin typeface="Arial" panose="020B0604020202020204" pitchFamily="34" charset="0"/>
              </a:rPr>
              <a:t> de </a:t>
            </a:r>
            <a:r>
              <a:rPr lang="pt-BR" sz="1500" b="1" dirty="0">
                <a:latin typeface="Arial" panose="020B0604020202020204" pitchFamily="34" charset="0"/>
              </a:rPr>
              <a:t>DECAIR O DIREITO À CONTRATAÇÃO</a:t>
            </a:r>
            <a:r>
              <a:rPr lang="pt-BR" sz="1500" dirty="0">
                <a:latin typeface="Arial" panose="020B0604020202020204" pitchFamily="34" charset="0"/>
              </a:rPr>
              <a:t>, sem prejuízo das sanções....</a:t>
            </a:r>
            <a:endParaRPr lang="pt-BR" sz="1500" dirty="0"/>
          </a:p>
        </p:txBody>
      </p:sp>
      <p:sp>
        <p:nvSpPr>
          <p:cNvPr id="4" name="CaixaDeTexto 3">
            <a:extLst>
              <a:ext uri="{FF2B5EF4-FFF2-40B4-BE49-F238E27FC236}">
                <a16:creationId xmlns:a16="http://schemas.microsoft.com/office/drawing/2014/main" id="{CE91B150-8B42-8176-598B-B606ACA5E8AD}"/>
              </a:ext>
            </a:extLst>
          </p:cNvPr>
          <p:cNvSpPr txBox="1"/>
          <p:nvPr/>
        </p:nvSpPr>
        <p:spPr>
          <a:xfrm>
            <a:off x="1269869" y="4085219"/>
            <a:ext cx="6664038" cy="553998"/>
          </a:xfrm>
          <a:prstGeom prst="rect">
            <a:avLst/>
          </a:prstGeom>
          <a:noFill/>
        </p:spPr>
        <p:txBody>
          <a:bodyPr wrap="square">
            <a:spAutoFit/>
          </a:bodyPr>
          <a:lstStyle/>
          <a:p>
            <a:pPr algn="ctr"/>
            <a:r>
              <a:rPr lang="pt-BR" sz="1500" dirty="0">
                <a:latin typeface="Arial" panose="020B0604020202020204" pitchFamily="34" charset="0"/>
              </a:rPr>
              <a:t>O prazo de convocação </a:t>
            </a:r>
            <a:r>
              <a:rPr lang="pt-BR" sz="1500" b="1" dirty="0">
                <a:latin typeface="Arial" panose="020B0604020202020204" pitchFamily="34" charset="0"/>
              </a:rPr>
              <a:t>PODERÁ</a:t>
            </a:r>
            <a:r>
              <a:rPr lang="pt-BR" sz="1500" dirty="0">
                <a:latin typeface="Arial" panose="020B0604020202020204" pitchFamily="34" charset="0"/>
              </a:rPr>
              <a:t> ser prorrogado </a:t>
            </a:r>
            <a:r>
              <a:rPr lang="pt-BR" sz="1500" b="1" dirty="0">
                <a:latin typeface="Arial" panose="020B0604020202020204" pitchFamily="34" charset="0"/>
              </a:rPr>
              <a:t>1 (UMA) VEZ</a:t>
            </a:r>
            <a:r>
              <a:rPr lang="pt-BR" sz="1500" dirty="0">
                <a:latin typeface="Arial" panose="020B0604020202020204" pitchFamily="34" charset="0"/>
              </a:rPr>
              <a:t>, por </a:t>
            </a:r>
            <a:r>
              <a:rPr lang="pt-BR" sz="1500" b="1" dirty="0">
                <a:latin typeface="Arial" panose="020B0604020202020204" pitchFamily="34" charset="0"/>
              </a:rPr>
              <a:t>IGUAL PERÍODO</a:t>
            </a:r>
            <a:r>
              <a:rPr lang="pt-BR" sz="1500" dirty="0">
                <a:latin typeface="Arial" panose="020B0604020202020204" pitchFamily="34" charset="0"/>
              </a:rPr>
              <a:t>....</a:t>
            </a:r>
            <a:endParaRPr lang="pt-BR" sz="1500" dirty="0"/>
          </a:p>
        </p:txBody>
      </p:sp>
      <p:sp>
        <p:nvSpPr>
          <p:cNvPr id="5" name="CaixaDeTexto 4">
            <a:extLst>
              <a:ext uri="{FF2B5EF4-FFF2-40B4-BE49-F238E27FC236}">
                <a16:creationId xmlns:a16="http://schemas.microsoft.com/office/drawing/2014/main" id="{7C8E6032-5E02-E9D7-806C-E876301073E7}"/>
              </a:ext>
            </a:extLst>
          </p:cNvPr>
          <p:cNvSpPr txBox="1"/>
          <p:nvPr/>
        </p:nvSpPr>
        <p:spPr>
          <a:xfrm>
            <a:off x="4449643" y="765809"/>
            <a:ext cx="4542359" cy="1708160"/>
          </a:xfrm>
          <a:prstGeom prst="rect">
            <a:avLst/>
          </a:prstGeom>
          <a:noFill/>
        </p:spPr>
        <p:txBody>
          <a:bodyPr wrap="square">
            <a:spAutoFit/>
          </a:bodyPr>
          <a:lstStyle/>
          <a:p>
            <a:pPr algn="ctr"/>
            <a:r>
              <a:rPr lang="pt-BR" sz="1500" dirty="0">
                <a:latin typeface="Arial" panose="020B0604020202020204" pitchFamily="34" charset="0"/>
              </a:rPr>
              <a:t>Será </a:t>
            </a:r>
            <a:r>
              <a:rPr lang="pt-BR" sz="1500" b="1" dirty="0">
                <a:latin typeface="Arial" panose="020B0604020202020204" pitchFamily="34" charset="0"/>
              </a:rPr>
              <a:t>FACULTADO</a:t>
            </a:r>
            <a:r>
              <a:rPr lang="pt-BR" sz="1500" dirty="0">
                <a:latin typeface="Arial" panose="020B0604020202020204" pitchFamily="34" charset="0"/>
              </a:rPr>
              <a:t> à Administração, quando o convocado não assinar o termo de contrato... no </a:t>
            </a:r>
            <a:r>
              <a:rPr lang="pt-BR" sz="1500" b="1" dirty="0">
                <a:latin typeface="Arial" panose="020B0604020202020204" pitchFamily="34" charset="0"/>
              </a:rPr>
              <a:t>PRAZO E NAS CONDIÇÕES ESTABELECIDAS</a:t>
            </a:r>
            <a:r>
              <a:rPr lang="pt-BR" sz="1500" dirty="0">
                <a:latin typeface="Arial" panose="020B0604020202020204" pitchFamily="34" charset="0"/>
              </a:rPr>
              <a:t>, convocar os </a:t>
            </a:r>
            <a:r>
              <a:rPr lang="pt-BR" sz="1500" b="1" dirty="0">
                <a:latin typeface="Arial" panose="020B0604020202020204" pitchFamily="34" charset="0"/>
              </a:rPr>
              <a:t>LICITANTES REMANESCENTES</a:t>
            </a:r>
            <a:r>
              <a:rPr lang="pt-BR" sz="1500" dirty="0">
                <a:latin typeface="Arial" panose="020B0604020202020204" pitchFamily="34" charset="0"/>
              </a:rPr>
              <a:t>, na ordem de classificação, para a </a:t>
            </a:r>
            <a:r>
              <a:rPr lang="pt-BR" sz="1500" b="1" dirty="0">
                <a:latin typeface="Arial" panose="020B0604020202020204" pitchFamily="34" charset="0"/>
              </a:rPr>
              <a:t>CELEBRAÇÃO DO CONTRATO </a:t>
            </a:r>
            <a:r>
              <a:rPr lang="pt-BR" sz="1500" dirty="0">
                <a:latin typeface="Arial" panose="020B0604020202020204" pitchFamily="34" charset="0"/>
              </a:rPr>
              <a:t>nas </a:t>
            </a:r>
            <a:r>
              <a:rPr lang="pt-BR" sz="1500" b="1" dirty="0">
                <a:latin typeface="Arial" panose="020B0604020202020204" pitchFamily="34" charset="0"/>
              </a:rPr>
              <a:t>CONDIÇÕES PROPOSTAS PELO LICITANTE VENCEDOR</a:t>
            </a:r>
            <a:r>
              <a:rPr lang="pt-BR" sz="1500" dirty="0">
                <a:latin typeface="Arial" panose="020B0604020202020204" pitchFamily="34" charset="0"/>
              </a:rPr>
              <a:t>.</a:t>
            </a:r>
            <a:endParaRPr lang="pt-BR" sz="1500" dirty="0"/>
          </a:p>
        </p:txBody>
      </p:sp>
      <p:pic>
        <p:nvPicPr>
          <p:cNvPr id="6" name="Picture 2" descr="EMPRESAS PODEM PRORROGAR PAGAMENTOS DE TRIBUTOS FEDERAIS EM CASO DE  CALAMIDADE PÚBLICA - Adad &amp; Castanheira">
            <a:extLst>
              <a:ext uri="{FF2B5EF4-FFF2-40B4-BE49-F238E27FC236}">
                <a16:creationId xmlns:a16="http://schemas.microsoft.com/office/drawing/2014/main" id="{3114EC67-E98C-FAE1-111B-8674ABE9E3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1472" y="2912574"/>
            <a:ext cx="1350852" cy="703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Conheça os tipos de Contrato para quando é preciso contar com mais pessoas  na empresa - Capital Social Contabilidade e Gestão">
            <a:extLst>
              <a:ext uri="{FF2B5EF4-FFF2-40B4-BE49-F238E27FC236}">
                <a16:creationId xmlns:a16="http://schemas.microsoft.com/office/drawing/2014/main" id="{2DE6A28F-0481-2C71-A48E-AC93612AB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24" y="2912573"/>
            <a:ext cx="1504673" cy="710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Vencedores, podium. Segurando, dude, pódio, vencedores, trophies.,  caráteres, 3d. | CanStock">
            <a:extLst>
              <a:ext uri="{FF2B5EF4-FFF2-40B4-BE49-F238E27FC236}">
                <a16:creationId xmlns:a16="http://schemas.microsoft.com/office/drawing/2014/main" id="{BCD3AA63-2FD7-4E18-D9AE-1D8FBA075F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513" y="2745711"/>
            <a:ext cx="1054977" cy="9002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570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150"/>
                                      </p:stCondLst>
                                      <p:childTnLst>
                                        <p:set>
                                          <p:cBhvr>
                                            <p:cTn id="6" dur="1" fill="hold">
                                              <p:stCondLst>
                                                <p:cond delay="0"/>
                                              </p:stCondLst>
                                            </p:cTn>
                                            <p:tgtEl>
                                              <p:spTgt spid="13"/>
                                            </p:tgtEl>
                                            <p:attrNameLst>
                                              <p:attrName>style.visibility</p:attrName>
                                            </p:attrNameLst>
                                          </p:cBhvr>
                                          <p:to>
                                            <p:strVal val="visible"/>
                                          </p:to>
                                        </p:set>
                                        <p:anim calcmode="lin" valueType="num" p14:bounceEnd="67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7000">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450"/>
                                      </p:stCondLst>
                                      <p:childTnLst>
                                        <p:set>
                                          <p:cBhvr>
                                            <p:cTn id="14" dur="1" fill="hold">
                                              <p:stCondLst>
                                                <p:cond delay="0"/>
                                              </p:stCondLst>
                                            </p:cTn>
                                            <p:tgtEl>
                                              <p:spTgt spid="7"/>
                                            </p:tgtEl>
                                            <p:attrNameLst>
                                              <p:attrName>style.visibility</p:attrName>
                                            </p:attrNameLst>
                                          </p:cBhvr>
                                          <p:to>
                                            <p:strVal val="visible"/>
                                          </p:to>
                                        </p:set>
                                        <p:anim calcmode="lin" valueType="num" p14:bounceEnd="67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3" grpId="0"/>
          <p:bldP spid="4" grpId="0"/>
          <p:bldP spid="5"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E124731-0463-2C0B-F508-74C6F0774A10}"/>
              </a:ext>
            </a:extLst>
          </p:cNvPr>
          <p:cNvSpPr txBox="1"/>
          <p:nvPr/>
        </p:nvSpPr>
        <p:spPr>
          <a:xfrm>
            <a:off x="156125" y="3933904"/>
            <a:ext cx="8831750" cy="611706"/>
          </a:xfrm>
          <a:prstGeom prst="rect">
            <a:avLst/>
          </a:prstGeom>
          <a:noFill/>
        </p:spPr>
        <p:txBody>
          <a:bodyPr wrap="square">
            <a:spAutoFit/>
          </a:bodyPr>
          <a:lstStyle/>
          <a:p>
            <a:pPr algn="ctr"/>
            <a:r>
              <a:rPr lang="pt-BR" sz="3375" b="1" dirty="0">
                <a:effectLst>
                  <a:outerShdw blurRad="38100" dist="38100" dir="2700000" algn="tl">
                    <a:srgbClr val="000000">
                      <a:alpha val="43137"/>
                    </a:srgbClr>
                  </a:outerShdw>
                </a:effectLst>
                <a:latin typeface="Arial" charset="0"/>
                <a:cs typeface="Arial" charset="0"/>
              </a:rPr>
              <a:t>CRIMES EM LICITAÇÃO</a:t>
            </a:r>
            <a:endParaRPr lang="pt-BR" sz="3375" dirty="0"/>
          </a:p>
        </p:txBody>
      </p:sp>
      <p:pic>
        <p:nvPicPr>
          <p:cNvPr id="2052" name="Picture 4" descr="Cyber Theft - Fraudster Icon PNG Image | Transparent PNG Free Download on  SeekPNG">
            <a:extLst>
              <a:ext uri="{FF2B5EF4-FFF2-40B4-BE49-F238E27FC236}">
                <a16:creationId xmlns:a16="http://schemas.microsoft.com/office/drawing/2014/main" id="{65CF782F-2937-8E60-2266-48D66B73B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234" y="334168"/>
            <a:ext cx="3107532" cy="3542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6" fill="hold">
                                          <p:stCondLst>
                                            <p:cond delay="0"/>
                                          </p:stCondLst>
                                        </p:cTn>
                                        <p:tgtEl>
                                          <p:spTgt spid="4"/>
                                        </p:tgtEl>
                                        <p:attrNameLst>
                                          <p:attrName>style.rotation</p:attrName>
                                        </p:attrNameLst>
                                      </p:cBhvr>
                                      <p:to>
                                        <p:strVal val="-45.0"/>
                                      </p:to>
                                    </p:set>
                                    <p:anim calcmode="lin" valueType="num">
                                      <p:cBhvr>
                                        <p:cTn id="8"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900"/>
                            </p:stCondLst>
                            <p:childTnLst>
                              <p:par>
                                <p:cTn id="13" presetID="26"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80">
                                          <p:stCondLst>
                                            <p:cond delay="0"/>
                                          </p:stCondLst>
                                        </p:cTn>
                                        <p:tgtEl>
                                          <p:spTgt spid="2052"/>
                                        </p:tgtEl>
                                      </p:cBhvr>
                                    </p:animEffect>
                                    <p:anim calcmode="lin" valueType="num">
                                      <p:cBhvr>
                                        <p:cTn id="16"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2"/>
                                        </p:tgtEl>
                                      </p:cBhvr>
                                      <p:to x="100000" y="60000"/>
                                    </p:animScale>
                                    <p:animScale>
                                      <p:cBhvr>
                                        <p:cTn id="22" dur="166" decel="50000">
                                          <p:stCondLst>
                                            <p:cond delay="676"/>
                                          </p:stCondLst>
                                        </p:cTn>
                                        <p:tgtEl>
                                          <p:spTgt spid="2052"/>
                                        </p:tgtEl>
                                      </p:cBhvr>
                                      <p:to x="100000" y="100000"/>
                                    </p:animScale>
                                    <p:animScale>
                                      <p:cBhvr>
                                        <p:cTn id="23" dur="26">
                                          <p:stCondLst>
                                            <p:cond delay="1312"/>
                                          </p:stCondLst>
                                        </p:cTn>
                                        <p:tgtEl>
                                          <p:spTgt spid="2052"/>
                                        </p:tgtEl>
                                      </p:cBhvr>
                                      <p:to x="100000" y="80000"/>
                                    </p:animScale>
                                    <p:animScale>
                                      <p:cBhvr>
                                        <p:cTn id="24" dur="166" decel="50000">
                                          <p:stCondLst>
                                            <p:cond delay="1338"/>
                                          </p:stCondLst>
                                        </p:cTn>
                                        <p:tgtEl>
                                          <p:spTgt spid="2052"/>
                                        </p:tgtEl>
                                      </p:cBhvr>
                                      <p:to x="100000" y="100000"/>
                                    </p:animScale>
                                    <p:animScale>
                                      <p:cBhvr>
                                        <p:cTn id="25" dur="26">
                                          <p:stCondLst>
                                            <p:cond delay="1642"/>
                                          </p:stCondLst>
                                        </p:cTn>
                                        <p:tgtEl>
                                          <p:spTgt spid="2052"/>
                                        </p:tgtEl>
                                      </p:cBhvr>
                                      <p:to x="100000" y="90000"/>
                                    </p:animScale>
                                    <p:animScale>
                                      <p:cBhvr>
                                        <p:cTn id="26" dur="166" decel="50000">
                                          <p:stCondLst>
                                            <p:cond delay="1668"/>
                                          </p:stCondLst>
                                        </p:cTn>
                                        <p:tgtEl>
                                          <p:spTgt spid="2052"/>
                                        </p:tgtEl>
                                      </p:cBhvr>
                                      <p:to x="100000" y="100000"/>
                                    </p:animScale>
                                    <p:animScale>
                                      <p:cBhvr>
                                        <p:cTn id="27" dur="26">
                                          <p:stCondLst>
                                            <p:cond delay="1808"/>
                                          </p:stCondLst>
                                        </p:cTn>
                                        <p:tgtEl>
                                          <p:spTgt spid="2052"/>
                                        </p:tgtEl>
                                      </p:cBhvr>
                                      <p:to x="100000" y="95000"/>
                                    </p:animScale>
                                    <p:animScale>
                                      <p:cBhvr>
                                        <p:cTn id="28"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12"/>
          <p:cNvSpPr>
            <a:spLocks/>
          </p:cNvSpPr>
          <p:nvPr/>
        </p:nvSpPr>
        <p:spPr bwMode="auto">
          <a:xfrm>
            <a:off x="2687241" y="1677591"/>
            <a:ext cx="1262063" cy="853679"/>
          </a:xfrm>
          <a:custGeom>
            <a:avLst/>
            <a:gdLst>
              <a:gd name="T0" fmla="*/ 72 w 442"/>
              <a:gd name="T1" fmla="*/ 14 h 299"/>
              <a:gd name="T2" fmla="*/ 1 w 442"/>
              <a:gd name="T3" fmla="*/ 278 h 299"/>
              <a:gd name="T4" fmla="*/ 21 w 442"/>
              <a:gd name="T5" fmla="*/ 299 h 299"/>
              <a:gd name="T6" fmla="*/ 402 w 442"/>
              <a:gd name="T7" fmla="*/ 299 h 299"/>
              <a:gd name="T8" fmla="*/ 422 w 442"/>
              <a:gd name="T9" fmla="*/ 282 h 299"/>
              <a:gd name="T10" fmla="*/ 439 w 442"/>
              <a:gd name="T11" fmla="*/ 221 h 299"/>
              <a:gd name="T12" fmla="*/ 430 w 442"/>
              <a:gd name="T13" fmla="*/ 197 h 299"/>
              <a:gd name="T14" fmla="*/ 100 w 442"/>
              <a:gd name="T15" fmla="*/ 6 h 299"/>
              <a:gd name="T16" fmla="*/ 72 w 442"/>
              <a:gd name="T17" fmla="*/ 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299">
                <a:moveTo>
                  <a:pt x="72" y="14"/>
                </a:moveTo>
                <a:cubicBezTo>
                  <a:pt x="29" y="99"/>
                  <a:pt x="6" y="189"/>
                  <a:pt x="1" y="278"/>
                </a:cubicBezTo>
                <a:cubicBezTo>
                  <a:pt x="0" y="290"/>
                  <a:pt x="10" y="299"/>
                  <a:pt x="21" y="299"/>
                </a:cubicBezTo>
                <a:cubicBezTo>
                  <a:pt x="402" y="299"/>
                  <a:pt x="402" y="299"/>
                  <a:pt x="402" y="299"/>
                </a:cubicBezTo>
                <a:cubicBezTo>
                  <a:pt x="412" y="299"/>
                  <a:pt x="421" y="292"/>
                  <a:pt x="422" y="282"/>
                </a:cubicBezTo>
                <a:cubicBezTo>
                  <a:pt x="425" y="262"/>
                  <a:pt x="430" y="241"/>
                  <a:pt x="439" y="221"/>
                </a:cubicBezTo>
                <a:cubicBezTo>
                  <a:pt x="442" y="212"/>
                  <a:pt x="439" y="202"/>
                  <a:pt x="430" y="197"/>
                </a:cubicBezTo>
                <a:cubicBezTo>
                  <a:pt x="100" y="6"/>
                  <a:pt x="100" y="6"/>
                  <a:pt x="100" y="6"/>
                </a:cubicBezTo>
                <a:cubicBezTo>
                  <a:pt x="90" y="0"/>
                  <a:pt x="77" y="4"/>
                  <a:pt x="72" y="14"/>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3" name="11"/>
          <p:cNvSpPr>
            <a:spLocks/>
          </p:cNvSpPr>
          <p:nvPr/>
        </p:nvSpPr>
        <p:spPr bwMode="auto">
          <a:xfrm>
            <a:off x="2687241" y="2612231"/>
            <a:ext cx="1262063" cy="857250"/>
          </a:xfrm>
          <a:custGeom>
            <a:avLst/>
            <a:gdLst>
              <a:gd name="T0" fmla="*/ 1 w 442"/>
              <a:gd name="T1" fmla="*/ 21 h 300"/>
              <a:gd name="T2" fmla="*/ 72 w 442"/>
              <a:gd name="T3" fmla="*/ 286 h 300"/>
              <a:gd name="T4" fmla="*/ 100 w 442"/>
              <a:gd name="T5" fmla="*/ 294 h 300"/>
              <a:gd name="T6" fmla="*/ 430 w 442"/>
              <a:gd name="T7" fmla="*/ 103 h 300"/>
              <a:gd name="T8" fmla="*/ 438 w 442"/>
              <a:gd name="T9" fmla="*/ 78 h 300"/>
              <a:gd name="T10" fmla="*/ 422 w 442"/>
              <a:gd name="T11" fmla="*/ 17 h 300"/>
              <a:gd name="T12" fmla="*/ 402 w 442"/>
              <a:gd name="T13" fmla="*/ 0 h 300"/>
              <a:gd name="T14" fmla="*/ 21 w 442"/>
              <a:gd name="T15" fmla="*/ 0 h 300"/>
              <a:gd name="T16" fmla="*/ 1 w 442"/>
              <a:gd name="T17" fmla="*/ 2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300">
                <a:moveTo>
                  <a:pt x="1" y="21"/>
                </a:moveTo>
                <a:cubicBezTo>
                  <a:pt x="6" y="116"/>
                  <a:pt x="31" y="206"/>
                  <a:pt x="72" y="286"/>
                </a:cubicBezTo>
                <a:cubicBezTo>
                  <a:pt x="77" y="296"/>
                  <a:pt x="90" y="300"/>
                  <a:pt x="100" y="294"/>
                </a:cubicBezTo>
                <a:cubicBezTo>
                  <a:pt x="430" y="103"/>
                  <a:pt x="430" y="103"/>
                  <a:pt x="430" y="103"/>
                </a:cubicBezTo>
                <a:cubicBezTo>
                  <a:pt x="439" y="98"/>
                  <a:pt x="442" y="87"/>
                  <a:pt x="438" y="78"/>
                </a:cubicBezTo>
                <a:cubicBezTo>
                  <a:pt x="431" y="59"/>
                  <a:pt x="425" y="39"/>
                  <a:pt x="422" y="17"/>
                </a:cubicBezTo>
                <a:cubicBezTo>
                  <a:pt x="421" y="8"/>
                  <a:pt x="412" y="0"/>
                  <a:pt x="402" y="0"/>
                </a:cubicBezTo>
                <a:cubicBezTo>
                  <a:pt x="21" y="0"/>
                  <a:pt x="21" y="0"/>
                  <a:pt x="21" y="0"/>
                </a:cubicBezTo>
                <a:cubicBezTo>
                  <a:pt x="10" y="0"/>
                  <a:pt x="0" y="10"/>
                  <a:pt x="1" y="21"/>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4" name="10"/>
          <p:cNvSpPr>
            <a:spLocks/>
          </p:cNvSpPr>
          <p:nvPr/>
        </p:nvSpPr>
        <p:spPr bwMode="auto">
          <a:xfrm>
            <a:off x="2975373" y="2959894"/>
            <a:ext cx="1207294" cy="1212056"/>
          </a:xfrm>
          <a:custGeom>
            <a:avLst/>
            <a:gdLst>
              <a:gd name="T0" fmla="*/ 6 w 423"/>
              <a:gd name="T1" fmla="*/ 224 h 424"/>
              <a:gd name="T2" fmla="*/ 199 w 423"/>
              <a:gd name="T3" fmla="*/ 418 h 424"/>
              <a:gd name="T4" fmla="*/ 227 w 423"/>
              <a:gd name="T5" fmla="*/ 411 h 424"/>
              <a:gd name="T6" fmla="*/ 418 w 423"/>
              <a:gd name="T7" fmla="*/ 81 h 424"/>
              <a:gd name="T8" fmla="*/ 413 w 423"/>
              <a:gd name="T9" fmla="*/ 55 h 424"/>
              <a:gd name="T10" fmla="*/ 369 w 423"/>
              <a:gd name="T11" fmla="*/ 10 h 424"/>
              <a:gd name="T12" fmla="*/ 343 w 423"/>
              <a:gd name="T13" fmla="*/ 5 h 424"/>
              <a:gd name="T14" fmla="*/ 13 w 423"/>
              <a:gd name="T15" fmla="*/ 196 h 424"/>
              <a:gd name="T16" fmla="*/ 6 w 423"/>
              <a:gd name="T17" fmla="*/ 2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424">
                <a:moveTo>
                  <a:pt x="6" y="224"/>
                </a:moveTo>
                <a:cubicBezTo>
                  <a:pt x="58" y="304"/>
                  <a:pt x="124" y="369"/>
                  <a:pt x="199" y="418"/>
                </a:cubicBezTo>
                <a:cubicBezTo>
                  <a:pt x="209" y="424"/>
                  <a:pt x="222" y="421"/>
                  <a:pt x="227" y="411"/>
                </a:cubicBezTo>
                <a:cubicBezTo>
                  <a:pt x="418" y="81"/>
                  <a:pt x="418" y="81"/>
                  <a:pt x="418" y="81"/>
                </a:cubicBezTo>
                <a:cubicBezTo>
                  <a:pt x="423" y="72"/>
                  <a:pt x="421" y="61"/>
                  <a:pt x="413" y="55"/>
                </a:cubicBezTo>
                <a:cubicBezTo>
                  <a:pt x="397" y="42"/>
                  <a:pt x="382" y="27"/>
                  <a:pt x="369" y="10"/>
                </a:cubicBezTo>
                <a:cubicBezTo>
                  <a:pt x="363" y="2"/>
                  <a:pt x="352" y="0"/>
                  <a:pt x="343" y="5"/>
                </a:cubicBezTo>
                <a:cubicBezTo>
                  <a:pt x="13" y="196"/>
                  <a:pt x="13" y="196"/>
                  <a:pt x="13" y="196"/>
                </a:cubicBezTo>
                <a:cubicBezTo>
                  <a:pt x="3" y="202"/>
                  <a:pt x="0" y="215"/>
                  <a:pt x="6" y="22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35" name="09"/>
          <p:cNvSpPr>
            <a:spLocks/>
          </p:cNvSpPr>
          <p:nvPr/>
        </p:nvSpPr>
        <p:spPr bwMode="auto">
          <a:xfrm>
            <a:off x="3677841" y="3194447"/>
            <a:ext cx="853679" cy="1263254"/>
          </a:xfrm>
          <a:custGeom>
            <a:avLst/>
            <a:gdLst>
              <a:gd name="T0" fmla="*/ 14 w 299"/>
              <a:gd name="T1" fmla="*/ 371 h 442"/>
              <a:gd name="T2" fmla="*/ 278 w 299"/>
              <a:gd name="T3" fmla="*/ 441 h 442"/>
              <a:gd name="T4" fmla="*/ 299 w 299"/>
              <a:gd name="T5" fmla="*/ 421 h 442"/>
              <a:gd name="T6" fmla="*/ 299 w 299"/>
              <a:gd name="T7" fmla="*/ 40 h 442"/>
              <a:gd name="T8" fmla="*/ 282 w 299"/>
              <a:gd name="T9" fmla="*/ 20 h 442"/>
              <a:gd name="T10" fmla="*/ 221 w 299"/>
              <a:gd name="T11" fmla="*/ 4 h 442"/>
              <a:gd name="T12" fmla="*/ 196 w 299"/>
              <a:gd name="T13" fmla="*/ 13 h 442"/>
              <a:gd name="T14" fmla="*/ 6 w 299"/>
              <a:gd name="T15" fmla="*/ 343 h 442"/>
              <a:gd name="T16" fmla="*/ 14 w 299"/>
              <a:gd name="T17" fmla="*/ 37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42">
                <a:moveTo>
                  <a:pt x="14" y="371"/>
                </a:moveTo>
                <a:cubicBezTo>
                  <a:pt x="99" y="414"/>
                  <a:pt x="188" y="437"/>
                  <a:pt x="278" y="441"/>
                </a:cubicBezTo>
                <a:cubicBezTo>
                  <a:pt x="290" y="442"/>
                  <a:pt x="299" y="433"/>
                  <a:pt x="299" y="421"/>
                </a:cubicBezTo>
                <a:cubicBezTo>
                  <a:pt x="299" y="40"/>
                  <a:pt x="299" y="40"/>
                  <a:pt x="299" y="40"/>
                </a:cubicBezTo>
                <a:cubicBezTo>
                  <a:pt x="299" y="30"/>
                  <a:pt x="292" y="22"/>
                  <a:pt x="282" y="20"/>
                </a:cubicBezTo>
                <a:cubicBezTo>
                  <a:pt x="261" y="18"/>
                  <a:pt x="241" y="12"/>
                  <a:pt x="221" y="4"/>
                </a:cubicBezTo>
                <a:cubicBezTo>
                  <a:pt x="212" y="0"/>
                  <a:pt x="201" y="4"/>
                  <a:pt x="196" y="13"/>
                </a:cubicBezTo>
                <a:cubicBezTo>
                  <a:pt x="6" y="343"/>
                  <a:pt x="6" y="343"/>
                  <a:pt x="6" y="343"/>
                </a:cubicBezTo>
                <a:cubicBezTo>
                  <a:pt x="0" y="353"/>
                  <a:pt x="4" y="365"/>
                  <a:pt x="14" y="371"/>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6" name="08"/>
          <p:cNvSpPr>
            <a:spLocks/>
          </p:cNvSpPr>
          <p:nvPr/>
        </p:nvSpPr>
        <p:spPr bwMode="auto">
          <a:xfrm>
            <a:off x="4611291" y="3194447"/>
            <a:ext cx="853679" cy="1263254"/>
          </a:xfrm>
          <a:custGeom>
            <a:avLst/>
            <a:gdLst>
              <a:gd name="T0" fmla="*/ 21 w 299"/>
              <a:gd name="T1" fmla="*/ 441 h 442"/>
              <a:gd name="T2" fmla="*/ 285 w 299"/>
              <a:gd name="T3" fmla="*/ 371 h 442"/>
              <a:gd name="T4" fmla="*/ 294 w 299"/>
              <a:gd name="T5" fmla="*/ 343 h 442"/>
              <a:gd name="T6" fmla="*/ 103 w 299"/>
              <a:gd name="T7" fmla="*/ 13 h 442"/>
              <a:gd name="T8" fmla="*/ 78 w 299"/>
              <a:gd name="T9" fmla="*/ 4 h 442"/>
              <a:gd name="T10" fmla="*/ 17 w 299"/>
              <a:gd name="T11" fmla="*/ 20 h 442"/>
              <a:gd name="T12" fmla="*/ 0 w 299"/>
              <a:gd name="T13" fmla="*/ 40 h 442"/>
              <a:gd name="T14" fmla="*/ 0 w 299"/>
              <a:gd name="T15" fmla="*/ 421 h 442"/>
              <a:gd name="T16" fmla="*/ 21 w 299"/>
              <a:gd name="T17" fmla="*/ 44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42">
                <a:moveTo>
                  <a:pt x="21" y="441"/>
                </a:moveTo>
                <a:cubicBezTo>
                  <a:pt x="116" y="436"/>
                  <a:pt x="205" y="411"/>
                  <a:pt x="285" y="371"/>
                </a:cubicBezTo>
                <a:cubicBezTo>
                  <a:pt x="296" y="365"/>
                  <a:pt x="299" y="353"/>
                  <a:pt x="294" y="343"/>
                </a:cubicBezTo>
                <a:cubicBezTo>
                  <a:pt x="103" y="13"/>
                  <a:pt x="103" y="13"/>
                  <a:pt x="103" y="13"/>
                </a:cubicBezTo>
                <a:cubicBezTo>
                  <a:pt x="98" y="4"/>
                  <a:pt x="87" y="0"/>
                  <a:pt x="78" y="4"/>
                </a:cubicBezTo>
                <a:cubicBezTo>
                  <a:pt x="59" y="12"/>
                  <a:pt x="39" y="18"/>
                  <a:pt x="17" y="20"/>
                </a:cubicBezTo>
                <a:cubicBezTo>
                  <a:pt x="7" y="22"/>
                  <a:pt x="0" y="30"/>
                  <a:pt x="0" y="40"/>
                </a:cubicBezTo>
                <a:cubicBezTo>
                  <a:pt x="0" y="421"/>
                  <a:pt x="0" y="421"/>
                  <a:pt x="0" y="421"/>
                </a:cubicBezTo>
                <a:cubicBezTo>
                  <a:pt x="0" y="433"/>
                  <a:pt x="10" y="442"/>
                  <a:pt x="21" y="441"/>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7" name="07"/>
          <p:cNvSpPr>
            <a:spLocks/>
          </p:cNvSpPr>
          <p:nvPr/>
        </p:nvSpPr>
        <p:spPr bwMode="auto">
          <a:xfrm>
            <a:off x="4960144" y="2959894"/>
            <a:ext cx="1210866" cy="1212056"/>
          </a:xfrm>
          <a:custGeom>
            <a:avLst/>
            <a:gdLst>
              <a:gd name="T0" fmla="*/ 224 w 424"/>
              <a:gd name="T1" fmla="*/ 418 h 424"/>
              <a:gd name="T2" fmla="*/ 418 w 424"/>
              <a:gd name="T3" fmla="*/ 224 h 424"/>
              <a:gd name="T4" fmla="*/ 411 w 424"/>
              <a:gd name="T5" fmla="*/ 196 h 424"/>
              <a:gd name="T6" fmla="*/ 80 w 424"/>
              <a:gd name="T7" fmla="*/ 5 h 424"/>
              <a:gd name="T8" fmla="*/ 55 w 424"/>
              <a:gd name="T9" fmla="*/ 10 h 424"/>
              <a:gd name="T10" fmla="*/ 10 w 424"/>
              <a:gd name="T11" fmla="*/ 55 h 424"/>
              <a:gd name="T12" fmla="*/ 5 w 424"/>
              <a:gd name="T13" fmla="*/ 81 h 424"/>
              <a:gd name="T14" fmla="*/ 196 w 424"/>
              <a:gd name="T15" fmla="*/ 411 h 424"/>
              <a:gd name="T16" fmla="*/ 224 w 424"/>
              <a:gd name="T17" fmla="*/ 41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24">
                <a:moveTo>
                  <a:pt x="224" y="418"/>
                </a:moveTo>
                <a:cubicBezTo>
                  <a:pt x="304" y="366"/>
                  <a:pt x="369" y="300"/>
                  <a:pt x="418" y="224"/>
                </a:cubicBezTo>
                <a:cubicBezTo>
                  <a:pt x="424" y="215"/>
                  <a:pt x="421" y="202"/>
                  <a:pt x="411" y="196"/>
                </a:cubicBezTo>
                <a:cubicBezTo>
                  <a:pt x="80" y="5"/>
                  <a:pt x="80" y="5"/>
                  <a:pt x="80" y="5"/>
                </a:cubicBezTo>
                <a:cubicBezTo>
                  <a:pt x="72" y="0"/>
                  <a:pt x="61" y="2"/>
                  <a:pt x="55" y="10"/>
                </a:cubicBezTo>
                <a:cubicBezTo>
                  <a:pt x="42" y="27"/>
                  <a:pt x="27" y="42"/>
                  <a:pt x="10" y="55"/>
                </a:cubicBezTo>
                <a:cubicBezTo>
                  <a:pt x="2" y="61"/>
                  <a:pt x="0" y="72"/>
                  <a:pt x="5" y="81"/>
                </a:cubicBezTo>
                <a:cubicBezTo>
                  <a:pt x="196" y="411"/>
                  <a:pt x="196" y="411"/>
                  <a:pt x="196" y="411"/>
                </a:cubicBezTo>
                <a:cubicBezTo>
                  <a:pt x="202" y="421"/>
                  <a:pt x="214" y="424"/>
                  <a:pt x="224" y="41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8" name="06"/>
          <p:cNvSpPr>
            <a:spLocks/>
          </p:cNvSpPr>
          <p:nvPr/>
        </p:nvSpPr>
        <p:spPr bwMode="auto">
          <a:xfrm>
            <a:off x="5194697" y="2612231"/>
            <a:ext cx="1262063" cy="853679"/>
          </a:xfrm>
          <a:custGeom>
            <a:avLst/>
            <a:gdLst>
              <a:gd name="T0" fmla="*/ 370 w 442"/>
              <a:gd name="T1" fmla="*/ 286 h 299"/>
              <a:gd name="T2" fmla="*/ 441 w 442"/>
              <a:gd name="T3" fmla="*/ 21 h 299"/>
              <a:gd name="T4" fmla="*/ 421 w 442"/>
              <a:gd name="T5" fmla="*/ 0 h 299"/>
              <a:gd name="T6" fmla="*/ 40 w 442"/>
              <a:gd name="T7" fmla="*/ 0 h 299"/>
              <a:gd name="T8" fmla="*/ 20 w 442"/>
              <a:gd name="T9" fmla="*/ 18 h 299"/>
              <a:gd name="T10" fmla="*/ 4 w 442"/>
              <a:gd name="T11" fmla="*/ 78 h 299"/>
              <a:gd name="T12" fmla="*/ 12 w 442"/>
              <a:gd name="T13" fmla="*/ 103 h 299"/>
              <a:gd name="T14" fmla="*/ 343 w 442"/>
              <a:gd name="T15" fmla="*/ 294 h 299"/>
              <a:gd name="T16" fmla="*/ 370 w 442"/>
              <a:gd name="T17" fmla="*/ 28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299">
                <a:moveTo>
                  <a:pt x="370" y="286"/>
                </a:moveTo>
                <a:cubicBezTo>
                  <a:pt x="414" y="201"/>
                  <a:pt x="437" y="111"/>
                  <a:pt x="441" y="21"/>
                </a:cubicBezTo>
                <a:cubicBezTo>
                  <a:pt x="442" y="10"/>
                  <a:pt x="433" y="0"/>
                  <a:pt x="421" y="0"/>
                </a:cubicBezTo>
                <a:cubicBezTo>
                  <a:pt x="40" y="0"/>
                  <a:pt x="40" y="0"/>
                  <a:pt x="40" y="0"/>
                </a:cubicBezTo>
                <a:cubicBezTo>
                  <a:pt x="30" y="0"/>
                  <a:pt x="21" y="8"/>
                  <a:pt x="20" y="18"/>
                </a:cubicBezTo>
                <a:cubicBezTo>
                  <a:pt x="17" y="38"/>
                  <a:pt x="12" y="59"/>
                  <a:pt x="4" y="78"/>
                </a:cubicBezTo>
                <a:cubicBezTo>
                  <a:pt x="0" y="88"/>
                  <a:pt x="4" y="98"/>
                  <a:pt x="12" y="103"/>
                </a:cubicBezTo>
                <a:cubicBezTo>
                  <a:pt x="343" y="294"/>
                  <a:pt x="343" y="294"/>
                  <a:pt x="343" y="294"/>
                </a:cubicBezTo>
                <a:cubicBezTo>
                  <a:pt x="352" y="299"/>
                  <a:pt x="365" y="296"/>
                  <a:pt x="370" y="28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9" name="05"/>
          <p:cNvSpPr>
            <a:spLocks/>
          </p:cNvSpPr>
          <p:nvPr/>
        </p:nvSpPr>
        <p:spPr bwMode="auto">
          <a:xfrm>
            <a:off x="5194697" y="1677591"/>
            <a:ext cx="1262063" cy="853679"/>
          </a:xfrm>
          <a:custGeom>
            <a:avLst/>
            <a:gdLst>
              <a:gd name="T0" fmla="*/ 441 w 442"/>
              <a:gd name="T1" fmla="*/ 278 h 299"/>
              <a:gd name="T2" fmla="*/ 371 w 442"/>
              <a:gd name="T3" fmla="*/ 14 h 299"/>
              <a:gd name="T4" fmla="*/ 343 w 442"/>
              <a:gd name="T5" fmla="*/ 6 h 299"/>
              <a:gd name="T6" fmla="*/ 12 w 442"/>
              <a:gd name="T7" fmla="*/ 197 h 299"/>
              <a:gd name="T8" fmla="*/ 4 w 442"/>
              <a:gd name="T9" fmla="*/ 221 h 299"/>
              <a:gd name="T10" fmla="*/ 20 w 442"/>
              <a:gd name="T11" fmla="*/ 282 h 299"/>
              <a:gd name="T12" fmla="*/ 40 w 442"/>
              <a:gd name="T13" fmla="*/ 299 h 299"/>
              <a:gd name="T14" fmla="*/ 421 w 442"/>
              <a:gd name="T15" fmla="*/ 299 h 299"/>
              <a:gd name="T16" fmla="*/ 441 w 442"/>
              <a:gd name="T17" fmla="*/ 27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299">
                <a:moveTo>
                  <a:pt x="441" y="278"/>
                </a:moveTo>
                <a:cubicBezTo>
                  <a:pt x="436" y="184"/>
                  <a:pt x="411" y="94"/>
                  <a:pt x="371" y="14"/>
                </a:cubicBezTo>
                <a:cubicBezTo>
                  <a:pt x="365" y="4"/>
                  <a:pt x="353" y="0"/>
                  <a:pt x="343" y="6"/>
                </a:cubicBezTo>
                <a:cubicBezTo>
                  <a:pt x="12" y="197"/>
                  <a:pt x="12" y="197"/>
                  <a:pt x="12" y="197"/>
                </a:cubicBezTo>
                <a:cubicBezTo>
                  <a:pt x="4" y="202"/>
                  <a:pt x="0" y="212"/>
                  <a:pt x="4" y="221"/>
                </a:cubicBezTo>
                <a:cubicBezTo>
                  <a:pt x="12" y="241"/>
                  <a:pt x="17" y="261"/>
                  <a:pt x="20" y="282"/>
                </a:cubicBezTo>
                <a:cubicBezTo>
                  <a:pt x="21" y="292"/>
                  <a:pt x="30" y="299"/>
                  <a:pt x="40" y="299"/>
                </a:cubicBezTo>
                <a:cubicBezTo>
                  <a:pt x="421" y="299"/>
                  <a:pt x="421" y="299"/>
                  <a:pt x="421" y="299"/>
                </a:cubicBezTo>
                <a:cubicBezTo>
                  <a:pt x="433" y="299"/>
                  <a:pt x="442" y="290"/>
                  <a:pt x="441" y="27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40" name="04"/>
          <p:cNvSpPr>
            <a:spLocks/>
          </p:cNvSpPr>
          <p:nvPr/>
        </p:nvSpPr>
        <p:spPr bwMode="auto">
          <a:xfrm>
            <a:off x="4960144" y="973931"/>
            <a:ext cx="1210866" cy="1209675"/>
          </a:xfrm>
          <a:custGeom>
            <a:avLst/>
            <a:gdLst>
              <a:gd name="T0" fmla="*/ 417 w 424"/>
              <a:gd name="T1" fmla="*/ 199 h 423"/>
              <a:gd name="T2" fmla="*/ 224 w 424"/>
              <a:gd name="T3" fmla="*/ 6 h 423"/>
              <a:gd name="T4" fmla="*/ 196 w 424"/>
              <a:gd name="T5" fmla="*/ 13 h 423"/>
              <a:gd name="T6" fmla="*/ 5 w 424"/>
              <a:gd name="T7" fmla="*/ 343 h 423"/>
              <a:gd name="T8" fmla="*/ 10 w 424"/>
              <a:gd name="T9" fmla="*/ 369 h 423"/>
              <a:gd name="T10" fmla="*/ 55 w 424"/>
              <a:gd name="T11" fmla="*/ 413 h 423"/>
              <a:gd name="T12" fmla="*/ 80 w 424"/>
              <a:gd name="T13" fmla="*/ 418 h 423"/>
              <a:gd name="T14" fmla="*/ 411 w 424"/>
              <a:gd name="T15" fmla="*/ 228 h 423"/>
              <a:gd name="T16" fmla="*/ 417 w 424"/>
              <a:gd name="T17" fmla="*/ 19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423">
                <a:moveTo>
                  <a:pt x="417" y="199"/>
                </a:moveTo>
                <a:cubicBezTo>
                  <a:pt x="366" y="120"/>
                  <a:pt x="299" y="55"/>
                  <a:pt x="224" y="6"/>
                </a:cubicBezTo>
                <a:cubicBezTo>
                  <a:pt x="214" y="0"/>
                  <a:pt x="202" y="3"/>
                  <a:pt x="196" y="13"/>
                </a:cubicBezTo>
                <a:cubicBezTo>
                  <a:pt x="5" y="343"/>
                  <a:pt x="5" y="343"/>
                  <a:pt x="5" y="343"/>
                </a:cubicBezTo>
                <a:cubicBezTo>
                  <a:pt x="0" y="352"/>
                  <a:pt x="2" y="363"/>
                  <a:pt x="10" y="369"/>
                </a:cubicBezTo>
                <a:cubicBezTo>
                  <a:pt x="27" y="381"/>
                  <a:pt x="42" y="396"/>
                  <a:pt x="55" y="413"/>
                </a:cubicBezTo>
                <a:cubicBezTo>
                  <a:pt x="61" y="421"/>
                  <a:pt x="72" y="423"/>
                  <a:pt x="80" y="418"/>
                </a:cubicBezTo>
                <a:cubicBezTo>
                  <a:pt x="411" y="228"/>
                  <a:pt x="411" y="228"/>
                  <a:pt x="411" y="228"/>
                </a:cubicBezTo>
                <a:cubicBezTo>
                  <a:pt x="420" y="222"/>
                  <a:pt x="424" y="209"/>
                  <a:pt x="417" y="19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41" name="03"/>
          <p:cNvSpPr>
            <a:spLocks/>
          </p:cNvSpPr>
          <p:nvPr/>
        </p:nvSpPr>
        <p:spPr bwMode="auto">
          <a:xfrm>
            <a:off x="4611291" y="688182"/>
            <a:ext cx="853679" cy="1260872"/>
          </a:xfrm>
          <a:custGeom>
            <a:avLst/>
            <a:gdLst>
              <a:gd name="T0" fmla="*/ 285 w 299"/>
              <a:gd name="T1" fmla="*/ 71 h 441"/>
              <a:gd name="T2" fmla="*/ 21 w 299"/>
              <a:gd name="T3" fmla="*/ 0 h 441"/>
              <a:gd name="T4" fmla="*/ 0 w 299"/>
              <a:gd name="T5" fmla="*/ 20 h 441"/>
              <a:gd name="T6" fmla="*/ 0 w 299"/>
              <a:gd name="T7" fmla="*/ 402 h 441"/>
              <a:gd name="T8" fmla="*/ 17 w 299"/>
              <a:gd name="T9" fmla="*/ 421 h 441"/>
              <a:gd name="T10" fmla="*/ 78 w 299"/>
              <a:gd name="T11" fmla="*/ 438 h 441"/>
              <a:gd name="T12" fmla="*/ 103 w 299"/>
              <a:gd name="T13" fmla="*/ 429 h 441"/>
              <a:gd name="T14" fmla="*/ 294 w 299"/>
              <a:gd name="T15" fmla="*/ 99 h 441"/>
              <a:gd name="T16" fmla="*/ 285 w 299"/>
              <a:gd name="T17" fmla="*/ 7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41">
                <a:moveTo>
                  <a:pt x="285" y="71"/>
                </a:moveTo>
                <a:cubicBezTo>
                  <a:pt x="201" y="28"/>
                  <a:pt x="111" y="5"/>
                  <a:pt x="21" y="0"/>
                </a:cubicBezTo>
                <a:cubicBezTo>
                  <a:pt x="10" y="0"/>
                  <a:pt x="0" y="9"/>
                  <a:pt x="0" y="20"/>
                </a:cubicBezTo>
                <a:cubicBezTo>
                  <a:pt x="0" y="402"/>
                  <a:pt x="0" y="402"/>
                  <a:pt x="0" y="402"/>
                </a:cubicBezTo>
                <a:cubicBezTo>
                  <a:pt x="0" y="412"/>
                  <a:pt x="7" y="420"/>
                  <a:pt x="17" y="421"/>
                </a:cubicBezTo>
                <a:cubicBezTo>
                  <a:pt x="38" y="424"/>
                  <a:pt x="58" y="429"/>
                  <a:pt x="78" y="438"/>
                </a:cubicBezTo>
                <a:cubicBezTo>
                  <a:pt x="87" y="441"/>
                  <a:pt x="98" y="438"/>
                  <a:pt x="103" y="429"/>
                </a:cubicBezTo>
                <a:cubicBezTo>
                  <a:pt x="294" y="99"/>
                  <a:pt x="294" y="99"/>
                  <a:pt x="294" y="99"/>
                </a:cubicBezTo>
                <a:cubicBezTo>
                  <a:pt x="299" y="89"/>
                  <a:pt x="296" y="76"/>
                  <a:pt x="285" y="71"/>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0" name="02"/>
          <p:cNvSpPr>
            <a:spLocks/>
          </p:cNvSpPr>
          <p:nvPr/>
        </p:nvSpPr>
        <p:spPr bwMode="auto">
          <a:xfrm>
            <a:off x="3677841" y="688182"/>
            <a:ext cx="853679" cy="1260872"/>
          </a:xfrm>
          <a:custGeom>
            <a:avLst/>
            <a:gdLst>
              <a:gd name="T0" fmla="*/ 278 w 299"/>
              <a:gd name="T1" fmla="*/ 0 h 441"/>
              <a:gd name="T2" fmla="*/ 14 w 299"/>
              <a:gd name="T3" fmla="*/ 71 h 441"/>
              <a:gd name="T4" fmla="*/ 6 w 299"/>
              <a:gd name="T5" fmla="*/ 99 h 441"/>
              <a:gd name="T6" fmla="*/ 196 w 299"/>
              <a:gd name="T7" fmla="*/ 429 h 441"/>
              <a:gd name="T8" fmla="*/ 221 w 299"/>
              <a:gd name="T9" fmla="*/ 438 h 441"/>
              <a:gd name="T10" fmla="*/ 282 w 299"/>
              <a:gd name="T11" fmla="*/ 421 h 441"/>
              <a:gd name="T12" fmla="*/ 299 w 299"/>
              <a:gd name="T13" fmla="*/ 402 h 441"/>
              <a:gd name="T14" fmla="*/ 299 w 299"/>
              <a:gd name="T15" fmla="*/ 20 h 441"/>
              <a:gd name="T16" fmla="*/ 278 w 299"/>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41">
                <a:moveTo>
                  <a:pt x="278" y="0"/>
                </a:moveTo>
                <a:cubicBezTo>
                  <a:pt x="183" y="5"/>
                  <a:pt x="94" y="30"/>
                  <a:pt x="14" y="71"/>
                </a:cubicBezTo>
                <a:cubicBezTo>
                  <a:pt x="4" y="76"/>
                  <a:pt x="0" y="89"/>
                  <a:pt x="6" y="99"/>
                </a:cubicBezTo>
                <a:cubicBezTo>
                  <a:pt x="196" y="429"/>
                  <a:pt x="196" y="429"/>
                  <a:pt x="196" y="429"/>
                </a:cubicBezTo>
                <a:cubicBezTo>
                  <a:pt x="201" y="438"/>
                  <a:pt x="212" y="441"/>
                  <a:pt x="221" y="438"/>
                </a:cubicBezTo>
                <a:cubicBezTo>
                  <a:pt x="240" y="430"/>
                  <a:pt x="261" y="424"/>
                  <a:pt x="282" y="421"/>
                </a:cubicBezTo>
                <a:cubicBezTo>
                  <a:pt x="292" y="420"/>
                  <a:pt x="299" y="412"/>
                  <a:pt x="299" y="402"/>
                </a:cubicBezTo>
                <a:cubicBezTo>
                  <a:pt x="299" y="20"/>
                  <a:pt x="299" y="20"/>
                  <a:pt x="299" y="20"/>
                </a:cubicBezTo>
                <a:cubicBezTo>
                  <a:pt x="299" y="9"/>
                  <a:pt x="290" y="0"/>
                  <a:pt x="278"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31" name="01"/>
          <p:cNvSpPr>
            <a:spLocks/>
          </p:cNvSpPr>
          <p:nvPr/>
        </p:nvSpPr>
        <p:spPr bwMode="auto">
          <a:xfrm>
            <a:off x="2975373" y="973931"/>
            <a:ext cx="1207294" cy="1209675"/>
          </a:xfrm>
          <a:custGeom>
            <a:avLst/>
            <a:gdLst>
              <a:gd name="T0" fmla="*/ 199 w 423"/>
              <a:gd name="T1" fmla="*/ 6 h 423"/>
              <a:gd name="T2" fmla="*/ 6 w 423"/>
              <a:gd name="T3" fmla="*/ 199 h 423"/>
              <a:gd name="T4" fmla="*/ 13 w 423"/>
              <a:gd name="T5" fmla="*/ 228 h 423"/>
              <a:gd name="T6" fmla="*/ 343 w 423"/>
              <a:gd name="T7" fmla="*/ 418 h 423"/>
              <a:gd name="T8" fmla="*/ 369 w 423"/>
              <a:gd name="T9" fmla="*/ 413 h 423"/>
              <a:gd name="T10" fmla="*/ 413 w 423"/>
              <a:gd name="T11" fmla="*/ 369 h 423"/>
              <a:gd name="T12" fmla="*/ 418 w 423"/>
              <a:gd name="T13" fmla="*/ 343 h 423"/>
              <a:gd name="T14" fmla="*/ 228 w 423"/>
              <a:gd name="T15" fmla="*/ 13 h 423"/>
              <a:gd name="T16" fmla="*/ 199 w 423"/>
              <a:gd name="T17" fmla="*/ 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423">
                <a:moveTo>
                  <a:pt x="199" y="6"/>
                </a:moveTo>
                <a:cubicBezTo>
                  <a:pt x="120" y="58"/>
                  <a:pt x="55" y="124"/>
                  <a:pt x="6" y="199"/>
                </a:cubicBezTo>
                <a:cubicBezTo>
                  <a:pt x="0" y="209"/>
                  <a:pt x="3" y="222"/>
                  <a:pt x="13" y="228"/>
                </a:cubicBezTo>
                <a:cubicBezTo>
                  <a:pt x="343" y="418"/>
                  <a:pt x="343" y="418"/>
                  <a:pt x="343" y="418"/>
                </a:cubicBezTo>
                <a:cubicBezTo>
                  <a:pt x="352" y="423"/>
                  <a:pt x="363" y="421"/>
                  <a:pt x="369" y="413"/>
                </a:cubicBezTo>
                <a:cubicBezTo>
                  <a:pt x="381" y="397"/>
                  <a:pt x="396" y="382"/>
                  <a:pt x="413" y="369"/>
                </a:cubicBezTo>
                <a:cubicBezTo>
                  <a:pt x="421" y="363"/>
                  <a:pt x="423" y="352"/>
                  <a:pt x="418" y="343"/>
                </a:cubicBezTo>
                <a:cubicBezTo>
                  <a:pt x="228" y="13"/>
                  <a:pt x="228" y="13"/>
                  <a:pt x="228" y="13"/>
                </a:cubicBezTo>
                <a:cubicBezTo>
                  <a:pt x="222" y="3"/>
                  <a:pt x="209" y="0"/>
                  <a:pt x="199" y="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pic>
        <p:nvPicPr>
          <p:cNvPr id="76" name="Picture 4" descr="Cyber Theft - Fraudster Icon PNG Image | Transparent PNG Free Download on  SeekPNG">
            <a:extLst>
              <a:ext uri="{FF2B5EF4-FFF2-40B4-BE49-F238E27FC236}">
                <a16:creationId xmlns:a16="http://schemas.microsoft.com/office/drawing/2014/main" id="{822F8ECA-DD05-DE94-F189-668D69BB9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1" y="1796725"/>
            <a:ext cx="1359694" cy="15500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8" name="CaixaDeTexto 77">
            <a:extLst>
              <a:ext uri="{FF2B5EF4-FFF2-40B4-BE49-F238E27FC236}">
                <a16:creationId xmlns:a16="http://schemas.microsoft.com/office/drawing/2014/main" id="{2C2F1BBF-74D4-16B9-D257-6588188A5184}"/>
              </a:ext>
            </a:extLst>
          </p:cNvPr>
          <p:cNvSpPr txBox="1"/>
          <p:nvPr/>
        </p:nvSpPr>
        <p:spPr>
          <a:xfrm rot="4610280">
            <a:off x="3692600" y="1169851"/>
            <a:ext cx="1127444"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337-E</a:t>
            </a:r>
          </a:p>
        </p:txBody>
      </p:sp>
      <p:sp>
        <p:nvSpPr>
          <p:cNvPr id="80" name="CaixaDeTexto 79">
            <a:extLst>
              <a:ext uri="{FF2B5EF4-FFF2-40B4-BE49-F238E27FC236}">
                <a16:creationId xmlns:a16="http://schemas.microsoft.com/office/drawing/2014/main" id="{C2CBEBB2-E5B4-3541-1170-D6807C20FBC4}"/>
              </a:ext>
            </a:extLst>
          </p:cNvPr>
          <p:cNvSpPr txBox="1"/>
          <p:nvPr/>
        </p:nvSpPr>
        <p:spPr>
          <a:xfrm>
            <a:off x="83940" y="39831"/>
            <a:ext cx="4655740" cy="461665"/>
          </a:xfrm>
          <a:prstGeom prst="rect">
            <a:avLst/>
          </a:prstGeom>
          <a:noFill/>
        </p:spPr>
        <p:txBody>
          <a:bodyPr wrap="square">
            <a:spAutoFit/>
          </a:bodyPr>
          <a:lstStyle/>
          <a:p>
            <a:r>
              <a:rPr lang="pt-BR" sz="1200" b="1" dirty="0">
                <a:solidFill>
                  <a:srgbClr val="00B0F0"/>
                </a:solidFill>
                <a:latin typeface="Arial" panose="020B0604020202020204" pitchFamily="34" charset="0"/>
              </a:rPr>
              <a:t>ADMITIR, POSSIBILITAR</a:t>
            </a:r>
            <a:r>
              <a:rPr lang="pt-BR" sz="1200" dirty="0">
                <a:solidFill>
                  <a:srgbClr val="00B0F0"/>
                </a:solidFill>
                <a:latin typeface="Arial" panose="020B0604020202020204" pitchFamily="34" charset="0"/>
              </a:rPr>
              <a:t> </a:t>
            </a:r>
            <a:r>
              <a:rPr lang="pt-BR" sz="1200" dirty="0">
                <a:latin typeface="Arial" panose="020B0604020202020204" pitchFamily="34" charset="0"/>
              </a:rPr>
              <a:t>ou dar causa à </a:t>
            </a:r>
            <a:r>
              <a:rPr lang="pt-BR" sz="1200" b="1" dirty="0">
                <a:solidFill>
                  <a:srgbClr val="00B0F0"/>
                </a:solidFill>
                <a:latin typeface="Arial" panose="020B0604020202020204" pitchFamily="34" charset="0"/>
              </a:rPr>
              <a:t>CONTRATAÇÃO DIRETA</a:t>
            </a:r>
            <a:r>
              <a:rPr lang="pt-BR" sz="1200" b="1" dirty="0">
                <a:latin typeface="Arial" panose="020B0604020202020204" pitchFamily="34" charset="0"/>
              </a:rPr>
              <a:t> </a:t>
            </a:r>
            <a:r>
              <a:rPr lang="pt-BR" sz="1200" dirty="0">
                <a:latin typeface="Arial" panose="020B0604020202020204" pitchFamily="34" charset="0"/>
              </a:rPr>
              <a:t>fora das hipóteses previstas em lei: </a:t>
            </a:r>
            <a:endParaRPr lang="pt-BR" sz="1200" dirty="0"/>
          </a:p>
        </p:txBody>
      </p:sp>
      <p:sp>
        <p:nvSpPr>
          <p:cNvPr id="82" name="CaixaDeTexto 81">
            <a:extLst>
              <a:ext uri="{FF2B5EF4-FFF2-40B4-BE49-F238E27FC236}">
                <a16:creationId xmlns:a16="http://schemas.microsoft.com/office/drawing/2014/main" id="{B964108D-000A-F1FD-1E5E-CFB8CCF8B021}"/>
              </a:ext>
            </a:extLst>
          </p:cNvPr>
          <p:cNvSpPr txBox="1"/>
          <p:nvPr/>
        </p:nvSpPr>
        <p:spPr>
          <a:xfrm>
            <a:off x="1349487" y="420360"/>
            <a:ext cx="4572000" cy="242374"/>
          </a:xfrm>
          <a:prstGeom prst="rect">
            <a:avLst/>
          </a:prstGeom>
          <a:noFill/>
        </p:spPr>
        <p:txBody>
          <a:bodyPr wrap="square">
            <a:spAutoFit/>
          </a:bodyPr>
          <a:lstStyle/>
          <a:p>
            <a:pPr algn="just"/>
            <a:r>
              <a:rPr lang="pt-BR" sz="975" b="1" dirty="0">
                <a:solidFill>
                  <a:srgbClr val="FF0000"/>
                </a:solidFill>
                <a:latin typeface="Arial" panose="020B0604020202020204" pitchFamily="34" charset="0"/>
              </a:rPr>
              <a:t>Pena - reclusão, de 4 a 8 anos, e multa.</a:t>
            </a:r>
            <a:endParaRPr lang="pt-BR" sz="975" b="1" dirty="0">
              <a:solidFill>
                <a:srgbClr val="FF0000"/>
              </a:solidFill>
              <a:latin typeface="Times New Roman" panose="02020603050405020304" pitchFamily="18" charset="0"/>
            </a:endParaRPr>
          </a:p>
        </p:txBody>
      </p:sp>
      <p:sp>
        <p:nvSpPr>
          <p:cNvPr id="84" name="CaixaDeTexto 83">
            <a:extLst>
              <a:ext uri="{FF2B5EF4-FFF2-40B4-BE49-F238E27FC236}">
                <a16:creationId xmlns:a16="http://schemas.microsoft.com/office/drawing/2014/main" id="{DF4E6B78-E9F7-F818-EAED-A7C1B15A7F3C}"/>
              </a:ext>
            </a:extLst>
          </p:cNvPr>
          <p:cNvSpPr txBox="1"/>
          <p:nvPr/>
        </p:nvSpPr>
        <p:spPr>
          <a:xfrm rot="2813862">
            <a:off x="3160389" y="1548414"/>
            <a:ext cx="1127444"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337-F</a:t>
            </a:r>
          </a:p>
        </p:txBody>
      </p:sp>
      <p:sp>
        <p:nvSpPr>
          <p:cNvPr id="86" name="CaixaDeTexto 85">
            <a:extLst>
              <a:ext uri="{FF2B5EF4-FFF2-40B4-BE49-F238E27FC236}">
                <a16:creationId xmlns:a16="http://schemas.microsoft.com/office/drawing/2014/main" id="{CD364892-AA1E-F5C5-013B-B0408C73F648}"/>
              </a:ext>
            </a:extLst>
          </p:cNvPr>
          <p:cNvSpPr txBox="1"/>
          <p:nvPr/>
        </p:nvSpPr>
        <p:spPr>
          <a:xfrm>
            <a:off x="35606" y="630889"/>
            <a:ext cx="3543413" cy="784830"/>
          </a:xfrm>
          <a:prstGeom prst="rect">
            <a:avLst/>
          </a:prstGeom>
          <a:noFill/>
        </p:spPr>
        <p:txBody>
          <a:bodyPr wrap="square">
            <a:spAutoFit/>
          </a:bodyPr>
          <a:lstStyle/>
          <a:p>
            <a:r>
              <a:rPr lang="pt-BR" sz="1125" b="1" dirty="0">
                <a:solidFill>
                  <a:srgbClr val="00B0F0"/>
                </a:solidFill>
                <a:latin typeface="Arial" panose="020B0604020202020204" pitchFamily="34" charset="0"/>
              </a:rPr>
              <a:t>FRUSTRAR OU FRAUDAR</a:t>
            </a:r>
            <a:r>
              <a:rPr lang="pt-BR" sz="1125" dirty="0">
                <a:latin typeface="Arial" panose="020B0604020202020204" pitchFamily="34" charset="0"/>
              </a:rPr>
              <a:t>, com o intuito de obter para si ou para outrem </a:t>
            </a:r>
            <a:r>
              <a:rPr lang="pt-BR" sz="1125" b="1" dirty="0">
                <a:solidFill>
                  <a:srgbClr val="00B0F0"/>
                </a:solidFill>
                <a:latin typeface="Arial" panose="020B0604020202020204" pitchFamily="34" charset="0"/>
              </a:rPr>
              <a:t>VANTAGEM</a:t>
            </a:r>
            <a:r>
              <a:rPr lang="pt-BR" sz="1125" dirty="0">
                <a:latin typeface="Arial" panose="020B0604020202020204" pitchFamily="34" charset="0"/>
              </a:rPr>
              <a:t> decorrente da </a:t>
            </a:r>
            <a:r>
              <a:rPr lang="pt-BR" sz="1125" b="1" dirty="0">
                <a:solidFill>
                  <a:srgbClr val="00B0F0"/>
                </a:solidFill>
                <a:latin typeface="Arial" panose="020B0604020202020204" pitchFamily="34" charset="0"/>
              </a:rPr>
              <a:t>ADJUDICAÇÃO...DA LICITAÇÃO, O CARÁTER COMPETITIVO</a:t>
            </a:r>
            <a:r>
              <a:rPr lang="pt-BR" sz="1125" dirty="0">
                <a:latin typeface="Arial" panose="020B0604020202020204" pitchFamily="34" charset="0"/>
              </a:rPr>
              <a:t> do processo licitatório</a:t>
            </a:r>
            <a:r>
              <a:rPr lang="pt-BR" sz="1125" b="1" dirty="0">
                <a:latin typeface="Arial" panose="020B0604020202020204" pitchFamily="34" charset="0"/>
              </a:rPr>
              <a:t>:</a:t>
            </a:r>
            <a:endParaRPr lang="pt-BR" sz="1125" dirty="0"/>
          </a:p>
        </p:txBody>
      </p:sp>
      <p:sp>
        <p:nvSpPr>
          <p:cNvPr id="87" name="CaixaDeTexto 86">
            <a:extLst>
              <a:ext uri="{FF2B5EF4-FFF2-40B4-BE49-F238E27FC236}">
                <a16:creationId xmlns:a16="http://schemas.microsoft.com/office/drawing/2014/main" id="{5AB0676B-29A0-A637-12A4-BA015253A3E2}"/>
              </a:ext>
            </a:extLst>
          </p:cNvPr>
          <p:cNvSpPr txBox="1"/>
          <p:nvPr/>
        </p:nvSpPr>
        <p:spPr>
          <a:xfrm rot="1166132">
            <a:off x="2819473" y="2048489"/>
            <a:ext cx="1127444"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337-G</a:t>
            </a:r>
          </a:p>
        </p:txBody>
      </p:sp>
      <p:sp>
        <p:nvSpPr>
          <p:cNvPr id="89" name="CaixaDeTexto 88">
            <a:extLst>
              <a:ext uri="{FF2B5EF4-FFF2-40B4-BE49-F238E27FC236}">
                <a16:creationId xmlns:a16="http://schemas.microsoft.com/office/drawing/2014/main" id="{53CBB0A0-E308-F95C-151B-51C09727909C}"/>
              </a:ext>
            </a:extLst>
          </p:cNvPr>
          <p:cNvSpPr txBox="1"/>
          <p:nvPr/>
        </p:nvSpPr>
        <p:spPr>
          <a:xfrm>
            <a:off x="-511558" y="1363663"/>
            <a:ext cx="3558072" cy="242374"/>
          </a:xfrm>
          <a:prstGeom prst="rect">
            <a:avLst/>
          </a:prstGeom>
          <a:noFill/>
        </p:spPr>
        <p:txBody>
          <a:bodyPr wrap="square">
            <a:spAutoFit/>
          </a:bodyPr>
          <a:lstStyle/>
          <a:p>
            <a:pPr algn="r"/>
            <a:r>
              <a:rPr lang="pt-BR" sz="975" b="1" dirty="0">
                <a:solidFill>
                  <a:srgbClr val="FF0000"/>
                </a:solidFill>
                <a:latin typeface="Arial" panose="020B0604020202020204" pitchFamily="34" charset="0"/>
              </a:rPr>
              <a:t>Pena - reclusão, de 4 a 8 anos, e multa.</a:t>
            </a:r>
            <a:endParaRPr lang="pt-BR" sz="975" b="1" dirty="0">
              <a:solidFill>
                <a:srgbClr val="FF0000"/>
              </a:solidFill>
              <a:latin typeface="Times New Roman" panose="02020603050405020304" pitchFamily="18" charset="0"/>
            </a:endParaRPr>
          </a:p>
        </p:txBody>
      </p:sp>
      <p:sp>
        <p:nvSpPr>
          <p:cNvPr id="91" name="CaixaDeTexto 90">
            <a:extLst>
              <a:ext uri="{FF2B5EF4-FFF2-40B4-BE49-F238E27FC236}">
                <a16:creationId xmlns:a16="http://schemas.microsoft.com/office/drawing/2014/main" id="{93795239-B1E1-040C-B480-9C22FF483841}"/>
              </a:ext>
            </a:extLst>
          </p:cNvPr>
          <p:cNvSpPr txBox="1"/>
          <p:nvPr/>
        </p:nvSpPr>
        <p:spPr>
          <a:xfrm>
            <a:off x="8873" y="1561819"/>
            <a:ext cx="2951995" cy="784830"/>
          </a:xfrm>
          <a:prstGeom prst="rect">
            <a:avLst/>
          </a:prstGeom>
          <a:noFill/>
        </p:spPr>
        <p:txBody>
          <a:bodyPr wrap="square">
            <a:spAutoFit/>
          </a:bodyPr>
          <a:lstStyle/>
          <a:p>
            <a:r>
              <a:rPr lang="pt-BR" sz="1125" dirty="0">
                <a:latin typeface="Arial" panose="020B0604020202020204" pitchFamily="34" charset="0"/>
              </a:rPr>
              <a:t>Patrocinar..., </a:t>
            </a:r>
            <a:r>
              <a:rPr lang="pt-BR" sz="1125" b="1" dirty="0">
                <a:solidFill>
                  <a:srgbClr val="00B0F0"/>
                </a:solidFill>
                <a:latin typeface="Arial" panose="020B0604020202020204" pitchFamily="34" charset="0"/>
              </a:rPr>
              <a:t>INTERESSE PRIVADO</a:t>
            </a:r>
            <a:r>
              <a:rPr lang="pt-BR" sz="1125" dirty="0">
                <a:solidFill>
                  <a:srgbClr val="00B0F0"/>
                </a:solidFill>
                <a:latin typeface="Arial" panose="020B0604020202020204" pitchFamily="34" charset="0"/>
              </a:rPr>
              <a:t> </a:t>
            </a:r>
            <a:r>
              <a:rPr lang="pt-BR" sz="1125" dirty="0">
                <a:latin typeface="Arial" panose="020B0604020202020204" pitchFamily="34" charset="0"/>
              </a:rPr>
              <a:t>..., dando causa... A licitação ou à celebração de contrato cuja invalidação vier a ser decretada...</a:t>
            </a:r>
            <a:endParaRPr lang="pt-BR" sz="1125" dirty="0"/>
          </a:p>
        </p:txBody>
      </p:sp>
      <p:sp>
        <p:nvSpPr>
          <p:cNvPr id="93" name="CaixaDeTexto 92">
            <a:extLst>
              <a:ext uri="{FF2B5EF4-FFF2-40B4-BE49-F238E27FC236}">
                <a16:creationId xmlns:a16="http://schemas.microsoft.com/office/drawing/2014/main" id="{40ED426E-DB75-2B9F-CFFC-5A53FADA7F8F}"/>
              </a:ext>
            </a:extLst>
          </p:cNvPr>
          <p:cNvSpPr txBox="1"/>
          <p:nvPr/>
        </p:nvSpPr>
        <p:spPr>
          <a:xfrm>
            <a:off x="-229147" y="2274387"/>
            <a:ext cx="2925143" cy="230832"/>
          </a:xfrm>
          <a:prstGeom prst="rect">
            <a:avLst/>
          </a:prstGeom>
          <a:noFill/>
        </p:spPr>
        <p:txBody>
          <a:bodyPr wrap="square">
            <a:spAutoFit/>
          </a:bodyPr>
          <a:lstStyle/>
          <a:p>
            <a:pPr algn="r"/>
            <a:r>
              <a:rPr lang="pt-BR" sz="900" b="1" dirty="0">
                <a:solidFill>
                  <a:srgbClr val="FF0000"/>
                </a:solidFill>
                <a:latin typeface="Arial" panose="020B0604020202020204" pitchFamily="34" charset="0"/>
              </a:rPr>
              <a:t>Pena - reclusão, de 6 meses a 3 anos, e multa.</a:t>
            </a:r>
            <a:endParaRPr lang="pt-BR" sz="900" b="1" dirty="0">
              <a:solidFill>
                <a:srgbClr val="FF0000"/>
              </a:solidFill>
              <a:latin typeface="Times New Roman" panose="02020603050405020304" pitchFamily="18" charset="0"/>
            </a:endParaRPr>
          </a:p>
        </p:txBody>
      </p:sp>
      <p:sp>
        <p:nvSpPr>
          <p:cNvPr id="94" name="CaixaDeTexto 93">
            <a:extLst>
              <a:ext uri="{FF2B5EF4-FFF2-40B4-BE49-F238E27FC236}">
                <a16:creationId xmlns:a16="http://schemas.microsoft.com/office/drawing/2014/main" id="{2C9BC3EF-E8A8-64B6-71F7-02ED49095CA7}"/>
              </a:ext>
            </a:extLst>
          </p:cNvPr>
          <p:cNvSpPr txBox="1"/>
          <p:nvPr/>
        </p:nvSpPr>
        <p:spPr>
          <a:xfrm rot="20896556">
            <a:off x="2754550" y="2705808"/>
            <a:ext cx="1127444"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337-H</a:t>
            </a:r>
          </a:p>
        </p:txBody>
      </p:sp>
      <p:sp>
        <p:nvSpPr>
          <p:cNvPr id="96" name="CaixaDeTexto 95">
            <a:extLst>
              <a:ext uri="{FF2B5EF4-FFF2-40B4-BE49-F238E27FC236}">
                <a16:creationId xmlns:a16="http://schemas.microsoft.com/office/drawing/2014/main" id="{172F3438-7946-0137-0485-4B29DF7176FD}"/>
              </a:ext>
            </a:extLst>
          </p:cNvPr>
          <p:cNvSpPr txBox="1"/>
          <p:nvPr/>
        </p:nvSpPr>
        <p:spPr>
          <a:xfrm>
            <a:off x="-29122" y="2470345"/>
            <a:ext cx="2839443" cy="923330"/>
          </a:xfrm>
          <a:prstGeom prst="rect">
            <a:avLst/>
          </a:prstGeom>
          <a:noFill/>
        </p:spPr>
        <p:txBody>
          <a:bodyPr wrap="square">
            <a:spAutoFit/>
          </a:bodyPr>
          <a:lstStyle/>
          <a:p>
            <a:r>
              <a:rPr lang="pt-BR" sz="900" b="1" dirty="0">
                <a:solidFill>
                  <a:srgbClr val="00B0F0"/>
                </a:solidFill>
                <a:latin typeface="Arial" panose="020B0604020202020204" pitchFamily="34" charset="0"/>
              </a:rPr>
              <a:t>ADMITIR, POSSIBILITAR</a:t>
            </a:r>
            <a:r>
              <a:rPr lang="pt-BR" sz="900" dirty="0">
                <a:solidFill>
                  <a:srgbClr val="00B0F0"/>
                </a:solidFill>
                <a:latin typeface="Arial" panose="020B0604020202020204" pitchFamily="34" charset="0"/>
              </a:rPr>
              <a:t> </a:t>
            </a:r>
            <a:r>
              <a:rPr lang="pt-BR" sz="900" dirty="0">
                <a:latin typeface="Arial" panose="020B0604020202020204" pitchFamily="34" charset="0"/>
              </a:rPr>
              <a:t>ou dar causa a qualquer </a:t>
            </a:r>
            <a:r>
              <a:rPr lang="pt-BR" sz="900" b="1" dirty="0">
                <a:solidFill>
                  <a:srgbClr val="00B0F0"/>
                </a:solidFill>
                <a:latin typeface="Arial" panose="020B0604020202020204" pitchFamily="34" charset="0"/>
              </a:rPr>
              <a:t>MODIFICAÇÃO OU VANTAGEM, INCLUSIVE PRORROGAÇÃO CONTRATUAL</a:t>
            </a:r>
            <a:r>
              <a:rPr lang="pt-BR" sz="900" dirty="0">
                <a:latin typeface="Arial" panose="020B0604020202020204" pitchFamily="34" charset="0"/>
              </a:rPr>
              <a:t>, em favor do </a:t>
            </a:r>
            <a:r>
              <a:rPr lang="pt-BR" sz="900" b="1" dirty="0">
                <a:latin typeface="Arial" panose="020B0604020202020204" pitchFamily="34" charset="0"/>
              </a:rPr>
              <a:t>contratado</a:t>
            </a:r>
            <a:r>
              <a:rPr lang="pt-BR" sz="900" dirty="0">
                <a:latin typeface="Arial" panose="020B0604020202020204" pitchFamily="34" charset="0"/>
              </a:rPr>
              <a:t>..., </a:t>
            </a:r>
            <a:r>
              <a:rPr lang="pt-BR" sz="900" b="1" dirty="0">
                <a:solidFill>
                  <a:srgbClr val="00B0F0"/>
                </a:solidFill>
                <a:latin typeface="Arial" panose="020B0604020202020204" pitchFamily="34" charset="0"/>
              </a:rPr>
              <a:t>SEM AUTORIZAÇÃO EM LEI, NO EDITA</a:t>
            </a:r>
            <a:r>
              <a:rPr lang="pt-BR" sz="900" b="1" dirty="0">
                <a:latin typeface="Arial" panose="020B0604020202020204" pitchFamily="34" charset="0"/>
              </a:rPr>
              <a:t>L...</a:t>
            </a:r>
            <a:r>
              <a:rPr lang="pt-BR" sz="900" dirty="0">
                <a:latin typeface="Arial" panose="020B0604020202020204" pitchFamily="34" charset="0"/>
              </a:rPr>
              <a:t>ou, ainda, </a:t>
            </a:r>
            <a:r>
              <a:rPr lang="pt-BR" sz="900" b="1" dirty="0">
                <a:solidFill>
                  <a:srgbClr val="00B0F0"/>
                </a:solidFill>
                <a:latin typeface="Arial" panose="020B0604020202020204" pitchFamily="34" charset="0"/>
              </a:rPr>
              <a:t>PAGAR FATURA COM PRETERIÇÃO DA ORDEM CRONOLÓGICA</a:t>
            </a:r>
            <a:r>
              <a:rPr lang="pt-BR" sz="900" b="1" dirty="0">
                <a:latin typeface="Arial" panose="020B0604020202020204" pitchFamily="34" charset="0"/>
              </a:rPr>
              <a:t>...</a:t>
            </a:r>
            <a:endParaRPr lang="pt-BR" sz="900" dirty="0"/>
          </a:p>
        </p:txBody>
      </p:sp>
      <p:sp>
        <p:nvSpPr>
          <p:cNvPr id="98" name="CaixaDeTexto 97">
            <a:extLst>
              <a:ext uri="{FF2B5EF4-FFF2-40B4-BE49-F238E27FC236}">
                <a16:creationId xmlns:a16="http://schemas.microsoft.com/office/drawing/2014/main" id="{854D44D3-795C-C393-7FAE-A58D8825A4F0}"/>
              </a:ext>
            </a:extLst>
          </p:cNvPr>
          <p:cNvSpPr txBox="1"/>
          <p:nvPr/>
        </p:nvSpPr>
        <p:spPr>
          <a:xfrm>
            <a:off x="-457993" y="3390331"/>
            <a:ext cx="3289300" cy="242374"/>
          </a:xfrm>
          <a:prstGeom prst="rect">
            <a:avLst/>
          </a:prstGeom>
          <a:noFill/>
        </p:spPr>
        <p:txBody>
          <a:bodyPr wrap="square">
            <a:spAutoFit/>
          </a:bodyPr>
          <a:lstStyle/>
          <a:p>
            <a:pPr marL="135255" algn="r"/>
            <a:r>
              <a:rPr lang="pt-BR" sz="975" b="1" dirty="0">
                <a:solidFill>
                  <a:srgbClr val="FF0000"/>
                </a:solidFill>
                <a:latin typeface="Arial" panose="020B0604020202020204" pitchFamily="34" charset="0"/>
              </a:rPr>
              <a:t>Pena - reclusão, de 4  a 8 anos, e multa.</a:t>
            </a:r>
            <a:endParaRPr lang="pt-BR" sz="975" b="1" dirty="0">
              <a:solidFill>
                <a:srgbClr val="FF0000"/>
              </a:solidFill>
              <a:latin typeface="Times New Roman" panose="02020603050405020304" pitchFamily="18" charset="0"/>
            </a:endParaRPr>
          </a:p>
        </p:txBody>
      </p:sp>
      <p:sp>
        <p:nvSpPr>
          <p:cNvPr id="100" name="CaixaDeTexto 99">
            <a:extLst>
              <a:ext uri="{FF2B5EF4-FFF2-40B4-BE49-F238E27FC236}">
                <a16:creationId xmlns:a16="http://schemas.microsoft.com/office/drawing/2014/main" id="{B1153B97-E5C2-C2E6-C5BA-BF1D6FF3DCB1}"/>
              </a:ext>
            </a:extLst>
          </p:cNvPr>
          <p:cNvSpPr txBox="1"/>
          <p:nvPr/>
        </p:nvSpPr>
        <p:spPr>
          <a:xfrm rot="18902868">
            <a:off x="3136546" y="3309051"/>
            <a:ext cx="1127444"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337-I</a:t>
            </a:r>
          </a:p>
        </p:txBody>
      </p:sp>
      <p:sp>
        <p:nvSpPr>
          <p:cNvPr id="102" name="CaixaDeTexto 101">
            <a:extLst>
              <a:ext uri="{FF2B5EF4-FFF2-40B4-BE49-F238E27FC236}">
                <a16:creationId xmlns:a16="http://schemas.microsoft.com/office/drawing/2014/main" id="{DE6B3391-3717-727E-27B7-8B3082D7939B}"/>
              </a:ext>
            </a:extLst>
          </p:cNvPr>
          <p:cNvSpPr txBox="1"/>
          <p:nvPr/>
        </p:nvSpPr>
        <p:spPr>
          <a:xfrm>
            <a:off x="-15045" y="3612042"/>
            <a:ext cx="3202208" cy="438582"/>
          </a:xfrm>
          <a:prstGeom prst="rect">
            <a:avLst/>
          </a:prstGeom>
          <a:noFill/>
        </p:spPr>
        <p:txBody>
          <a:bodyPr wrap="square">
            <a:spAutoFit/>
          </a:bodyPr>
          <a:lstStyle/>
          <a:p>
            <a:r>
              <a:rPr lang="pt-BR" sz="1125" dirty="0">
                <a:latin typeface="Arial" panose="020B0604020202020204" pitchFamily="34" charset="0"/>
              </a:rPr>
              <a:t>Impedir, perturbar ou fraudar a realização de qualquer ato de processo licitatório:</a:t>
            </a:r>
            <a:endParaRPr lang="pt-BR" sz="1125" dirty="0"/>
          </a:p>
        </p:txBody>
      </p:sp>
      <p:sp>
        <p:nvSpPr>
          <p:cNvPr id="128" name="CaixaDeTexto 127">
            <a:extLst>
              <a:ext uri="{FF2B5EF4-FFF2-40B4-BE49-F238E27FC236}">
                <a16:creationId xmlns:a16="http://schemas.microsoft.com/office/drawing/2014/main" id="{09B9F049-016D-2F74-F52E-481D2BAE8CF2}"/>
              </a:ext>
            </a:extLst>
          </p:cNvPr>
          <p:cNvSpPr txBox="1"/>
          <p:nvPr/>
        </p:nvSpPr>
        <p:spPr>
          <a:xfrm>
            <a:off x="212103" y="4019531"/>
            <a:ext cx="3077000" cy="242374"/>
          </a:xfrm>
          <a:prstGeom prst="rect">
            <a:avLst/>
          </a:prstGeom>
          <a:noFill/>
        </p:spPr>
        <p:txBody>
          <a:bodyPr wrap="square">
            <a:spAutoFit/>
          </a:bodyPr>
          <a:lstStyle/>
          <a:p>
            <a:pPr marL="135255" algn="just"/>
            <a:r>
              <a:rPr lang="pt-BR" sz="975" b="1" dirty="0">
                <a:solidFill>
                  <a:srgbClr val="FF0000"/>
                </a:solidFill>
                <a:latin typeface="Arial" panose="020B0604020202020204" pitchFamily="34" charset="0"/>
              </a:rPr>
              <a:t>Pena - detenção, de 6 meses a 3 anos, e multa.</a:t>
            </a:r>
            <a:endParaRPr lang="pt-BR" sz="975" b="1" dirty="0">
              <a:solidFill>
                <a:srgbClr val="FF0000"/>
              </a:solidFill>
              <a:latin typeface="Times New Roman" panose="02020603050405020304" pitchFamily="18" charset="0"/>
            </a:endParaRPr>
          </a:p>
        </p:txBody>
      </p:sp>
      <p:sp>
        <p:nvSpPr>
          <p:cNvPr id="129" name="CaixaDeTexto 128">
            <a:extLst>
              <a:ext uri="{FF2B5EF4-FFF2-40B4-BE49-F238E27FC236}">
                <a16:creationId xmlns:a16="http://schemas.microsoft.com/office/drawing/2014/main" id="{A3BCDC82-4047-D5B8-1492-5F7961EB4BAF}"/>
              </a:ext>
            </a:extLst>
          </p:cNvPr>
          <p:cNvSpPr txBox="1"/>
          <p:nvPr/>
        </p:nvSpPr>
        <p:spPr>
          <a:xfrm rot="17397833">
            <a:off x="3678692" y="3633834"/>
            <a:ext cx="1127444"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337-J</a:t>
            </a:r>
          </a:p>
        </p:txBody>
      </p:sp>
      <p:sp>
        <p:nvSpPr>
          <p:cNvPr id="131" name="CaixaDeTexto 130">
            <a:extLst>
              <a:ext uri="{FF2B5EF4-FFF2-40B4-BE49-F238E27FC236}">
                <a16:creationId xmlns:a16="http://schemas.microsoft.com/office/drawing/2014/main" id="{9B223797-4AE7-6576-D4B7-A6D78C566D69}"/>
              </a:ext>
            </a:extLst>
          </p:cNvPr>
          <p:cNvSpPr txBox="1"/>
          <p:nvPr/>
        </p:nvSpPr>
        <p:spPr>
          <a:xfrm>
            <a:off x="0" y="4271611"/>
            <a:ext cx="4028489" cy="611706"/>
          </a:xfrm>
          <a:prstGeom prst="rect">
            <a:avLst/>
          </a:prstGeom>
          <a:noFill/>
        </p:spPr>
        <p:txBody>
          <a:bodyPr wrap="square">
            <a:spAutoFit/>
          </a:bodyPr>
          <a:lstStyle/>
          <a:p>
            <a:r>
              <a:rPr lang="pt-BR" sz="1125" dirty="0">
                <a:latin typeface="Arial" panose="020B0604020202020204" pitchFamily="34" charset="0"/>
              </a:rPr>
              <a:t>Devassar o </a:t>
            </a:r>
            <a:r>
              <a:rPr lang="pt-BR" sz="1125" b="1" dirty="0">
                <a:solidFill>
                  <a:srgbClr val="00B0F0"/>
                </a:solidFill>
                <a:latin typeface="Arial" panose="020B0604020202020204" pitchFamily="34" charset="0"/>
              </a:rPr>
              <a:t>SIGILO DE PROPOSTA</a:t>
            </a:r>
            <a:r>
              <a:rPr lang="pt-BR" sz="1125" dirty="0">
                <a:solidFill>
                  <a:srgbClr val="00B0F0"/>
                </a:solidFill>
                <a:latin typeface="Arial" panose="020B0604020202020204" pitchFamily="34" charset="0"/>
              </a:rPr>
              <a:t> </a:t>
            </a:r>
            <a:r>
              <a:rPr lang="pt-BR" sz="1125" dirty="0">
                <a:latin typeface="Arial" panose="020B0604020202020204" pitchFamily="34" charset="0"/>
              </a:rPr>
              <a:t>apresentada em processo licitatório ou proporcionar a terceiro informações da  proposta:</a:t>
            </a:r>
            <a:endParaRPr lang="pt-BR" sz="1125" dirty="0"/>
          </a:p>
        </p:txBody>
      </p:sp>
      <p:sp>
        <p:nvSpPr>
          <p:cNvPr id="133" name="CaixaDeTexto 132">
            <a:extLst>
              <a:ext uri="{FF2B5EF4-FFF2-40B4-BE49-F238E27FC236}">
                <a16:creationId xmlns:a16="http://schemas.microsoft.com/office/drawing/2014/main" id="{FD596A95-8409-218A-5090-6A6B2641EEFC}"/>
              </a:ext>
            </a:extLst>
          </p:cNvPr>
          <p:cNvSpPr txBox="1"/>
          <p:nvPr/>
        </p:nvSpPr>
        <p:spPr>
          <a:xfrm>
            <a:off x="682229" y="4786966"/>
            <a:ext cx="3768328" cy="242374"/>
          </a:xfrm>
          <a:prstGeom prst="rect">
            <a:avLst/>
          </a:prstGeom>
          <a:noFill/>
        </p:spPr>
        <p:txBody>
          <a:bodyPr wrap="square">
            <a:spAutoFit/>
          </a:bodyPr>
          <a:lstStyle/>
          <a:p>
            <a:pPr marL="135255" algn="just"/>
            <a:r>
              <a:rPr lang="pt-BR" sz="975" b="1" dirty="0">
                <a:solidFill>
                  <a:srgbClr val="FF0000"/>
                </a:solidFill>
                <a:latin typeface="Arial" panose="020B0604020202020204" pitchFamily="34" charset="0"/>
              </a:rPr>
              <a:t>Pena - detenção, de 2 (dois) anos a 3 (três) anos, e multa.</a:t>
            </a:r>
            <a:endParaRPr lang="pt-BR" sz="975" b="1" dirty="0">
              <a:solidFill>
                <a:srgbClr val="FF0000"/>
              </a:solidFill>
              <a:latin typeface="Times New Roman" panose="02020603050405020304" pitchFamily="18" charset="0"/>
            </a:endParaRPr>
          </a:p>
        </p:txBody>
      </p:sp>
      <p:sp>
        <p:nvSpPr>
          <p:cNvPr id="134" name="CaixaDeTexto 133">
            <a:extLst>
              <a:ext uri="{FF2B5EF4-FFF2-40B4-BE49-F238E27FC236}">
                <a16:creationId xmlns:a16="http://schemas.microsoft.com/office/drawing/2014/main" id="{1C838204-BD19-F97E-CD3E-85102D9B6669}"/>
              </a:ext>
            </a:extLst>
          </p:cNvPr>
          <p:cNvSpPr txBox="1"/>
          <p:nvPr/>
        </p:nvSpPr>
        <p:spPr>
          <a:xfrm rot="4314293">
            <a:off x="4402955" y="3749320"/>
            <a:ext cx="1118472"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337-K</a:t>
            </a:r>
          </a:p>
        </p:txBody>
      </p:sp>
      <p:sp>
        <p:nvSpPr>
          <p:cNvPr id="136" name="CaixaDeTexto 135">
            <a:extLst>
              <a:ext uri="{FF2B5EF4-FFF2-40B4-BE49-F238E27FC236}">
                <a16:creationId xmlns:a16="http://schemas.microsoft.com/office/drawing/2014/main" id="{B923EBD0-2868-F26E-84D2-BAC070E5A2C4}"/>
              </a:ext>
            </a:extLst>
          </p:cNvPr>
          <p:cNvSpPr txBox="1"/>
          <p:nvPr/>
        </p:nvSpPr>
        <p:spPr>
          <a:xfrm>
            <a:off x="4531520" y="4420296"/>
            <a:ext cx="5012128" cy="369332"/>
          </a:xfrm>
          <a:prstGeom prst="rect">
            <a:avLst/>
          </a:prstGeom>
          <a:noFill/>
        </p:spPr>
        <p:txBody>
          <a:bodyPr wrap="square">
            <a:spAutoFit/>
          </a:bodyPr>
          <a:lstStyle/>
          <a:p>
            <a:r>
              <a:rPr lang="pt-BR" sz="900" b="1" dirty="0">
                <a:solidFill>
                  <a:srgbClr val="00B0F0"/>
                </a:solidFill>
                <a:latin typeface="Arial" panose="020B0604020202020204" pitchFamily="34" charset="0"/>
              </a:rPr>
              <a:t>AFASTAR OU TENTAR AFASTAR </a:t>
            </a:r>
            <a:r>
              <a:rPr lang="pt-BR" sz="900" dirty="0">
                <a:latin typeface="Arial" panose="020B0604020202020204" pitchFamily="34" charset="0"/>
              </a:rPr>
              <a:t>licitante por meio de </a:t>
            </a:r>
            <a:r>
              <a:rPr lang="pt-BR" sz="900" b="1" dirty="0">
                <a:solidFill>
                  <a:srgbClr val="00B0F0"/>
                </a:solidFill>
                <a:latin typeface="Arial" panose="020B0604020202020204" pitchFamily="34" charset="0"/>
              </a:rPr>
              <a:t>VIOLÊNCIA, GRAVE AMEAÇA</a:t>
            </a:r>
            <a:r>
              <a:rPr lang="pt-BR" sz="900" b="1" dirty="0">
                <a:latin typeface="Arial" panose="020B0604020202020204" pitchFamily="34" charset="0"/>
              </a:rPr>
              <a:t>, </a:t>
            </a:r>
            <a:r>
              <a:rPr lang="pt-BR" sz="900" b="1" dirty="0">
                <a:solidFill>
                  <a:srgbClr val="00B0F0"/>
                </a:solidFill>
                <a:latin typeface="Arial" panose="020B0604020202020204" pitchFamily="34" charset="0"/>
              </a:rPr>
              <a:t>FRAUDE OU OFERECIMENTO DE VANTAGEM</a:t>
            </a:r>
            <a:r>
              <a:rPr lang="pt-BR" sz="900" dirty="0">
                <a:solidFill>
                  <a:srgbClr val="00B0F0"/>
                </a:solidFill>
                <a:latin typeface="Arial" panose="020B0604020202020204" pitchFamily="34" charset="0"/>
              </a:rPr>
              <a:t> </a:t>
            </a:r>
            <a:r>
              <a:rPr lang="pt-BR" sz="900" dirty="0">
                <a:latin typeface="Arial" panose="020B0604020202020204" pitchFamily="34" charset="0"/>
              </a:rPr>
              <a:t>de qualquer tipo:</a:t>
            </a:r>
            <a:endParaRPr lang="pt-BR" sz="900" dirty="0"/>
          </a:p>
        </p:txBody>
      </p:sp>
      <p:sp>
        <p:nvSpPr>
          <p:cNvPr id="138" name="CaixaDeTexto 137">
            <a:extLst>
              <a:ext uri="{FF2B5EF4-FFF2-40B4-BE49-F238E27FC236}">
                <a16:creationId xmlns:a16="http://schemas.microsoft.com/office/drawing/2014/main" id="{52E61681-B003-C45A-B8C1-4B15B9A60AF7}"/>
              </a:ext>
            </a:extLst>
          </p:cNvPr>
          <p:cNvSpPr txBox="1"/>
          <p:nvPr/>
        </p:nvSpPr>
        <p:spPr>
          <a:xfrm>
            <a:off x="4531520" y="4694920"/>
            <a:ext cx="4713208" cy="219291"/>
          </a:xfrm>
          <a:prstGeom prst="rect">
            <a:avLst/>
          </a:prstGeom>
          <a:noFill/>
        </p:spPr>
        <p:txBody>
          <a:bodyPr wrap="square">
            <a:spAutoFit/>
          </a:bodyPr>
          <a:lstStyle/>
          <a:p>
            <a:r>
              <a:rPr lang="pt-BR" sz="825" b="1" dirty="0">
                <a:solidFill>
                  <a:srgbClr val="FF0000"/>
                </a:solidFill>
                <a:latin typeface="Arial" panose="020B0604020202020204" pitchFamily="34" charset="0"/>
              </a:rPr>
              <a:t>Pena - reclusão, de 3 anos a 5 anos, e multa, além da pena correspondente à violência</a:t>
            </a:r>
            <a:endParaRPr lang="pt-BR" sz="825" b="1" dirty="0">
              <a:solidFill>
                <a:srgbClr val="FF0000"/>
              </a:solidFill>
            </a:endParaRPr>
          </a:p>
        </p:txBody>
      </p:sp>
      <p:sp>
        <p:nvSpPr>
          <p:cNvPr id="140" name="CaixaDeTexto 139">
            <a:extLst>
              <a:ext uri="{FF2B5EF4-FFF2-40B4-BE49-F238E27FC236}">
                <a16:creationId xmlns:a16="http://schemas.microsoft.com/office/drawing/2014/main" id="{766316CE-6D59-F068-DE37-F7ACD1D24392}"/>
              </a:ext>
            </a:extLst>
          </p:cNvPr>
          <p:cNvSpPr txBox="1"/>
          <p:nvPr/>
        </p:nvSpPr>
        <p:spPr>
          <a:xfrm>
            <a:off x="4398983" y="4820282"/>
            <a:ext cx="4693444" cy="369332"/>
          </a:xfrm>
          <a:prstGeom prst="rect">
            <a:avLst/>
          </a:prstGeom>
          <a:noFill/>
        </p:spPr>
        <p:txBody>
          <a:bodyPr wrap="square">
            <a:spAutoFit/>
          </a:bodyPr>
          <a:lstStyle/>
          <a:p>
            <a:pPr marL="135255" algn="just"/>
            <a:r>
              <a:rPr lang="pt-BR" sz="900" dirty="0">
                <a:latin typeface="Arial" panose="020B0604020202020204" pitchFamily="34" charset="0"/>
              </a:rPr>
              <a:t>Incorre na mesma pena quem se </a:t>
            </a:r>
            <a:r>
              <a:rPr lang="pt-BR" sz="900" b="1" dirty="0">
                <a:solidFill>
                  <a:srgbClr val="00B0F0"/>
                </a:solidFill>
                <a:latin typeface="Arial" panose="020B0604020202020204" pitchFamily="34" charset="0"/>
              </a:rPr>
              <a:t>ABSTÉM OU DESISTE DE </a:t>
            </a:r>
            <a:r>
              <a:rPr lang="pt-BR" sz="900" b="1" dirty="0">
                <a:latin typeface="Arial" panose="020B0604020202020204" pitchFamily="34" charset="0"/>
              </a:rPr>
              <a:t>LICITAR EM RAZÃO DE </a:t>
            </a:r>
            <a:r>
              <a:rPr lang="pt-BR" sz="900" b="1" dirty="0">
                <a:solidFill>
                  <a:srgbClr val="00B0F0"/>
                </a:solidFill>
                <a:latin typeface="Arial" panose="020B0604020202020204" pitchFamily="34" charset="0"/>
              </a:rPr>
              <a:t>VANTAGEM OFERECIDA</a:t>
            </a:r>
            <a:r>
              <a:rPr lang="pt-BR" sz="900" dirty="0">
                <a:latin typeface="Arial" panose="020B0604020202020204" pitchFamily="34" charset="0"/>
              </a:rPr>
              <a:t>.</a:t>
            </a:r>
            <a:endParaRPr lang="pt-BR" sz="900" dirty="0">
              <a:latin typeface="Times New Roman" panose="02020603050405020304" pitchFamily="18" charset="0"/>
            </a:endParaRPr>
          </a:p>
        </p:txBody>
      </p:sp>
      <p:sp>
        <p:nvSpPr>
          <p:cNvPr id="141" name="CaixaDeTexto 140">
            <a:extLst>
              <a:ext uri="{FF2B5EF4-FFF2-40B4-BE49-F238E27FC236}">
                <a16:creationId xmlns:a16="http://schemas.microsoft.com/office/drawing/2014/main" id="{CED5E01B-E77A-1800-9B61-CF99C9A12348}"/>
              </a:ext>
            </a:extLst>
          </p:cNvPr>
          <p:cNvSpPr txBox="1"/>
          <p:nvPr/>
        </p:nvSpPr>
        <p:spPr>
          <a:xfrm rot="3025093">
            <a:off x="4984315" y="3369909"/>
            <a:ext cx="1118472"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337-L</a:t>
            </a:r>
          </a:p>
        </p:txBody>
      </p:sp>
      <p:sp>
        <p:nvSpPr>
          <p:cNvPr id="143" name="CaixaDeTexto 142">
            <a:extLst>
              <a:ext uri="{FF2B5EF4-FFF2-40B4-BE49-F238E27FC236}">
                <a16:creationId xmlns:a16="http://schemas.microsoft.com/office/drawing/2014/main" id="{10F23E5D-BA20-6F1D-13A7-9971CDAE7FC1}"/>
              </a:ext>
            </a:extLst>
          </p:cNvPr>
          <p:cNvSpPr txBox="1"/>
          <p:nvPr/>
        </p:nvSpPr>
        <p:spPr>
          <a:xfrm>
            <a:off x="6166399" y="3461593"/>
            <a:ext cx="3098798" cy="392415"/>
          </a:xfrm>
          <a:prstGeom prst="rect">
            <a:avLst/>
          </a:prstGeom>
          <a:noFill/>
        </p:spPr>
        <p:txBody>
          <a:bodyPr wrap="square">
            <a:spAutoFit/>
          </a:bodyPr>
          <a:lstStyle/>
          <a:p>
            <a:r>
              <a:rPr lang="pt-BR" sz="975" b="1" dirty="0">
                <a:solidFill>
                  <a:srgbClr val="00B0F0"/>
                </a:solidFill>
                <a:latin typeface="Arial" panose="020B0604020202020204" pitchFamily="34" charset="0"/>
              </a:rPr>
              <a:t>FRAUDAR</a:t>
            </a:r>
            <a:r>
              <a:rPr lang="pt-BR" sz="975" b="1" dirty="0">
                <a:latin typeface="Arial" panose="020B0604020202020204" pitchFamily="34" charset="0"/>
              </a:rPr>
              <a:t>, </a:t>
            </a:r>
            <a:r>
              <a:rPr lang="pt-BR" sz="975" dirty="0">
                <a:latin typeface="Arial" panose="020B0604020202020204" pitchFamily="34" charset="0"/>
              </a:rPr>
              <a:t>em prejuízo... licitação ou contrato dela decorrente, mediante:</a:t>
            </a:r>
            <a:endParaRPr lang="pt-BR" sz="975" dirty="0"/>
          </a:p>
        </p:txBody>
      </p:sp>
      <p:sp>
        <p:nvSpPr>
          <p:cNvPr id="145" name="CaixaDeTexto 144">
            <a:extLst>
              <a:ext uri="{FF2B5EF4-FFF2-40B4-BE49-F238E27FC236}">
                <a16:creationId xmlns:a16="http://schemas.microsoft.com/office/drawing/2014/main" id="{E8D06672-CD43-2015-1450-9E434DAD7BF9}"/>
              </a:ext>
            </a:extLst>
          </p:cNvPr>
          <p:cNvSpPr txBox="1"/>
          <p:nvPr/>
        </p:nvSpPr>
        <p:spPr>
          <a:xfrm>
            <a:off x="5426926" y="3827673"/>
            <a:ext cx="3744045" cy="207749"/>
          </a:xfrm>
          <a:prstGeom prst="rect">
            <a:avLst/>
          </a:prstGeom>
          <a:noFill/>
        </p:spPr>
        <p:txBody>
          <a:bodyPr wrap="square">
            <a:spAutoFit/>
          </a:bodyPr>
          <a:lstStyle/>
          <a:p>
            <a:pPr algn="r"/>
            <a:r>
              <a:rPr lang="pt-BR" sz="750" b="1" dirty="0">
                <a:latin typeface="Arial" panose="020B0604020202020204" pitchFamily="34" charset="0"/>
              </a:rPr>
              <a:t>Entrega de mercadoria</a:t>
            </a:r>
            <a:r>
              <a:rPr lang="pt-BR" sz="750" dirty="0">
                <a:latin typeface="Arial" panose="020B0604020202020204" pitchFamily="34" charset="0"/>
              </a:rPr>
              <a:t>/</a:t>
            </a:r>
            <a:r>
              <a:rPr lang="pt-BR" sz="750" b="1" dirty="0">
                <a:latin typeface="Arial" panose="020B0604020202020204" pitchFamily="34" charset="0"/>
              </a:rPr>
              <a:t>serviços com qualidade /quantidade diversas</a:t>
            </a:r>
            <a:endParaRPr lang="pt-BR" sz="750" dirty="0"/>
          </a:p>
        </p:txBody>
      </p:sp>
      <p:sp>
        <p:nvSpPr>
          <p:cNvPr id="147" name="CaixaDeTexto 146">
            <a:extLst>
              <a:ext uri="{FF2B5EF4-FFF2-40B4-BE49-F238E27FC236}">
                <a16:creationId xmlns:a16="http://schemas.microsoft.com/office/drawing/2014/main" id="{58619FB5-903E-8CFB-5946-C4E72F99A4A4}"/>
              </a:ext>
            </a:extLst>
          </p:cNvPr>
          <p:cNvSpPr txBox="1"/>
          <p:nvPr/>
        </p:nvSpPr>
        <p:spPr>
          <a:xfrm>
            <a:off x="5790210" y="3934390"/>
            <a:ext cx="4543084" cy="230832"/>
          </a:xfrm>
          <a:prstGeom prst="rect">
            <a:avLst/>
          </a:prstGeom>
          <a:noFill/>
        </p:spPr>
        <p:txBody>
          <a:bodyPr wrap="square">
            <a:spAutoFit/>
          </a:bodyPr>
          <a:lstStyle/>
          <a:p>
            <a:r>
              <a:rPr lang="pt-BR" sz="900" dirty="0">
                <a:latin typeface="Arial" panose="020B0604020202020204" pitchFamily="34" charset="0"/>
              </a:rPr>
              <a:t>Fornecimento de </a:t>
            </a:r>
            <a:r>
              <a:rPr lang="pt-BR" sz="900" b="1" dirty="0">
                <a:latin typeface="Arial" panose="020B0604020202020204" pitchFamily="34" charset="0"/>
              </a:rPr>
              <a:t>mercadoria falsa/ deteriorada...ou </a:t>
            </a:r>
            <a:r>
              <a:rPr lang="pt-BR" sz="900" b="1" dirty="0">
                <a:solidFill>
                  <a:schemeClr val="bg1"/>
                </a:solidFill>
                <a:latin typeface="Arial" panose="020B0604020202020204" pitchFamily="34" charset="0"/>
              </a:rPr>
              <a:t>vencida...</a:t>
            </a:r>
            <a:endParaRPr lang="pt-BR" sz="900" dirty="0">
              <a:solidFill>
                <a:schemeClr val="bg1"/>
              </a:solidFill>
            </a:endParaRPr>
          </a:p>
        </p:txBody>
      </p:sp>
      <p:sp>
        <p:nvSpPr>
          <p:cNvPr id="149" name="CaixaDeTexto 148">
            <a:extLst>
              <a:ext uri="{FF2B5EF4-FFF2-40B4-BE49-F238E27FC236}">
                <a16:creationId xmlns:a16="http://schemas.microsoft.com/office/drawing/2014/main" id="{3EC3E3FE-A334-26C4-2955-DED919C23CAE}"/>
              </a:ext>
            </a:extLst>
          </p:cNvPr>
          <p:cNvSpPr txBox="1"/>
          <p:nvPr/>
        </p:nvSpPr>
        <p:spPr>
          <a:xfrm>
            <a:off x="7271183" y="3612258"/>
            <a:ext cx="2149880" cy="207749"/>
          </a:xfrm>
          <a:prstGeom prst="rect">
            <a:avLst/>
          </a:prstGeom>
          <a:noFill/>
        </p:spPr>
        <p:txBody>
          <a:bodyPr wrap="square">
            <a:spAutoFit/>
          </a:bodyPr>
          <a:lstStyle/>
          <a:p>
            <a:pPr marL="135255" algn="just"/>
            <a:r>
              <a:rPr lang="pt-BR" sz="750" dirty="0">
                <a:latin typeface="Arial" panose="020B0604020202020204" pitchFamily="34" charset="0"/>
              </a:rPr>
              <a:t>Entrega de uma mercadoria por outra;</a:t>
            </a:r>
            <a:endParaRPr lang="pt-BR" sz="750" dirty="0">
              <a:latin typeface="Times New Roman" panose="02020603050405020304" pitchFamily="18" charset="0"/>
            </a:endParaRPr>
          </a:p>
        </p:txBody>
      </p:sp>
      <p:sp>
        <p:nvSpPr>
          <p:cNvPr id="151" name="CaixaDeTexto 150">
            <a:extLst>
              <a:ext uri="{FF2B5EF4-FFF2-40B4-BE49-F238E27FC236}">
                <a16:creationId xmlns:a16="http://schemas.microsoft.com/office/drawing/2014/main" id="{E1F998E1-D00A-B5AC-48DE-89A57168806C}"/>
              </a:ext>
            </a:extLst>
          </p:cNvPr>
          <p:cNvSpPr txBox="1"/>
          <p:nvPr/>
        </p:nvSpPr>
        <p:spPr>
          <a:xfrm>
            <a:off x="5488582" y="4058209"/>
            <a:ext cx="4276720" cy="219291"/>
          </a:xfrm>
          <a:prstGeom prst="rect">
            <a:avLst/>
          </a:prstGeom>
          <a:noFill/>
        </p:spPr>
        <p:txBody>
          <a:bodyPr wrap="square">
            <a:spAutoFit/>
          </a:bodyPr>
          <a:lstStyle/>
          <a:p>
            <a:pPr marL="135255" algn="just"/>
            <a:r>
              <a:rPr lang="pt-BR" sz="825" dirty="0">
                <a:latin typeface="Arial" panose="020B0604020202020204" pitchFamily="34" charset="0"/>
              </a:rPr>
              <a:t>Alteração da..., qualidade ou quantidade da mercadoria ou do serviço...</a:t>
            </a:r>
            <a:endParaRPr lang="pt-BR" sz="825" dirty="0">
              <a:latin typeface="Times New Roman" panose="02020603050405020304" pitchFamily="18" charset="0"/>
            </a:endParaRPr>
          </a:p>
        </p:txBody>
      </p:sp>
      <p:sp>
        <p:nvSpPr>
          <p:cNvPr id="153" name="CaixaDeTexto 152">
            <a:extLst>
              <a:ext uri="{FF2B5EF4-FFF2-40B4-BE49-F238E27FC236}">
                <a16:creationId xmlns:a16="http://schemas.microsoft.com/office/drawing/2014/main" id="{4C7CE880-56D8-C84B-82E5-983E89034EC9}"/>
              </a:ext>
            </a:extLst>
          </p:cNvPr>
          <p:cNvSpPr txBox="1"/>
          <p:nvPr/>
        </p:nvSpPr>
        <p:spPr>
          <a:xfrm>
            <a:off x="6898626" y="4235249"/>
            <a:ext cx="2348170" cy="230832"/>
          </a:xfrm>
          <a:prstGeom prst="rect">
            <a:avLst/>
          </a:prstGeom>
          <a:noFill/>
        </p:spPr>
        <p:txBody>
          <a:bodyPr wrap="square">
            <a:spAutoFit/>
          </a:bodyPr>
          <a:lstStyle/>
          <a:p>
            <a:r>
              <a:rPr lang="pt-BR" sz="900" b="1" dirty="0">
                <a:solidFill>
                  <a:srgbClr val="FF0000"/>
                </a:solidFill>
                <a:latin typeface="Arial" panose="020B0604020202020204" pitchFamily="34" charset="0"/>
              </a:rPr>
              <a:t>Pena - reclusão, de 4 a 8 anos, e multa</a:t>
            </a:r>
            <a:endParaRPr lang="pt-BR" sz="900" b="1" dirty="0">
              <a:solidFill>
                <a:srgbClr val="FF0000"/>
              </a:solidFill>
            </a:endParaRPr>
          </a:p>
        </p:txBody>
      </p:sp>
      <p:sp>
        <p:nvSpPr>
          <p:cNvPr id="154" name="CaixaDeTexto 153">
            <a:extLst>
              <a:ext uri="{FF2B5EF4-FFF2-40B4-BE49-F238E27FC236}">
                <a16:creationId xmlns:a16="http://schemas.microsoft.com/office/drawing/2014/main" id="{08225A05-9182-525B-5971-05753BC9EF6D}"/>
              </a:ext>
            </a:extLst>
          </p:cNvPr>
          <p:cNvSpPr txBox="1"/>
          <p:nvPr/>
        </p:nvSpPr>
        <p:spPr>
          <a:xfrm rot="954747">
            <a:off x="5370464" y="2768819"/>
            <a:ext cx="1118472"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337-M</a:t>
            </a:r>
          </a:p>
        </p:txBody>
      </p:sp>
      <p:sp>
        <p:nvSpPr>
          <p:cNvPr id="156" name="CaixaDeTexto 155">
            <a:extLst>
              <a:ext uri="{FF2B5EF4-FFF2-40B4-BE49-F238E27FC236}">
                <a16:creationId xmlns:a16="http://schemas.microsoft.com/office/drawing/2014/main" id="{98D4CD6C-A3A7-13D6-0426-82118C5B0E3E}"/>
              </a:ext>
            </a:extLst>
          </p:cNvPr>
          <p:cNvSpPr txBox="1"/>
          <p:nvPr/>
        </p:nvSpPr>
        <p:spPr>
          <a:xfrm>
            <a:off x="6222584" y="2487650"/>
            <a:ext cx="2869843" cy="692497"/>
          </a:xfrm>
          <a:prstGeom prst="rect">
            <a:avLst/>
          </a:prstGeom>
          <a:noFill/>
        </p:spPr>
        <p:txBody>
          <a:bodyPr wrap="square">
            <a:spAutoFit/>
          </a:bodyPr>
          <a:lstStyle/>
          <a:p>
            <a:pPr marL="135255" algn="r"/>
            <a:r>
              <a:rPr lang="pt-BR" sz="975" dirty="0">
                <a:latin typeface="Arial" panose="020B0604020202020204" pitchFamily="34" charset="0"/>
              </a:rPr>
              <a:t>Admitir à licitação </a:t>
            </a:r>
            <a:r>
              <a:rPr lang="pt-BR" sz="975" b="1" dirty="0">
                <a:latin typeface="Arial" panose="020B0604020202020204" pitchFamily="34" charset="0"/>
              </a:rPr>
              <a:t>e/ ou celebrar contrato com </a:t>
            </a:r>
            <a:r>
              <a:rPr lang="pt-BR" sz="975" b="1" dirty="0">
                <a:solidFill>
                  <a:srgbClr val="00B0F0"/>
                </a:solidFill>
                <a:latin typeface="Arial" panose="020B0604020202020204" pitchFamily="34" charset="0"/>
              </a:rPr>
              <a:t>EMPRESA OU PROFISSIONAL declarado INIDÔNEO </a:t>
            </a:r>
            <a:r>
              <a:rPr lang="pt-BR" sz="975" b="1" dirty="0">
                <a:latin typeface="Arial" panose="020B0604020202020204" pitchFamily="34" charset="0"/>
              </a:rPr>
              <a:t>incidindo na mesma pena o contratado</a:t>
            </a:r>
            <a:r>
              <a:rPr lang="pt-BR" sz="975" dirty="0">
                <a:latin typeface="Arial" panose="020B0604020202020204" pitchFamily="34" charset="0"/>
              </a:rPr>
              <a:t>:</a:t>
            </a:r>
          </a:p>
        </p:txBody>
      </p:sp>
      <p:sp>
        <p:nvSpPr>
          <p:cNvPr id="158" name="CaixaDeTexto 157">
            <a:extLst>
              <a:ext uri="{FF2B5EF4-FFF2-40B4-BE49-F238E27FC236}">
                <a16:creationId xmlns:a16="http://schemas.microsoft.com/office/drawing/2014/main" id="{F999498D-7F07-E48B-C86F-088685BDB5A8}"/>
              </a:ext>
            </a:extLst>
          </p:cNvPr>
          <p:cNvSpPr txBox="1"/>
          <p:nvPr/>
        </p:nvSpPr>
        <p:spPr>
          <a:xfrm>
            <a:off x="6898626" y="3088283"/>
            <a:ext cx="2248764" cy="369332"/>
          </a:xfrm>
          <a:prstGeom prst="rect">
            <a:avLst/>
          </a:prstGeom>
          <a:noFill/>
        </p:spPr>
        <p:txBody>
          <a:bodyPr wrap="square">
            <a:spAutoFit/>
          </a:bodyPr>
          <a:lstStyle/>
          <a:p>
            <a:r>
              <a:rPr lang="pt-BR" sz="900" b="1" dirty="0">
                <a:solidFill>
                  <a:srgbClr val="FF0000"/>
                </a:solidFill>
                <a:latin typeface="Arial" panose="020B0604020202020204" pitchFamily="34" charset="0"/>
              </a:rPr>
              <a:t>Pena - reclusão, de 1 a 3 anos, e multa</a:t>
            </a:r>
            <a:endParaRPr lang="pt-BR" sz="900" b="1" dirty="0">
              <a:solidFill>
                <a:srgbClr val="FF0000"/>
              </a:solidFill>
            </a:endParaRPr>
          </a:p>
        </p:txBody>
      </p:sp>
      <p:sp>
        <p:nvSpPr>
          <p:cNvPr id="160" name="CaixaDeTexto 159">
            <a:extLst>
              <a:ext uri="{FF2B5EF4-FFF2-40B4-BE49-F238E27FC236}">
                <a16:creationId xmlns:a16="http://schemas.microsoft.com/office/drawing/2014/main" id="{480F0184-5B63-D319-9715-8D2B34814C2C}"/>
              </a:ext>
            </a:extLst>
          </p:cNvPr>
          <p:cNvSpPr txBox="1"/>
          <p:nvPr/>
        </p:nvSpPr>
        <p:spPr>
          <a:xfrm>
            <a:off x="6898627" y="3245137"/>
            <a:ext cx="3177380" cy="230832"/>
          </a:xfrm>
          <a:prstGeom prst="rect">
            <a:avLst/>
          </a:prstGeom>
          <a:noFill/>
        </p:spPr>
        <p:txBody>
          <a:bodyPr wrap="square">
            <a:spAutoFit/>
          </a:bodyPr>
          <a:lstStyle/>
          <a:p>
            <a:r>
              <a:rPr lang="pt-BR" sz="900" b="1" dirty="0">
                <a:solidFill>
                  <a:srgbClr val="FF0000"/>
                </a:solidFill>
                <a:latin typeface="Arial" panose="020B0604020202020204" pitchFamily="34" charset="0"/>
              </a:rPr>
              <a:t>Pena - reclusão, de 3 a 6 anos, e multa</a:t>
            </a:r>
            <a:endParaRPr lang="pt-BR" sz="900" b="1" dirty="0">
              <a:solidFill>
                <a:srgbClr val="FF0000"/>
              </a:solidFill>
            </a:endParaRPr>
          </a:p>
        </p:txBody>
      </p:sp>
      <p:sp>
        <p:nvSpPr>
          <p:cNvPr id="163" name="CaixaDeTexto 162">
            <a:extLst>
              <a:ext uri="{FF2B5EF4-FFF2-40B4-BE49-F238E27FC236}">
                <a16:creationId xmlns:a16="http://schemas.microsoft.com/office/drawing/2014/main" id="{AB8CDC9A-0961-CB39-E970-72A29B2D5D65}"/>
              </a:ext>
            </a:extLst>
          </p:cNvPr>
          <p:cNvSpPr txBox="1"/>
          <p:nvPr/>
        </p:nvSpPr>
        <p:spPr>
          <a:xfrm rot="20701614">
            <a:off x="5334359" y="2039091"/>
            <a:ext cx="1118472"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337-N</a:t>
            </a:r>
          </a:p>
        </p:txBody>
      </p:sp>
      <p:sp>
        <p:nvSpPr>
          <p:cNvPr id="165" name="CaixaDeTexto 164">
            <a:extLst>
              <a:ext uri="{FF2B5EF4-FFF2-40B4-BE49-F238E27FC236}">
                <a16:creationId xmlns:a16="http://schemas.microsoft.com/office/drawing/2014/main" id="{4F0DC503-F909-5813-D567-33780D62B1F2}"/>
              </a:ext>
            </a:extLst>
          </p:cNvPr>
          <p:cNvSpPr txBox="1"/>
          <p:nvPr/>
        </p:nvSpPr>
        <p:spPr>
          <a:xfrm>
            <a:off x="6372366" y="1587350"/>
            <a:ext cx="2641006" cy="784830"/>
          </a:xfrm>
          <a:prstGeom prst="rect">
            <a:avLst/>
          </a:prstGeom>
          <a:noFill/>
        </p:spPr>
        <p:txBody>
          <a:bodyPr wrap="square">
            <a:spAutoFit/>
          </a:bodyPr>
          <a:lstStyle/>
          <a:p>
            <a:r>
              <a:rPr lang="pt-BR" sz="1125" dirty="0">
                <a:latin typeface="Arial" panose="020B0604020202020204" pitchFamily="34" charset="0"/>
              </a:rPr>
              <a:t>Obstar, impedir ou dificultar injustamente a inscrição de qualquer interessado nos registros cadastrais ...:</a:t>
            </a:r>
            <a:endParaRPr lang="pt-BR" sz="1125" dirty="0"/>
          </a:p>
        </p:txBody>
      </p:sp>
      <p:sp>
        <p:nvSpPr>
          <p:cNvPr id="167" name="CaixaDeTexto 166">
            <a:extLst>
              <a:ext uri="{FF2B5EF4-FFF2-40B4-BE49-F238E27FC236}">
                <a16:creationId xmlns:a16="http://schemas.microsoft.com/office/drawing/2014/main" id="{6A40E48F-323C-8D9E-0E9F-AC64134340AD}"/>
              </a:ext>
            </a:extLst>
          </p:cNvPr>
          <p:cNvSpPr txBox="1"/>
          <p:nvPr/>
        </p:nvSpPr>
        <p:spPr>
          <a:xfrm>
            <a:off x="6171010" y="2204304"/>
            <a:ext cx="3024617" cy="230832"/>
          </a:xfrm>
          <a:prstGeom prst="rect">
            <a:avLst/>
          </a:prstGeom>
          <a:noFill/>
        </p:spPr>
        <p:txBody>
          <a:bodyPr wrap="square">
            <a:spAutoFit/>
          </a:bodyPr>
          <a:lstStyle/>
          <a:p>
            <a:pPr marL="135255" algn="r"/>
            <a:r>
              <a:rPr lang="pt-BR" sz="900" b="1" dirty="0">
                <a:solidFill>
                  <a:srgbClr val="FF0000"/>
                </a:solidFill>
                <a:latin typeface="Arial" panose="020B0604020202020204" pitchFamily="34" charset="0"/>
              </a:rPr>
              <a:t>Pena - reclusão, de 6 meses a 2 anos, e multa.</a:t>
            </a:r>
            <a:endParaRPr lang="pt-BR" sz="900" b="1" dirty="0">
              <a:solidFill>
                <a:srgbClr val="FF0000"/>
              </a:solidFill>
              <a:latin typeface="Times New Roman" panose="02020603050405020304" pitchFamily="18" charset="0"/>
            </a:endParaRPr>
          </a:p>
        </p:txBody>
      </p:sp>
      <p:sp>
        <p:nvSpPr>
          <p:cNvPr id="168" name="CaixaDeTexto 167">
            <a:extLst>
              <a:ext uri="{FF2B5EF4-FFF2-40B4-BE49-F238E27FC236}">
                <a16:creationId xmlns:a16="http://schemas.microsoft.com/office/drawing/2014/main" id="{9C1CC0D0-2291-EB62-FCBC-853F091C6C2A}"/>
              </a:ext>
            </a:extLst>
          </p:cNvPr>
          <p:cNvSpPr txBox="1"/>
          <p:nvPr/>
        </p:nvSpPr>
        <p:spPr>
          <a:xfrm rot="19284092">
            <a:off x="5016763" y="1425040"/>
            <a:ext cx="1118472"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337-O</a:t>
            </a:r>
          </a:p>
        </p:txBody>
      </p:sp>
      <p:sp>
        <p:nvSpPr>
          <p:cNvPr id="170" name="CaixaDeTexto 169">
            <a:extLst>
              <a:ext uri="{FF2B5EF4-FFF2-40B4-BE49-F238E27FC236}">
                <a16:creationId xmlns:a16="http://schemas.microsoft.com/office/drawing/2014/main" id="{1D973D37-EDF4-F74D-E333-54B8D91D36C2}"/>
              </a:ext>
            </a:extLst>
          </p:cNvPr>
          <p:cNvSpPr txBox="1"/>
          <p:nvPr/>
        </p:nvSpPr>
        <p:spPr>
          <a:xfrm>
            <a:off x="5527242" y="532968"/>
            <a:ext cx="3543413" cy="900246"/>
          </a:xfrm>
          <a:prstGeom prst="rect">
            <a:avLst/>
          </a:prstGeom>
          <a:noFill/>
        </p:spPr>
        <p:txBody>
          <a:bodyPr wrap="square">
            <a:spAutoFit/>
          </a:bodyPr>
          <a:lstStyle/>
          <a:p>
            <a:pPr marL="135255" algn="r"/>
            <a:r>
              <a:rPr lang="pt-BR" sz="1050" dirty="0">
                <a:latin typeface="Arial" panose="020B0604020202020204" pitchFamily="34" charset="0"/>
              </a:rPr>
              <a:t>Omitir, modificar ou entregar à Administração Pública levantamento cadastral...em relevante dissonância com a realidade, em frustração ao caráter competitivo da licitação ou em detrimento da seleção da proposta mais vantajosa para a Administração Pública...:</a:t>
            </a:r>
          </a:p>
        </p:txBody>
      </p:sp>
      <p:sp>
        <p:nvSpPr>
          <p:cNvPr id="172" name="CaixaDeTexto 171">
            <a:extLst>
              <a:ext uri="{FF2B5EF4-FFF2-40B4-BE49-F238E27FC236}">
                <a16:creationId xmlns:a16="http://schemas.microsoft.com/office/drawing/2014/main" id="{D77F4AC4-ED7E-D3F5-0C72-DD0385A848A3}"/>
              </a:ext>
            </a:extLst>
          </p:cNvPr>
          <p:cNvSpPr txBox="1"/>
          <p:nvPr/>
        </p:nvSpPr>
        <p:spPr>
          <a:xfrm>
            <a:off x="6197833" y="1384616"/>
            <a:ext cx="2964803" cy="242374"/>
          </a:xfrm>
          <a:prstGeom prst="rect">
            <a:avLst/>
          </a:prstGeom>
          <a:noFill/>
        </p:spPr>
        <p:txBody>
          <a:bodyPr wrap="square">
            <a:spAutoFit/>
          </a:bodyPr>
          <a:lstStyle/>
          <a:p>
            <a:r>
              <a:rPr lang="pt-BR" sz="975" b="1" dirty="0">
                <a:solidFill>
                  <a:srgbClr val="FF0000"/>
                </a:solidFill>
                <a:latin typeface="Arial" panose="020B0604020202020204" pitchFamily="34" charset="0"/>
              </a:rPr>
              <a:t>Pena - reclusão, de 6 meses a 3 anos, e multa</a:t>
            </a:r>
            <a:endParaRPr lang="pt-BR" sz="975" b="1" dirty="0">
              <a:solidFill>
                <a:srgbClr val="FF0000"/>
              </a:solidFill>
            </a:endParaRPr>
          </a:p>
        </p:txBody>
      </p:sp>
      <p:sp>
        <p:nvSpPr>
          <p:cNvPr id="173" name="CaixaDeTexto 172">
            <a:extLst>
              <a:ext uri="{FF2B5EF4-FFF2-40B4-BE49-F238E27FC236}">
                <a16:creationId xmlns:a16="http://schemas.microsoft.com/office/drawing/2014/main" id="{95FF2B09-2EFF-149B-3F7B-72EB9AE3DBBE}"/>
              </a:ext>
            </a:extLst>
          </p:cNvPr>
          <p:cNvSpPr txBox="1"/>
          <p:nvPr/>
        </p:nvSpPr>
        <p:spPr>
          <a:xfrm rot="17298672">
            <a:off x="4395915" y="1045464"/>
            <a:ext cx="1118472" cy="346249"/>
          </a:xfrm>
          <a:prstGeom prst="rect">
            <a:avLst/>
          </a:prstGeom>
          <a:noFill/>
        </p:spPr>
        <p:txBody>
          <a:bodyPr wrap="square">
            <a:spAutoFit/>
          </a:bodyPr>
          <a:lstStyle/>
          <a:p>
            <a:r>
              <a:rPr lang="pt-BR" sz="1650" dirty="0">
                <a:solidFill>
                  <a:schemeClr val="bg1"/>
                </a:solidFill>
                <a:latin typeface="Aharoni" panose="02010803020104030203" pitchFamily="2" charset="-79"/>
                <a:cs typeface="Aharoni" panose="02010803020104030203" pitchFamily="2" charset="-79"/>
              </a:rPr>
              <a:t>Art. 337-P</a:t>
            </a:r>
          </a:p>
        </p:txBody>
      </p:sp>
      <p:sp>
        <p:nvSpPr>
          <p:cNvPr id="175" name="CaixaDeTexto 174">
            <a:extLst>
              <a:ext uri="{FF2B5EF4-FFF2-40B4-BE49-F238E27FC236}">
                <a16:creationId xmlns:a16="http://schemas.microsoft.com/office/drawing/2014/main" id="{F09C26BC-187C-3B62-C04D-52AACF9470E3}"/>
              </a:ext>
            </a:extLst>
          </p:cNvPr>
          <p:cNvSpPr txBox="1"/>
          <p:nvPr/>
        </p:nvSpPr>
        <p:spPr>
          <a:xfrm>
            <a:off x="4634904" y="0"/>
            <a:ext cx="3860411" cy="646331"/>
          </a:xfrm>
          <a:prstGeom prst="rect">
            <a:avLst/>
          </a:prstGeom>
          <a:noFill/>
        </p:spPr>
        <p:txBody>
          <a:bodyPr wrap="square">
            <a:spAutoFit/>
          </a:bodyPr>
          <a:lstStyle/>
          <a:p>
            <a:r>
              <a:rPr lang="pt-BR" sz="1200" dirty="0">
                <a:latin typeface="Arial" panose="020B0604020202020204" pitchFamily="34" charset="0"/>
              </a:rPr>
              <a:t>A pena de multa cominada aos crimes previstos aqui não poderá ser inferior a 2% (dois por cento) do valor do contrato.</a:t>
            </a:r>
            <a:endParaRPr lang="pt-BR" sz="1200" dirty="0"/>
          </a:p>
        </p:txBody>
      </p:sp>
      <p:pic>
        <p:nvPicPr>
          <p:cNvPr id="2" name="Picture 4" descr="homem dos desenhos animados está na prisão e ilustração vetorial muito  triste 2889647 Vetor no Vecteezy">
            <a:extLst>
              <a:ext uri="{FF2B5EF4-FFF2-40B4-BE49-F238E27FC236}">
                <a16:creationId xmlns:a16="http://schemas.microsoft.com/office/drawing/2014/main" id="{14AB80F1-ECB7-9CFC-4C36-3EF85DD48F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8059" y="-255287"/>
            <a:ext cx="5127713" cy="56337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500"/>
                            </p:stCondLst>
                            <p:childTnLst>
                              <p:par>
                                <p:cTn id="66" presetID="45"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2000"/>
                                        <p:tgtEl>
                                          <p:spTgt spid="76"/>
                                        </p:tgtEl>
                                      </p:cBhvr>
                                    </p:animEffect>
                                    <p:anim calcmode="lin" valueType="num">
                                      <p:cBhvr>
                                        <p:cTn id="69" dur="2000" fill="hold"/>
                                        <p:tgtEl>
                                          <p:spTgt spid="76"/>
                                        </p:tgtEl>
                                        <p:attrNameLst>
                                          <p:attrName>ppt_w</p:attrName>
                                        </p:attrNameLst>
                                      </p:cBhvr>
                                      <p:tavLst>
                                        <p:tav tm="0" fmla="#ppt_w*sin(2.5*pi*$)">
                                          <p:val>
                                            <p:fltVal val="0"/>
                                          </p:val>
                                        </p:tav>
                                        <p:tav tm="100000">
                                          <p:val>
                                            <p:fltVal val="1"/>
                                          </p:val>
                                        </p:tav>
                                      </p:tavLst>
                                    </p:anim>
                                    <p:anim calcmode="lin" valueType="num">
                                      <p:cBhvr>
                                        <p:cTn id="70" dur="2000" fill="hold"/>
                                        <p:tgtEl>
                                          <p:spTgt spid="76"/>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circle(in)">
                                      <p:cBhvr>
                                        <p:cTn id="75" dur="2000"/>
                                        <p:tgtEl>
                                          <p:spTgt spid="7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80"/>
                                        </p:tgtEl>
                                        <p:attrNameLst>
                                          <p:attrName>style.visibility</p:attrName>
                                        </p:attrNameLst>
                                      </p:cBhvr>
                                      <p:to>
                                        <p:strVal val="visible"/>
                                      </p:to>
                                    </p:set>
                                    <p:anim calcmode="lin" valueType="num">
                                      <p:cBhvr additive="base">
                                        <p:cTn id="80" dur="500" fill="hold"/>
                                        <p:tgtEl>
                                          <p:spTgt spid="80"/>
                                        </p:tgtEl>
                                        <p:attrNameLst>
                                          <p:attrName>ppt_x</p:attrName>
                                        </p:attrNameLst>
                                      </p:cBhvr>
                                      <p:tavLst>
                                        <p:tav tm="0">
                                          <p:val>
                                            <p:strVal val="0-#ppt_w/2"/>
                                          </p:val>
                                        </p:tav>
                                        <p:tav tm="100000">
                                          <p:val>
                                            <p:strVal val="#ppt_x"/>
                                          </p:val>
                                        </p:tav>
                                      </p:tavLst>
                                    </p:anim>
                                    <p:anim calcmode="lin" valueType="num">
                                      <p:cBhvr additive="base">
                                        <p:cTn id="81"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barn(inVertical)">
                                      <p:cBhvr>
                                        <p:cTn id="86" dur="500"/>
                                        <p:tgtEl>
                                          <p:spTgt spid="8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circle(in)">
                                      <p:cBhvr>
                                        <p:cTn id="91" dur="2000"/>
                                        <p:tgtEl>
                                          <p:spTgt spid="84"/>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additive="base">
                                        <p:cTn id="96" dur="500" fill="hold"/>
                                        <p:tgtEl>
                                          <p:spTgt spid="86"/>
                                        </p:tgtEl>
                                        <p:attrNameLst>
                                          <p:attrName>ppt_x</p:attrName>
                                        </p:attrNameLst>
                                      </p:cBhvr>
                                      <p:tavLst>
                                        <p:tav tm="0">
                                          <p:val>
                                            <p:strVal val="0-#ppt_w/2"/>
                                          </p:val>
                                        </p:tav>
                                        <p:tav tm="100000">
                                          <p:val>
                                            <p:strVal val="#ppt_x"/>
                                          </p:val>
                                        </p:tav>
                                      </p:tavLst>
                                    </p:anim>
                                    <p:anim calcmode="lin" valueType="num">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barn(inVertical)">
                                      <p:cBhvr>
                                        <p:cTn id="102" dur="500"/>
                                        <p:tgtEl>
                                          <p:spTgt spid="89"/>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circle(in)">
                                      <p:cBhvr>
                                        <p:cTn id="107" dur="2000"/>
                                        <p:tgtEl>
                                          <p:spTgt spid="87"/>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91"/>
                                        </p:tgtEl>
                                        <p:attrNameLst>
                                          <p:attrName>style.visibility</p:attrName>
                                        </p:attrNameLst>
                                      </p:cBhvr>
                                      <p:to>
                                        <p:strVal val="visible"/>
                                      </p:to>
                                    </p:set>
                                    <p:anim calcmode="lin" valueType="num">
                                      <p:cBhvr additive="base">
                                        <p:cTn id="112" dur="500" fill="hold"/>
                                        <p:tgtEl>
                                          <p:spTgt spid="91"/>
                                        </p:tgtEl>
                                        <p:attrNameLst>
                                          <p:attrName>ppt_x</p:attrName>
                                        </p:attrNameLst>
                                      </p:cBhvr>
                                      <p:tavLst>
                                        <p:tav tm="0">
                                          <p:val>
                                            <p:strVal val="0-#ppt_w/2"/>
                                          </p:val>
                                        </p:tav>
                                        <p:tav tm="100000">
                                          <p:val>
                                            <p:strVal val="#ppt_x"/>
                                          </p:val>
                                        </p:tav>
                                      </p:tavLst>
                                    </p:anim>
                                    <p:anim calcmode="lin" valueType="num">
                                      <p:cBhvr additive="base">
                                        <p:cTn id="113"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93"/>
                                        </p:tgtEl>
                                        <p:attrNameLst>
                                          <p:attrName>style.visibility</p:attrName>
                                        </p:attrNameLst>
                                      </p:cBhvr>
                                      <p:to>
                                        <p:strVal val="visible"/>
                                      </p:to>
                                    </p:set>
                                    <p:animEffect transition="in" filter="barn(inVertical)">
                                      <p:cBhvr>
                                        <p:cTn id="118" dur="500"/>
                                        <p:tgtEl>
                                          <p:spTgt spid="93"/>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circle(in)">
                                      <p:cBhvr>
                                        <p:cTn id="123" dur="2000"/>
                                        <p:tgtEl>
                                          <p:spTgt spid="94"/>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96"/>
                                        </p:tgtEl>
                                        <p:attrNameLst>
                                          <p:attrName>style.visibility</p:attrName>
                                        </p:attrNameLst>
                                      </p:cBhvr>
                                      <p:to>
                                        <p:strVal val="visible"/>
                                      </p:to>
                                    </p:set>
                                    <p:anim calcmode="lin" valueType="num">
                                      <p:cBhvr additive="base">
                                        <p:cTn id="128" dur="500" fill="hold"/>
                                        <p:tgtEl>
                                          <p:spTgt spid="96"/>
                                        </p:tgtEl>
                                        <p:attrNameLst>
                                          <p:attrName>ppt_x</p:attrName>
                                        </p:attrNameLst>
                                      </p:cBhvr>
                                      <p:tavLst>
                                        <p:tav tm="0">
                                          <p:val>
                                            <p:strVal val="0-#ppt_w/2"/>
                                          </p:val>
                                        </p:tav>
                                        <p:tav tm="100000">
                                          <p:val>
                                            <p:strVal val="#ppt_x"/>
                                          </p:val>
                                        </p:tav>
                                      </p:tavLst>
                                    </p:anim>
                                    <p:anim calcmode="lin" valueType="num">
                                      <p:cBhvr additive="base">
                                        <p:cTn id="129"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grpId="0" nodeType="click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circle(in)">
                                      <p:cBhvr>
                                        <p:cTn id="134" dur="2000"/>
                                        <p:tgtEl>
                                          <p:spTgt spid="100"/>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barn(inVertical)">
                                      <p:cBhvr>
                                        <p:cTn id="139" dur="500"/>
                                        <p:tgtEl>
                                          <p:spTgt spid="98"/>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8" fill="hold" grpId="0" nodeType="click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additive="base">
                                        <p:cTn id="144" dur="500" fill="hold"/>
                                        <p:tgtEl>
                                          <p:spTgt spid="102"/>
                                        </p:tgtEl>
                                        <p:attrNameLst>
                                          <p:attrName>ppt_x</p:attrName>
                                        </p:attrNameLst>
                                      </p:cBhvr>
                                      <p:tavLst>
                                        <p:tav tm="0">
                                          <p:val>
                                            <p:strVal val="0-#ppt_w/2"/>
                                          </p:val>
                                        </p:tav>
                                        <p:tav tm="100000">
                                          <p:val>
                                            <p:strVal val="#ppt_x"/>
                                          </p:val>
                                        </p:tav>
                                      </p:tavLst>
                                    </p:anim>
                                    <p:anim calcmode="lin" valueType="num">
                                      <p:cBhvr additive="base">
                                        <p:cTn id="145"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128"/>
                                        </p:tgtEl>
                                        <p:attrNameLst>
                                          <p:attrName>style.visibility</p:attrName>
                                        </p:attrNameLst>
                                      </p:cBhvr>
                                      <p:to>
                                        <p:strVal val="visible"/>
                                      </p:to>
                                    </p:set>
                                    <p:animEffect transition="in" filter="barn(inVertical)">
                                      <p:cBhvr>
                                        <p:cTn id="150" dur="500"/>
                                        <p:tgtEl>
                                          <p:spTgt spid="128"/>
                                        </p:tgtEl>
                                      </p:cBhvr>
                                    </p:animEffect>
                                  </p:childTnLst>
                                </p:cTn>
                              </p:par>
                            </p:childTnLst>
                          </p:cTn>
                        </p:par>
                      </p:childTnLst>
                    </p:cTn>
                  </p:par>
                  <p:par>
                    <p:cTn id="151" fill="hold">
                      <p:stCondLst>
                        <p:cond delay="indefinite"/>
                      </p:stCondLst>
                      <p:childTnLst>
                        <p:par>
                          <p:cTn id="152" fill="hold">
                            <p:stCondLst>
                              <p:cond delay="0"/>
                            </p:stCondLst>
                            <p:childTnLst>
                              <p:par>
                                <p:cTn id="153" presetID="6" presetClass="entr" presetSubtype="16" fill="hold" grpId="0" nodeType="clickEffect">
                                  <p:stCondLst>
                                    <p:cond delay="0"/>
                                  </p:stCondLst>
                                  <p:childTnLst>
                                    <p:set>
                                      <p:cBhvr>
                                        <p:cTn id="154" dur="1" fill="hold">
                                          <p:stCondLst>
                                            <p:cond delay="0"/>
                                          </p:stCondLst>
                                        </p:cTn>
                                        <p:tgtEl>
                                          <p:spTgt spid="129"/>
                                        </p:tgtEl>
                                        <p:attrNameLst>
                                          <p:attrName>style.visibility</p:attrName>
                                        </p:attrNameLst>
                                      </p:cBhvr>
                                      <p:to>
                                        <p:strVal val="visible"/>
                                      </p:to>
                                    </p:set>
                                    <p:animEffect transition="in" filter="circle(in)">
                                      <p:cBhvr>
                                        <p:cTn id="155" dur="2000"/>
                                        <p:tgtEl>
                                          <p:spTgt spid="129"/>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131"/>
                                        </p:tgtEl>
                                        <p:attrNameLst>
                                          <p:attrName>style.visibility</p:attrName>
                                        </p:attrNameLst>
                                      </p:cBhvr>
                                      <p:to>
                                        <p:strVal val="visible"/>
                                      </p:to>
                                    </p:set>
                                    <p:anim calcmode="lin" valueType="num">
                                      <p:cBhvr additive="base">
                                        <p:cTn id="160" dur="500" fill="hold"/>
                                        <p:tgtEl>
                                          <p:spTgt spid="131"/>
                                        </p:tgtEl>
                                        <p:attrNameLst>
                                          <p:attrName>ppt_x</p:attrName>
                                        </p:attrNameLst>
                                      </p:cBhvr>
                                      <p:tavLst>
                                        <p:tav tm="0">
                                          <p:val>
                                            <p:strVal val="0-#ppt_w/2"/>
                                          </p:val>
                                        </p:tav>
                                        <p:tav tm="100000">
                                          <p:val>
                                            <p:strVal val="#ppt_x"/>
                                          </p:val>
                                        </p:tav>
                                      </p:tavLst>
                                    </p:anim>
                                    <p:anim calcmode="lin" valueType="num">
                                      <p:cBhvr additive="base">
                                        <p:cTn id="161"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grpId="0" nodeType="clickEffect">
                                  <p:stCondLst>
                                    <p:cond delay="0"/>
                                  </p:stCondLst>
                                  <p:childTnLst>
                                    <p:set>
                                      <p:cBhvr>
                                        <p:cTn id="165" dur="1" fill="hold">
                                          <p:stCondLst>
                                            <p:cond delay="0"/>
                                          </p:stCondLst>
                                        </p:cTn>
                                        <p:tgtEl>
                                          <p:spTgt spid="133"/>
                                        </p:tgtEl>
                                        <p:attrNameLst>
                                          <p:attrName>style.visibility</p:attrName>
                                        </p:attrNameLst>
                                      </p:cBhvr>
                                      <p:to>
                                        <p:strVal val="visible"/>
                                      </p:to>
                                    </p:set>
                                    <p:animEffect transition="in" filter="barn(inVertical)">
                                      <p:cBhvr>
                                        <p:cTn id="166" dur="500"/>
                                        <p:tgtEl>
                                          <p:spTgt spid="133"/>
                                        </p:tgtEl>
                                      </p:cBhvr>
                                    </p:animEffect>
                                  </p:childTnLst>
                                </p:cTn>
                              </p:par>
                            </p:childTnLst>
                          </p:cTn>
                        </p:par>
                      </p:childTnLst>
                    </p:cTn>
                  </p:par>
                  <p:par>
                    <p:cTn id="167" fill="hold">
                      <p:stCondLst>
                        <p:cond delay="indefinite"/>
                      </p:stCondLst>
                      <p:childTnLst>
                        <p:par>
                          <p:cTn id="168" fill="hold">
                            <p:stCondLst>
                              <p:cond delay="0"/>
                            </p:stCondLst>
                            <p:childTnLst>
                              <p:par>
                                <p:cTn id="169" presetID="6" presetClass="entr" presetSubtype="16" fill="hold" grpId="0" nodeType="clickEffect">
                                  <p:stCondLst>
                                    <p:cond delay="0"/>
                                  </p:stCondLst>
                                  <p:childTnLst>
                                    <p:set>
                                      <p:cBhvr>
                                        <p:cTn id="170" dur="1" fill="hold">
                                          <p:stCondLst>
                                            <p:cond delay="0"/>
                                          </p:stCondLst>
                                        </p:cTn>
                                        <p:tgtEl>
                                          <p:spTgt spid="134"/>
                                        </p:tgtEl>
                                        <p:attrNameLst>
                                          <p:attrName>style.visibility</p:attrName>
                                        </p:attrNameLst>
                                      </p:cBhvr>
                                      <p:to>
                                        <p:strVal val="visible"/>
                                      </p:to>
                                    </p:set>
                                    <p:animEffect transition="in" filter="circle(in)">
                                      <p:cBhvr>
                                        <p:cTn id="171" dur="2000"/>
                                        <p:tgtEl>
                                          <p:spTgt spid="134"/>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2" fill="hold" grpId="0" nodeType="clickEffect">
                                  <p:stCondLst>
                                    <p:cond delay="0"/>
                                  </p:stCondLst>
                                  <p:childTnLst>
                                    <p:set>
                                      <p:cBhvr>
                                        <p:cTn id="175" dur="1" fill="hold">
                                          <p:stCondLst>
                                            <p:cond delay="0"/>
                                          </p:stCondLst>
                                        </p:cTn>
                                        <p:tgtEl>
                                          <p:spTgt spid="136"/>
                                        </p:tgtEl>
                                        <p:attrNameLst>
                                          <p:attrName>style.visibility</p:attrName>
                                        </p:attrNameLst>
                                      </p:cBhvr>
                                      <p:to>
                                        <p:strVal val="visible"/>
                                      </p:to>
                                    </p:set>
                                    <p:anim calcmode="lin" valueType="num">
                                      <p:cBhvr additive="base">
                                        <p:cTn id="176" dur="500" fill="hold"/>
                                        <p:tgtEl>
                                          <p:spTgt spid="136"/>
                                        </p:tgtEl>
                                        <p:attrNameLst>
                                          <p:attrName>ppt_x</p:attrName>
                                        </p:attrNameLst>
                                      </p:cBhvr>
                                      <p:tavLst>
                                        <p:tav tm="0">
                                          <p:val>
                                            <p:strVal val="1+#ppt_w/2"/>
                                          </p:val>
                                        </p:tav>
                                        <p:tav tm="100000">
                                          <p:val>
                                            <p:strVal val="#ppt_x"/>
                                          </p:val>
                                        </p:tav>
                                      </p:tavLst>
                                    </p:anim>
                                    <p:anim calcmode="lin" valueType="num">
                                      <p:cBhvr additive="base">
                                        <p:cTn id="177"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138"/>
                                        </p:tgtEl>
                                        <p:attrNameLst>
                                          <p:attrName>style.visibility</p:attrName>
                                        </p:attrNameLst>
                                      </p:cBhvr>
                                      <p:to>
                                        <p:strVal val="visible"/>
                                      </p:to>
                                    </p:set>
                                    <p:animEffect transition="in" filter="barn(inVertical)">
                                      <p:cBhvr>
                                        <p:cTn id="182" dur="500"/>
                                        <p:tgtEl>
                                          <p:spTgt spid="138"/>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140"/>
                                        </p:tgtEl>
                                        <p:attrNameLst>
                                          <p:attrName>style.visibility</p:attrName>
                                        </p:attrNameLst>
                                      </p:cBhvr>
                                      <p:to>
                                        <p:strVal val="visible"/>
                                      </p:to>
                                    </p:set>
                                    <p:animEffect transition="in" filter="barn(inVertical)">
                                      <p:cBhvr>
                                        <p:cTn id="187" dur="500"/>
                                        <p:tgtEl>
                                          <p:spTgt spid="140"/>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grpId="0" nodeType="clickEffect">
                                  <p:stCondLst>
                                    <p:cond delay="0"/>
                                  </p:stCondLst>
                                  <p:childTnLst>
                                    <p:set>
                                      <p:cBhvr>
                                        <p:cTn id="191" dur="1" fill="hold">
                                          <p:stCondLst>
                                            <p:cond delay="0"/>
                                          </p:stCondLst>
                                        </p:cTn>
                                        <p:tgtEl>
                                          <p:spTgt spid="141"/>
                                        </p:tgtEl>
                                        <p:attrNameLst>
                                          <p:attrName>style.visibility</p:attrName>
                                        </p:attrNameLst>
                                      </p:cBhvr>
                                      <p:to>
                                        <p:strVal val="visible"/>
                                      </p:to>
                                    </p:set>
                                    <p:animEffect transition="in" filter="circle(in)">
                                      <p:cBhvr>
                                        <p:cTn id="192" dur="2000"/>
                                        <p:tgtEl>
                                          <p:spTgt spid="141"/>
                                        </p:tgtEl>
                                      </p:cBhvr>
                                    </p:animEffect>
                                  </p:childTnLst>
                                </p:cTn>
                              </p:par>
                            </p:childTnLst>
                          </p:cTn>
                        </p:par>
                      </p:childTnLst>
                    </p:cTn>
                  </p:par>
                  <p:par>
                    <p:cTn id="193" fill="hold">
                      <p:stCondLst>
                        <p:cond delay="indefinite"/>
                      </p:stCondLst>
                      <p:childTnLst>
                        <p:par>
                          <p:cTn id="194" fill="hold">
                            <p:stCondLst>
                              <p:cond delay="0"/>
                            </p:stCondLst>
                            <p:childTnLst>
                              <p:par>
                                <p:cTn id="195" presetID="2" presetClass="entr" presetSubtype="2" fill="hold" grpId="0" nodeType="clickEffect">
                                  <p:stCondLst>
                                    <p:cond delay="0"/>
                                  </p:stCondLst>
                                  <p:childTnLst>
                                    <p:set>
                                      <p:cBhvr>
                                        <p:cTn id="196" dur="1" fill="hold">
                                          <p:stCondLst>
                                            <p:cond delay="0"/>
                                          </p:stCondLst>
                                        </p:cTn>
                                        <p:tgtEl>
                                          <p:spTgt spid="143"/>
                                        </p:tgtEl>
                                        <p:attrNameLst>
                                          <p:attrName>style.visibility</p:attrName>
                                        </p:attrNameLst>
                                      </p:cBhvr>
                                      <p:to>
                                        <p:strVal val="visible"/>
                                      </p:to>
                                    </p:set>
                                    <p:anim calcmode="lin" valueType="num">
                                      <p:cBhvr additive="base">
                                        <p:cTn id="197" dur="500" fill="hold"/>
                                        <p:tgtEl>
                                          <p:spTgt spid="143"/>
                                        </p:tgtEl>
                                        <p:attrNameLst>
                                          <p:attrName>ppt_x</p:attrName>
                                        </p:attrNameLst>
                                      </p:cBhvr>
                                      <p:tavLst>
                                        <p:tav tm="0">
                                          <p:val>
                                            <p:strVal val="1+#ppt_w/2"/>
                                          </p:val>
                                        </p:tav>
                                        <p:tav tm="100000">
                                          <p:val>
                                            <p:strVal val="#ppt_x"/>
                                          </p:val>
                                        </p:tav>
                                      </p:tavLst>
                                    </p:anim>
                                    <p:anim calcmode="lin" valueType="num">
                                      <p:cBhvr additive="base">
                                        <p:cTn id="198"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6" presetClass="entr" presetSubtype="21" fill="hold" grpId="0" nodeType="clickEffect">
                                  <p:stCondLst>
                                    <p:cond delay="0"/>
                                  </p:stCondLst>
                                  <p:childTnLst>
                                    <p:set>
                                      <p:cBhvr>
                                        <p:cTn id="202" dur="1" fill="hold">
                                          <p:stCondLst>
                                            <p:cond delay="0"/>
                                          </p:stCondLst>
                                        </p:cTn>
                                        <p:tgtEl>
                                          <p:spTgt spid="149"/>
                                        </p:tgtEl>
                                        <p:attrNameLst>
                                          <p:attrName>style.visibility</p:attrName>
                                        </p:attrNameLst>
                                      </p:cBhvr>
                                      <p:to>
                                        <p:strVal val="visible"/>
                                      </p:to>
                                    </p:set>
                                    <p:animEffect transition="in" filter="barn(inVertical)">
                                      <p:cBhvr>
                                        <p:cTn id="203" dur="500"/>
                                        <p:tgtEl>
                                          <p:spTgt spid="149"/>
                                        </p:tgtEl>
                                      </p:cBhvr>
                                    </p:animEffect>
                                  </p:childTnLst>
                                </p:cTn>
                              </p:par>
                            </p:childTnLst>
                          </p:cTn>
                        </p:par>
                      </p:childTnLst>
                    </p:cTn>
                  </p:par>
                  <p:par>
                    <p:cTn id="204" fill="hold">
                      <p:stCondLst>
                        <p:cond delay="indefinite"/>
                      </p:stCondLst>
                      <p:childTnLst>
                        <p:par>
                          <p:cTn id="205" fill="hold">
                            <p:stCondLst>
                              <p:cond delay="0"/>
                            </p:stCondLst>
                            <p:childTnLst>
                              <p:par>
                                <p:cTn id="206" presetID="16" presetClass="entr" presetSubtype="21" fill="hold" grpId="0" nodeType="clickEffect">
                                  <p:stCondLst>
                                    <p:cond delay="0"/>
                                  </p:stCondLst>
                                  <p:childTnLst>
                                    <p:set>
                                      <p:cBhvr>
                                        <p:cTn id="207" dur="1" fill="hold">
                                          <p:stCondLst>
                                            <p:cond delay="0"/>
                                          </p:stCondLst>
                                        </p:cTn>
                                        <p:tgtEl>
                                          <p:spTgt spid="145"/>
                                        </p:tgtEl>
                                        <p:attrNameLst>
                                          <p:attrName>style.visibility</p:attrName>
                                        </p:attrNameLst>
                                      </p:cBhvr>
                                      <p:to>
                                        <p:strVal val="visible"/>
                                      </p:to>
                                    </p:set>
                                    <p:animEffect transition="in" filter="barn(inVertical)">
                                      <p:cBhvr>
                                        <p:cTn id="208" dur="500"/>
                                        <p:tgtEl>
                                          <p:spTgt spid="145"/>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2" fill="hold" grpId="0" nodeType="clickEffect">
                                  <p:stCondLst>
                                    <p:cond delay="0"/>
                                  </p:stCondLst>
                                  <p:childTnLst>
                                    <p:set>
                                      <p:cBhvr>
                                        <p:cTn id="212" dur="1" fill="hold">
                                          <p:stCondLst>
                                            <p:cond delay="0"/>
                                          </p:stCondLst>
                                        </p:cTn>
                                        <p:tgtEl>
                                          <p:spTgt spid="147"/>
                                        </p:tgtEl>
                                        <p:attrNameLst>
                                          <p:attrName>style.visibility</p:attrName>
                                        </p:attrNameLst>
                                      </p:cBhvr>
                                      <p:to>
                                        <p:strVal val="visible"/>
                                      </p:to>
                                    </p:set>
                                    <p:anim calcmode="lin" valueType="num">
                                      <p:cBhvr additive="base">
                                        <p:cTn id="213" dur="500" fill="hold"/>
                                        <p:tgtEl>
                                          <p:spTgt spid="147"/>
                                        </p:tgtEl>
                                        <p:attrNameLst>
                                          <p:attrName>ppt_x</p:attrName>
                                        </p:attrNameLst>
                                      </p:cBhvr>
                                      <p:tavLst>
                                        <p:tav tm="0">
                                          <p:val>
                                            <p:strVal val="1+#ppt_w/2"/>
                                          </p:val>
                                        </p:tav>
                                        <p:tav tm="100000">
                                          <p:val>
                                            <p:strVal val="#ppt_x"/>
                                          </p:val>
                                        </p:tav>
                                      </p:tavLst>
                                    </p:anim>
                                    <p:anim calcmode="lin" valueType="num">
                                      <p:cBhvr additive="base">
                                        <p:cTn id="214"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6" presetClass="entr" presetSubtype="21" fill="hold" nodeType="clickEffect">
                                  <p:stCondLst>
                                    <p:cond delay="0"/>
                                  </p:stCondLst>
                                  <p:childTnLst>
                                    <p:set>
                                      <p:cBhvr>
                                        <p:cTn id="218" dur="1" fill="hold">
                                          <p:stCondLst>
                                            <p:cond delay="0"/>
                                          </p:stCondLst>
                                        </p:cTn>
                                        <p:tgtEl>
                                          <p:spTgt spid="147">
                                            <p:txEl>
                                              <p:pRg st="0" end="0"/>
                                            </p:txEl>
                                          </p:spTgt>
                                        </p:tgtEl>
                                        <p:attrNameLst>
                                          <p:attrName>style.visibility</p:attrName>
                                        </p:attrNameLst>
                                      </p:cBhvr>
                                      <p:to>
                                        <p:strVal val="visible"/>
                                      </p:to>
                                    </p:set>
                                    <p:animEffect transition="in" filter="barn(inVertical)">
                                      <p:cBhvr>
                                        <p:cTn id="219" dur="500"/>
                                        <p:tgtEl>
                                          <p:spTgt spid="147">
                                            <p:txEl>
                                              <p:pRg st="0" end="0"/>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16" presetClass="entr" presetSubtype="21" fill="hold" grpId="0" nodeType="clickEffect">
                                  <p:stCondLst>
                                    <p:cond delay="0"/>
                                  </p:stCondLst>
                                  <p:childTnLst>
                                    <p:set>
                                      <p:cBhvr>
                                        <p:cTn id="223" dur="1" fill="hold">
                                          <p:stCondLst>
                                            <p:cond delay="0"/>
                                          </p:stCondLst>
                                        </p:cTn>
                                        <p:tgtEl>
                                          <p:spTgt spid="151"/>
                                        </p:tgtEl>
                                        <p:attrNameLst>
                                          <p:attrName>style.visibility</p:attrName>
                                        </p:attrNameLst>
                                      </p:cBhvr>
                                      <p:to>
                                        <p:strVal val="visible"/>
                                      </p:to>
                                    </p:set>
                                    <p:animEffect transition="in" filter="barn(inVertical)">
                                      <p:cBhvr>
                                        <p:cTn id="224" dur="500"/>
                                        <p:tgtEl>
                                          <p:spTgt spid="151"/>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153"/>
                                        </p:tgtEl>
                                        <p:attrNameLst>
                                          <p:attrName>style.visibility</p:attrName>
                                        </p:attrNameLst>
                                      </p:cBhvr>
                                      <p:to>
                                        <p:strVal val="visible"/>
                                      </p:to>
                                    </p:set>
                                    <p:animEffect transition="in" filter="barn(inVertical)">
                                      <p:cBhvr>
                                        <p:cTn id="229" dur="500"/>
                                        <p:tgtEl>
                                          <p:spTgt spid="153"/>
                                        </p:tgtEl>
                                      </p:cBhvr>
                                    </p:animEffect>
                                  </p:childTnLst>
                                </p:cTn>
                              </p:par>
                            </p:childTnLst>
                          </p:cTn>
                        </p:par>
                      </p:childTnLst>
                    </p:cTn>
                  </p:par>
                  <p:par>
                    <p:cTn id="230" fill="hold">
                      <p:stCondLst>
                        <p:cond delay="indefinite"/>
                      </p:stCondLst>
                      <p:childTnLst>
                        <p:par>
                          <p:cTn id="231" fill="hold">
                            <p:stCondLst>
                              <p:cond delay="0"/>
                            </p:stCondLst>
                            <p:childTnLst>
                              <p:par>
                                <p:cTn id="232" presetID="6" presetClass="entr" presetSubtype="16" fill="hold" grpId="0" nodeType="clickEffect">
                                  <p:stCondLst>
                                    <p:cond delay="0"/>
                                  </p:stCondLst>
                                  <p:childTnLst>
                                    <p:set>
                                      <p:cBhvr>
                                        <p:cTn id="233" dur="1" fill="hold">
                                          <p:stCondLst>
                                            <p:cond delay="0"/>
                                          </p:stCondLst>
                                        </p:cTn>
                                        <p:tgtEl>
                                          <p:spTgt spid="154"/>
                                        </p:tgtEl>
                                        <p:attrNameLst>
                                          <p:attrName>style.visibility</p:attrName>
                                        </p:attrNameLst>
                                      </p:cBhvr>
                                      <p:to>
                                        <p:strVal val="visible"/>
                                      </p:to>
                                    </p:set>
                                    <p:animEffect transition="in" filter="circle(in)">
                                      <p:cBhvr>
                                        <p:cTn id="234" dur="2000"/>
                                        <p:tgtEl>
                                          <p:spTgt spid="154"/>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2" fill="hold" grpId="0" nodeType="clickEffect">
                                  <p:stCondLst>
                                    <p:cond delay="0"/>
                                  </p:stCondLst>
                                  <p:childTnLst>
                                    <p:set>
                                      <p:cBhvr>
                                        <p:cTn id="238" dur="1" fill="hold">
                                          <p:stCondLst>
                                            <p:cond delay="0"/>
                                          </p:stCondLst>
                                        </p:cTn>
                                        <p:tgtEl>
                                          <p:spTgt spid="156"/>
                                        </p:tgtEl>
                                        <p:attrNameLst>
                                          <p:attrName>style.visibility</p:attrName>
                                        </p:attrNameLst>
                                      </p:cBhvr>
                                      <p:to>
                                        <p:strVal val="visible"/>
                                      </p:to>
                                    </p:set>
                                    <p:anim calcmode="lin" valueType="num">
                                      <p:cBhvr additive="base">
                                        <p:cTn id="239" dur="500" fill="hold"/>
                                        <p:tgtEl>
                                          <p:spTgt spid="156"/>
                                        </p:tgtEl>
                                        <p:attrNameLst>
                                          <p:attrName>ppt_x</p:attrName>
                                        </p:attrNameLst>
                                      </p:cBhvr>
                                      <p:tavLst>
                                        <p:tav tm="0">
                                          <p:val>
                                            <p:strVal val="1+#ppt_w/2"/>
                                          </p:val>
                                        </p:tav>
                                        <p:tav tm="100000">
                                          <p:val>
                                            <p:strVal val="#ppt_x"/>
                                          </p:val>
                                        </p:tav>
                                      </p:tavLst>
                                    </p:anim>
                                    <p:anim calcmode="lin" valueType="num">
                                      <p:cBhvr additive="base">
                                        <p:cTn id="240"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16" presetClass="entr" presetSubtype="21" fill="hold" grpId="0" nodeType="clickEffect">
                                  <p:stCondLst>
                                    <p:cond delay="0"/>
                                  </p:stCondLst>
                                  <p:childTnLst>
                                    <p:set>
                                      <p:cBhvr>
                                        <p:cTn id="244" dur="1" fill="hold">
                                          <p:stCondLst>
                                            <p:cond delay="0"/>
                                          </p:stCondLst>
                                        </p:cTn>
                                        <p:tgtEl>
                                          <p:spTgt spid="158"/>
                                        </p:tgtEl>
                                        <p:attrNameLst>
                                          <p:attrName>style.visibility</p:attrName>
                                        </p:attrNameLst>
                                      </p:cBhvr>
                                      <p:to>
                                        <p:strVal val="visible"/>
                                      </p:to>
                                    </p:set>
                                    <p:animEffect transition="in" filter="barn(inVertical)">
                                      <p:cBhvr>
                                        <p:cTn id="245" dur="500"/>
                                        <p:tgtEl>
                                          <p:spTgt spid="158"/>
                                        </p:tgtEl>
                                      </p:cBhvr>
                                    </p:animEffect>
                                  </p:childTnLst>
                                </p:cTn>
                              </p:par>
                            </p:childTnLst>
                          </p:cTn>
                        </p:par>
                      </p:childTnLst>
                    </p:cTn>
                  </p:par>
                  <p:par>
                    <p:cTn id="246" fill="hold">
                      <p:stCondLst>
                        <p:cond delay="indefinite"/>
                      </p:stCondLst>
                      <p:childTnLst>
                        <p:par>
                          <p:cTn id="247" fill="hold">
                            <p:stCondLst>
                              <p:cond delay="0"/>
                            </p:stCondLst>
                            <p:childTnLst>
                              <p:par>
                                <p:cTn id="248" presetID="16" presetClass="entr" presetSubtype="21" fill="hold" grpId="0" nodeType="clickEffect">
                                  <p:stCondLst>
                                    <p:cond delay="0"/>
                                  </p:stCondLst>
                                  <p:childTnLst>
                                    <p:set>
                                      <p:cBhvr>
                                        <p:cTn id="249" dur="1" fill="hold">
                                          <p:stCondLst>
                                            <p:cond delay="0"/>
                                          </p:stCondLst>
                                        </p:cTn>
                                        <p:tgtEl>
                                          <p:spTgt spid="160"/>
                                        </p:tgtEl>
                                        <p:attrNameLst>
                                          <p:attrName>style.visibility</p:attrName>
                                        </p:attrNameLst>
                                      </p:cBhvr>
                                      <p:to>
                                        <p:strVal val="visible"/>
                                      </p:to>
                                    </p:set>
                                    <p:animEffect transition="in" filter="barn(inVertical)">
                                      <p:cBhvr>
                                        <p:cTn id="250" dur="500"/>
                                        <p:tgtEl>
                                          <p:spTgt spid="160"/>
                                        </p:tgtEl>
                                      </p:cBhvr>
                                    </p:animEffect>
                                  </p:childTnLst>
                                </p:cTn>
                              </p:par>
                            </p:childTnLst>
                          </p:cTn>
                        </p:par>
                      </p:childTnLst>
                    </p:cTn>
                  </p:par>
                  <p:par>
                    <p:cTn id="251" fill="hold">
                      <p:stCondLst>
                        <p:cond delay="indefinite"/>
                      </p:stCondLst>
                      <p:childTnLst>
                        <p:par>
                          <p:cTn id="252" fill="hold">
                            <p:stCondLst>
                              <p:cond delay="0"/>
                            </p:stCondLst>
                            <p:childTnLst>
                              <p:par>
                                <p:cTn id="253" presetID="6" presetClass="entr" presetSubtype="16" fill="hold" grpId="0" nodeType="clickEffect">
                                  <p:stCondLst>
                                    <p:cond delay="0"/>
                                  </p:stCondLst>
                                  <p:childTnLst>
                                    <p:set>
                                      <p:cBhvr>
                                        <p:cTn id="254" dur="1" fill="hold">
                                          <p:stCondLst>
                                            <p:cond delay="0"/>
                                          </p:stCondLst>
                                        </p:cTn>
                                        <p:tgtEl>
                                          <p:spTgt spid="163"/>
                                        </p:tgtEl>
                                        <p:attrNameLst>
                                          <p:attrName>style.visibility</p:attrName>
                                        </p:attrNameLst>
                                      </p:cBhvr>
                                      <p:to>
                                        <p:strVal val="visible"/>
                                      </p:to>
                                    </p:set>
                                    <p:animEffect transition="in" filter="circle(in)">
                                      <p:cBhvr>
                                        <p:cTn id="255" dur="2000"/>
                                        <p:tgtEl>
                                          <p:spTgt spid="163"/>
                                        </p:tgtEl>
                                      </p:cBhvr>
                                    </p:animEffect>
                                  </p:childTnLst>
                                </p:cTn>
                              </p:par>
                            </p:childTnLst>
                          </p:cTn>
                        </p:par>
                      </p:childTnLst>
                    </p:cTn>
                  </p:par>
                  <p:par>
                    <p:cTn id="256" fill="hold">
                      <p:stCondLst>
                        <p:cond delay="indefinite"/>
                      </p:stCondLst>
                      <p:childTnLst>
                        <p:par>
                          <p:cTn id="257" fill="hold">
                            <p:stCondLst>
                              <p:cond delay="0"/>
                            </p:stCondLst>
                            <p:childTnLst>
                              <p:par>
                                <p:cTn id="258" presetID="2" presetClass="entr" presetSubtype="2" fill="hold" grpId="0" nodeType="clickEffect">
                                  <p:stCondLst>
                                    <p:cond delay="0"/>
                                  </p:stCondLst>
                                  <p:childTnLst>
                                    <p:set>
                                      <p:cBhvr>
                                        <p:cTn id="259" dur="1" fill="hold">
                                          <p:stCondLst>
                                            <p:cond delay="0"/>
                                          </p:stCondLst>
                                        </p:cTn>
                                        <p:tgtEl>
                                          <p:spTgt spid="165"/>
                                        </p:tgtEl>
                                        <p:attrNameLst>
                                          <p:attrName>style.visibility</p:attrName>
                                        </p:attrNameLst>
                                      </p:cBhvr>
                                      <p:to>
                                        <p:strVal val="visible"/>
                                      </p:to>
                                    </p:set>
                                    <p:anim calcmode="lin" valueType="num">
                                      <p:cBhvr additive="base">
                                        <p:cTn id="260" dur="500" fill="hold"/>
                                        <p:tgtEl>
                                          <p:spTgt spid="165"/>
                                        </p:tgtEl>
                                        <p:attrNameLst>
                                          <p:attrName>ppt_x</p:attrName>
                                        </p:attrNameLst>
                                      </p:cBhvr>
                                      <p:tavLst>
                                        <p:tav tm="0">
                                          <p:val>
                                            <p:strVal val="1+#ppt_w/2"/>
                                          </p:val>
                                        </p:tav>
                                        <p:tav tm="100000">
                                          <p:val>
                                            <p:strVal val="#ppt_x"/>
                                          </p:val>
                                        </p:tav>
                                      </p:tavLst>
                                    </p:anim>
                                    <p:anim calcmode="lin" valueType="num">
                                      <p:cBhvr additive="base">
                                        <p:cTn id="261"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16" presetClass="entr" presetSubtype="21" fill="hold" grpId="0" nodeType="clickEffect">
                                  <p:stCondLst>
                                    <p:cond delay="0"/>
                                  </p:stCondLst>
                                  <p:childTnLst>
                                    <p:set>
                                      <p:cBhvr>
                                        <p:cTn id="265" dur="1" fill="hold">
                                          <p:stCondLst>
                                            <p:cond delay="0"/>
                                          </p:stCondLst>
                                        </p:cTn>
                                        <p:tgtEl>
                                          <p:spTgt spid="167"/>
                                        </p:tgtEl>
                                        <p:attrNameLst>
                                          <p:attrName>style.visibility</p:attrName>
                                        </p:attrNameLst>
                                      </p:cBhvr>
                                      <p:to>
                                        <p:strVal val="visible"/>
                                      </p:to>
                                    </p:set>
                                    <p:animEffect transition="in" filter="barn(inVertical)">
                                      <p:cBhvr>
                                        <p:cTn id="266" dur="500"/>
                                        <p:tgtEl>
                                          <p:spTgt spid="167"/>
                                        </p:tgtEl>
                                      </p:cBhvr>
                                    </p:animEffect>
                                  </p:childTnLst>
                                </p:cTn>
                              </p:par>
                            </p:childTnLst>
                          </p:cTn>
                        </p:par>
                      </p:childTnLst>
                    </p:cTn>
                  </p:par>
                  <p:par>
                    <p:cTn id="267" fill="hold">
                      <p:stCondLst>
                        <p:cond delay="indefinite"/>
                      </p:stCondLst>
                      <p:childTnLst>
                        <p:par>
                          <p:cTn id="268" fill="hold">
                            <p:stCondLst>
                              <p:cond delay="0"/>
                            </p:stCondLst>
                            <p:childTnLst>
                              <p:par>
                                <p:cTn id="269" presetID="6" presetClass="entr" presetSubtype="16" fill="hold" grpId="0" nodeType="clickEffect">
                                  <p:stCondLst>
                                    <p:cond delay="0"/>
                                  </p:stCondLst>
                                  <p:childTnLst>
                                    <p:set>
                                      <p:cBhvr>
                                        <p:cTn id="270" dur="1" fill="hold">
                                          <p:stCondLst>
                                            <p:cond delay="0"/>
                                          </p:stCondLst>
                                        </p:cTn>
                                        <p:tgtEl>
                                          <p:spTgt spid="168"/>
                                        </p:tgtEl>
                                        <p:attrNameLst>
                                          <p:attrName>style.visibility</p:attrName>
                                        </p:attrNameLst>
                                      </p:cBhvr>
                                      <p:to>
                                        <p:strVal val="visible"/>
                                      </p:to>
                                    </p:set>
                                    <p:animEffect transition="in" filter="circle(in)">
                                      <p:cBhvr>
                                        <p:cTn id="271" dur="2000"/>
                                        <p:tgtEl>
                                          <p:spTgt spid="168"/>
                                        </p:tgtEl>
                                      </p:cBhvr>
                                    </p:animEffect>
                                  </p:childTnLst>
                                </p:cTn>
                              </p:par>
                            </p:childTnLst>
                          </p:cTn>
                        </p:par>
                      </p:childTnLst>
                    </p:cTn>
                  </p:par>
                  <p:par>
                    <p:cTn id="272" fill="hold">
                      <p:stCondLst>
                        <p:cond delay="indefinite"/>
                      </p:stCondLst>
                      <p:childTnLst>
                        <p:par>
                          <p:cTn id="273" fill="hold">
                            <p:stCondLst>
                              <p:cond delay="0"/>
                            </p:stCondLst>
                            <p:childTnLst>
                              <p:par>
                                <p:cTn id="274" presetID="2" presetClass="entr" presetSubtype="2" fill="hold" grpId="0" nodeType="clickEffect">
                                  <p:stCondLst>
                                    <p:cond delay="0"/>
                                  </p:stCondLst>
                                  <p:childTnLst>
                                    <p:set>
                                      <p:cBhvr>
                                        <p:cTn id="275" dur="1" fill="hold">
                                          <p:stCondLst>
                                            <p:cond delay="0"/>
                                          </p:stCondLst>
                                        </p:cTn>
                                        <p:tgtEl>
                                          <p:spTgt spid="170"/>
                                        </p:tgtEl>
                                        <p:attrNameLst>
                                          <p:attrName>style.visibility</p:attrName>
                                        </p:attrNameLst>
                                      </p:cBhvr>
                                      <p:to>
                                        <p:strVal val="visible"/>
                                      </p:to>
                                    </p:set>
                                    <p:anim calcmode="lin" valueType="num">
                                      <p:cBhvr additive="base">
                                        <p:cTn id="276" dur="500" fill="hold"/>
                                        <p:tgtEl>
                                          <p:spTgt spid="170"/>
                                        </p:tgtEl>
                                        <p:attrNameLst>
                                          <p:attrName>ppt_x</p:attrName>
                                        </p:attrNameLst>
                                      </p:cBhvr>
                                      <p:tavLst>
                                        <p:tav tm="0">
                                          <p:val>
                                            <p:strVal val="1+#ppt_w/2"/>
                                          </p:val>
                                        </p:tav>
                                        <p:tav tm="100000">
                                          <p:val>
                                            <p:strVal val="#ppt_x"/>
                                          </p:val>
                                        </p:tav>
                                      </p:tavLst>
                                    </p:anim>
                                    <p:anim calcmode="lin" valueType="num">
                                      <p:cBhvr additive="base">
                                        <p:cTn id="277" dur="5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presetID="16" presetClass="entr" presetSubtype="21" fill="hold" grpId="0" nodeType="clickEffect">
                                  <p:stCondLst>
                                    <p:cond delay="0"/>
                                  </p:stCondLst>
                                  <p:childTnLst>
                                    <p:set>
                                      <p:cBhvr>
                                        <p:cTn id="281" dur="1" fill="hold">
                                          <p:stCondLst>
                                            <p:cond delay="0"/>
                                          </p:stCondLst>
                                        </p:cTn>
                                        <p:tgtEl>
                                          <p:spTgt spid="172"/>
                                        </p:tgtEl>
                                        <p:attrNameLst>
                                          <p:attrName>style.visibility</p:attrName>
                                        </p:attrNameLst>
                                      </p:cBhvr>
                                      <p:to>
                                        <p:strVal val="visible"/>
                                      </p:to>
                                    </p:set>
                                    <p:animEffect transition="in" filter="barn(inVertical)">
                                      <p:cBhvr>
                                        <p:cTn id="282" dur="500"/>
                                        <p:tgtEl>
                                          <p:spTgt spid="172"/>
                                        </p:tgtEl>
                                      </p:cBhvr>
                                    </p:animEffect>
                                  </p:childTnLst>
                                </p:cTn>
                              </p:par>
                            </p:childTnLst>
                          </p:cTn>
                        </p:par>
                      </p:childTnLst>
                    </p:cTn>
                  </p:par>
                  <p:par>
                    <p:cTn id="283" fill="hold">
                      <p:stCondLst>
                        <p:cond delay="indefinite"/>
                      </p:stCondLst>
                      <p:childTnLst>
                        <p:par>
                          <p:cTn id="284" fill="hold">
                            <p:stCondLst>
                              <p:cond delay="0"/>
                            </p:stCondLst>
                            <p:childTnLst>
                              <p:par>
                                <p:cTn id="285" presetID="6" presetClass="entr" presetSubtype="16" fill="hold" grpId="0" nodeType="clickEffect">
                                  <p:stCondLst>
                                    <p:cond delay="0"/>
                                  </p:stCondLst>
                                  <p:childTnLst>
                                    <p:set>
                                      <p:cBhvr>
                                        <p:cTn id="286" dur="1" fill="hold">
                                          <p:stCondLst>
                                            <p:cond delay="0"/>
                                          </p:stCondLst>
                                        </p:cTn>
                                        <p:tgtEl>
                                          <p:spTgt spid="173"/>
                                        </p:tgtEl>
                                        <p:attrNameLst>
                                          <p:attrName>style.visibility</p:attrName>
                                        </p:attrNameLst>
                                      </p:cBhvr>
                                      <p:to>
                                        <p:strVal val="visible"/>
                                      </p:to>
                                    </p:set>
                                    <p:animEffect transition="in" filter="circle(in)">
                                      <p:cBhvr>
                                        <p:cTn id="287" dur="2000"/>
                                        <p:tgtEl>
                                          <p:spTgt spid="173"/>
                                        </p:tgtEl>
                                      </p:cBhvr>
                                    </p:animEffect>
                                  </p:childTnLst>
                                </p:cTn>
                              </p:par>
                            </p:childTnLst>
                          </p:cTn>
                        </p:par>
                      </p:childTnLst>
                    </p:cTn>
                  </p:par>
                  <p:par>
                    <p:cTn id="288" fill="hold">
                      <p:stCondLst>
                        <p:cond delay="indefinite"/>
                      </p:stCondLst>
                      <p:childTnLst>
                        <p:par>
                          <p:cTn id="289" fill="hold">
                            <p:stCondLst>
                              <p:cond delay="0"/>
                            </p:stCondLst>
                            <p:childTnLst>
                              <p:par>
                                <p:cTn id="290" presetID="2" presetClass="entr" presetSubtype="2" fill="hold" grpId="0" nodeType="clickEffect">
                                  <p:stCondLst>
                                    <p:cond delay="0"/>
                                  </p:stCondLst>
                                  <p:childTnLst>
                                    <p:set>
                                      <p:cBhvr>
                                        <p:cTn id="291" dur="1" fill="hold">
                                          <p:stCondLst>
                                            <p:cond delay="0"/>
                                          </p:stCondLst>
                                        </p:cTn>
                                        <p:tgtEl>
                                          <p:spTgt spid="175"/>
                                        </p:tgtEl>
                                        <p:attrNameLst>
                                          <p:attrName>style.visibility</p:attrName>
                                        </p:attrNameLst>
                                      </p:cBhvr>
                                      <p:to>
                                        <p:strVal val="visible"/>
                                      </p:to>
                                    </p:set>
                                    <p:anim calcmode="lin" valueType="num">
                                      <p:cBhvr additive="base">
                                        <p:cTn id="292" dur="500" fill="hold"/>
                                        <p:tgtEl>
                                          <p:spTgt spid="175"/>
                                        </p:tgtEl>
                                        <p:attrNameLst>
                                          <p:attrName>ppt_x</p:attrName>
                                        </p:attrNameLst>
                                      </p:cBhvr>
                                      <p:tavLst>
                                        <p:tav tm="0">
                                          <p:val>
                                            <p:strVal val="1+#ppt_w/2"/>
                                          </p:val>
                                        </p:tav>
                                        <p:tav tm="100000">
                                          <p:val>
                                            <p:strVal val="#ppt_x"/>
                                          </p:val>
                                        </p:tav>
                                      </p:tavLst>
                                    </p:anim>
                                    <p:anim calcmode="lin" valueType="num">
                                      <p:cBhvr additive="base">
                                        <p:cTn id="293"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294" fill="hold">
                      <p:stCondLst>
                        <p:cond delay="indefinite"/>
                      </p:stCondLst>
                      <p:childTnLst>
                        <p:par>
                          <p:cTn id="295" fill="hold">
                            <p:stCondLst>
                              <p:cond delay="0"/>
                            </p:stCondLst>
                            <p:childTnLst>
                              <p:par>
                                <p:cTn id="296" presetID="21" presetClass="entr" presetSubtype="1" fill="hold" nodeType="clickEffect">
                                  <p:stCondLst>
                                    <p:cond delay="0"/>
                                  </p:stCondLst>
                                  <p:childTnLst>
                                    <p:set>
                                      <p:cBhvr>
                                        <p:cTn id="297" dur="1" fill="hold">
                                          <p:stCondLst>
                                            <p:cond delay="0"/>
                                          </p:stCondLst>
                                        </p:cTn>
                                        <p:tgtEl>
                                          <p:spTgt spid="2"/>
                                        </p:tgtEl>
                                        <p:attrNameLst>
                                          <p:attrName>style.visibility</p:attrName>
                                        </p:attrNameLst>
                                      </p:cBhvr>
                                      <p:to>
                                        <p:strVal val="visible"/>
                                      </p:to>
                                    </p:set>
                                    <p:animEffect transition="in" filter="wheel(1)">
                                      <p:cBhvr>
                                        <p:cTn id="298"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30" grpId="0" animBg="1"/>
      <p:bldP spid="31" grpId="0" animBg="1"/>
      <p:bldP spid="78" grpId="0"/>
      <p:bldP spid="80" grpId="0"/>
      <p:bldP spid="82" grpId="0"/>
      <p:bldP spid="84" grpId="0"/>
      <p:bldP spid="86" grpId="0"/>
      <p:bldP spid="87" grpId="0"/>
      <p:bldP spid="89" grpId="0"/>
      <p:bldP spid="91" grpId="0"/>
      <p:bldP spid="93" grpId="0"/>
      <p:bldP spid="94" grpId="0"/>
      <p:bldP spid="96" grpId="0"/>
      <p:bldP spid="98" grpId="0"/>
      <p:bldP spid="100" grpId="0"/>
      <p:bldP spid="102" grpId="0"/>
      <p:bldP spid="128" grpId="0"/>
      <p:bldP spid="129" grpId="0"/>
      <p:bldP spid="131" grpId="0"/>
      <p:bldP spid="133" grpId="0"/>
      <p:bldP spid="134" grpId="0"/>
      <p:bldP spid="136" grpId="0"/>
      <p:bldP spid="138" grpId="0"/>
      <p:bldP spid="140" grpId="0"/>
      <p:bldP spid="141" grpId="0"/>
      <p:bldP spid="143" grpId="0"/>
      <p:bldP spid="145" grpId="0"/>
      <p:bldP spid="147" grpId="0"/>
      <p:bldP spid="149" grpId="0"/>
      <p:bldP spid="151" grpId="0"/>
      <p:bldP spid="153" grpId="0"/>
      <p:bldP spid="154" grpId="0"/>
      <p:bldP spid="156" grpId="0"/>
      <p:bldP spid="158" grpId="0"/>
      <p:bldP spid="160" grpId="0"/>
      <p:bldP spid="163" grpId="0"/>
      <p:bldP spid="165" grpId="0"/>
      <p:bldP spid="167" grpId="0"/>
      <p:bldP spid="168" grpId="0"/>
      <p:bldP spid="170" grpId="0"/>
      <p:bldP spid="172" grpId="0"/>
      <p:bldP spid="173" grpId="0"/>
      <p:bldP spid="17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E124731-0463-2C0B-F508-74C6F0774A10}"/>
              </a:ext>
            </a:extLst>
          </p:cNvPr>
          <p:cNvSpPr txBox="1"/>
          <p:nvPr/>
        </p:nvSpPr>
        <p:spPr>
          <a:xfrm>
            <a:off x="156125" y="3795866"/>
            <a:ext cx="8831750" cy="553998"/>
          </a:xfrm>
          <a:prstGeom prst="rect">
            <a:avLst/>
          </a:prstGeom>
          <a:noFill/>
        </p:spPr>
        <p:txBody>
          <a:bodyPr wrap="square">
            <a:spAutoFit/>
          </a:bodyPr>
          <a:lstStyle/>
          <a:p>
            <a:pPr algn="ctr"/>
            <a:r>
              <a:rPr lang="pt-BR" sz="3000" b="1" dirty="0">
                <a:effectLst>
                  <a:outerShdw blurRad="38100" dist="38100" dir="2700000" algn="tl">
                    <a:srgbClr val="000000">
                      <a:alpha val="43137"/>
                    </a:srgbClr>
                  </a:outerShdw>
                </a:effectLst>
                <a:latin typeface="Arial" charset="0"/>
                <a:cs typeface="Arial" charset="0"/>
              </a:rPr>
              <a:t>GESTORES E FISCAIS DE CONTRATOS</a:t>
            </a:r>
            <a:endParaRPr lang="pt-BR" sz="3000" dirty="0"/>
          </a:p>
        </p:txBody>
      </p:sp>
      <p:pic>
        <p:nvPicPr>
          <p:cNvPr id="1026" name="Picture 2">
            <a:extLst>
              <a:ext uri="{FF2B5EF4-FFF2-40B4-BE49-F238E27FC236}">
                <a16:creationId xmlns:a16="http://schemas.microsoft.com/office/drawing/2014/main" id="{07DEE7B3-BF88-C427-CF72-8970B1EC0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804" y="243348"/>
            <a:ext cx="3552518" cy="3552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7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6" fill="hold">
                                          <p:stCondLst>
                                            <p:cond delay="0"/>
                                          </p:stCondLst>
                                        </p:cTn>
                                        <p:tgtEl>
                                          <p:spTgt spid="4"/>
                                        </p:tgtEl>
                                        <p:attrNameLst>
                                          <p:attrName>style.rotation</p:attrName>
                                        </p:attrNameLst>
                                      </p:cBhvr>
                                      <p:to>
                                        <p:strVal val="-45.0"/>
                                      </p:to>
                                    </p:set>
                                    <p:anim calcmode="lin" valueType="num">
                                      <p:cBhvr>
                                        <p:cTn id="8"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400"/>
                            </p:stCondLst>
                            <p:childTnLst>
                              <p:par>
                                <p:cTn id="13" presetID="52"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Scale>
                                      <p:cBhvr>
                                        <p:cTn id="15"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26"/>
                                        </p:tgtEl>
                                        <p:attrNameLst>
                                          <p:attrName>ppt_x</p:attrName>
                                          <p:attrName>ppt_y</p:attrName>
                                        </p:attrNameLst>
                                      </p:cBhvr>
                                    </p:animMotion>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ty 11"/>
          <p:cNvSpPr>
            <a:spLocks/>
          </p:cNvSpPr>
          <p:nvPr/>
        </p:nvSpPr>
        <p:spPr bwMode="auto">
          <a:xfrm>
            <a:off x="5715268" y="0"/>
            <a:ext cx="322660" cy="3981450"/>
          </a:xfrm>
          <a:custGeom>
            <a:avLst/>
            <a:gdLst>
              <a:gd name="T0" fmla="*/ 91 w 113"/>
              <a:gd name="T1" fmla="*/ 515 h 1393"/>
              <a:gd name="T2" fmla="*/ 91 w 113"/>
              <a:gd name="T3" fmla="*/ 278 h 1393"/>
              <a:gd name="T4" fmla="*/ 69 w 113"/>
              <a:gd name="T5" fmla="*/ 278 h 1393"/>
              <a:gd name="T6" fmla="*/ 69 w 113"/>
              <a:gd name="T7" fmla="*/ 12 h 1393"/>
              <a:gd name="T8" fmla="*/ 57 w 113"/>
              <a:gd name="T9" fmla="*/ 0 h 1393"/>
              <a:gd name="T10" fmla="*/ 44 w 113"/>
              <a:gd name="T11" fmla="*/ 12 h 1393"/>
              <a:gd name="T12" fmla="*/ 44 w 113"/>
              <a:gd name="T13" fmla="*/ 278 h 1393"/>
              <a:gd name="T14" fmla="*/ 22 w 113"/>
              <a:gd name="T15" fmla="*/ 278 h 1393"/>
              <a:gd name="T16" fmla="*/ 22 w 113"/>
              <a:gd name="T17" fmla="*/ 515 h 1393"/>
              <a:gd name="T18" fmla="*/ 0 w 113"/>
              <a:gd name="T19" fmla="*/ 515 h 1393"/>
              <a:gd name="T20" fmla="*/ 0 w 113"/>
              <a:gd name="T21" fmla="*/ 1393 h 1393"/>
              <a:gd name="T22" fmla="*/ 113 w 113"/>
              <a:gd name="T23" fmla="*/ 1393 h 1393"/>
              <a:gd name="T24" fmla="*/ 113 w 113"/>
              <a:gd name="T25" fmla="*/ 515 h 1393"/>
              <a:gd name="T26" fmla="*/ 91 w 113"/>
              <a:gd name="T27" fmla="*/ 515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393">
                <a:moveTo>
                  <a:pt x="91" y="515"/>
                </a:moveTo>
                <a:cubicBezTo>
                  <a:pt x="91" y="278"/>
                  <a:pt x="91" y="278"/>
                  <a:pt x="91" y="278"/>
                </a:cubicBezTo>
                <a:cubicBezTo>
                  <a:pt x="69" y="278"/>
                  <a:pt x="69" y="278"/>
                  <a:pt x="69" y="278"/>
                </a:cubicBezTo>
                <a:cubicBezTo>
                  <a:pt x="69" y="12"/>
                  <a:pt x="69" y="12"/>
                  <a:pt x="69" y="12"/>
                </a:cubicBezTo>
                <a:cubicBezTo>
                  <a:pt x="69" y="5"/>
                  <a:pt x="64" y="0"/>
                  <a:pt x="57" y="0"/>
                </a:cubicBezTo>
                <a:cubicBezTo>
                  <a:pt x="50" y="0"/>
                  <a:pt x="44" y="5"/>
                  <a:pt x="44" y="12"/>
                </a:cubicBezTo>
                <a:cubicBezTo>
                  <a:pt x="44" y="278"/>
                  <a:pt x="44" y="278"/>
                  <a:pt x="44" y="278"/>
                </a:cubicBezTo>
                <a:cubicBezTo>
                  <a:pt x="22" y="278"/>
                  <a:pt x="22" y="278"/>
                  <a:pt x="22" y="278"/>
                </a:cubicBezTo>
                <a:cubicBezTo>
                  <a:pt x="22" y="515"/>
                  <a:pt x="22" y="515"/>
                  <a:pt x="22" y="515"/>
                </a:cubicBezTo>
                <a:cubicBezTo>
                  <a:pt x="0" y="515"/>
                  <a:pt x="0" y="515"/>
                  <a:pt x="0" y="515"/>
                </a:cubicBezTo>
                <a:cubicBezTo>
                  <a:pt x="0" y="1393"/>
                  <a:pt x="0" y="1393"/>
                  <a:pt x="0" y="1393"/>
                </a:cubicBezTo>
                <a:cubicBezTo>
                  <a:pt x="113" y="1393"/>
                  <a:pt x="113" y="1393"/>
                  <a:pt x="113" y="1393"/>
                </a:cubicBezTo>
                <a:cubicBezTo>
                  <a:pt x="113" y="515"/>
                  <a:pt x="113" y="515"/>
                  <a:pt x="113" y="515"/>
                </a:cubicBezTo>
                <a:lnTo>
                  <a:pt x="91" y="515"/>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City 10"/>
          <p:cNvSpPr>
            <a:spLocks noEditPoints="1"/>
          </p:cNvSpPr>
          <p:nvPr/>
        </p:nvSpPr>
        <p:spPr bwMode="auto">
          <a:xfrm>
            <a:off x="3981718" y="2191941"/>
            <a:ext cx="1059656" cy="1789510"/>
          </a:xfrm>
          <a:custGeom>
            <a:avLst/>
            <a:gdLst>
              <a:gd name="T0" fmla="*/ 0 w 890"/>
              <a:gd name="T1" fmla="*/ 1503 h 1503"/>
              <a:gd name="T2" fmla="*/ 890 w 890"/>
              <a:gd name="T3" fmla="*/ 0 h 1503"/>
              <a:gd name="T4" fmla="*/ 257 w 890"/>
              <a:gd name="T5" fmla="*/ 1275 h 1503"/>
              <a:gd name="T6" fmla="*/ 84 w 890"/>
              <a:gd name="T7" fmla="*/ 1200 h 1503"/>
              <a:gd name="T8" fmla="*/ 257 w 890"/>
              <a:gd name="T9" fmla="*/ 1275 h 1503"/>
              <a:gd name="T10" fmla="*/ 84 w 890"/>
              <a:gd name="T11" fmla="*/ 1102 h 1503"/>
              <a:gd name="T12" fmla="*/ 257 w 890"/>
              <a:gd name="T13" fmla="*/ 1027 h 1503"/>
              <a:gd name="T14" fmla="*/ 257 w 890"/>
              <a:gd name="T15" fmla="*/ 751 h 1503"/>
              <a:gd name="T16" fmla="*/ 84 w 890"/>
              <a:gd name="T17" fmla="*/ 677 h 1503"/>
              <a:gd name="T18" fmla="*/ 257 w 890"/>
              <a:gd name="T19" fmla="*/ 751 h 1503"/>
              <a:gd name="T20" fmla="*/ 84 w 890"/>
              <a:gd name="T21" fmla="*/ 576 h 1503"/>
              <a:gd name="T22" fmla="*/ 257 w 890"/>
              <a:gd name="T23" fmla="*/ 502 h 1503"/>
              <a:gd name="T24" fmla="*/ 257 w 890"/>
              <a:gd name="T25" fmla="*/ 403 h 1503"/>
              <a:gd name="T26" fmla="*/ 84 w 890"/>
              <a:gd name="T27" fmla="*/ 329 h 1503"/>
              <a:gd name="T28" fmla="*/ 257 w 890"/>
              <a:gd name="T29" fmla="*/ 403 h 1503"/>
              <a:gd name="T30" fmla="*/ 84 w 890"/>
              <a:gd name="T31" fmla="*/ 228 h 1503"/>
              <a:gd name="T32" fmla="*/ 257 w 890"/>
              <a:gd name="T33" fmla="*/ 154 h 1503"/>
              <a:gd name="T34" fmla="*/ 533 w 890"/>
              <a:gd name="T35" fmla="*/ 1275 h 1503"/>
              <a:gd name="T36" fmla="*/ 360 w 890"/>
              <a:gd name="T37" fmla="*/ 1200 h 1503"/>
              <a:gd name="T38" fmla="*/ 533 w 890"/>
              <a:gd name="T39" fmla="*/ 1275 h 1503"/>
              <a:gd name="T40" fmla="*/ 360 w 890"/>
              <a:gd name="T41" fmla="*/ 1102 h 1503"/>
              <a:gd name="T42" fmla="*/ 533 w 890"/>
              <a:gd name="T43" fmla="*/ 1027 h 1503"/>
              <a:gd name="T44" fmla="*/ 533 w 890"/>
              <a:gd name="T45" fmla="*/ 927 h 1503"/>
              <a:gd name="T46" fmla="*/ 360 w 890"/>
              <a:gd name="T47" fmla="*/ 852 h 1503"/>
              <a:gd name="T48" fmla="*/ 533 w 890"/>
              <a:gd name="T49" fmla="*/ 927 h 1503"/>
              <a:gd name="T50" fmla="*/ 360 w 890"/>
              <a:gd name="T51" fmla="*/ 751 h 1503"/>
              <a:gd name="T52" fmla="*/ 533 w 890"/>
              <a:gd name="T53" fmla="*/ 677 h 1503"/>
              <a:gd name="T54" fmla="*/ 533 w 890"/>
              <a:gd name="T55" fmla="*/ 576 h 1503"/>
              <a:gd name="T56" fmla="*/ 360 w 890"/>
              <a:gd name="T57" fmla="*/ 502 h 1503"/>
              <a:gd name="T58" fmla="*/ 533 w 890"/>
              <a:gd name="T59" fmla="*/ 576 h 1503"/>
              <a:gd name="T60" fmla="*/ 360 w 890"/>
              <a:gd name="T61" fmla="*/ 403 h 1503"/>
              <a:gd name="T62" fmla="*/ 533 w 890"/>
              <a:gd name="T63" fmla="*/ 329 h 1503"/>
              <a:gd name="T64" fmla="*/ 808 w 890"/>
              <a:gd name="T65" fmla="*/ 1102 h 1503"/>
              <a:gd name="T66" fmla="*/ 633 w 890"/>
              <a:gd name="T67" fmla="*/ 1027 h 1503"/>
              <a:gd name="T68" fmla="*/ 808 w 890"/>
              <a:gd name="T69" fmla="*/ 1102 h 1503"/>
              <a:gd name="T70" fmla="*/ 633 w 890"/>
              <a:gd name="T71" fmla="*/ 927 h 1503"/>
              <a:gd name="T72" fmla="*/ 808 w 890"/>
              <a:gd name="T73" fmla="*/ 852 h 1503"/>
              <a:gd name="T74" fmla="*/ 808 w 890"/>
              <a:gd name="T75" fmla="*/ 751 h 1503"/>
              <a:gd name="T76" fmla="*/ 633 w 890"/>
              <a:gd name="T77" fmla="*/ 677 h 1503"/>
              <a:gd name="T78" fmla="*/ 808 w 890"/>
              <a:gd name="T79" fmla="*/ 751 h 1503"/>
              <a:gd name="T80" fmla="*/ 633 w 890"/>
              <a:gd name="T81" fmla="*/ 403 h 1503"/>
              <a:gd name="T82" fmla="*/ 808 w 890"/>
              <a:gd name="T83" fmla="*/ 329 h 1503"/>
              <a:gd name="T84" fmla="*/ 808 w 890"/>
              <a:gd name="T85" fmla="*/ 228 h 1503"/>
              <a:gd name="T86" fmla="*/ 633 w 890"/>
              <a:gd name="T87" fmla="*/ 154 h 1503"/>
              <a:gd name="T88" fmla="*/ 808 w 890"/>
              <a:gd name="T89" fmla="*/ 22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0" h="1503">
                <a:moveTo>
                  <a:pt x="0" y="0"/>
                </a:moveTo>
                <a:lnTo>
                  <a:pt x="0" y="1503"/>
                </a:lnTo>
                <a:lnTo>
                  <a:pt x="890" y="1503"/>
                </a:lnTo>
                <a:lnTo>
                  <a:pt x="890" y="0"/>
                </a:lnTo>
                <a:lnTo>
                  <a:pt x="0" y="0"/>
                </a:lnTo>
                <a:close/>
                <a:moveTo>
                  <a:pt x="257" y="1275"/>
                </a:moveTo>
                <a:lnTo>
                  <a:pt x="84" y="1275"/>
                </a:lnTo>
                <a:lnTo>
                  <a:pt x="84" y="1200"/>
                </a:lnTo>
                <a:lnTo>
                  <a:pt x="257" y="1200"/>
                </a:lnTo>
                <a:lnTo>
                  <a:pt x="257" y="1275"/>
                </a:lnTo>
                <a:close/>
                <a:moveTo>
                  <a:pt x="257" y="1102"/>
                </a:moveTo>
                <a:lnTo>
                  <a:pt x="84" y="1102"/>
                </a:lnTo>
                <a:lnTo>
                  <a:pt x="84" y="1027"/>
                </a:lnTo>
                <a:lnTo>
                  <a:pt x="257" y="1027"/>
                </a:lnTo>
                <a:lnTo>
                  <a:pt x="257" y="1102"/>
                </a:lnTo>
                <a:close/>
                <a:moveTo>
                  <a:pt x="257" y="751"/>
                </a:moveTo>
                <a:lnTo>
                  <a:pt x="84" y="751"/>
                </a:lnTo>
                <a:lnTo>
                  <a:pt x="84" y="677"/>
                </a:lnTo>
                <a:lnTo>
                  <a:pt x="257" y="677"/>
                </a:lnTo>
                <a:lnTo>
                  <a:pt x="257" y="751"/>
                </a:lnTo>
                <a:close/>
                <a:moveTo>
                  <a:pt x="257" y="576"/>
                </a:moveTo>
                <a:lnTo>
                  <a:pt x="84" y="576"/>
                </a:lnTo>
                <a:lnTo>
                  <a:pt x="84" y="502"/>
                </a:lnTo>
                <a:lnTo>
                  <a:pt x="257" y="502"/>
                </a:lnTo>
                <a:lnTo>
                  <a:pt x="257" y="576"/>
                </a:lnTo>
                <a:close/>
                <a:moveTo>
                  <a:pt x="257" y="403"/>
                </a:moveTo>
                <a:lnTo>
                  <a:pt x="84" y="403"/>
                </a:lnTo>
                <a:lnTo>
                  <a:pt x="84" y="329"/>
                </a:lnTo>
                <a:lnTo>
                  <a:pt x="257" y="329"/>
                </a:lnTo>
                <a:lnTo>
                  <a:pt x="257" y="403"/>
                </a:lnTo>
                <a:close/>
                <a:moveTo>
                  <a:pt x="257" y="228"/>
                </a:moveTo>
                <a:lnTo>
                  <a:pt x="84" y="228"/>
                </a:lnTo>
                <a:lnTo>
                  <a:pt x="84" y="154"/>
                </a:lnTo>
                <a:lnTo>
                  <a:pt x="257" y="154"/>
                </a:lnTo>
                <a:lnTo>
                  <a:pt x="257" y="228"/>
                </a:lnTo>
                <a:close/>
                <a:moveTo>
                  <a:pt x="533" y="1275"/>
                </a:moveTo>
                <a:lnTo>
                  <a:pt x="360" y="1275"/>
                </a:lnTo>
                <a:lnTo>
                  <a:pt x="360" y="1200"/>
                </a:lnTo>
                <a:lnTo>
                  <a:pt x="533" y="1200"/>
                </a:lnTo>
                <a:lnTo>
                  <a:pt x="533" y="1275"/>
                </a:lnTo>
                <a:close/>
                <a:moveTo>
                  <a:pt x="533" y="1102"/>
                </a:moveTo>
                <a:lnTo>
                  <a:pt x="360" y="1102"/>
                </a:lnTo>
                <a:lnTo>
                  <a:pt x="360" y="1027"/>
                </a:lnTo>
                <a:lnTo>
                  <a:pt x="533" y="1027"/>
                </a:lnTo>
                <a:lnTo>
                  <a:pt x="533" y="1102"/>
                </a:lnTo>
                <a:close/>
                <a:moveTo>
                  <a:pt x="533" y="927"/>
                </a:moveTo>
                <a:lnTo>
                  <a:pt x="360" y="927"/>
                </a:lnTo>
                <a:lnTo>
                  <a:pt x="360" y="852"/>
                </a:lnTo>
                <a:lnTo>
                  <a:pt x="533" y="852"/>
                </a:lnTo>
                <a:lnTo>
                  <a:pt x="533" y="927"/>
                </a:lnTo>
                <a:close/>
                <a:moveTo>
                  <a:pt x="533" y="751"/>
                </a:moveTo>
                <a:lnTo>
                  <a:pt x="360" y="751"/>
                </a:lnTo>
                <a:lnTo>
                  <a:pt x="360" y="677"/>
                </a:lnTo>
                <a:lnTo>
                  <a:pt x="533" y="677"/>
                </a:lnTo>
                <a:lnTo>
                  <a:pt x="533" y="751"/>
                </a:lnTo>
                <a:close/>
                <a:moveTo>
                  <a:pt x="533" y="576"/>
                </a:moveTo>
                <a:lnTo>
                  <a:pt x="360" y="576"/>
                </a:lnTo>
                <a:lnTo>
                  <a:pt x="360" y="502"/>
                </a:lnTo>
                <a:lnTo>
                  <a:pt x="533" y="502"/>
                </a:lnTo>
                <a:lnTo>
                  <a:pt x="533" y="576"/>
                </a:lnTo>
                <a:close/>
                <a:moveTo>
                  <a:pt x="533" y="403"/>
                </a:moveTo>
                <a:lnTo>
                  <a:pt x="360" y="403"/>
                </a:lnTo>
                <a:lnTo>
                  <a:pt x="360" y="329"/>
                </a:lnTo>
                <a:lnTo>
                  <a:pt x="533" y="329"/>
                </a:lnTo>
                <a:lnTo>
                  <a:pt x="533" y="403"/>
                </a:lnTo>
                <a:close/>
                <a:moveTo>
                  <a:pt x="808" y="1102"/>
                </a:moveTo>
                <a:lnTo>
                  <a:pt x="633" y="1102"/>
                </a:lnTo>
                <a:lnTo>
                  <a:pt x="633" y="1027"/>
                </a:lnTo>
                <a:lnTo>
                  <a:pt x="808" y="1027"/>
                </a:lnTo>
                <a:lnTo>
                  <a:pt x="808" y="1102"/>
                </a:lnTo>
                <a:close/>
                <a:moveTo>
                  <a:pt x="808" y="927"/>
                </a:moveTo>
                <a:lnTo>
                  <a:pt x="633" y="927"/>
                </a:lnTo>
                <a:lnTo>
                  <a:pt x="633" y="852"/>
                </a:lnTo>
                <a:lnTo>
                  <a:pt x="808" y="852"/>
                </a:lnTo>
                <a:lnTo>
                  <a:pt x="808" y="927"/>
                </a:lnTo>
                <a:close/>
                <a:moveTo>
                  <a:pt x="808" y="751"/>
                </a:moveTo>
                <a:lnTo>
                  <a:pt x="633" y="751"/>
                </a:lnTo>
                <a:lnTo>
                  <a:pt x="633" y="677"/>
                </a:lnTo>
                <a:lnTo>
                  <a:pt x="808" y="677"/>
                </a:lnTo>
                <a:lnTo>
                  <a:pt x="808" y="751"/>
                </a:lnTo>
                <a:close/>
                <a:moveTo>
                  <a:pt x="808" y="403"/>
                </a:moveTo>
                <a:lnTo>
                  <a:pt x="633" y="403"/>
                </a:lnTo>
                <a:lnTo>
                  <a:pt x="633" y="329"/>
                </a:lnTo>
                <a:lnTo>
                  <a:pt x="808" y="329"/>
                </a:lnTo>
                <a:lnTo>
                  <a:pt x="808" y="403"/>
                </a:lnTo>
                <a:close/>
                <a:moveTo>
                  <a:pt x="808" y="228"/>
                </a:moveTo>
                <a:lnTo>
                  <a:pt x="633" y="228"/>
                </a:lnTo>
                <a:lnTo>
                  <a:pt x="633" y="154"/>
                </a:lnTo>
                <a:lnTo>
                  <a:pt x="808" y="154"/>
                </a:lnTo>
                <a:lnTo>
                  <a:pt x="808" y="228"/>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City 09"/>
          <p:cNvSpPr>
            <a:spLocks noEditPoints="1"/>
          </p:cNvSpPr>
          <p:nvPr/>
        </p:nvSpPr>
        <p:spPr bwMode="auto">
          <a:xfrm>
            <a:off x="6311771" y="502444"/>
            <a:ext cx="979885" cy="3479006"/>
          </a:xfrm>
          <a:custGeom>
            <a:avLst/>
            <a:gdLst>
              <a:gd name="T0" fmla="*/ 511 w 823"/>
              <a:gd name="T1" fmla="*/ 0 h 2922"/>
              <a:gd name="T2" fmla="*/ 70 w 823"/>
              <a:gd name="T3" fmla="*/ 139 h 2922"/>
              <a:gd name="T4" fmla="*/ 0 w 823"/>
              <a:gd name="T5" fmla="*/ 2922 h 2922"/>
              <a:gd name="T6" fmla="*/ 823 w 823"/>
              <a:gd name="T7" fmla="*/ 139 h 2922"/>
              <a:gd name="T8" fmla="*/ 343 w 823"/>
              <a:gd name="T9" fmla="*/ 2350 h 2922"/>
              <a:gd name="T10" fmla="*/ 118 w 823"/>
              <a:gd name="T11" fmla="*/ 2274 h 2922"/>
              <a:gd name="T12" fmla="*/ 343 w 823"/>
              <a:gd name="T13" fmla="*/ 2350 h 2922"/>
              <a:gd name="T14" fmla="*/ 118 w 823"/>
              <a:gd name="T15" fmla="*/ 2163 h 2922"/>
              <a:gd name="T16" fmla="*/ 343 w 823"/>
              <a:gd name="T17" fmla="*/ 2086 h 2922"/>
              <a:gd name="T18" fmla="*/ 343 w 823"/>
              <a:gd name="T19" fmla="*/ 1978 h 2922"/>
              <a:gd name="T20" fmla="*/ 118 w 823"/>
              <a:gd name="T21" fmla="*/ 1899 h 2922"/>
              <a:gd name="T22" fmla="*/ 343 w 823"/>
              <a:gd name="T23" fmla="*/ 1978 h 2922"/>
              <a:gd name="T24" fmla="*/ 118 w 823"/>
              <a:gd name="T25" fmla="*/ 1791 h 2922"/>
              <a:gd name="T26" fmla="*/ 343 w 823"/>
              <a:gd name="T27" fmla="*/ 1714 h 2922"/>
              <a:gd name="T28" fmla="*/ 343 w 823"/>
              <a:gd name="T29" fmla="*/ 1419 h 2922"/>
              <a:gd name="T30" fmla="*/ 118 w 823"/>
              <a:gd name="T31" fmla="*/ 1342 h 2922"/>
              <a:gd name="T32" fmla="*/ 343 w 823"/>
              <a:gd name="T33" fmla="*/ 1419 h 2922"/>
              <a:gd name="T34" fmla="*/ 118 w 823"/>
              <a:gd name="T35" fmla="*/ 1234 h 2922"/>
              <a:gd name="T36" fmla="*/ 343 w 823"/>
              <a:gd name="T37" fmla="*/ 1155 h 2922"/>
              <a:gd name="T38" fmla="*/ 343 w 823"/>
              <a:gd name="T39" fmla="*/ 1047 h 2922"/>
              <a:gd name="T40" fmla="*/ 118 w 823"/>
              <a:gd name="T41" fmla="*/ 970 h 2922"/>
              <a:gd name="T42" fmla="*/ 343 w 823"/>
              <a:gd name="T43" fmla="*/ 1047 h 2922"/>
              <a:gd name="T44" fmla="*/ 118 w 823"/>
              <a:gd name="T45" fmla="*/ 860 h 2922"/>
              <a:gd name="T46" fmla="*/ 343 w 823"/>
              <a:gd name="T47" fmla="*/ 783 h 2922"/>
              <a:gd name="T48" fmla="*/ 343 w 823"/>
              <a:gd name="T49" fmla="*/ 487 h 2922"/>
              <a:gd name="T50" fmla="*/ 118 w 823"/>
              <a:gd name="T51" fmla="*/ 411 h 2922"/>
              <a:gd name="T52" fmla="*/ 343 w 823"/>
              <a:gd name="T53" fmla="*/ 487 h 2922"/>
              <a:gd name="T54" fmla="*/ 480 w 823"/>
              <a:gd name="T55" fmla="*/ 2538 h 2922"/>
              <a:gd name="T56" fmla="*/ 706 w 823"/>
              <a:gd name="T57" fmla="*/ 2458 h 2922"/>
              <a:gd name="T58" fmla="*/ 706 w 823"/>
              <a:gd name="T59" fmla="*/ 2350 h 2922"/>
              <a:gd name="T60" fmla="*/ 480 w 823"/>
              <a:gd name="T61" fmla="*/ 2274 h 2922"/>
              <a:gd name="T62" fmla="*/ 706 w 823"/>
              <a:gd name="T63" fmla="*/ 2350 h 2922"/>
              <a:gd name="T64" fmla="*/ 480 w 823"/>
              <a:gd name="T65" fmla="*/ 1978 h 2922"/>
              <a:gd name="T66" fmla="*/ 706 w 823"/>
              <a:gd name="T67" fmla="*/ 1899 h 2922"/>
              <a:gd name="T68" fmla="*/ 706 w 823"/>
              <a:gd name="T69" fmla="*/ 1606 h 2922"/>
              <a:gd name="T70" fmla="*/ 480 w 823"/>
              <a:gd name="T71" fmla="*/ 1527 h 2922"/>
              <a:gd name="T72" fmla="*/ 706 w 823"/>
              <a:gd name="T73" fmla="*/ 1606 h 2922"/>
              <a:gd name="T74" fmla="*/ 480 w 823"/>
              <a:gd name="T75" fmla="*/ 1419 h 2922"/>
              <a:gd name="T76" fmla="*/ 706 w 823"/>
              <a:gd name="T77" fmla="*/ 1342 h 2922"/>
              <a:gd name="T78" fmla="*/ 706 w 823"/>
              <a:gd name="T79" fmla="*/ 1047 h 2922"/>
              <a:gd name="T80" fmla="*/ 480 w 823"/>
              <a:gd name="T81" fmla="*/ 970 h 2922"/>
              <a:gd name="T82" fmla="*/ 706 w 823"/>
              <a:gd name="T83" fmla="*/ 1047 h 2922"/>
              <a:gd name="T84" fmla="*/ 480 w 823"/>
              <a:gd name="T85" fmla="*/ 675 h 2922"/>
              <a:gd name="T86" fmla="*/ 706 w 823"/>
              <a:gd name="T87" fmla="*/ 596 h 2922"/>
              <a:gd name="T88" fmla="*/ 706 w 823"/>
              <a:gd name="T89" fmla="*/ 487 h 2922"/>
              <a:gd name="T90" fmla="*/ 480 w 823"/>
              <a:gd name="T91" fmla="*/ 411 h 2922"/>
              <a:gd name="T92" fmla="*/ 706 w 823"/>
              <a:gd name="T93" fmla="*/ 487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3" h="2922">
                <a:moveTo>
                  <a:pt x="511" y="139"/>
                </a:moveTo>
                <a:lnTo>
                  <a:pt x="511" y="0"/>
                </a:lnTo>
                <a:lnTo>
                  <a:pt x="70" y="0"/>
                </a:lnTo>
                <a:lnTo>
                  <a:pt x="70" y="139"/>
                </a:lnTo>
                <a:lnTo>
                  <a:pt x="0" y="139"/>
                </a:lnTo>
                <a:lnTo>
                  <a:pt x="0" y="2922"/>
                </a:lnTo>
                <a:lnTo>
                  <a:pt x="823" y="2922"/>
                </a:lnTo>
                <a:lnTo>
                  <a:pt x="823" y="139"/>
                </a:lnTo>
                <a:lnTo>
                  <a:pt x="511" y="139"/>
                </a:lnTo>
                <a:close/>
                <a:moveTo>
                  <a:pt x="343" y="2350"/>
                </a:moveTo>
                <a:lnTo>
                  <a:pt x="118" y="2350"/>
                </a:lnTo>
                <a:lnTo>
                  <a:pt x="118" y="2274"/>
                </a:lnTo>
                <a:lnTo>
                  <a:pt x="343" y="2274"/>
                </a:lnTo>
                <a:lnTo>
                  <a:pt x="343" y="2350"/>
                </a:lnTo>
                <a:close/>
                <a:moveTo>
                  <a:pt x="343" y="2163"/>
                </a:moveTo>
                <a:lnTo>
                  <a:pt x="118" y="2163"/>
                </a:lnTo>
                <a:lnTo>
                  <a:pt x="118" y="2086"/>
                </a:lnTo>
                <a:lnTo>
                  <a:pt x="343" y="2086"/>
                </a:lnTo>
                <a:lnTo>
                  <a:pt x="343" y="2163"/>
                </a:lnTo>
                <a:close/>
                <a:moveTo>
                  <a:pt x="343" y="1978"/>
                </a:moveTo>
                <a:lnTo>
                  <a:pt x="118" y="1978"/>
                </a:lnTo>
                <a:lnTo>
                  <a:pt x="118" y="1899"/>
                </a:lnTo>
                <a:lnTo>
                  <a:pt x="343" y="1899"/>
                </a:lnTo>
                <a:lnTo>
                  <a:pt x="343" y="1978"/>
                </a:lnTo>
                <a:close/>
                <a:moveTo>
                  <a:pt x="343" y="1791"/>
                </a:moveTo>
                <a:lnTo>
                  <a:pt x="118" y="1791"/>
                </a:lnTo>
                <a:lnTo>
                  <a:pt x="118" y="1714"/>
                </a:lnTo>
                <a:lnTo>
                  <a:pt x="343" y="1714"/>
                </a:lnTo>
                <a:lnTo>
                  <a:pt x="343" y="1791"/>
                </a:lnTo>
                <a:close/>
                <a:moveTo>
                  <a:pt x="343" y="1419"/>
                </a:moveTo>
                <a:lnTo>
                  <a:pt x="118" y="1419"/>
                </a:lnTo>
                <a:lnTo>
                  <a:pt x="118" y="1342"/>
                </a:lnTo>
                <a:lnTo>
                  <a:pt x="343" y="1342"/>
                </a:lnTo>
                <a:lnTo>
                  <a:pt x="343" y="1419"/>
                </a:lnTo>
                <a:close/>
                <a:moveTo>
                  <a:pt x="343" y="1234"/>
                </a:moveTo>
                <a:lnTo>
                  <a:pt x="118" y="1234"/>
                </a:lnTo>
                <a:lnTo>
                  <a:pt x="118" y="1155"/>
                </a:lnTo>
                <a:lnTo>
                  <a:pt x="343" y="1155"/>
                </a:lnTo>
                <a:lnTo>
                  <a:pt x="343" y="1234"/>
                </a:lnTo>
                <a:close/>
                <a:moveTo>
                  <a:pt x="343" y="1047"/>
                </a:moveTo>
                <a:lnTo>
                  <a:pt x="118" y="1047"/>
                </a:lnTo>
                <a:lnTo>
                  <a:pt x="118" y="970"/>
                </a:lnTo>
                <a:lnTo>
                  <a:pt x="343" y="970"/>
                </a:lnTo>
                <a:lnTo>
                  <a:pt x="343" y="1047"/>
                </a:lnTo>
                <a:close/>
                <a:moveTo>
                  <a:pt x="343" y="860"/>
                </a:moveTo>
                <a:lnTo>
                  <a:pt x="118" y="860"/>
                </a:lnTo>
                <a:lnTo>
                  <a:pt x="118" y="783"/>
                </a:lnTo>
                <a:lnTo>
                  <a:pt x="343" y="783"/>
                </a:lnTo>
                <a:lnTo>
                  <a:pt x="343" y="860"/>
                </a:lnTo>
                <a:close/>
                <a:moveTo>
                  <a:pt x="343" y="487"/>
                </a:moveTo>
                <a:lnTo>
                  <a:pt x="118" y="487"/>
                </a:lnTo>
                <a:lnTo>
                  <a:pt x="118" y="411"/>
                </a:lnTo>
                <a:lnTo>
                  <a:pt x="343" y="411"/>
                </a:lnTo>
                <a:lnTo>
                  <a:pt x="343" y="487"/>
                </a:lnTo>
                <a:close/>
                <a:moveTo>
                  <a:pt x="706" y="2538"/>
                </a:moveTo>
                <a:lnTo>
                  <a:pt x="480" y="2538"/>
                </a:lnTo>
                <a:lnTo>
                  <a:pt x="480" y="2458"/>
                </a:lnTo>
                <a:lnTo>
                  <a:pt x="706" y="2458"/>
                </a:lnTo>
                <a:lnTo>
                  <a:pt x="706" y="2538"/>
                </a:lnTo>
                <a:close/>
                <a:moveTo>
                  <a:pt x="706" y="2350"/>
                </a:moveTo>
                <a:lnTo>
                  <a:pt x="480" y="2350"/>
                </a:lnTo>
                <a:lnTo>
                  <a:pt x="480" y="2274"/>
                </a:lnTo>
                <a:lnTo>
                  <a:pt x="706" y="2274"/>
                </a:lnTo>
                <a:lnTo>
                  <a:pt x="706" y="2350"/>
                </a:lnTo>
                <a:close/>
                <a:moveTo>
                  <a:pt x="706" y="1978"/>
                </a:moveTo>
                <a:lnTo>
                  <a:pt x="480" y="1978"/>
                </a:lnTo>
                <a:lnTo>
                  <a:pt x="480" y="1899"/>
                </a:lnTo>
                <a:lnTo>
                  <a:pt x="706" y="1899"/>
                </a:lnTo>
                <a:lnTo>
                  <a:pt x="706" y="1978"/>
                </a:lnTo>
                <a:close/>
                <a:moveTo>
                  <a:pt x="706" y="1606"/>
                </a:moveTo>
                <a:lnTo>
                  <a:pt x="480" y="1606"/>
                </a:lnTo>
                <a:lnTo>
                  <a:pt x="480" y="1527"/>
                </a:lnTo>
                <a:lnTo>
                  <a:pt x="706" y="1527"/>
                </a:lnTo>
                <a:lnTo>
                  <a:pt x="706" y="1606"/>
                </a:lnTo>
                <a:close/>
                <a:moveTo>
                  <a:pt x="706" y="1419"/>
                </a:moveTo>
                <a:lnTo>
                  <a:pt x="480" y="1419"/>
                </a:lnTo>
                <a:lnTo>
                  <a:pt x="480" y="1342"/>
                </a:lnTo>
                <a:lnTo>
                  <a:pt x="706" y="1342"/>
                </a:lnTo>
                <a:lnTo>
                  <a:pt x="706" y="1419"/>
                </a:lnTo>
                <a:close/>
                <a:moveTo>
                  <a:pt x="706" y="1047"/>
                </a:moveTo>
                <a:lnTo>
                  <a:pt x="480" y="1047"/>
                </a:lnTo>
                <a:lnTo>
                  <a:pt x="480" y="970"/>
                </a:lnTo>
                <a:lnTo>
                  <a:pt x="706" y="970"/>
                </a:lnTo>
                <a:lnTo>
                  <a:pt x="706" y="1047"/>
                </a:lnTo>
                <a:close/>
                <a:moveTo>
                  <a:pt x="706" y="675"/>
                </a:moveTo>
                <a:lnTo>
                  <a:pt x="480" y="675"/>
                </a:lnTo>
                <a:lnTo>
                  <a:pt x="480" y="596"/>
                </a:lnTo>
                <a:lnTo>
                  <a:pt x="706" y="596"/>
                </a:lnTo>
                <a:lnTo>
                  <a:pt x="706" y="675"/>
                </a:lnTo>
                <a:close/>
                <a:moveTo>
                  <a:pt x="706" y="487"/>
                </a:moveTo>
                <a:lnTo>
                  <a:pt x="480" y="487"/>
                </a:lnTo>
                <a:lnTo>
                  <a:pt x="480" y="411"/>
                </a:lnTo>
                <a:lnTo>
                  <a:pt x="706" y="411"/>
                </a:lnTo>
                <a:lnTo>
                  <a:pt x="706" y="487"/>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City 08"/>
          <p:cNvSpPr>
            <a:spLocks noEditPoints="1"/>
          </p:cNvSpPr>
          <p:nvPr/>
        </p:nvSpPr>
        <p:spPr bwMode="auto">
          <a:xfrm>
            <a:off x="7436912" y="885825"/>
            <a:ext cx="979885" cy="3095625"/>
          </a:xfrm>
          <a:custGeom>
            <a:avLst/>
            <a:gdLst>
              <a:gd name="T0" fmla="*/ 315 w 823"/>
              <a:gd name="T1" fmla="*/ 0 h 2600"/>
              <a:gd name="T2" fmla="*/ 149 w 823"/>
              <a:gd name="T3" fmla="*/ 317 h 2600"/>
              <a:gd name="T4" fmla="*/ 0 w 823"/>
              <a:gd name="T5" fmla="*/ 2600 h 2600"/>
              <a:gd name="T6" fmla="*/ 823 w 823"/>
              <a:gd name="T7" fmla="*/ 317 h 2600"/>
              <a:gd name="T8" fmla="*/ 204 w 823"/>
              <a:gd name="T9" fmla="*/ 2052 h 2600"/>
              <a:gd name="T10" fmla="*/ 92 w 823"/>
              <a:gd name="T11" fmla="*/ 1942 h 2600"/>
              <a:gd name="T12" fmla="*/ 204 w 823"/>
              <a:gd name="T13" fmla="*/ 2052 h 2600"/>
              <a:gd name="T14" fmla="*/ 92 w 823"/>
              <a:gd name="T15" fmla="*/ 1824 h 2600"/>
              <a:gd name="T16" fmla="*/ 204 w 823"/>
              <a:gd name="T17" fmla="*/ 1714 h 2600"/>
              <a:gd name="T18" fmla="*/ 204 w 823"/>
              <a:gd name="T19" fmla="*/ 1596 h 2600"/>
              <a:gd name="T20" fmla="*/ 92 w 823"/>
              <a:gd name="T21" fmla="*/ 1486 h 2600"/>
              <a:gd name="T22" fmla="*/ 204 w 823"/>
              <a:gd name="T23" fmla="*/ 1596 h 2600"/>
              <a:gd name="T24" fmla="*/ 92 w 823"/>
              <a:gd name="T25" fmla="*/ 1368 h 2600"/>
              <a:gd name="T26" fmla="*/ 204 w 823"/>
              <a:gd name="T27" fmla="*/ 1258 h 2600"/>
              <a:gd name="T28" fmla="*/ 204 w 823"/>
              <a:gd name="T29" fmla="*/ 1140 h 2600"/>
              <a:gd name="T30" fmla="*/ 92 w 823"/>
              <a:gd name="T31" fmla="*/ 1027 h 2600"/>
              <a:gd name="T32" fmla="*/ 204 w 823"/>
              <a:gd name="T33" fmla="*/ 1140 h 2600"/>
              <a:gd name="T34" fmla="*/ 92 w 823"/>
              <a:gd name="T35" fmla="*/ 912 h 2600"/>
              <a:gd name="T36" fmla="*/ 204 w 823"/>
              <a:gd name="T37" fmla="*/ 799 h 2600"/>
              <a:gd name="T38" fmla="*/ 379 w 823"/>
              <a:gd name="T39" fmla="*/ 1824 h 2600"/>
              <a:gd name="T40" fmla="*/ 269 w 823"/>
              <a:gd name="T41" fmla="*/ 1714 h 2600"/>
              <a:gd name="T42" fmla="*/ 379 w 823"/>
              <a:gd name="T43" fmla="*/ 1824 h 2600"/>
              <a:gd name="T44" fmla="*/ 269 w 823"/>
              <a:gd name="T45" fmla="*/ 1596 h 2600"/>
              <a:gd name="T46" fmla="*/ 379 w 823"/>
              <a:gd name="T47" fmla="*/ 1486 h 2600"/>
              <a:gd name="T48" fmla="*/ 379 w 823"/>
              <a:gd name="T49" fmla="*/ 1140 h 2600"/>
              <a:gd name="T50" fmla="*/ 269 w 823"/>
              <a:gd name="T51" fmla="*/ 1027 h 2600"/>
              <a:gd name="T52" fmla="*/ 379 w 823"/>
              <a:gd name="T53" fmla="*/ 1140 h 2600"/>
              <a:gd name="T54" fmla="*/ 269 w 823"/>
              <a:gd name="T55" fmla="*/ 912 h 2600"/>
              <a:gd name="T56" fmla="*/ 379 w 823"/>
              <a:gd name="T57" fmla="*/ 799 h 2600"/>
              <a:gd name="T58" fmla="*/ 379 w 823"/>
              <a:gd name="T59" fmla="*/ 684 h 2600"/>
              <a:gd name="T60" fmla="*/ 269 w 823"/>
              <a:gd name="T61" fmla="*/ 571 h 2600"/>
              <a:gd name="T62" fmla="*/ 379 w 823"/>
              <a:gd name="T63" fmla="*/ 684 h 2600"/>
              <a:gd name="T64" fmla="*/ 444 w 823"/>
              <a:gd name="T65" fmla="*/ 2052 h 2600"/>
              <a:gd name="T66" fmla="*/ 557 w 823"/>
              <a:gd name="T67" fmla="*/ 1942 h 2600"/>
              <a:gd name="T68" fmla="*/ 557 w 823"/>
              <a:gd name="T69" fmla="*/ 1824 h 2600"/>
              <a:gd name="T70" fmla="*/ 444 w 823"/>
              <a:gd name="T71" fmla="*/ 1714 h 2600"/>
              <a:gd name="T72" fmla="*/ 557 w 823"/>
              <a:gd name="T73" fmla="*/ 1824 h 2600"/>
              <a:gd name="T74" fmla="*/ 444 w 823"/>
              <a:gd name="T75" fmla="*/ 1368 h 2600"/>
              <a:gd name="T76" fmla="*/ 557 w 823"/>
              <a:gd name="T77" fmla="*/ 1258 h 2600"/>
              <a:gd name="T78" fmla="*/ 557 w 823"/>
              <a:gd name="T79" fmla="*/ 1140 h 2600"/>
              <a:gd name="T80" fmla="*/ 444 w 823"/>
              <a:gd name="T81" fmla="*/ 1027 h 2600"/>
              <a:gd name="T82" fmla="*/ 557 w 823"/>
              <a:gd name="T83" fmla="*/ 1140 h 2600"/>
              <a:gd name="T84" fmla="*/ 444 w 823"/>
              <a:gd name="T85" fmla="*/ 912 h 2600"/>
              <a:gd name="T86" fmla="*/ 557 w 823"/>
              <a:gd name="T87" fmla="*/ 799 h 2600"/>
              <a:gd name="T88" fmla="*/ 557 w 823"/>
              <a:gd name="T89" fmla="*/ 684 h 2600"/>
              <a:gd name="T90" fmla="*/ 444 w 823"/>
              <a:gd name="T91" fmla="*/ 571 h 2600"/>
              <a:gd name="T92" fmla="*/ 557 w 823"/>
              <a:gd name="T93" fmla="*/ 684 h 2600"/>
              <a:gd name="T94" fmla="*/ 619 w 823"/>
              <a:gd name="T95" fmla="*/ 2052 h 2600"/>
              <a:gd name="T96" fmla="*/ 732 w 823"/>
              <a:gd name="T97" fmla="*/ 1942 h 2600"/>
              <a:gd name="T98" fmla="*/ 732 w 823"/>
              <a:gd name="T99" fmla="*/ 1824 h 2600"/>
              <a:gd name="T100" fmla="*/ 619 w 823"/>
              <a:gd name="T101" fmla="*/ 1714 h 2600"/>
              <a:gd name="T102" fmla="*/ 732 w 823"/>
              <a:gd name="T103" fmla="*/ 1824 h 2600"/>
              <a:gd name="T104" fmla="*/ 619 w 823"/>
              <a:gd name="T105" fmla="*/ 1596 h 2600"/>
              <a:gd name="T106" fmla="*/ 732 w 823"/>
              <a:gd name="T107" fmla="*/ 1486 h 2600"/>
              <a:gd name="T108" fmla="*/ 732 w 823"/>
              <a:gd name="T109" fmla="*/ 1368 h 2600"/>
              <a:gd name="T110" fmla="*/ 619 w 823"/>
              <a:gd name="T111" fmla="*/ 1258 h 2600"/>
              <a:gd name="T112" fmla="*/ 732 w 823"/>
              <a:gd name="T113" fmla="*/ 1368 h 2600"/>
              <a:gd name="T114" fmla="*/ 619 w 823"/>
              <a:gd name="T115" fmla="*/ 912 h 2600"/>
              <a:gd name="T116" fmla="*/ 732 w 823"/>
              <a:gd name="T117" fmla="*/ 799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3" h="2600">
                <a:moveTo>
                  <a:pt x="315" y="317"/>
                </a:moveTo>
                <a:lnTo>
                  <a:pt x="315" y="0"/>
                </a:lnTo>
                <a:lnTo>
                  <a:pt x="149" y="0"/>
                </a:lnTo>
                <a:lnTo>
                  <a:pt x="149" y="317"/>
                </a:lnTo>
                <a:lnTo>
                  <a:pt x="0" y="317"/>
                </a:lnTo>
                <a:lnTo>
                  <a:pt x="0" y="2600"/>
                </a:lnTo>
                <a:lnTo>
                  <a:pt x="823" y="2600"/>
                </a:lnTo>
                <a:lnTo>
                  <a:pt x="823" y="317"/>
                </a:lnTo>
                <a:lnTo>
                  <a:pt x="315" y="317"/>
                </a:lnTo>
                <a:close/>
                <a:moveTo>
                  <a:pt x="204" y="2052"/>
                </a:moveTo>
                <a:lnTo>
                  <a:pt x="92" y="2052"/>
                </a:lnTo>
                <a:lnTo>
                  <a:pt x="92" y="1942"/>
                </a:lnTo>
                <a:lnTo>
                  <a:pt x="204" y="1942"/>
                </a:lnTo>
                <a:lnTo>
                  <a:pt x="204" y="2052"/>
                </a:lnTo>
                <a:close/>
                <a:moveTo>
                  <a:pt x="204" y="1824"/>
                </a:moveTo>
                <a:lnTo>
                  <a:pt x="92" y="1824"/>
                </a:lnTo>
                <a:lnTo>
                  <a:pt x="92" y="1714"/>
                </a:lnTo>
                <a:lnTo>
                  <a:pt x="204" y="1714"/>
                </a:lnTo>
                <a:lnTo>
                  <a:pt x="204" y="1824"/>
                </a:lnTo>
                <a:close/>
                <a:moveTo>
                  <a:pt x="204" y="1596"/>
                </a:moveTo>
                <a:lnTo>
                  <a:pt x="92" y="1596"/>
                </a:lnTo>
                <a:lnTo>
                  <a:pt x="92" y="1486"/>
                </a:lnTo>
                <a:lnTo>
                  <a:pt x="204" y="1486"/>
                </a:lnTo>
                <a:lnTo>
                  <a:pt x="204" y="1596"/>
                </a:lnTo>
                <a:close/>
                <a:moveTo>
                  <a:pt x="204" y="1368"/>
                </a:moveTo>
                <a:lnTo>
                  <a:pt x="92" y="1368"/>
                </a:lnTo>
                <a:lnTo>
                  <a:pt x="92" y="1258"/>
                </a:lnTo>
                <a:lnTo>
                  <a:pt x="204" y="1258"/>
                </a:lnTo>
                <a:lnTo>
                  <a:pt x="204" y="1368"/>
                </a:lnTo>
                <a:close/>
                <a:moveTo>
                  <a:pt x="204" y="1140"/>
                </a:moveTo>
                <a:lnTo>
                  <a:pt x="92" y="1140"/>
                </a:lnTo>
                <a:lnTo>
                  <a:pt x="92" y="1027"/>
                </a:lnTo>
                <a:lnTo>
                  <a:pt x="204" y="1027"/>
                </a:lnTo>
                <a:lnTo>
                  <a:pt x="204" y="1140"/>
                </a:lnTo>
                <a:close/>
                <a:moveTo>
                  <a:pt x="204" y="912"/>
                </a:moveTo>
                <a:lnTo>
                  <a:pt x="92" y="912"/>
                </a:lnTo>
                <a:lnTo>
                  <a:pt x="92" y="799"/>
                </a:lnTo>
                <a:lnTo>
                  <a:pt x="204" y="799"/>
                </a:lnTo>
                <a:lnTo>
                  <a:pt x="204" y="912"/>
                </a:lnTo>
                <a:close/>
                <a:moveTo>
                  <a:pt x="379" y="1824"/>
                </a:moveTo>
                <a:lnTo>
                  <a:pt x="269" y="1824"/>
                </a:lnTo>
                <a:lnTo>
                  <a:pt x="269" y="1714"/>
                </a:lnTo>
                <a:lnTo>
                  <a:pt x="379" y="1714"/>
                </a:lnTo>
                <a:lnTo>
                  <a:pt x="379" y="1824"/>
                </a:lnTo>
                <a:close/>
                <a:moveTo>
                  <a:pt x="379" y="1596"/>
                </a:moveTo>
                <a:lnTo>
                  <a:pt x="269" y="1596"/>
                </a:lnTo>
                <a:lnTo>
                  <a:pt x="269" y="1486"/>
                </a:lnTo>
                <a:lnTo>
                  <a:pt x="379" y="1486"/>
                </a:lnTo>
                <a:lnTo>
                  <a:pt x="379" y="1596"/>
                </a:lnTo>
                <a:close/>
                <a:moveTo>
                  <a:pt x="379" y="1140"/>
                </a:moveTo>
                <a:lnTo>
                  <a:pt x="269" y="1140"/>
                </a:lnTo>
                <a:lnTo>
                  <a:pt x="269" y="1027"/>
                </a:lnTo>
                <a:lnTo>
                  <a:pt x="379" y="1027"/>
                </a:lnTo>
                <a:lnTo>
                  <a:pt x="379" y="1140"/>
                </a:lnTo>
                <a:close/>
                <a:moveTo>
                  <a:pt x="379" y="912"/>
                </a:moveTo>
                <a:lnTo>
                  <a:pt x="269" y="912"/>
                </a:lnTo>
                <a:lnTo>
                  <a:pt x="269" y="799"/>
                </a:lnTo>
                <a:lnTo>
                  <a:pt x="379" y="799"/>
                </a:lnTo>
                <a:lnTo>
                  <a:pt x="379" y="912"/>
                </a:lnTo>
                <a:close/>
                <a:moveTo>
                  <a:pt x="379" y="684"/>
                </a:moveTo>
                <a:lnTo>
                  <a:pt x="269" y="684"/>
                </a:lnTo>
                <a:lnTo>
                  <a:pt x="269" y="571"/>
                </a:lnTo>
                <a:lnTo>
                  <a:pt x="379" y="571"/>
                </a:lnTo>
                <a:lnTo>
                  <a:pt x="379" y="684"/>
                </a:lnTo>
                <a:close/>
                <a:moveTo>
                  <a:pt x="557" y="2052"/>
                </a:moveTo>
                <a:lnTo>
                  <a:pt x="444" y="2052"/>
                </a:lnTo>
                <a:lnTo>
                  <a:pt x="444" y="1942"/>
                </a:lnTo>
                <a:lnTo>
                  <a:pt x="557" y="1942"/>
                </a:lnTo>
                <a:lnTo>
                  <a:pt x="557" y="2052"/>
                </a:lnTo>
                <a:close/>
                <a:moveTo>
                  <a:pt x="557" y="1824"/>
                </a:moveTo>
                <a:lnTo>
                  <a:pt x="444" y="1824"/>
                </a:lnTo>
                <a:lnTo>
                  <a:pt x="444" y="1714"/>
                </a:lnTo>
                <a:lnTo>
                  <a:pt x="557" y="1714"/>
                </a:lnTo>
                <a:lnTo>
                  <a:pt x="557" y="1824"/>
                </a:lnTo>
                <a:close/>
                <a:moveTo>
                  <a:pt x="557" y="1368"/>
                </a:moveTo>
                <a:lnTo>
                  <a:pt x="444" y="1368"/>
                </a:lnTo>
                <a:lnTo>
                  <a:pt x="444" y="1258"/>
                </a:lnTo>
                <a:lnTo>
                  <a:pt x="557" y="1258"/>
                </a:lnTo>
                <a:lnTo>
                  <a:pt x="557" y="1368"/>
                </a:lnTo>
                <a:close/>
                <a:moveTo>
                  <a:pt x="557" y="1140"/>
                </a:moveTo>
                <a:lnTo>
                  <a:pt x="444" y="1140"/>
                </a:lnTo>
                <a:lnTo>
                  <a:pt x="444" y="1027"/>
                </a:lnTo>
                <a:lnTo>
                  <a:pt x="557" y="1027"/>
                </a:lnTo>
                <a:lnTo>
                  <a:pt x="557" y="1140"/>
                </a:lnTo>
                <a:close/>
                <a:moveTo>
                  <a:pt x="557" y="912"/>
                </a:moveTo>
                <a:lnTo>
                  <a:pt x="444" y="912"/>
                </a:lnTo>
                <a:lnTo>
                  <a:pt x="444" y="799"/>
                </a:lnTo>
                <a:lnTo>
                  <a:pt x="557" y="799"/>
                </a:lnTo>
                <a:lnTo>
                  <a:pt x="557" y="912"/>
                </a:lnTo>
                <a:close/>
                <a:moveTo>
                  <a:pt x="557" y="684"/>
                </a:moveTo>
                <a:lnTo>
                  <a:pt x="444" y="684"/>
                </a:lnTo>
                <a:lnTo>
                  <a:pt x="444" y="571"/>
                </a:lnTo>
                <a:lnTo>
                  <a:pt x="557" y="571"/>
                </a:lnTo>
                <a:lnTo>
                  <a:pt x="557" y="684"/>
                </a:lnTo>
                <a:close/>
                <a:moveTo>
                  <a:pt x="732" y="2052"/>
                </a:moveTo>
                <a:lnTo>
                  <a:pt x="619" y="2052"/>
                </a:lnTo>
                <a:lnTo>
                  <a:pt x="619" y="1942"/>
                </a:lnTo>
                <a:lnTo>
                  <a:pt x="732" y="1942"/>
                </a:lnTo>
                <a:lnTo>
                  <a:pt x="732" y="2052"/>
                </a:lnTo>
                <a:close/>
                <a:moveTo>
                  <a:pt x="732" y="1824"/>
                </a:moveTo>
                <a:lnTo>
                  <a:pt x="619" y="1824"/>
                </a:lnTo>
                <a:lnTo>
                  <a:pt x="619" y="1714"/>
                </a:lnTo>
                <a:lnTo>
                  <a:pt x="732" y="1714"/>
                </a:lnTo>
                <a:lnTo>
                  <a:pt x="732" y="1824"/>
                </a:lnTo>
                <a:close/>
                <a:moveTo>
                  <a:pt x="732" y="1596"/>
                </a:moveTo>
                <a:lnTo>
                  <a:pt x="619" y="1596"/>
                </a:lnTo>
                <a:lnTo>
                  <a:pt x="619" y="1486"/>
                </a:lnTo>
                <a:lnTo>
                  <a:pt x="732" y="1486"/>
                </a:lnTo>
                <a:lnTo>
                  <a:pt x="732" y="1596"/>
                </a:lnTo>
                <a:close/>
                <a:moveTo>
                  <a:pt x="732" y="1368"/>
                </a:moveTo>
                <a:lnTo>
                  <a:pt x="619" y="1368"/>
                </a:lnTo>
                <a:lnTo>
                  <a:pt x="619" y="1258"/>
                </a:lnTo>
                <a:lnTo>
                  <a:pt x="732" y="1258"/>
                </a:lnTo>
                <a:lnTo>
                  <a:pt x="732" y="1368"/>
                </a:lnTo>
                <a:close/>
                <a:moveTo>
                  <a:pt x="732" y="912"/>
                </a:moveTo>
                <a:lnTo>
                  <a:pt x="619" y="912"/>
                </a:lnTo>
                <a:lnTo>
                  <a:pt x="619" y="799"/>
                </a:lnTo>
                <a:lnTo>
                  <a:pt x="732" y="799"/>
                </a:lnTo>
                <a:lnTo>
                  <a:pt x="732" y="912"/>
                </a:ln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City 07"/>
          <p:cNvSpPr>
            <a:spLocks noEditPoints="1"/>
          </p:cNvSpPr>
          <p:nvPr/>
        </p:nvSpPr>
        <p:spPr bwMode="auto">
          <a:xfrm>
            <a:off x="5327124" y="1620441"/>
            <a:ext cx="979885" cy="2361010"/>
          </a:xfrm>
          <a:custGeom>
            <a:avLst/>
            <a:gdLst>
              <a:gd name="T0" fmla="*/ 698 w 823"/>
              <a:gd name="T1" fmla="*/ 348 h 1983"/>
              <a:gd name="T2" fmla="*/ 698 w 823"/>
              <a:gd name="T3" fmla="*/ 0 h 1983"/>
              <a:gd name="T4" fmla="*/ 122 w 823"/>
              <a:gd name="T5" fmla="*/ 180 h 1983"/>
              <a:gd name="T6" fmla="*/ 122 w 823"/>
              <a:gd name="T7" fmla="*/ 348 h 1983"/>
              <a:gd name="T8" fmla="*/ 0 w 823"/>
              <a:gd name="T9" fmla="*/ 348 h 1983"/>
              <a:gd name="T10" fmla="*/ 0 w 823"/>
              <a:gd name="T11" fmla="*/ 1983 h 1983"/>
              <a:gd name="T12" fmla="*/ 823 w 823"/>
              <a:gd name="T13" fmla="*/ 1983 h 1983"/>
              <a:gd name="T14" fmla="*/ 823 w 823"/>
              <a:gd name="T15" fmla="*/ 348 h 1983"/>
              <a:gd name="T16" fmla="*/ 698 w 823"/>
              <a:gd name="T17" fmla="*/ 348 h 1983"/>
              <a:gd name="T18" fmla="*/ 321 w 823"/>
              <a:gd name="T19" fmla="*/ 1397 h 1983"/>
              <a:gd name="T20" fmla="*/ 153 w 823"/>
              <a:gd name="T21" fmla="*/ 1397 h 1983"/>
              <a:gd name="T22" fmla="*/ 153 w 823"/>
              <a:gd name="T23" fmla="*/ 1229 h 1983"/>
              <a:gd name="T24" fmla="*/ 321 w 823"/>
              <a:gd name="T25" fmla="*/ 1229 h 1983"/>
              <a:gd name="T26" fmla="*/ 321 w 823"/>
              <a:gd name="T27" fmla="*/ 1397 h 1983"/>
              <a:gd name="T28" fmla="*/ 321 w 823"/>
              <a:gd name="T29" fmla="*/ 1058 h 1983"/>
              <a:gd name="T30" fmla="*/ 153 w 823"/>
              <a:gd name="T31" fmla="*/ 1058 h 1983"/>
              <a:gd name="T32" fmla="*/ 153 w 823"/>
              <a:gd name="T33" fmla="*/ 890 h 1983"/>
              <a:gd name="T34" fmla="*/ 321 w 823"/>
              <a:gd name="T35" fmla="*/ 890 h 1983"/>
              <a:gd name="T36" fmla="*/ 321 w 823"/>
              <a:gd name="T37" fmla="*/ 1058 h 1983"/>
              <a:gd name="T38" fmla="*/ 321 w 823"/>
              <a:gd name="T39" fmla="*/ 720 h 1983"/>
              <a:gd name="T40" fmla="*/ 153 w 823"/>
              <a:gd name="T41" fmla="*/ 720 h 1983"/>
              <a:gd name="T42" fmla="*/ 153 w 823"/>
              <a:gd name="T43" fmla="*/ 552 h 1983"/>
              <a:gd name="T44" fmla="*/ 321 w 823"/>
              <a:gd name="T45" fmla="*/ 552 h 1983"/>
              <a:gd name="T46" fmla="*/ 321 w 823"/>
              <a:gd name="T47" fmla="*/ 720 h 1983"/>
              <a:gd name="T48" fmla="*/ 669 w 823"/>
              <a:gd name="T49" fmla="*/ 1397 h 1983"/>
              <a:gd name="T50" fmla="*/ 501 w 823"/>
              <a:gd name="T51" fmla="*/ 1397 h 1983"/>
              <a:gd name="T52" fmla="*/ 501 w 823"/>
              <a:gd name="T53" fmla="*/ 1229 h 1983"/>
              <a:gd name="T54" fmla="*/ 669 w 823"/>
              <a:gd name="T55" fmla="*/ 1229 h 1983"/>
              <a:gd name="T56" fmla="*/ 669 w 823"/>
              <a:gd name="T57" fmla="*/ 1397 h 1983"/>
              <a:gd name="T58" fmla="*/ 669 w 823"/>
              <a:gd name="T59" fmla="*/ 1058 h 1983"/>
              <a:gd name="T60" fmla="*/ 501 w 823"/>
              <a:gd name="T61" fmla="*/ 1058 h 1983"/>
              <a:gd name="T62" fmla="*/ 501 w 823"/>
              <a:gd name="T63" fmla="*/ 890 h 1983"/>
              <a:gd name="T64" fmla="*/ 669 w 823"/>
              <a:gd name="T65" fmla="*/ 890 h 1983"/>
              <a:gd name="T66" fmla="*/ 669 w 823"/>
              <a:gd name="T67" fmla="*/ 1058 h 1983"/>
              <a:gd name="T68" fmla="*/ 669 w 823"/>
              <a:gd name="T69" fmla="*/ 720 h 1983"/>
              <a:gd name="T70" fmla="*/ 501 w 823"/>
              <a:gd name="T71" fmla="*/ 720 h 1983"/>
              <a:gd name="T72" fmla="*/ 501 w 823"/>
              <a:gd name="T73" fmla="*/ 552 h 1983"/>
              <a:gd name="T74" fmla="*/ 669 w 823"/>
              <a:gd name="T75" fmla="*/ 552 h 1983"/>
              <a:gd name="T76" fmla="*/ 669 w 823"/>
              <a:gd name="T77" fmla="*/ 72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3" h="1983">
                <a:moveTo>
                  <a:pt x="698" y="348"/>
                </a:moveTo>
                <a:lnTo>
                  <a:pt x="698" y="0"/>
                </a:lnTo>
                <a:lnTo>
                  <a:pt x="122" y="180"/>
                </a:lnTo>
                <a:lnTo>
                  <a:pt x="122" y="348"/>
                </a:lnTo>
                <a:lnTo>
                  <a:pt x="0" y="348"/>
                </a:lnTo>
                <a:lnTo>
                  <a:pt x="0" y="1983"/>
                </a:lnTo>
                <a:lnTo>
                  <a:pt x="823" y="1983"/>
                </a:lnTo>
                <a:lnTo>
                  <a:pt x="823" y="348"/>
                </a:lnTo>
                <a:lnTo>
                  <a:pt x="698" y="348"/>
                </a:lnTo>
                <a:close/>
                <a:moveTo>
                  <a:pt x="321" y="1397"/>
                </a:moveTo>
                <a:lnTo>
                  <a:pt x="153" y="1397"/>
                </a:lnTo>
                <a:lnTo>
                  <a:pt x="153" y="1229"/>
                </a:lnTo>
                <a:lnTo>
                  <a:pt x="321" y="1229"/>
                </a:lnTo>
                <a:lnTo>
                  <a:pt x="321" y="1397"/>
                </a:lnTo>
                <a:close/>
                <a:moveTo>
                  <a:pt x="321" y="1058"/>
                </a:moveTo>
                <a:lnTo>
                  <a:pt x="153" y="1058"/>
                </a:lnTo>
                <a:lnTo>
                  <a:pt x="153" y="890"/>
                </a:lnTo>
                <a:lnTo>
                  <a:pt x="321" y="890"/>
                </a:lnTo>
                <a:lnTo>
                  <a:pt x="321" y="1058"/>
                </a:lnTo>
                <a:close/>
                <a:moveTo>
                  <a:pt x="321" y="720"/>
                </a:moveTo>
                <a:lnTo>
                  <a:pt x="153" y="720"/>
                </a:lnTo>
                <a:lnTo>
                  <a:pt x="153" y="552"/>
                </a:lnTo>
                <a:lnTo>
                  <a:pt x="321" y="552"/>
                </a:lnTo>
                <a:lnTo>
                  <a:pt x="321" y="720"/>
                </a:lnTo>
                <a:close/>
                <a:moveTo>
                  <a:pt x="669" y="1397"/>
                </a:moveTo>
                <a:lnTo>
                  <a:pt x="501" y="1397"/>
                </a:lnTo>
                <a:lnTo>
                  <a:pt x="501" y="1229"/>
                </a:lnTo>
                <a:lnTo>
                  <a:pt x="669" y="1229"/>
                </a:lnTo>
                <a:lnTo>
                  <a:pt x="669" y="1397"/>
                </a:lnTo>
                <a:close/>
                <a:moveTo>
                  <a:pt x="669" y="1058"/>
                </a:moveTo>
                <a:lnTo>
                  <a:pt x="501" y="1058"/>
                </a:lnTo>
                <a:lnTo>
                  <a:pt x="501" y="890"/>
                </a:lnTo>
                <a:lnTo>
                  <a:pt x="669" y="890"/>
                </a:lnTo>
                <a:lnTo>
                  <a:pt x="669" y="1058"/>
                </a:lnTo>
                <a:close/>
                <a:moveTo>
                  <a:pt x="669" y="720"/>
                </a:moveTo>
                <a:lnTo>
                  <a:pt x="501" y="720"/>
                </a:lnTo>
                <a:lnTo>
                  <a:pt x="501" y="552"/>
                </a:lnTo>
                <a:lnTo>
                  <a:pt x="669" y="552"/>
                </a:lnTo>
                <a:lnTo>
                  <a:pt x="669" y="720"/>
                </a:ln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2" name="City 06"/>
          <p:cNvSpPr>
            <a:spLocks noEditPoints="1"/>
          </p:cNvSpPr>
          <p:nvPr/>
        </p:nvSpPr>
        <p:spPr bwMode="auto">
          <a:xfrm>
            <a:off x="3316158" y="1177529"/>
            <a:ext cx="591741" cy="2803922"/>
          </a:xfrm>
          <a:custGeom>
            <a:avLst/>
            <a:gdLst>
              <a:gd name="T0" fmla="*/ 254 w 497"/>
              <a:gd name="T1" fmla="*/ 0 h 2355"/>
              <a:gd name="T2" fmla="*/ 0 w 497"/>
              <a:gd name="T3" fmla="*/ 432 h 2355"/>
              <a:gd name="T4" fmla="*/ 0 w 497"/>
              <a:gd name="T5" fmla="*/ 2355 h 2355"/>
              <a:gd name="T6" fmla="*/ 497 w 497"/>
              <a:gd name="T7" fmla="*/ 2355 h 2355"/>
              <a:gd name="T8" fmla="*/ 497 w 497"/>
              <a:gd name="T9" fmla="*/ 432 h 2355"/>
              <a:gd name="T10" fmla="*/ 254 w 497"/>
              <a:gd name="T11" fmla="*/ 0 h 2355"/>
              <a:gd name="T12" fmla="*/ 149 w 497"/>
              <a:gd name="T13" fmla="*/ 2004 h 2355"/>
              <a:gd name="T14" fmla="*/ 82 w 497"/>
              <a:gd name="T15" fmla="*/ 2004 h 2355"/>
              <a:gd name="T16" fmla="*/ 82 w 497"/>
              <a:gd name="T17" fmla="*/ 1716 h 2355"/>
              <a:gd name="T18" fmla="*/ 149 w 497"/>
              <a:gd name="T19" fmla="*/ 1716 h 2355"/>
              <a:gd name="T20" fmla="*/ 149 w 497"/>
              <a:gd name="T21" fmla="*/ 2004 h 2355"/>
              <a:gd name="T22" fmla="*/ 149 w 497"/>
              <a:gd name="T23" fmla="*/ 1630 h 2355"/>
              <a:gd name="T24" fmla="*/ 82 w 497"/>
              <a:gd name="T25" fmla="*/ 1630 h 2355"/>
              <a:gd name="T26" fmla="*/ 82 w 497"/>
              <a:gd name="T27" fmla="*/ 1342 h 2355"/>
              <a:gd name="T28" fmla="*/ 149 w 497"/>
              <a:gd name="T29" fmla="*/ 1342 h 2355"/>
              <a:gd name="T30" fmla="*/ 149 w 497"/>
              <a:gd name="T31" fmla="*/ 1630 h 2355"/>
              <a:gd name="T32" fmla="*/ 149 w 497"/>
              <a:gd name="T33" fmla="*/ 878 h 2355"/>
              <a:gd name="T34" fmla="*/ 82 w 497"/>
              <a:gd name="T35" fmla="*/ 878 h 2355"/>
              <a:gd name="T36" fmla="*/ 82 w 497"/>
              <a:gd name="T37" fmla="*/ 590 h 2355"/>
              <a:gd name="T38" fmla="*/ 149 w 497"/>
              <a:gd name="T39" fmla="*/ 590 h 2355"/>
              <a:gd name="T40" fmla="*/ 149 w 497"/>
              <a:gd name="T41" fmla="*/ 878 h 2355"/>
              <a:gd name="T42" fmla="*/ 281 w 497"/>
              <a:gd name="T43" fmla="*/ 2004 h 2355"/>
              <a:gd name="T44" fmla="*/ 216 w 497"/>
              <a:gd name="T45" fmla="*/ 2004 h 2355"/>
              <a:gd name="T46" fmla="*/ 216 w 497"/>
              <a:gd name="T47" fmla="*/ 1716 h 2355"/>
              <a:gd name="T48" fmla="*/ 281 w 497"/>
              <a:gd name="T49" fmla="*/ 1716 h 2355"/>
              <a:gd name="T50" fmla="*/ 281 w 497"/>
              <a:gd name="T51" fmla="*/ 2004 h 2355"/>
              <a:gd name="T52" fmla="*/ 281 w 497"/>
              <a:gd name="T53" fmla="*/ 1630 h 2355"/>
              <a:gd name="T54" fmla="*/ 216 w 497"/>
              <a:gd name="T55" fmla="*/ 1630 h 2355"/>
              <a:gd name="T56" fmla="*/ 216 w 497"/>
              <a:gd name="T57" fmla="*/ 1342 h 2355"/>
              <a:gd name="T58" fmla="*/ 281 w 497"/>
              <a:gd name="T59" fmla="*/ 1342 h 2355"/>
              <a:gd name="T60" fmla="*/ 281 w 497"/>
              <a:gd name="T61" fmla="*/ 1630 h 2355"/>
              <a:gd name="T62" fmla="*/ 281 w 497"/>
              <a:gd name="T63" fmla="*/ 1253 h 2355"/>
              <a:gd name="T64" fmla="*/ 216 w 497"/>
              <a:gd name="T65" fmla="*/ 1253 h 2355"/>
              <a:gd name="T66" fmla="*/ 216 w 497"/>
              <a:gd name="T67" fmla="*/ 965 h 2355"/>
              <a:gd name="T68" fmla="*/ 281 w 497"/>
              <a:gd name="T69" fmla="*/ 965 h 2355"/>
              <a:gd name="T70" fmla="*/ 281 w 497"/>
              <a:gd name="T71" fmla="*/ 1253 h 2355"/>
              <a:gd name="T72" fmla="*/ 281 w 497"/>
              <a:gd name="T73" fmla="*/ 878 h 2355"/>
              <a:gd name="T74" fmla="*/ 216 w 497"/>
              <a:gd name="T75" fmla="*/ 878 h 2355"/>
              <a:gd name="T76" fmla="*/ 216 w 497"/>
              <a:gd name="T77" fmla="*/ 590 h 2355"/>
              <a:gd name="T78" fmla="*/ 281 w 497"/>
              <a:gd name="T79" fmla="*/ 590 h 2355"/>
              <a:gd name="T80" fmla="*/ 281 w 497"/>
              <a:gd name="T81" fmla="*/ 878 h 2355"/>
              <a:gd name="T82" fmla="*/ 415 w 497"/>
              <a:gd name="T83" fmla="*/ 2004 h 2355"/>
              <a:gd name="T84" fmla="*/ 348 w 497"/>
              <a:gd name="T85" fmla="*/ 2004 h 2355"/>
              <a:gd name="T86" fmla="*/ 348 w 497"/>
              <a:gd name="T87" fmla="*/ 1716 h 2355"/>
              <a:gd name="T88" fmla="*/ 415 w 497"/>
              <a:gd name="T89" fmla="*/ 1716 h 2355"/>
              <a:gd name="T90" fmla="*/ 415 w 497"/>
              <a:gd name="T91" fmla="*/ 2004 h 2355"/>
              <a:gd name="T92" fmla="*/ 415 w 497"/>
              <a:gd name="T93" fmla="*/ 1253 h 2355"/>
              <a:gd name="T94" fmla="*/ 348 w 497"/>
              <a:gd name="T95" fmla="*/ 1253 h 2355"/>
              <a:gd name="T96" fmla="*/ 348 w 497"/>
              <a:gd name="T97" fmla="*/ 965 h 2355"/>
              <a:gd name="T98" fmla="*/ 415 w 497"/>
              <a:gd name="T99" fmla="*/ 965 h 2355"/>
              <a:gd name="T100" fmla="*/ 415 w 497"/>
              <a:gd name="T101" fmla="*/ 1253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7" h="2355">
                <a:moveTo>
                  <a:pt x="254" y="0"/>
                </a:moveTo>
                <a:lnTo>
                  <a:pt x="0" y="432"/>
                </a:lnTo>
                <a:lnTo>
                  <a:pt x="0" y="2355"/>
                </a:lnTo>
                <a:lnTo>
                  <a:pt x="497" y="2355"/>
                </a:lnTo>
                <a:lnTo>
                  <a:pt x="497" y="432"/>
                </a:lnTo>
                <a:lnTo>
                  <a:pt x="254" y="0"/>
                </a:lnTo>
                <a:close/>
                <a:moveTo>
                  <a:pt x="149" y="2004"/>
                </a:moveTo>
                <a:lnTo>
                  <a:pt x="82" y="2004"/>
                </a:lnTo>
                <a:lnTo>
                  <a:pt x="82" y="1716"/>
                </a:lnTo>
                <a:lnTo>
                  <a:pt x="149" y="1716"/>
                </a:lnTo>
                <a:lnTo>
                  <a:pt x="149" y="2004"/>
                </a:lnTo>
                <a:close/>
                <a:moveTo>
                  <a:pt x="149" y="1630"/>
                </a:moveTo>
                <a:lnTo>
                  <a:pt x="82" y="1630"/>
                </a:lnTo>
                <a:lnTo>
                  <a:pt x="82" y="1342"/>
                </a:lnTo>
                <a:lnTo>
                  <a:pt x="149" y="1342"/>
                </a:lnTo>
                <a:lnTo>
                  <a:pt x="149" y="1630"/>
                </a:lnTo>
                <a:close/>
                <a:moveTo>
                  <a:pt x="149" y="878"/>
                </a:moveTo>
                <a:lnTo>
                  <a:pt x="82" y="878"/>
                </a:lnTo>
                <a:lnTo>
                  <a:pt x="82" y="590"/>
                </a:lnTo>
                <a:lnTo>
                  <a:pt x="149" y="590"/>
                </a:lnTo>
                <a:lnTo>
                  <a:pt x="149" y="878"/>
                </a:lnTo>
                <a:close/>
                <a:moveTo>
                  <a:pt x="281" y="2004"/>
                </a:moveTo>
                <a:lnTo>
                  <a:pt x="216" y="2004"/>
                </a:lnTo>
                <a:lnTo>
                  <a:pt x="216" y="1716"/>
                </a:lnTo>
                <a:lnTo>
                  <a:pt x="281" y="1716"/>
                </a:lnTo>
                <a:lnTo>
                  <a:pt x="281" y="2004"/>
                </a:lnTo>
                <a:close/>
                <a:moveTo>
                  <a:pt x="281" y="1630"/>
                </a:moveTo>
                <a:lnTo>
                  <a:pt x="216" y="1630"/>
                </a:lnTo>
                <a:lnTo>
                  <a:pt x="216" y="1342"/>
                </a:lnTo>
                <a:lnTo>
                  <a:pt x="281" y="1342"/>
                </a:lnTo>
                <a:lnTo>
                  <a:pt x="281" y="1630"/>
                </a:lnTo>
                <a:close/>
                <a:moveTo>
                  <a:pt x="281" y="1253"/>
                </a:moveTo>
                <a:lnTo>
                  <a:pt x="216" y="1253"/>
                </a:lnTo>
                <a:lnTo>
                  <a:pt x="216" y="965"/>
                </a:lnTo>
                <a:lnTo>
                  <a:pt x="281" y="965"/>
                </a:lnTo>
                <a:lnTo>
                  <a:pt x="281" y="1253"/>
                </a:lnTo>
                <a:close/>
                <a:moveTo>
                  <a:pt x="281" y="878"/>
                </a:moveTo>
                <a:lnTo>
                  <a:pt x="216" y="878"/>
                </a:lnTo>
                <a:lnTo>
                  <a:pt x="216" y="590"/>
                </a:lnTo>
                <a:lnTo>
                  <a:pt x="281" y="590"/>
                </a:lnTo>
                <a:lnTo>
                  <a:pt x="281" y="878"/>
                </a:lnTo>
                <a:close/>
                <a:moveTo>
                  <a:pt x="415" y="2004"/>
                </a:moveTo>
                <a:lnTo>
                  <a:pt x="348" y="2004"/>
                </a:lnTo>
                <a:lnTo>
                  <a:pt x="348" y="1716"/>
                </a:lnTo>
                <a:lnTo>
                  <a:pt x="415" y="1716"/>
                </a:lnTo>
                <a:lnTo>
                  <a:pt x="415" y="2004"/>
                </a:lnTo>
                <a:close/>
                <a:moveTo>
                  <a:pt x="415" y="1253"/>
                </a:moveTo>
                <a:lnTo>
                  <a:pt x="348" y="1253"/>
                </a:lnTo>
                <a:lnTo>
                  <a:pt x="348" y="965"/>
                </a:lnTo>
                <a:lnTo>
                  <a:pt x="415" y="965"/>
                </a:lnTo>
                <a:lnTo>
                  <a:pt x="415" y="1253"/>
                </a:ln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60" name="City 05"/>
          <p:cNvSpPr>
            <a:spLocks/>
          </p:cNvSpPr>
          <p:nvPr/>
        </p:nvSpPr>
        <p:spPr bwMode="auto">
          <a:xfrm>
            <a:off x="5398562" y="27467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5" name="City 04"/>
          <p:cNvSpPr>
            <a:spLocks/>
          </p:cNvSpPr>
          <p:nvPr/>
        </p:nvSpPr>
        <p:spPr bwMode="auto">
          <a:xfrm>
            <a:off x="5637877" y="2180035"/>
            <a:ext cx="0" cy="357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63" name="City 03"/>
          <p:cNvGrpSpPr/>
          <p:nvPr/>
        </p:nvGrpSpPr>
        <p:grpSpPr>
          <a:xfrm>
            <a:off x="7040434" y="1691879"/>
            <a:ext cx="594122" cy="2289572"/>
            <a:chOff x="9937750" y="2789238"/>
            <a:chExt cx="792163" cy="3052763"/>
          </a:xfrm>
        </p:grpSpPr>
        <p:sp>
          <p:nvSpPr>
            <p:cNvPr id="11" name="Rectangle 11"/>
            <p:cNvSpPr>
              <a:spLocks noChangeArrowheads="1"/>
            </p:cNvSpPr>
            <p:nvPr/>
          </p:nvSpPr>
          <p:spPr bwMode="auto">
            <a:xfrm>
              <a:off x="9937750" y="2789238"/>
              <a:ext cx="792163" cy="3052763"/>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 name="Rectangle 12"/>
            <p:cNvSpPr>
              <a:spLocks noChangeArrowheads="1"/>
            </p:cNvSpPr>
            <p:nvPr/>
          </p:nvSpPr>
          <p:spPr bwMode="auto">
            <a:xfrm>
              <a:off x="10071100" y="4827588"/>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Rectangle 13"/>
            <p:cNvSpPr>
              <a:spLocks noChangeArrowheads="1"/>
            </p:cNvSpPr>
            <p:nvPr/>
          </p:nvSpPr>
          <p:spPr bwMode="auto">
            <a:xfrm>
              <a:off x="10071100" y="4233863"/>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Rectangle 14"/>
            <p:cNvSpPr>
              <a:spLocks noChangeArrowheads="1"/>
            </p:cNvSpPr>
            <p:nvPr/>
          </p:nvSpPr>
          <p:spPr bwMode="auto">
            <a:xfrm>
              <a:off x="10071100" y="3040063"/>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 name="Rectangle 15"/>
            <p:cNvSpPr>
              <a:spLocks noChangeArrowheads="1"/>
            </p:cNvSpPr>
            <p:nvPr/>
          </p:nvSpPr>
          <p:spPr bwMode="auto">
            <a:xfrm>
              <a:off x="10280650" y="4827588"/>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Rectangle 16"/>
            <p:cNvSpPr>
              <a:spLocks noChangeArrowheads="1"/>
            </p:cNvSpPr>
            <p:nvPr/>
          </p:nvSpPr>
          <p:spPr bwMode="auto">
            <a:xfrm>
              <a:off x="10280650" y="4233863"/>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Rectangle 17"/>
            <p:cNvSpPr>
              <a:spLocks noChangeArrowheads="1"/>
            </p:cNvSpPr>
            <p:nvPr/>
          </p:nvSpPr>
          <p:spPr bwMode="auto">
            <a:xfrm>
              <a:off x="10280650" y="3635375"/>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 name="Rectangle 18"/>
            <p:cNvSpPr>
              <a:spLocks noChangeArrowheads="1"/>
            </p:cNvSpPr>
            <p:nvPr/>
          </p:nvSpPr>
          <p:spPr bwMode="auto">
            <a:xfrm>
              <a:off x="10280650" y="3040063"/>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 name="Rectangle 19"/>
            <p:cNvSpPr>
              <a:spLocks noChangeArrowheads="1"/>
            </p:cNvSpPr>
            <p:nvPr/>
          </p:nvSpPr>
          <p:spPr bwMode="auto">
            <a:xfrm>
              <a:off x="10493375" y="4827588"/>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 name="Rectangle 20"/>
            <p:cNvSpPr>
              <a:spLocks noChangeArrowheads="1"/>
            </p:cNvSpPr>
            <p:nvPr/>
          </p:nvSpPr>
          <p:spPr bwMode="auto">
            <a:xfrm>
              <a:off x="10493375" y="3635375"/>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0" name="City 02"/>
          <p:cNvGrpSpPr/>
          <p:nvPr/>
        </p:nvGrpSpPr>
        <p:grpSpPr>
          <a:xfrm>
            <a:off x="4353193" y="1131094"/>
            <a:ext cx="782241" cy="2850356"/>
            <a:chOff x="6354763" y="2041525"/>
            <a:chExt cx="1042988" cy="3800475"/>
          </a:xfrm>
        </p:grpSpPr>
        <p:sp>
          <p:nvSpPr>
            <p:cNvPr id="21" name="Freeform 21"/>
            <p:cNvSpPr>
              <a:spLocks/>
            </p:cNvSpPr>
            <p:nvPr/>
          </p:nvSpPr>
          <p:spPr bwMode="auto">
            <a:xfrm>
              <a:off x="6354763" y="2041525"/>
              <a:ext cx="1042988" cy="3800475"/>
            </a:xfrm>
            <a:custGeom>
              <a:avLst/>
              <a:gdLst>
                <a:gd name="T0" fmla="*/ 0 w 657"/>
                <a:gd name="T1" fmla="*/ 0 h 2394"/>
                <a:gd name="T2" fmla="*/ 0 w 657"/>
                <a:gd name="T3" fmla="*/ 2394 h 2394"/>
                <a:gd name="T4" fmla="*/ 657 w 657"/>
                <a:gd name="T5" fmla="*/ 2394 h 2394"/>
                <a:gd name="T6" fmla="*/ 657 w 657"/>
                <a:gd name="T7" fmla="*/ 444 h 2394"/>
                <a:gd name="T8" fmla="*/ 0 w 657"/>
                <a:gd name="T9" fmla="*/ 0 h 2394"/>
              </a:gdLst>
              <a:ahLst/>
              <a:cxnLst>
                <a:cxn ang="0">
                  <a:pos x="T0" y="T1"/>
                </a:cxn>
                <a:cxn ang="0">
                  <a:pos x="T2" y="T3"/>
                </a:cxn>
                <a:cxn ang="0">
                  <a:pos x="T4" y="T5"/>
                </a:cxn>
                <a:cxn ang="0">
                  <a:pos x="T6" y="T7"/>
                </a:cxn>
                <a:cxn ang="0">
                  <a:pos x="T8" y="T9"/>
                </a:cxn>
              </a:cxnLst>
              <a:rect l="0" t="0" r="r" b="b"/>
              <a:pathLst>
                <a:path w="657" h="2394">
                  <a:moveTo>
                    <a:pt x="0" y="0"/>
                  </a:moveTo>
                  <a:lnTo>
                    <a:pt x="0" y="2394"/>
                  </a:lnTo>
                  <a:lnTo>
                    <a:pt x="657" y="2394"/>
                  </a:lnTo>
                  <a:lnTo>
                    <a:pt x="657" y="444"/>
                  </a:lnTo>
                  <a:lnTo>
                    <a:pt x="0" y="0"/>
                  </a:lnTo>
                  <a:close/>
                </a:path>
              </a:pathLst>
            </a:custGeom>
            <a:solidFill>
              <a:srgbClr val="3C4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 name="Rectangle 22"/>
            <p:cNvSpPr>
              <a:spLocks noChangeArrowheads="1"/>
            </p:cNvSpPr>
            <p:nvPr/>
          </p:nvSpPr>
          <p:spPr bwMode="auto">
            <a:xfrm>
              <a:off x="6491288" y="5003800"/>
              <a:ext cx="769938" cy="8255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 name="Rectangle 23"/>
            <p:cNvSpPr>
              <a:spLocks noChangeArrowheads="1"/>
            </p:cNvSpPr>
            <p:nvPr/>
          </p:nvSpPr>
          <p:spPr bwMode="auto">
            <a:xfrm>
              <a:off x="6491288" y="4778375"/>
              <a:ext cx="769938" cy="793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 name="Rectangle 24"/>
            <p:cNvSpPr>
              <a:spLocks noChangeArrowheads="1"/>
            </p:cNvSpPr>
            <p:nvPr/>
          </p:nvSpPr>
          <p:spPr bwMode="auto">
            <a:xfrm>
              <a:off x="6491288" y="4549775"/>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 name="Rectangle 25"/>
            <p:cNvSpPr>
              <a:spLocks noChangeArrowheads="1"/>
            </p:cNvSpPr>
            <p:nvPr/>
          </p:nvSpPr>
          <p:spPr bwMode="auto">
            <a:xfrm>
              <a:off x="6491288" y="4324350"/>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 name="Rectangle 26"/>
            <p:cNvSpPr>
              <a:spLocks noChangeArrowheads="1"/>
            </p:cNvSpPr>
            <p:nvPr/>
          </p:nvSpPr>
          <p:spPr bwMode="auto">
            <a:xfrm>
              <a:off x="6491288" y="4100513"/>
              <a:ext cx="769938" cy="793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 name="Rectangle 27"/>
            <p:cNvSpPr>
              <a:spLocks noChangeArrowheads="1"/>
            </p:cNvSpPr>
            <p:nvPr/>
          </p:nvSpPr>
          <p:spPr bwMode="auto">
            <a:xfrm>
              <a:off x="6491288" y="3871913"/>
              <a:ext cx="769938" cy="8255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 name="Rectangle 28"/>
            <p:cNvSpPr>
              <a:spLocks noChangeArrowheads="1"/>
            </p:cNvSpPr>
            <p:nvPr/>
          </p:nvSpPr>
          <p:spPr bwMode="auto">
            <a:xfrm>
              <a:off x="6491288" y="3646488"/>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 name="Rectangle 29"/>
            <p:cNvSpPr>
              <a:spLocks noChangeArrowheads="1"/>
            </p:cNvSpPr>
            <p:nvPr/>
          </p:nvSpPr>
          <p:spPr bwMode="auto">
            <a:xfrm>
              <a:off x="6491288" y="3421063"/>
              <a:ext cx="769938" cy="809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 name="Rectangle 30"/>
            <p:cNvSpPr>
              <a:spLocks noChangeArrowheads="1"/>
            </p:cNvSpPr>
            <p:nvPr/>
          </p:nvSpPr>
          <p:spPr bwMode="auto">
            <a:xfrm>
              <a:off x="6491288" y="3192463"/>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 name="Rectangle 31"/>
            <p:cNvSpPr>
              <a:spLocks noChangeArrowheads="1"/>
            </p:cNvSpPr>
            <p:nvPr/>
          </p:nvSpPr>
          <p:spPr bwMode="auto">
            <a:xfrm>
              <a:off x="6491288" y="2968625"/>
              <a:ext cx="769938" cy="8255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37" name="City 01"/>
          <p:cNvGrpSpPr/>
          <p:nvPr/>
        </p:nvGrpSpPr>
        <p:grpSpPr>
          <a:xfrm>
            <a:off x="3865037" y="2340769"/>
            <a:ext cx="590550" cy="1640681"/>
            <a:chOff x="5703888" y="3654425"/>
            <a:chExt cx="787400" cy="2187575"/>
          </a:xfrm>
        </p:grpSpPr>
        <p:sp>
          <p:nvSpPr>
            <p:cNvPr id="33" name="Freeform 33"/>
            <p:cNvSpPr>
              <a:spLocks/>
            </p:cNvSpPr>
            <p:nvPr/>
          </p:nvSpPr>
          <p:spPr bwMode="auto">
            <a:xfrm>
              <a:off x="5703888" y="3654425"/>
              <a:ext cx="787400" cy="2187575"/>
            </a:xfrm>
            <a:custGeom>
              <a:avLst/>
              <a:gdLst>
                <a:gd name="T0" fmla="*/ 436 w 496"/>
                <a:gd name="T1" fmla="*/ 360 h 1378"/>
                <a:gd name="T2" fmla="*/ 436 w 496"/>
                <a:gd name="T3" fmla="*/ 264 h 1378"/>
                <a:gd name="T4" fmla="*/ 364 w 496"/>
                <a:gd name="T5" fmla="*/ 264 h 1378"/>
                <a:gd name="T6" fmla="*/ 364 w 496"/>
                <a:gd name="T7" fmla="*/ 0 h 1378"/>
                <a:gd name="T8" fmla="*/ 134 w 496"/>
                <a:gd name="T9" fmla="*/ 0 h 1378"/>
                <a:gd name="T10" fmla="*/ 134 w 496"/>
                <a:gd name="T11" fmla="*/ 264 h 1378"/>
                <a:gd name="T12" fmla="*/ 62 w 496"/>
                <a:gd name="T13" fmla="*/ 264 h 1378"/>
                <a:gd name="T14" fmla="*/ 62 w 496"/>
                <a:gd name="T15" fmla="*/ 360 h 1378"/>
                <a:gd name="T16" fmla="*/ 0 w 496"/>
                <a:gd name="T17" fmla="*/ 360 h 1378"/>
                <a:gd name="T18" fmla="*/ 0 w 496"/>
                <a:gd name="T19" fmla="*/ 1378 h 1378"/>
                <a:gd name="T20" fmla="*/ 496 w 496"/>
                <a:gd name="T21" fmla="*/ 1378 h 1378"/>
                <a:gd name="T22" fmla="*/ 496 w 496"/>
                <a:gd name="T23" fmla="*/ 360 h 1378"/>
                <a:gd name="T24" fmla="*/ 436 w 496"/>
                <a:gd name="T25" fmla="*/ 36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1378">
                  <a:moveTo>
                    <a:pt x="436" y="360"/>
                  </a:moveTo>
                  <a:lnTo>
                    <a:pt x="436" y="264"/>
                  </a:lnTo>
                  <a:lnTo>
                    <a:pt x="364" y="264"/>
                  </a:lnTo>
                  <a:lnTo>
                    <a:pt x="364" y="0"/>
                  </a:lnTo>
                  <a:lnTo>
                    <a:pt x="134" y="0"/>
                  </a:lnTo>
                  <a:lnTo>
                    <a:pt x="134" y="264"/>
                  </a:lnTo>
                  <a:lnTo>
                    <a:pt x="62" y="264"/>
                  </a:lnTo>
                  <a:lnTo>
                    <a:pt x="62" y="360"/>
                  </a:lnTo>
                  <a:lnTo>
                    <a:pt x="0" y="360"/>
                  </a:lnTo>
                  <a:lnTo>
                    <a:pt x="0" y="1378"/>
                  </a:lnTo>
                  <a:lnTo>
                    <a:pt x="496" y="1378"/>
                  </a:lnTo>
                  <a:lnTo>
                    <a:pt x="496" y="360"/>
                  </a:lnTo>
                  <a:lnTo>
                    <a:pt x="436" y="360"/>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 name="Rectangle 34"/>
            <p:cNvSpPr>
              <a:spLocks noChangeArrowheads="1"/>
            </p:cNvSpPr>
            <p:nvPr/>
          </p:nvSpPr>
          <p:spPr bwMode="auto">
            <a:xfrm>
              <a:off x="5813425" y="5181600"/>
              <a:ext cx="141288" cy="1651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5" name="Rectangle 35"/>
            <p:cNvSpPr>
              <a:spLocks noChangeArrowheads="1"/>
            </p:cNvSpPr>
            <p:nvPr/>
          </p:nvSpPr>
          <p:spPr bwMode="auto">
            <a:xfrm>
              <a:off x="5813425" y="4667250"/>
              <a:ext cx="141288" cy="1651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6" name="Rectangle 36"/>
            <p:cNvSpPr>
              <a:spLocks noChangeArrowheads="1"/>
            </p:cNvSpPr>
            <p:nvPr/>
          </p:nvSpPr>
          <p:spPr bwMode="auto">
            <a:xfrm>
              <a:off x="5813425" y="4408488"/>
              <a:ext cx="141288" cy="16351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Rectangle 37"/>
            <p:cNvSpPr>
              <a:spLocks noChangeArrowheads="1"/>
            </p:cNvSpPr>
            <p:nvPr/>
          </p:nvSpPr>
          <p:spPr bwMode="auto">
            <a:xfrm>
              <a:off x="6027738" y="4922838"/>
              <a:ext cx="144463" cy="1682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8" name="Rectangle 38"/>
            <p:cNvSpPr>
              <a:spLocks noChangeArrowheads="1"/>
            </p:cNvSpPr>
            <p:nvPr/>
          </p:nvSpPr>
          <p:spPr bwMode="auto">
            <a:xfrm>
              <a:off x="6027738" y="4667250"/>
              <a:ext cx="144463" cy="1651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Rectangle 39"/>
            <p:cNvSpPr>
              <a:spLocks noChangeArrowheads="1"/>
            </p:cNvSpPr>
            <p:nvPr/>
          </p:nvSpPr>
          <p:spPr bwMode="auto">
            <a:xfrm>
              <a:off x="6240463" y="5181600"/>
              <a:ext cx="144463" cy="1651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 name="Rectangle 40"/>
            <p:cNvSpPr>
              <a:spLocks noChangeArrowheads="1"/>
            </p:cNvSpPr>
            <p:nvPr/>
          </p:nvSpPr>
          <p:spPr bwMode="auto">
            <a:xfrm>
              <a:off x="6240463" y="4922838"/>
              <a:ext cx="144463" cy="1682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 name="Rectangle 41"/>
            <p:cNvSpPr>
              <a:spLocks noChangeArrowheads="1"/>
            </p:cNvSpPr>
            <p:nvPr/>
          </p:nvSpPr>
          <p:spPr bwMode="auto">
            <a:xfrm>
              <a:off x="6240463" y="4667250"/>
              <a:ext cx="144463" cy="1651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Rectangle 42"/>
            <p:cNvSpPr>
              <a:spLocks noChangeArrowheads="1"/>
            </p:cNvSpPr>
            <p:nvPr/>
          </p:nvSpPr>
          <p:spPr bwMode="auto">
            <a:xfrm>
              <a:off x="6027738" y="4408488"/>
              <a:ext cx="144463" cy="16351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39" name="City"/>
          <p:cNvGrpSpPr/>
          <p:nvPr/>
        </p:nvGrpSpPr>
        <p:grpSpPr>
          <a:xfrm>
            <a:off x="5223539" y="2191941"/>
            <a:ext cx="591741" cy="1789510"/>
            <a:chOff x="7515225" y="3455988"/>
            <a:chExt cx="788988" cy="2386013"/>
          </a:xfrm>
        </p:grpSpPr>
        <p:sp>
          <p:nvSpPr>
            <p:cNvPr id="43" name="Freeform 43"/>
            <p:cNvSpPr>
              <a:spLocks/>
            </p:cNvSpPr>
            <p:nvPr/>
          </p:nvSpPr>
          <p:spPr bwMode="auto">
            <a:xfrm>
              <a:off x="7515225" y="3455988"/>
              <a:ext cx="788988" cy="2386013"/>
            </a:xfrm>
            <a:custGeom>
              <a:avLst/>
              <a:gdLst>
                <a:gd name="T0" fmla="*/ 447 w 497"/>
                <a:gd name="T1" fmla="*/ 293 h 1503"/>
                <a:gd name="T2" fmla="*/ 447 w 497"/>
                <a:gd name="T3" fmla="*/ 0 h 1503"/>
                <a:gd name="T4" fmla="*/ 346 w 497"/>
                <a:gd name="T5" fmla="*/ 0 h 1503"/>
                <a:gd name="T6" fmla="*/ 346 w 497"/>
                <a:gd name="T7" fmla="*/ 293 h 1503"/>
                <a:gd name="T8" fmla="*/ 271 w 497"/>
                <a:gd name="T9" fmla="*/ 293 h 1503"/>
                <a:gd name="T10" fmla="*/ 271 w 497"/>
                <a:gd name="T11" fmla="*/ 178 h 1503"/>
                <a:gd name="T12" fmla="*/ 173 w 497"/>
                <a:gd name="T13" fmla="*/ 178 h 1503"/>
                <a:gd name="T14" fmla="*/ 173 w 497"/>
                <a:gd name="T15" fmla="*/ 293 h 1503"/>
                <a:gd name="T16" fmla="*/ 0 w 497"/>
                <a:gd name="T17" fmla="*/ 293 h 1503"/>
                <a:gd name="T18" fmla="*/ 0 w 497"/>
                <a:gd name="T19" fmla="*/ 1503 h 1503"/>
                <a:gd name="T20" fmla="*/ 497 w 497"/>
                <a:gd name="T21" fmla="*/ 1503 h 1503"/>
                <a:gd name="T22" fmla="*/ 497 w 497"/>
                <a:gd name="T23" fmla="*/ 293 h 1503"/>
                <a:gd name="T24" fmla="*/ 447 w 497"/>
                <a:gd name="T25" fmla="*/ 29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1503">
                  <a:moveTo>
                    <a:pt x="447" y="293"/>
                  </a:moveTo>
                  <a:lnTo>
                    <a:pt x="447" y="0"/>
                  </a:lnTo>
                  <a:lnTo>
                    <a:pt x="346" y="0"/>
                  </a:lnTo>
                  <a:lnTo>
                    <a:pt x="346" y="293"/>
                  </a:lnTo>
                  <a:lnTo>
                    <a:pt x="271" y="293"/>
                  </a:lnTo>
                  <a:lnTo>
                    <a:pt x="271" y="178"/>
                  </a:lnTo>
                  <a:lnTo>
                    <a:pt x="173" y="178"/>
                  </a:lnTo>
                  <a:lnTo>
                    <a:pt x="173" y="293"/>
                  </a:lnTo>
                  <a:lnTo>
                    <a:pt x="0" y="293"/>
                  </a:lnTo>
                  <a:lnTo>
                    <a:pt x="0" y="1503"/>
                  </a:lnTo>
                  <a:lnTo>
                    <a:pt x="497" y="1503"/>
                  </a:lnTo>
                  <a:lnTo>
                    <a:pt x="497" y="293"/>
                  </a:lnTo>
                  <a:lnTo>
                    <a:pt x="447" y="293"/>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Rectangle 44"/>
            <p:cNvSpPr>
              <a:spLocks noChangeArrowheads="1"/>
            </p:cNvSpPr>
            <p:nvPr/>
          </p:nvSpPr>
          <p:spPr bwMode="auto">
            <a:xfrm>
              <a:off x="7653338" y="5276850"/>
              <a:ext cx="155575" cy="1524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Rectangle 45"/>
            <p:cNvSpPr>
              <a:spLocks noChangeArrowheads="1"/>
            </p:cNvSpPr>
            <p:nvPr/>
          </p:nvSpPr>
          <p:spPr bwMode="auto">
            <a:xfrm>
              <a:off x="7653338" y="4991100"/>
              <a:ext cx="155575"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Rectangle 46"/>
            <p:cNvSpPr>
              <a:spLocks noChangeArrowheads="1"/>
            </p:cNvSpPr>
            <p:nvPr/>
          </p:nvSpPr>
          <p:spPr bwMode="auto">
            <a:xfrm>
              <a:off x="7653338" y="4705350"/>
              <a:ext cx="155575"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Rectangle 47"/>
            <p:cNvSpPr>
              <a:spLocks noChangeArrowheads="1"/>
            </p:cNvSpPr>
            <p:nvPr/>
          </p:nvSpPr>
          <p:spPr bwMode="auto">
            <a:xfrm>
              <a:off x="7653338" y="4424363"/>
              <a:ext cx="155575"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Rectangle 48"/>
            <p:cNvSpPr>
              <a:spLocks noChangeArrowheads="1"/>
            </p:cNvSpPr>
            <p:nvPr/>
          </p:nvSpPr>
          <p:spPr bwMode="auto">
            <a:xfrm>
              <a:off x="7653338" y="4138613"/>
              <a:ext cx="155575"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Rectangle 49"/>
            <p:cNvSpPr>
              <a:spLocks noChangeArrowheads="1"/>
            </p:cNvSpPr>
            <p:nvPr/>
          </p:nvSpPr>
          <p:spPr bwMode="auto">
            <a:xfrm>
              <a:off x="8010525" y="5276850"/>
              <a:ext cx="157163" cy="1524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Rectangle 50"/>
            <p:cNvSpPr>
              <a:spLocks noChangeArrowheads="1"/>
            </p:cNvSpPr>
            <p:nvPr/>
          </p:nvSpPr>
          <p:spPr bwMode="auto">
            <a:xfrm>
              <a:off x="8010525" y="4991100"/>
              <a:ext cx="157163"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 name="Rectangle 51"/>
            <p:cNvSpPr>
              <a:spLocks noChangeArrowheads="1"/>
            </p:cNvSpPr>
            <p:nvPr/>
          </p:nvSpPr>
          <p:spPr bwMode="auto">
            <a:xfrm>
              <a:off x="8010525" y="4705350"/>
              <a:ext cx="157163"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Rectangle 52"/>
            <p:cNvSpPr>
              <a:spLocks noChangeArrowheads="1"/>
            </p:cNvSpPr>
            <p:nvPr/>
          </p:nvSpPr>
          <p:spPr bwMode="auto">
            <a:xfrm>
              <a:off x="8010525" y="4424363"/>
              <a:ext cx="157163"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Rectangle 53"/>
            <p:cNvSpPr>
              <a:spLocks noChangeArrowheads="1"/>
            </p:cNvSpPr>
            <p:nvPr/>
          </p:nvSpPr>
          <p:spPr bwMode="auto">
            <a:xfrm>
              <a:off x="8010525" y="4138613"/>
              <a:ext cx="157163"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62" name="Woman 01"/>
          <p:cNvGrpSpPr/>
          <p:nvPr/>
        </p:nvGrpSpPr>
        <p:grpSpPr>
          <a:xfrm>
            <a:off x="7291655" y="1588294"/>
            <a:ext cx="976313" cy="2780110"/>
            <a:chOff x="2343150" y="2651125"/>
            <a:chExt cx="1301750" cy="3706813"/>
          </a:xfrm>
        </p:grpSpPr>
        <p:sp>
          <p:nvSpPr>
            <p:cNvPr id="147" name="Freeform 133"/>
            <p:cNvSpPr>
              <a:spLocks/>
            </p:cNvSpPr>
            <p:nvPr/>
          </p:nvSpPr>
          <p:spPr bwMode="auto">
            <a:xfrm>
              <a:off x="3192463" y="3429000"/>
              <a:ext cx="365125" cy="396875"/>
            </a:xfrm>
            <a:custGeom>
              <a:avLst/>
              <a:gdLst>
                <a:gd name="T0" fmla="*/ 95 w 95"/>
                <a:gd name="T1" fmla="*/ 93 h 104"/>
                <a:gd name="T2" fmla="*/ 34 w 95"/>
                <a:gd name="T3" fmla="*/ 52 h 104"/>
                <a:gd name="T4" fmla="*/ 24 w 95"/>
                <a:gd name="T5" fmla="*/ 25 h 104"/>
                <a:gd name="T6" fmla="*/ 76 w 95"/>
                <a:gd name="T7" fmla="*/ 23 h 104"/>
                <a:gd name="T8" fmla="*/ 95 w 95"/>
                <a:gd name="T9" fmla="*/ 93 h 104"/>
              </a:gdLst>
              <a:ahLst/>
              <a:cxnLst>
                <a:cxn ang="0">
                  <a:pos x="T0" y="T1"/>
                </a:cxn>
                <a:cxn ang="0">
                  <a:pos x="T2" y="T3"/>
                </a:cxn>
                <a:cxn ang="0">
                  <a:pos x="T4" y="T5"/>
                </a:cxn>
                <a:cxn ang="0">
                  <a:pos x="T6" y="T7"/>
                </a:cxn>
                <a:cxn ang="0">
                  <a:pos x="T8" y="T9"/>
                </a:cxn>
              </a:cxnLst>
              <a:rect l="0" t="0" r="r" b="b"/>
              <a:pathLst>
                <a:path w="95" h="104">
                  <a:moveTo>
                    <a:pt x="95" y="93"/>
                  </a:moveTo>
                  <a:cubicBezTo>
                    <a:pt x="76" y="99"/>
                    <a:pt x="69" y="104"/>
                    <a:pt x="34" y="52"/>
                  </a:cubicBezTo>
                  <a:cubicBezTo>
                    <a:pt x="0" y="0"/>
                    <a:pt x="24" y="25"/>
                    <a:pt x="24" y="25"/>
                  </a:cubicBezTo>
                  <a:cubicBezTo>
                    <a:pt x="76" y="23"/>
                    <a:pt x="76" y="23"/>
                    <a:pt x="76" y="23"/>
                  </a:cubicBezTo>
                  <a:lnTo>
                    <a:pt x="95" y="93"/>
                  </a:lnTo>
                  <a:close/>
                </a:path>
              </a:pathLst>
            </a:custGeom>
            <a:solidFill>
              <a:srgbClr val="00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 name="Freeform 134"/>
            <p:cNvSpPr>
              <a:spLocks/>
            </p:cNvSpPr>
            <p:nvPr/>
          </p:nvSpPr>
          <p:spPr bwMode="auto">
            <a:xfrm>
              <a:off x="2954338" y="6007100"/>
              <a:ext cx="300038" cy="263525"/>
            </a:xfrm>
            <a:custGeom>
              <a:avLst/>
              <a:gdLst>
                <a:gd name="T0" fmla="*/ 10 w 78"/>
                <a:gd name="T1" fmla="*/ 0 h 69"/>
                <a:gd name="T2" fmla="*/ 8 w 78"/>
                <a:gd name="T3" fmla="*/ 40 h 69"/>
                <a:gd name="T4" fmla="*/ 13 w 78"/>
                <a:gd name="T5" fmla="*/ 47 h 69"/>
                <a:gd name="T6" fmla="*/ 26 w 78"/>
                <a:gd name="T7" fmla="*/ 69 h 69"/>
                <a:gd name="T8" fmla="*/ 62 w 78"/>
                <a:gd name="T9" fmla="*/ 65 h 69"/>
                <a:gd name="T10" fmla="*/ 57 w 78"/>
                <a:gd name="T11" fmla="*/ 28 h 69"/>
                <a:gd name="T12" fmla="*/ 10 w 78"/>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78" h="69">
                  <a:moveTo>
                    <a:pt x="10" y="0"/>
                  </a:moveTo>
                  <a:cubicBezTo>
                    <a:pt x="3" y="11"/>
                    <a:pt x="0" y="33"/>
                    <a:pt x="8" y="40"/>
                  </a:cubicBezTo>
                  <a:cubicBezTo>
                    <a:pt x="12" y="41"/>
                    <a:pt x="13" y="45"/>
                    <a:pt x="13" y="47"/>
                  </a:cubicBezTo>
                  <a:cubicBezTo>
                    <a:pt x="13" y="49"/>
                    <a:pt x="12" y="68"/>
                    <a:pt x="26" y="69"/>
                  </a:cubicBezTo>
                  <a:cubicBezTo>
                    <a:pt x="40" y="69"/>
                    <a:pt x="57" y="68"/>
                    <a:pt x="62" y="65"/>
                  </a:cubicBezTo>
                  <a:cubicBezTo>
                    <a:pt x="67" y="62"/>
                    <a:pt x="78" y="49"/>
                    <a:pt x="57" y="28"/>
                  </a:cubicBezTo>
                  <a:cubicBezTo>
                    <a:pt x="36" y="6"/>
                    <a:pt x="10"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9" name="Freeform 135"/>
            <p:cNvSpPr>
              <a:spLocks/>
            </p:cNvSpPr>
            <p:nvPr/>
          </p:nvSpPr>
          <p:spPr bwMode="auto">
            <a:xfrm>
              <a:off x="2432050" y="5770563"/>
              <a:ext cx="360363" cy="484188"/>
            </a:xfrm>
            <a:custGeom>
              <a:avLst/>
              <a:gdLst>
                <a:gd name="T0" fmla="*/ 57 w 94"/>
                <a:gd name="T1" fmla="*/ 5 h 127"/>
                <a:gd name="T2" fmla="*/ 23 w 94"/>
                <a:gd name="T3" fmla="*/ 98 h 127"/>
                <a:gd name="T4" fmla="*/ 0 w 94"/>
                <a:gd name="T5" fmla="*/ 117 h 127"/>
                <a:gd name="T6" fmla="*/ 36 w 94"/>
                <a:gd name="T7" fmla="*/ 125 h 127"/>
                <a:gd name="T8" fmla="*/ 80 w 94"/>
                <a:gd name="T9" fmla="*/ 81 h 127"/>
                <a:gd name="T10" fmla="*/ 94 w 94"/>
                <a:gd name="T11" fmla="*/ 10 h 127"/>
                <a:gd name="T12" fmla="*/ 57 w 94"/>
                <a:gd name="T13" fmla="*/ 5 h 127"/>
              </a:gdLst>
              <a:ahLst/>
              <a:cxnLst>
                <a:cxn ang="0">
                  <a:pos x="T0" y="T1"/>
                </a:cxn>
                <a:cxn ang="0">
                  <a:pos x="T2" y="T3"/>
                </a:cxn>
                <a:cxn ang="0">
                  <a:pos x="T4" y="T5"/>
                </a:cxn>
                <a:cxn ang="0">
                  <a:pos x="T6" y="T7"/>
                </a:cxn>
                <a:cxn ang="0">
                  <a:pos x="T8" y="T9"/>
                </a:cxn>
                <a:cxn ang="0">
                  <a:pos x="T10" y="T11"/>
                </a:cxn>
                <a:cxn ang="0">
                  <a:pos x="T12" y="T13"/>
                </a:cxn>
              </a:cxnLst>
              <a:rect l="0" t="0" r="r" b="b"/>
              <a:pathLst>
                <a:path w="94" h="127">
                  <a:moveTo>
                    <a:pt x="57" y="5"/>
                  </a:moveTo>
                  <a:cubicBezTo>
                    <a:pt x="52" y="37"/>
                    <a:pt x="45" y="78"/>
                    <a:pt x="23" y="98"/>
                  </a:cubicBezTo>
                  <a:cubicBezTo>
                    <a:pt x="4" y="115"/>
                    <a:pt x="0" y="117"/>
                    <a:pt x="0" y="117"/>
                  </a:cubicBezTo>
                  <a:cubicBezTo>
                    <a:pt x="0" y="117"/>
                    <a:pt x="27" y="127"/>
                    <a:pt x="36" y="125"/>
                  </a:cubicBezTo>
                  <a:cubicBezTo>
                    <a:pt x="45" y="123"/>
                    <a:pt x="78" y="107"/>
                    <a:pt x="80" y="81"/>
                  </a:cubicBezTo>
                  <a:cubicBezTo>
                    <a:pt x="78" y="67"/>
                    <a:pt x="82" y="26"/>
                    <a:pt x="94" y="10"/>
                  </a:cubicBezTo>
                  <a:cubicBezTo>
                    <a:pt x="88" y="0"/>
                    <a:pt x="57" y="5"/>
                    <a:pt x="57" y="5"/>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0" name="Freeform 136"/>
            <p:cNvSpPr>
              <a:spLocks/>
            </p:cNvSpPr>
            <p:nvPr/>
          </p:nvSpPr>
          <p:spPr bwMode="auto">
            <a:xfrm>
              <a:off x="2981325" y="5697538"/>
              <a:ext cx="200025" cy="469900"/>
            </a:xfrm>
            <a:custGeom>
              <a:avLst/>
              <a:gdLst>
                <a:gd name="T0" fmla="*/ 9 w 52"/>
                <a:gd name="T1" fmla="*/ 1 h 123"/>
                <a:gd name="T2" fmla="*/ 3 w 52"/>
                <a:gd name="T3" fmla="*/ 56 h 123"/>
                <a:gd name="T4" fmla="*/ 3 w 52"/>
                <a:gd name="T5" fmla="*/ 83 h 123"/>
                <a:gd name="T6" fmla="*/ 6 w 52"/>
                <a:gd name="T7" fmla="*/ 107 h 123"/>
                <a:gd name="T8" fmla="*/ 12 w 52"/>
                <a:gd name="T9" fmla="*/ 121 h 123"/>
                <a:gd name="T10" fmla="*/ 49 w 52"/>
                <a:gd name="T11" fmla="*/ 120 h 123"/>
                <a:gd name="T12" fmla="*/ 50 w 52"/>
                <a:gd name="T13" fmla="*/ 109 h 123"/>
                <a:gd name="T14" fmla="*/ 37 w 52"/>
                <a:gd name="T15" fmla="*/ 84 h 123"/>
                <a:gd name="T16" fmla="*/ 41 w 52"/>
                <a:gd name="T17" fmla="*/ 4 h 123"/>
                <a:gd name="T18" fmla="*/ 9 w 52"/>
                <a:gd name="T19"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3">
                  <a:moveTo>
                    <a:pt x="9" y="1"/>
                  </a:moveTo>
                  <a:cubicBezTo>
                    <a:pt x="10" y="19"/>
                    <a:pt x="6" y="47"/>
                    <a:pt x="3" y="56"/>
                  </a:cubicBezTo>
                  <a:cubicBezTo>
                    <a:pt x="0" y="65"/>
                    <a:pt x="4" y="81"/>
                    <a:pt x="3" y="83"/>
                  </a:cubicBezTo>
                  <a:cubicBezTo>
                    <a:pt x="3" y="85"/>
                    <a:pt x="2" y="99"/>
                    <a:pt x="6" y="107"/>
                  </a:cubicBezTo>
                  <a:cubicBezTo>
                    <a:pt x="9" y="115"/>
                    <a:pt x="9" y="120"/>
                    <a:pt x="12" y="121"/>
                  </a:cubicBezTo>
                  <a:cubicBezTo>
                    <a:pt x="14" y="123"/>
                    <a:pt x="49" y="120"/>
                    <a:pt x="49" y="120"/>
                  </a:cubicBezTo>
                  <a:cubicBezTo>
                    <a:pt x="50" y="120"/>
                    <a:pt x="52" y="119"/>
                    <a:pt x="50" y="109"/>
                  </a:cubicBezTo>
                  <a:cubicBezTo>
                    <a:pt x="42" y="96"/>
                    <a:pt x="40" y="100"/>
                    <a:pt x="37" y="84"/>
                  </a:cubicBezTo>
                  <a:cubicBezTo>
                    <a:pt x="35" y="69"/>
                    <a:pt x="40" y="9"/>
                    <a:pt x="41" y="4"/>
                  </a:cubicBezTo>
                  <a:cubicBezTo>
                    <a:pt x="42" y="0"/>
                    <a:pt x="9" y="1"/>
                    <a:pt x="9" y="1"/>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1" name="Freeform 137"/>
            <p:cNvSpPr>
              <a:spLocks/>
            </p:cNvSpPr>
            <p:nvPr/>
          </p:nvSpPr>
          <p:spPr bwMode="auto">
            <a:xfrm>
              <a:off x="2586038" y="4278313"/>
              <a:ext cx="882650" cy="1563688"/>
            </a:xfrm>
            <a:custGeom>
              <a:avLst/>
              <a:gdLst>
                <a:gd name="T0" fmla="*/ 220 w 230"/>
                <a:gd name="T1" fmla="*/ 0 h 410"/>
                <a:gd name="T2" fmla="*/ 102 w 230"/>
                <a:gd name="T3" fmla="*/ 8 h 410"/>
                <a:gd name="T4" fmla="*/ 45 w 230"/>
                <a:gd name="T5" fmla="*/ 10 h 410"/>
                <a:gd name="T6" fmla="*/ 10 w 230"/>
                <a:gd name="T7" fmla="*/ 272 h 410"/>
                <a:gd name="T8" fmla="*/ 6 w 230"/>
                <a:gd name="T9" fmla="*/ 398 h 410"/>
                <a:gd name="T10" fmla="*/ 63 w 230"/>
                <a:gd name="T11" fmla="*/ 401 h 410"/>
                <a:gd name="T12" fmla="*/ 65 w 230"/>
                <a:gd name="T13" fmla="*/ 288 h 410"/>
                <a:gd name="T14" fmla="*/ 124 w 230"/>
                <a:gd name="T15" fmla="*/ 67 h 410"/>
                <a:gd name="T16" fmla="*/ 125 w 230"/>
                <a:gd name="T17" fmla="*/ 256 h 410"/>
                <a:gd name="T18" fmla="*/ 102 w 230"/>
                <a:gd name="T19" fmla="*/ 376 h 410"/>
                <a:gd name="T20" fmla="*/ 156 w 230"/>
                <a:gd name="T21" fmla="*/ 381 h 410"/>
                <a:gd name="T22" fmla="*/ 177 w 230"/>
                <a:gd name="T23" fmla="*/ 269 h 410"/>
                <a:gd name="T24" fmla="*/ 224 w 230"/>
                <a:gd name="T25" fmla="*/ 103 h 410"/>
                <a:gd name="T26" fmla="*/ 220 w 230"/>
                <a:gd name="T2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410">
                  <a:moveTo>
                    <a:pt x="220" y="0"/>
                  </a:moveTo>
                  <a:cubicBezTo>
                    <a:pt x="102" y="8"/>
                    <a:pt x="102" y="8"/>
                    <a:pt x="102" y="8"/>
                  </a:cubicBezTo>
                  <a:cubicBezTo>
                    <a:pt x="45" y="10"/>
                    <a:pt x="45" y="10"/>
                    <a:pt x="45" y="10"/>
                  </a:cubicBezTo>
                  <a:cubicBezTo>
                    <a:pt x="25" y="66"/>
                    <a:pt x="0" y="138"/>
                    <a:pt x="10" y="272"/>
                  </a:cubicBezTo>
                  <a:cubicBezTo>
                    <a:pt x="14" y="335"/>
                    <a:pt x="11" y="386"/>
                    <a:pt x="6" y="398"/>
                  </a:cubicBezTo>
                  <a:cubicBezTo>
                    <a:pt x="18" y="410"/>
                    <a:pt x="63" y="401"/>
                    <a:pt x="63" y="401"/>
                  </a:cubicBezTo>
                  <a:cubicBezTo>
                    <a:pt x="63" y="401"/>
                    <a:pt x="68" y="351"/>
                    <a:pt x="65" y="288"/>
                  </a:cubicBezTo>
                  <a:cubicBezTo>
                    <a:pt x="63" y="245"/>
                    <a:pt x="124" y="67"/>
                    <a:pt x="124" y="67"/>
                  </a:cubicBezTo>
                  <a:cubicBezTo>
                    <a:pt x="133" y="117"/>
                    <a:pt x="129" y="172"/>
                    <a:pt x="125" y="256"/>
                  </a:cubicBezTo>
                  <a:cubicBezTo>
                    <a:pt x="113" y="306"/>
                    <a:pt x="101" y="363"/>
                    <a:pt x="102" y="376"/>
                  </a:cubicBezTo>
                  <a:cubicBezTo>
                    <a:pt x="126" y="391"/>
                    <a:pt x="156" y="381"/>
                    <a:pt x="156" y="381"/>
                  </a:cubicBezTo>
                  <a:cubicBezTo>
                    <a:pt x="156" y="381"/>
                    <a:pt x="168" y="291"/>
                    <a:pt x="177" y="269"/>
                  </a:cubicBezTo>
                  <a:cubicBezTo>
                    <a:pt x="186" y="247"/>
                    <a:pt x="218" y="138"/>
                    <a:pt x="224" y="103"/>
                  </a:cubicBezTo>
                  <a:cubicBezTo>
                    <a:pt x="230" y="67"/>
                    <a:pt x="220" y="0"/>
                    <a:pt x="220" y="0"/>
                  </a:cubicBezTo>
                  <a:close/>
                </a:path>
              </a:pathLst>
            </a:custGeom>
            <a:solidFill>
              <a:srgbClr val="527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2" name="Freeform 138"/>
            <p:cNvSpPr>
              <a:spLocks/>
            </p:cNvSpPr>
            <p:nvPr/>
          </p:nvSpPr>
          <p:spPr bwMode="auto">
            <a:xfrm>
              <a:off x="2670175" y="3154363"/>
              <a:ext cx="868363" cy="1277938"/>
            </a:xfrm>
            <a:custGeom>
              <a:avLst/>
              <a:gdLst>
                <a:gd name="T0" fmla="*/ 10 w 226"/>
                <a:gd name="T1" fmla="*/ 19 h 335"/>
                <a:gd name="T2" fmla="*/ 21 w 226"/>
                <a:gd name="T3" fmla="*/ 127 h 335"/>
                <a:gd name="T4" fmla="*/ 19 w 226"/>
                <a:gd name="T5" fmla="*/ 186 h 335"/>
                <a:gd name="T6" fmla="*/ 0 w 226"/>
                <a:gd name="T7" fmla="*/ 307 h 335"/>
                <a:gd name="T8" fmla="*/ 115 w 226"/>
                <a:gd name="T9" fmla="*/ 304 h 335"/>
                <a:gd name="T10" fmla="*/ 226 w 226"/>
                <a:gd name="T11" fmla="*/ 302 h 335"/>
                <a:gd name="T12" fmla="*/ 196 w 226"/>
                <a:gd name="T13" fmla="*/ 220 h 335"/>
                <a:gd name="T14" fmla="*/ 180 w 226"/>
                <a:gd name="T15" fmla="*/ 147 h 335"/>
                <a:gd name="T16" fmla="*/ 183 w 226"/>
                <a:gd name="T17" fmla="*/ 22 h 335"/>
                <a:gd name="T18" fmla="*/ 98 w 226"/>
                <a:gd name="T19" fmla="*/ 4 h 335"/>
                <a:gd name="T20" fmla="*/ 10 w 226"/>
                <a:gd name="T21" fmla="*/ 1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335">
                  <a:moveTo>
                    <a:pt x="10" y="19"/>
                  </a:moveTo>
                  <a:cubicBezTo>
                    <a:pt x="20" y="37"/>
                    <a:pt x="36" y="60"/>
                    <a:pt x="21" y="127"/>
                  </a:cubicBezTo>
                  <a:cubicBezTo>
                    <a:pt x="15" y="169"/>
                    <a:pt x="17" y="165"/>
                    <a:pt x="19" y="186"/>
                  </a:cubicBezTo>
                  <a:cubicBezTo>
                    <a:pt x="21" y="207"/>
                    <a:pt x="20" y="268"/>
                    <a:pt x="0" y="307"/>
                  </a:cubicBezTo>
                  <a:cubicBezTo>
                    <a:pt x="41" y="316"/>
                    <a:pt x="92" y="335"/>
                    <a:pt x="115" y="304"/>
                  </a:cubicBezTo>
                  <a:cubicBezTo>
                    <a:pt x="132" y="318"/>
                    <a:pt x="152" y="323"/>
                    <a:pt x="226" y="302"/>
                  </a:cubicBezTo>
                  <a:cubicBezTo>
                    <a:pt x="220" y="283"/>
                    <a:pt x="202" y="231"/>
                    <a:pt x="196" y="220"/>
                  </a:cubicBezTo>
                  <a:cubicBezTo>
                    <a:pt x="189" y="209"/>
                    <a:pt x="179" y="160"/>
                    <a:pt x="180" y="147"/>
                  </a:cubicBezTo>
                  <a:cubicBezTo>
                    <a:pt x="181" y="133"/>
                    <a:pt x="186" y="28"/>
                    <a:pt x="183" y="22"/>
                  </a:cubicBezTo>
                  <a:cubicBezTo>
                    <a:pt x="180" y="17"/>
                    <a:pt x="144" y="8"/>
                    <a:pt x="98" y="4"/>
                  </a:cubicBezTo>
                  <a:cubicBezTo>
                    <a:pt x="52" y="0"/>
                    <a:pt x="10" y="19"/>
                    <a:pt x="1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3" name="Freeform 139"/>
            <p:cNvSpPr>
              <a:spLocks/>
            </p:cNvSpPr>
            <p:nvPr/>
          </p:nvSpPr>
          <p:spPr bwMode="auto">
            <a:xfrm>
              <a:off x="2493963" y="4359275"/>
              <a:ext cx="114300" cy="396875"/>
            </a:xfrm>
            <a:custGeom>
              <a:avLst/>
              <a:gdLst>
                <a:gd name="T0" fmla="*/ 0 w 30"/>
                <a:gd name="T1" fmla="*/ 7 h 104"/>
                <a:gd name="T2" fmla="*/ 2 w 30"/>
                <a:gd name="T3" fmla="*/ 78 h 104"/>
                <a:gd name="T4" fmla="*/ 9 w 30"/>
                <a:gd name="T5" fmla="*/ 102 h 104"/>
                <a:gd name="T6" fmla="*/ 12 w 30"/>
                <a:gd name="T7" fmla="*/ 91 h 104"/>
                <a:gd name="T8" fmla="*/ 14 w 30"/>
                <a:gd name="T9" fmla="*/ 41 h 104"/>
                <a:gd name="T10" fmla="*/ 19 w 30"/>
                <a:gd name="T11" fmla="*/ 50 h 104"/>
                <a:gd name="T12" fmla="*/ 25 w 30"/>
                <a:gd name="T13" fmla="*/ 63 h 104"/>
                <a:gd name="T14" fmla="*/ 28 w 30"/>
                <a:gd name="T15" fmla="*/ 62 h 104"/>
                <a:gd name="T16" fmla="*/ 27 w 30"/>
                <a:gd name="T17" fmla="*/ 53 h 104"/>
                <a:gd name="T18" fmla="*/ 23 w 30"/>
                <a:gd name="T19" fmla="*/ 22 h 104"/>
                <a:gd name="T20" fmla="*/ 21 w 30"/>
                <a:gd name="T21" fmla="*/ 0 h 104"/>
                <a:gd name="T22" fmla="*/ 0 w 30"/>
                <a:gd name="T23"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04">
                  <a:moveTo>
                    <a:pt x="0" y="7"/>
                  </a:moveTo>
                  <a:cubicBezTo>
                    <a:pt x="2" y="21"/>
                    <a:pt x="0" y="67"/>
                    <a:pt x="2" y="78"/>
                  </a:cubicBezTo>
                  <a:cubicBezTo>
                    <a:pt x="5" y="90"/>
                    <a:pt x="6" y="101"/>
                    <a:pt x="9" y="102"/>
                  </a:cubicBezTo>
                  <a:cubicBezTo>
                    <a:pt x="12" y="104"/>
                    <a:pt x="12" y="96"/>
                    <a:pt x="12" y="91"/>
                  </a:cubicBezTo>
                  <a:cubicBezTo>
                    <a:pt x="12" y="85"/>
                    <a:pt x="14" y="41"/>
                    <a:pt x="14" y="41"/>
                  </a:cubicBezTo>
                  <a:cubicBezTo>
                    <a:pt x="14" y="41"/>
                    <a:pt x="18" y="45"/>
                    <a:pt x="19" y="50"/>
                  </a:cubicBezTo>
                  <a:cubicBezTo>
                    <a:pt x="20" y="53"/>
                    <a:pt x="21" y="60"/>
                    <a:pt x="25" y="63"/>
                  </a:cubicBezTo>
                  <a:cubicBezTo>
                    <a:pt x="26" y="65"/>
                    <a:pt x="28" y="63"/>
                    <a:pt x="28" y="62"/>
                  </a:cubicBezTo>
                  <a:cubicBezTo>
                    <a:pt x="27" y="58"/>
                    <a:pt x="27" y="55"/>
                    <a:pt x="27" y="53"/>
                  </a:cubicBezTo>
                  <a:cubicBezTo>
                    <a:pt x="27" y="51"/>
                    <a:pt x="30" y="30"/>
                    <a:pt x="23" y="22"/>
                  </a:cubicBezTo>
                  <a:cubicBezTo>
                    <a:pt x="17" y="10"/>
                    <a:pt x="21" y="0"/>
                    <a:pt x="21" y="0"/>
                  </a:cubicBezTo>
                  <a:lnTo>
                    <a:pt x="0" y="7"/>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4" name="Freeform 140"/>
            <p:cNvSpPr>
              <a:spLocks/>
            </p:cNvSpPr>
            <p:nvPr/>
          </p:nvSpPr>
          <p:spPr bwMode="auto">
            <a:xfrm>
              <a:off x="2443163" y="3225800"/>
              <a:ext cx="365125" cy="1212850"/>
            </a:xfrm>
            <a:custGeom>
              <a:avLst/>
              <a:gdLst>
                <a:gd name="T0" fmla="*/ 76 w 95"/>
                <a:gd name="T1" fmla="*/ 137 h 318"/>
                <a:gd name="T2" fmla="*/ 80 w 95"/>
                <a:gd name="T3" fmla="*/ 108 h 318"/>
                <a:gd name="T4" fmla="*/ 69 w 95"/>
                <a:gd name="T5" fmla="*/ 0 h 318"/>
                <a:gd name="T6" fmla="*/ 6 w 95"/>
                <a:gd name="T7" fmla="*/ 179 h 318"/>
                <a:gd name="T8" fmla="*/ 12 w 95"/>
                <a:gd name="T9" fmla="*/ 316 h 318"/>
                <a:gd name="T10" fmla="*/ 41 w 95"/>
                <a:gd name="T11" fmla="*/ 318 h 318"/>
                <a:gd name="T12" fmla="*/ 50 w 95"/>
                <a:gd name="T13" fmla="*/ 184 h 318"/>
                <a:gd name="T14" fmla="*/ 76 w 95"/>
                <a:gd name="T15" fmla="*/ 137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18">
                  <a:moveTo>
                    <a:pt x="76" y="137"/>
                  </a:moveTo>
                  <a:cubicBezTo>
                    <a:pt x="77" y="131"/>
                    <a:pt x="78" y="122"/>
                    <a:pt x="80" y="108"/>
                  </a:cubicBezTo>
                  <a:cubicBezTo>
                    <a:pt x="95" y="41"/>
                    <a:pt x="79" y="18"/>
                    <a:pt x="69" y="0"/>
                  </a:cubicBezTo>
                  <a:cubicBezTo>
                    <a:pt x="43" y="22"/>
                    <a:pt x="12" y="118"/>
                    <a:pt x="6" y="179"/>
                  </a:cubicBezTo>
                  <a:cubicBezTo>
                    <a:pt x="0" y="241"/>
                    <a:pt x="12" y="316"/>
                    <a:pt x="12" y="316"/>
                  </a:cubicBezTo>
                  <a:cubicBezTo>
                    <a:pt x="41" y="318"/>
                    <a:pt x="41" y="318"/>
                    <a:pt x="41" y="318"/>
                  </a:cubicBezTo>
                  <a:cubicBezTo>
                    <a:pt x="41" y="318"/>
                    <a:pt x="51" y="207"/>
                    <a:pt x="50" y="184"/>
                  </a:cubicBezTo>
                  <a:cubicBezTo>
                    <a:pt x="49" y="166"/>
                    <a:pt x="67" y="151"/>
                    <a:pt x="76" y="137"/>
                  </a:cubicBez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5" name="Freeform 141"/>
            <p:cNvSpPr>
              <a:spLocks/>
            </p:cNvSpPr>
            <p:nvPr/>
          </p:nvSpPr>
          <p:spPr bwMode="auto">
            <a:xfrm>
              <a:off x="2927350" y="3078163"/>
              <a:ext cx="276225" cy="365125"/>
            </a:xfrm>
            <a:custGeom>
              <a:avLst/>
              <a:gdLst>
                <a:gd name="T0" fmla="*/ 72 w 72"/>
                <a:gd name="T1" fmla="*/ 29 h 96"/>
                <a:gd name="T2" fmla="*/ 69 w 72"/>
                <a:gd name="T3" fmla="*/ 29 h 96"/>
                <a:gd name="T4" fmla="*/ 69 w 72"/>
                <a:gd name="T5" fmla="*/ 29 h 96"/>
                <a:gd name="T6" fmla="*/ 69 w 72"/>
                <a:gd name="T7" fmla="*/ 29 h 96"/>
                <a:gd name="T8" fmla="*/ 66 w 72"/>
                <a:gd name="T9" fmla="*/ 19 h 96"/>
                <a:gd name="T10" fmla="*/ 67 w 72"/>
                <a:gd name="T11" fmla="*/ 4 h 96"/>
                <a:gd name="T12" fmla="*/ 36 w 72"/>
                <a:gd name="T13" fmla="*/ 0 h 96"/>
                <a:gd name="T14" fmla="*/ 8 w 72"/>
                <a:gd name="T15" fmla="*/ 4 h 96"/>
                <a:gd name="T16" fmla="*/ 5 w 72"/>
                <a:gd name="T17" fmla="*/ 24 h 96"/>
                <a:gd name="T18" fmla="*/ 1 w 72"/>
                <a:gd name="T19" fmla="*/ 25 h 96"/>
                <a:gd name="T20" fmla="*/ 0 w 72"/>
                <a:gd name="T21" fmla="*/ 36 h 96"/>
                <a:gd name="T22" fmla="*/ 36 w 72"/>
                <a:gd name="T23" fmla="*/ 96 h 96"/>
                <a:gd name="T24" fmla="*/ 72 w 72"/>
                <a:gd name="T25" fmla="*/ 36 h 96"/>
                <a:gd name="T26" fmla="*/ 72 w 72"/>
                <a:gd name="T2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2" y="29"/>
                  </a:moveTo>
                  <a:cubicBezTo>
                    <a:pt x="71" y="29"/>
                    <a:pt x="70" y="29"/>
                    <a:pt x="69" y="29"/>
                  </a:cubicBezTo>
                  <a:cubicBezTo>
                    <a:pt x="69" y="29"/>
                    <a:pt x="69" y="29"/>
                    <a:pt x="69" y="29"/>
                  </a:cubicBezTo>
                  <a:cubicBezTo>
                    <a:pt x="69" y="29"/>
                    <a:pt x="69" y="29"/>
                    <a:pt x="69" y="29"/>
                  </a:cubicBezTo>
                  <a:cubicBezTo>
                    <a:pt x="67" y="26"/>
                    <a:pt x="65" y="23"/>
                    <a:pt x="66" y="19"/>
                  </a:cubicBezTo>
                  <a:cubicBezTo>
                    <a:pt x="67" y="4"/>
                    <a:pt x="67" y="4"/>
                    <a:pt x="67" y="4"/>
                  </a:cubicBezTo>
                  <a:cubicBezTo>
                    <a:pt x="36" y="0"/>
                    <a:pt x="36" y="0"/>
                    <a:pt x="36" y="0"/>
                  </a:cubicBezTo>
                  <a:cubicBezTo>
                    <a:pt x="8" y="4"/>
                    <a:pt x="8" y="4"/>
                    <a:pt x="8" y="4"/>
                  </a:cubicBezTo>
                  <a:cubicBezTo>
                    <a:pt x="8" y="4"/>
                    <a:pt x="8" y="17"/>
                    <a:pt x="5" y="24"/>
                  </a:cubicBezTo>
                  <a:cubicBezTo>
                    <a:pt x="4" y="24"/>
                    <a:pt x="3" y="24"/>
                    <a:pt x="1" y="25"/>
                  </a:cubicBezTo>
                  <a:cubicBezTo>
                    <a:pt x="1" y="28"/>
                    <a:pt x="0" y="32"/>
                    <a:pt x="0" y="36"/>
                  </a:cubicBezTo>
                  <a:cubicBezTo>
                    <a:pt x="0" y="65"/>
                    <a:pt x="36" y="96"/>
                    <a:pt x="36" y="96"/>
                  </a:cubicBezTo>
                  <a:cubicBezTo>
                    <a:pt x="36" y="96"/>
                    <a:pt x="72" y="65"/>
                    <a:pt x="72" y="36"/>
                  </a:cubicBezTo>
                  <a:cubicBezTo>
                    <a:pt x="72" y="34"/>
                    <a:pt x="72" y="31"/>
                    <a:pt x="72" y="29"/>
                  </a:cubicBez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6" name="Freeform 142"/>
            <p:cNvSpPr>
              <a:spLocks/>
            </p:cNvSpPr>
            <p:nvPr/>
          </p:nvSpPr>
          <p:spPr bwMode="auto">
            <a:xfrm>
              <a:off x="2884488" y="2738438"/>
              <a:ext cx="361950" cy="468313"/>
            </a:xfrm>
            <a:custGeom>
              <a:avLst/>
              <a:gdLst>
                <a:gd name="T0" fmla="*/ 35 w 94"/>
                <a:gd name="T1" fmla="*/ 2 h 123"/>
                <a:gd name="T2" fmla="*/ 16 w 94"/>
                <a:gd name="T3" fmla="*/ 3 h 123"/>
                <a:gd name="T4" fmla="*/ 6 w 94"/>
                <a:gd name="T5" fmla="*/ 23 h 123"/>
                <a:gd name="T6" fmla="*/ 0 w 94"/>
                <a:gd name="T7" fmla="*/ 56 h 123"/>
                <a:gd name="T8" fmla="*/ 12 w 94"/>
                <a:gd name="T9" fmla="*/ 86 h 123"/>
                <a:gd name="T10" fmla="*/ 26 w 94"/>
                <a:gd name="T11" fmla="*/ 113 h 123"/>
                <a:gd name="T12" fmla="*/ 46 w 94"/>
                <a:gd name="T13" fmla="*/ 123 h 123"/>
                <a:gd name="T14" fmla="*/ 70 w 94"/>
                <a:gd name="T15" fmla="*/ 112 h 123"/>
                <a:gd name="T16" fmla="*/ 94 w 94"/>
                <a:gd name="T17" fmla="*/ 63 h 123"/>
                <a:gd name="T18" fmla="*/ 63 w 94"/>
                <a:gd name="T19" fmla="*/ 11 h 123"/>
                <a:gd name="T20" fmla="*/ 35 w 94"/>
                <a:gd name="T21" fmla="*/ 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23">
                  <a:moveTo>
                    <a:pt x="35" y="2"/>
                  </a:moveTo>
                  <a:cubicBezTo>
                    <a:pt x="29" y="1"/>
                    <a:pt x="22" y="0"/>
                    <a:pt x="16" y="3"/>
                  </a:cubicBezTo>
                  <a:cubicBezTo>
                    <a:pt x="10" y="7"/>
                    <a:pt x="8" y="15"/>
                    <a:pt x="6" y="23"/>
                  </a:cubicBezTo>
                  <a:cubicBezTo>
                    <a:pt x="4" y="34"/>
                    <a:pt x="2" y="45"/>
                    <a:pt x="0" y="56"/>
                  </a:cubicBezTo>
                  <a:cubicBezTo>
                    <a:pt x="4" y="66"/>
                    <a:pt x="8" y="76"/>
                    <a:pt x="12" y="86"/>
                  </a:cubicBezTo>
                  <a:cubicBezTo>
                    <a:pt x="15" y="96"/>
                    <a:pt x="18" y="107"/>
                    <a:pt x="26" y="113"/>
                  </a:cubicBezTo>
                  <a:cubicBezTo>
                    <a:pt x="32" y="118"/>
                    <a:pt x="38" y="123"/>
                    <a:pt x="46" y="123"/>
                  </a:cubicBezTo>
                  <a:cubicBezTo>
                    <a:pt x="54" y="122"/>
                    <a:pt x="63" y="116"/>
                    <a:pt x="70" y="112"/>
                  </a:cubicBezTo>
                  <a:cubicBezTo>
                    <a:pt x="85" y="101"/>
                    <a:pt x="94" y="82"/>
                    <a:pt x="94" y="63"/>
                  </a:cubicBezTo>
                  <a:cubicBezTo>
                    <a:pt x="94" y="42"/>
                    <a:pt x="82" y="21"/>
                    <a:pt x="63" y="11"/>
                  </a:cubicBezTo>
                  <a:cubicBezTo>
                    <a:pt x="55" y="6"/>
                    <a:pt x="45" y="4"/>
                    <a:pt x="35" y="2"/>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7" name="Freeform 143"/>
            <p:cNvSpPr>
              <a:spLocks/>
            </p:cNvSpPr>
            <p:nvPr/>
          </p:nvSpPr>
          <p:spPr bwMode="auto">
            <a:xfrm>
              <a:off x="2765425" y="2651125"/>
              <a:ext cx="560388" cy="785813"/>
            </a:xfrm>
            <a:custGeom>
              <a:avLst/>
              <a:gdLst>
                <a:gd name="T0" fmla="*/ 117 w 146"/>
                <a:gd name="T1" fmla="*/ 66 h 206"/>
                <a:gd name="T2" fmla="*/ 112 w 146"/>
                <a:gd name="T3" fmla="*/ 118 h 206"/>
                <a:gd name="T4" fmla="*/ 99 w 146"/>
                <a:gd name="T5" fmla="*/ 139 h 206"/>
                <a:gd name="T6" fmla="*/ 96 w 146"/>
                <a:gd name="T7" fmla="*/ 173 h 206"/>
                <a:gd name="T8" fmla="*/ 109 w 146"/>
                <a:gd name="T9" fmla="*/ 204 h 206"/>
                <a:gd name="T10" fmla="*/ 110 w 146"/>
                <a:gd name="T11" fmla="*/ 205 h 206"/>
                <a:gd name="T12" fmla="*/ 111 w 146"/>
                <a:gd name="T13" fmla="*/ 205 h 206"/>
                <a:gd name="T14" fmla="*/ 145 w 146"/>
                <a:gd name="T15" fmla="*/ 136 h 206"/>
                <a:gd name="T16" fmla="*/ 131 w 146"/>
                <a:gd name="T17" fmla="*/ 116 h 206"/>
                <a:gd name="T18" fmla="*/ 129 w 146"/>
                <a:gd name="T19" fmla="*/ 94 h 206"/>
                <a:gd name="T20" fmla="*/ 135 w 146"/>
                <a:gd name="T21" fmla="*/ 75 h 206"/>
                <a:gd name="T22" fmla="*/ 132 w 146"/>
                <a:gd name="T23" fmla="*/ 35 h 206"/>
                <a:gd name="T24" fmla="*/ 86 w 146"/>
                <a:gd name="T25" fmla="*/ 1 h 206"/>
                <a:gd name="T26" fmla="*/ 61 w 146"/>
                <a:gd name="T27" fmla="*/ 10 h 206"/>
                <a:gd name="T28" fmla="*/ 48 w 146"/>
                <a:gd name="T29" fmla="*/ 9 h 206"/>
                <a:gd name="T30" fmla="*/ 38 w 146"/>
                <a:gd name="T31" fmla="*/ 16 h 206"/>
                <a:gd name="T32" fmla="*/ 19 w 146"/>
                <a:gd name="T33" fmla="*/ 54 h 206"/>
                <a:gd name="T34" fmla="*/ 21 w 146"/>
                <a:gd name="T35" fmla="*/ 97 h 206"/>
                <a:gd name="T36" fmla="*/ 25 w 146"/>
                <a:gd name="T37" fmla="*/ 128 h 206"/>
                <a:gd name="T38" fmla="*/ 19 w 146"/>
                <a:gd name="T39" fmla="*/ 139 h 206"/>
                <a:gd name="T40" fmla="*/ 11 w 146"/>
                <a:gd name="T41" fmla="*/ 147 h 206"/>
                <a:gd name="T42" fmla="*/ 37 w 146"/>
                <a:gd name="T43" fmla="*/ 205 h 206"/>
                <a:gd name="T44" fmla="*/ 40 w 146"/>
                <a:gd name="T45" fmla="*/ 205 h 206"/>
                <a:gd name="T46" fmla="*/ 42 w 146"/>
                <a:gd name="T47" fmla="*/ 202 h 206"/>
                <a:gd name="T48" fmla="*/ 45 w 146"/>
                <a:gd name="T49" fmla="*/ 198 h 206"/>
                <a:gd name="T50" fmla="*/ 50 w 146"/>
                <a:gd name="T51" fmla="*/ 190 h 206"/>
                <a:gd name="T52" fmla="*/ 57 w 146"/>
                <a:gd name="T53" fmla="*/ 174 h 206"/>
                <a:gd name="T54" fmla="*/ 56 w 146"/>
                <a:gd name="T55" fmla="*/ 140 h 206"/>
                <a:gd name="T56" fmla="*/ 42 w 146"/>
                <a:gd name="T57" fmla="*/ 108 h 206"/>
                <a:gd name="T58" fmla="*/ 50 w 146"/>
                <a:gd name="T59" fmla="*/ 31 h 206"/>
                <a:gd name="T60" fmla="*/ 80 w 146"/>
                <a:gd name="T61" fmla="*/ 53 h 206"/>
                <a:gd name="T62" fmla="*/ 117 w 14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06">
                  <a:moveTo>
                    <a:pt x="117" y="66"/>
                  </a:moveTo>
                  <a:cubicBezTo>
                    <a:pt x="119" y="84"/>
                    <a:pt x="120" y="103"/>
                    <a:pt x="112" y="118"/>
                  </a:cubicBezTo>
                  <a:cubicBezTo>
                    <a:pt x="108" y="125"/>
                    <a:pt x="103" y="132"/>
                    <a:pt x="99" y="139"/>
                  </a:cubicBezTo>
                  <a:cubicBezTo>
                    <a:pt x="94" y="150"/>
                    <a:pt x="94" y="162"/>
                    <a:pt x="96" y="173"/>
                  </a:cubicBezTo>
                  <a:cubicBezTo>
                    <a:pt x="99" y="184"/>
                    <a:pt x="104" y="195"/>
                    <a:pt x="109" y="204"/>
                  </a:cubicBezTo>
                  <a:cubicBezTo>
                    <a:pt x="109" y="205"/>
                    <a:pt x="110" y="205"/>
                    <a:pt x="110" y="205"/>
                  </a:cubicBezTo>
                  <a:cubicBezTo>
                    <a:pt x="110" y="205"/>
                    <a:pt x="111" y="205"/>
                    <a:pt x="111" y="205"/>
                  </a:cubicBezTo>
                  <a:cubicBezTo>
                    <a:pt x="111" y="203"/>
                    <a:pt x="138" y="181"/>
                    <a:pt x="145" y="136"/>
                  </a:cubicBezTo>
                  <a:cubicBezTo>
                    <a:pt x="146" y="128"/>
                    <a:pt x="134" y="124"/>
                    <a:pt x="131" y="116"/>
                  </a:cubicBezTo>
                  <a:cubicBezTo>
                    <a:pt x="129" y="109"/>
                    <a:pt x="128" y="102"/>
                    <a:pt x="129" y="94"/>
                  </a:cubicBezTo>
                  <a:cubicBezTo>
                    <a:pt x="131" y="88"/>
                    <a:pt x="134" y="82"/>
                    <a:pt x="135" y="75"/>
                  </a:cubicBezTo>
                  <a:cubicBezTo>
                    <a:pt x="138" y="62"/>
                    <a:pt x="137" y="47"/>
                    <a:pt x="132" y="35"/>
                  </a:cubicBezTo>
                  <a:cubicBezTo>
                    <a:pt x="124" y="17"/>
                    <a:pt x="106" y="3"/>
                    <a:pt x="86" y="1"/>
                  </a:cubicBezTo>
                  <a:cubicBezTo>
                    <a:pt x="77" y="0"/>
                    <a:pt x="66" y="2"/>
                    <a:pt x="61" y="10"/>
                  </a:cubicBezTo>
                  <a:cubicBezTo>
                    <a:pt x="57" y="8"/>
                    <a:pt x="52" y="7"/>
                    <a:pt x="48" y="9"/>
                  </a:cubicBezTo>
                  <a:cubicBezTo>
                    <a:pt x="44" y="10"/>
                    <a:pt x="41" y="13"/>
                    <a:pt x="38" y="16"/>
                  </a:cubicBezTo>
                  <a:cubicBezTo>
                    <a:pt x="28" y="26"/>
                    <a:pt x="21" y="40"/>
                    <a:pt x="19" y="54"/>
                  </a:cubicBezTo>
                  <a:cubicBezTo>
                    <a:pt x="16" y="68"/>
                    <a:pt x="17" y="83"/>
                    <a:pt x="21" y="97"/>
                  </a:cubicBezTo>
                  <a:cubicBezTo>
                    <a:pt x="23" y="107"/>
                    <a:pt x="27" y="118"/>
                    <a:pt x="25" y="128"/>
                  </a:cubicBezTo>
                  <a:cubicBezTo>
                    <a:pt x="24" y="132"/>
                    <a:pt x="21" y="136"/>
                    <a:pt x="19" y="139"/>
                  </a:cubicBezTo>
                  <a:cubicBezTo>
                    <a:pt x="16" y="142"/>
                    <a:pt x="13" y="144"/>
                    <a:pt x="11" y="147"/>
                  </a:cubicBezTo>
                  <a:cubicBezTo>
                    <a:pt x="10" y="148"/>
                    <a:pt x="0" y="165"/>
                    <a:pt x="37" y="205"/>
                  </a:cubicBezTo>
                  <a:cubicBezTo>
                    <a:pt x="38" y="206"/>
                    <a:pt x="39" y="206"/>
                    <a:pt x="40" y="205"/>
                  </a:cubicBezTo>
                  <a:cubicBezTo>
                    <a:pt x="41" y="204"/>
                    <a:pt x="42" y="203"/>
                    <a:pt x="42" y="202"/>
                  </a:cubicBezTo>
                  <a:cubicBezTo>
                    <a:pt x="43" y="200"/>
                    <a:pt x="44" y="199"/>
                    <a:pt x="45" y="198"/>
                  </a:cubicBezTo>
                  <a:cubicBezTo>
                    <a:pt x="47" y="195"/>
                    <a:pt x="49" y="193"/>
                    <a:pt x="50" y="190"/>
                  </a:cubicBezTo>
                  <a:cubicBezTo>
                    <a:pt x="53" y="185"/>
                    <a:pt x="56" y="179"/>
                    <a:pt x="57" y="174"/>
                  </a:cubicBezTo>
                  <a:cubicBezTo>
                    <a:pt x="59" y="162"/>
                    <a:pt x="59" y="151"/>
                    <a:pt x="56" y="140"/>
                  </a:cubicBezTo>
                  <a:cubicBezTo>
                    <a:pt x="52" y="129"/>
                    <a:pt x="45" y="119"/>
                    <a:pt x="42" y="108"/>
                  </a:cubicBezTo>
                  <a:cubicBezTo>
                    <a:pt x="35" y="82"/>
                    <a:pt x="38" y="54"/>
                    <a:pt x="50" y="31"/>
                  </a:cubicBezTo>
                  <a:cubicBezTo>
                    <a:pt x="58" y="41"/>
                    <a:pt x="68" y="48"/>
                    <a:pt x="80" y="53"/>
                  </a:cubicBezTo>
                  <a:cubicBezTo>
                    <a:pt x="92" y="59"/>
                    <a:pt x="104" y="63"/>
                    <a:pt x="117" y="66"/>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8" name="Freeform 144"/>
            <p:cNvSpPr>
              <a:spLocks/>
            </p:cNvSpPr>
            <p:nvPr/>
          </p:nvSpPr>
          <p:spPr bwMode="auto">
            <a:xfrm>
              <a:off x="2343150" y="6078538"/>
              <a:ext cx="441325" cy="279400"/>
            </a:xfrm>
            <a:custGeom>
              <a:avLst/>
              <a:gdLst>
                <a:gd name="T0" fmla="*/ 112 w 115"/>
                <a:gd name="T1" fmla="*/ 19 h 73"/>
                <a:gd name="T2" fmla="*/ 103 w 115"/>
                <a:gd name="T3" fmla="*/ 0 h 73"/>
                <a:gd name="T4" fmla="*/ 59 w 115"/>
                <a:gd name="T5" fmla="*/ 44 h 73"/>
                <a:gd name="T6" fmla="*/ 44 w 115"/>
                <a:gd name="T7" fmla="*/ 42 h 73"/>
                <a:gd name="T8" fmla="*/ 36 w 115"/>
                <a:gd name="T9" fmla="*/ 26 h 73"/>
                <a:gd name="T10" fmla="*/ 23 w 115"/>
                <a:gd name="T11" fmla="*/ 36 h 73"/>
                <a:gd name="T12" fmla="*/ 23 w 115"/>
                <a:gd name="T13" fmla="*/ 36 h 73"/>
                <a:gd name="T14" fmla="*/ 0 w 115"/>
                <a:gd name="T15" fmla="*/ 55 h 73"/>
                <a:gd name="T16" fmla="*/ 23 w 115"/>
                <a:gd name="T17" fmla="*/ 71 h 73"/>
                <a:gd name="T18" fmla="*/ 60 w 115"/>
                <a:gd name="T19" fmla="*/ 68 h 73"/>
                <a:gd name="T20" fmla="*/ 88 w 115"/>
                <a:gd name="T21" fmla="*/ 48 h 73"/>
                <a:gd name="T22" fmla="*/ 112 w 115"/>
                <a:gd name="T23"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73">
                  <a:moveTo>
                    <a:pt x="112" y="19"/>
                  </a:moveTo>
                  <a:cubicBezTo>
                    <a:pt x="108" y="6"/>
                    <a:pt x="103" y="0"/>
                    <a:pt x="103" y="0"/>
                  </a:cubicBezTo>
                  <a:cubicBezTo>
                    <a:pt x="101" y="26"/>
                    <a:pt x="68" y="42"/>
                    <a:pt x="59" y="44"/>
                  </a:cubicBezTo>
                  <a:cubicBezTo>
                    <a:pt x="55" y="45"/>
                    <a:pt x="50" y="44"/>
                    <a:pt x="44" y="42"/>
                  </a:cubicBezTo>
                  <a:cubicBezTo>
                    <a:pt x="29" y="36"/>
                    <a:pt x="30" y="31"/>
                    <a:pt x="36" y="26"/>
                  </a:cubicBezTo>
                  <a:cubicBezTo>
                    <a:pt x="43" y="20"/>
                    <a:pt x="23" y="36"/>
                    <a:pt x="23" y="36"/>
                  </a:cubicBezTo>
                  <a:cubicBezTo>
                    <a:pt x="23" y="36"/>
                    <a:pt x="23" y="36"/>
                    <a:pt x="23" y="36"/>
                  </a:cubicBezTo>
                  <a:cubicBezTo>
                    <a:pt x="8" y="47"/>
                    <a:pt x="1" y="52"/>
                    <a:pt x="0" y="55"/>
                  </a:cubicBezTo>
                  <a:cubicBezTo>
                    <a:pt x="0" y="57"/>
                    <a:pt x="3" y="68"/>
                    <a:pt x="23" y="71"/>
                  </a:cubicBezTo>
                  <a:cubicBezTo>
                    <a:pt x="42" y="73"/>
                    <a:pt x="55" y="71"/>
                    <a:pt x="60" y="68"/>
                  </a:cubicBezTo>
                  <a:cubicBezTo>
                    <a:pt x="65" y="64"/>
                    <a:pt x="71" y="52"/>
                    <a:pt x="88" y="48"/>
                  </a:cubicBezTo>
                  <a:cubicBezTo>
                    <a:pt x="105" y="43"/>
                    <a:pt x="115" y="32"/>
                    <a:pt x="112"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9" name="Freeform 145"/>
            <p:cNvSpPr>
              <a:spLocks/>
            </p:cNvSpPr>
            <p:nvPr/>
          </p:nvSpPr>
          <p:spPr bwMode="auto">
            <a:xfrm>
              <a:off x="3257550" y="2773363"/>
              <a:ext cx="68263" cy="346075"/>
            </a:xfrm>
            <a:custGeom>
              <a:avLst/>
              <a:gdLst>
                <a:gd name="T0" fmla="*/ 2 w 18"/>
                <a:gd name="T1" fmla="*/ 91 h 91"/>
                <a:gd name="T2" fmla="*/ 2 w 18"/>
                <a:gd name="T3" fmla="*/ 91 h 91"/>
                <a:gd name="T4" fmla="*/ 0 w 18"/>
                <a:gd name="T5" fmla="*/ 89 h 91"/>
                <a:gd name="T6" fmla="*/ 13 w 18"/>
                <a:gd name="T7" fmla="*/ 2 h 91"/>
                <a:gd name="T8" fmla="*/ 16 w 18"/>
                <a:gd name="T9" fmla="*/ 0 h 91"/>
                <a:gd name="T10" fmla="*/ 16 w 18"/>
                <a:gd name="T11" fmla="*/ 0 h 91"/>
                <a:gd name="T12" fmla="*/ 18 w 18"/>
                <a:gd name="T13" fmla="*/ 3 h 91"/>
                <a:gd name="T14" fmla="*/ 4 w 18"/>
                <a:gd name="T15" fmla="*/ 89 h 91"/>
                <a:gd name="T16" fmla="*/ 2 w 18"/>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1">
                  <a:moveTo>
                    <a:pt x="2" y="91"/>
                  </a:moveTo>
                  <a:cubicBezTo>
                    <a:pt x="2" y="91"/>
                    <a:pt x="2" y="91"/>
                    <a:pt x="2" y="91"/>
                  </a:cubicBezTo>
                  <a:cubicBezTo>
                    <a:pt x="0" y="91"/>
                    <a:pt x="0" y="90"/>
                    <a:pt x="0" y="89"/>
                  </a:cubicBezTo>
                  <a:cubicBezTo>
                    <a:pt x="13" y="2"/>
                    <a:pt x="13" y="2"/>
                    <a:pt x="13" y="2"/>
                  </a:cubicBezTo>
                  <a:cubicBezTo>
                    <a:pt x="13" y="1"/>
                    <a:pt x="14" y="0"/>
                    <a:pt x="16" y="0"/>
                  </a:cubicBezTo>
                  <a:cubicBezTo>
                    <a:pt x="16" y="0"/>
                    <a:pt x="16" y="0"/>
                    <a:pt x="16" y="0"/>
                  </a:cubicBezTo>
                  <a:cubicBezTo>
                    <a:pt x="17" y="0"/>
                    <a:pt x="18" y="1"/>
                    <a:pt x="18" y="3"/>
                  </a:cubicBezTo>
                  <a:cubicBezTo>
                    <a:pt x="4" y="89"/>
                    <a:pt x="4" y="89"/>
                    <a:pt x="4" y="89"/>
                  </a:cubicBezTo>
                  <a:cubicBezTo>
                    <a:pt x="4" y="91"/>
                    <a:pt x="3" y="91"/>
                    <a:pt x="2"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0" name="Freeform 146"/>
            <p:cNvSpPr>
              <a:spLocks/>
            </p:cNvSpPr>
            <p:nvPr/>
          </p:nvSpPr>
          <p:spPr bwMode="auto">
            <a:xfrm>
              <a:off x="3268663" y="2798763"/>
              <a:ext cx="115888" cy="347663"/>
            </a:xfrm>
            <a:custGeom>
              <a:avLst/>
              <a:gdLst>
                <a:gd name="T0" fmla="*/ 25 w 30"/>
                <a:gd name="T1" fmla="*/ 88 h 91"/>
                <a:gd name="T2" fmla="*/ 29 w 30"/>
                <a:gd name="T3" fmla="*/ 25 h 91"/>
                <a:gd name="T4" fmla="*/ 20 w 30"/>
                <a:gd name="T5" fmla="*/ 3 h 91"/>
                <a:gd name="T6" fmla="*/ 9 w 30"/>
                <a:gd name="T7" fmla="*/ 1 h 91"/>
                <a:gd name="T8" fmla="*/ 6 w 30"/>
                <a:gd name="T9" fmla="*/ 42 h 91"/>
                <a:gd name="T10" fmla="*/ 4 w 30"/>
                <a:gd name="T11" fmla="*/ 89 h 91"/>
                <a:gd name="T12" fmla="*/ 5 w 30"/>
                <a:gd name="T13" fmla="*/ 91 h 91"/>
                <a:gd name="T14" fmla="*/ 25 w 30"/>
                <a:gd name="T15" fmla="*/ 88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1">
                  <a:moveTo>
                    <a:pt x="25" y="88"/>
                  </a:moveTo>
                  <a:cubicBezTo>
                    <a:pt x="25" y="70"/>
                    <a:pt x="30" y="37"/>
                    <a:pt x="29" y="25"/>
                  </a:cubicBezTo>
                  <a:cubicBezTo>
                    <a:pt x="27" y="13"/>
                    <a:pt x="25" y="5"/>
                    <a:pt x="20" y="3"/>
                  </a:cubicBezTo>
                  <a:cubicBezTo>
                    <a:pt x="15" y="1"/>
                    <a:pt x="10" y="0"/>
                    <a:pt x="9" y="1"/>
                  </a:cubicBezTo>
                  <a:cubicBezTo>
                    <a:pt x="8" y="2"/>
                    <a:pt x="15" y="16"/>
                    <a:pt x="6" y="42"/>
                  </a:cubicBezTo>
                  <a:cubicBezTo>
                    <a:pt x="1" y="57"/>
                    <a:pt x="0" y="74"/>
                    <a:pt x="4" y="89"/>
                  </a:cubicBezTo>
                  <a:cubicBezTo>
                    <a:pt x="5" y="90"/>
                    <a:pt x="5" y="91"/>
                    <a:pt x="5" y="91"/>
                  </a:cubicBezTo>
                  <a:lnTo>
                    <a:pt x="25" y="88"/>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1" name="Freeform 147"/>
            <p:cNvSpPr>
              <a:spLocks/>
            </p:cNvSpPr>
            <p:nvPr/>
          </p:nvSpPr>
          <p:spPr bwMode="auto">
            <a:xfrm>
              <a:off x="3241675" y="3105150"/>
              <a:ext cx="403225" cy="704850"/>
            </a:xfrm>
            <a:custGeom>
              <a:avLst/>
              <a:gdLst>
                <a:gd name="T0" fmla="*/ 0 w 105"/>
                <a:gd name="T1" fmla="*/ 14 h 185"/>
                <a:gd name="T2" fmla="*/ 44 w 105"/>
                <a:gd name="T3" fmla="*/ 4 h 185"/>
                <a:gd name="T4" fmla="*/ 80 w 105"/>
                <a:gd name="T5" fmla="*/ 87 h 185"/>
                <a:gd name="T6" fmla="*/ 80 w 105"/>
                <a:gd name="T7" fmla="*/ 179 h 185"/>
                <a:gd name="T8" fmla="*/ 36 w 105"/>
                <a:gd name="T9" fmla="*/ 133 h 185"/>
                <a:gd name="T10" fmla="*/ 0 w 105"/>
                <a:gd name="T11" fmla="*/ 14 h 185"/>
              </a:gdLst>
              <a:ahLst/>
              <a:cxnLst>
                <a:cxn ang="0">
                  <a:pos x="T0" y="T1"/>
                </a:cxn>
                <a:cxn ang="0">
                  <a:pos x="T2" y="T3"/>
                </a:cxn>
                <a:cxn ang="0">
                  <a:pos x="T4" y="T5"/>
                </a:cxn>
                <a:cxn ang="0">
                  <a:pos x="T6" y="T7"/>
                </a:cxn>
                <a:cxn ang="0">
                  <a:pos x="T8" y="T9"/>
                </a:cxn>
                <a:cxn ang="0">
                  <a:pos x="T10" y="T11"/>
                </a:cxn>
              </a:cxnLst>
              <a:rect l="0" t="0" r="r" b="b"/>
              <a:pathLst>
                <a:path w="105" h="185">
                  <a:moveTo>
                    <a:pt x="0" y="14"/>
                  </a:moveTo>
                  <a:cubicBezTo>
                    <a:pt x="13" y="0"/>
                    <a:pt x="44" y="4"/>
                    <a:pt x="44" y="4"/>
                  </a:cubicBezTo>
                  <a:cubicBezTo>
                    <a:pt x="44" y="4"/>
                    <a:pt x="55" y="26"/>
                    <a:pt x="80" y="87"/>
                  </a:cubicBezTo>
                  <a:cubicBezTo>
                    <a:pt x="105" y="148"/>
                    <a:pt x="98" y="172"/>
                    <a:pt x="80" y="179"/>
                  </a:cubicBezTo>
                  <a:cubicBezTo>
                    <a:pt x="61" y="185"/>
                    <a:pt x="42" y="148"/>
                    <a:pt x="36" y="133"/>
                  </a:cubicBezTo>
                  <a:cubicBezTo>
                    <a:pt x="30" y="118"/>
                    <a:pt x="0" y="14"/>
                    <a:pt x="0" y="14"/>
                  </a:cubicBez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1" name="Man 01"/>
          <p:cNvGrpSpPr/>
          <p:nvPr/>
        </p:nvGrpSpPr>
        <p:grpSpPr>
          <a:xfrm>
            <a:off x="6137940" y="1526381"/>
            <a:ext cx="845344" cy="2792016"/>
            <a:chOff x="8734425" y="2568575"/>
            <a:chExt cx="1127125" cy="3722688"/>
          </a:xfrm>
        </p:grpSpPr>
        <p:sp>
          <p:nvSpPr>
            <p:cNvPr id="70" name="Freeform 70"/>
            <p:cNvSpPr>
              <a:spLocks/>
            </p:cNvSpPr>
            <p:nvPr/>
          </p:nvSpPr>
          <p:spPr bwMode="auto">
            <a:xfrm>
              <a:off x="9404350" y="6096000"/>
              <a:ext cx="427038" cy="195263"/>
            </a:xfrm>
            <a:custGeom>
              <a:avLst/>
              <a:gdLst>
                <a:gd name="T0" fmla="*/ 110 w 112"/>
                <a:gd name="T1" fmla="*/ 45 h 51"/>
                <a:gd name="T2" fmla="*/ 104 w 112"/>
                <a:gd name="T3" fmla="*/ 33 h 51"/>
                <a:gd name="T4" fmla="*/ 93 w 112"/>
                <a:gd name="T5" fmla="*/ 31 h 51"/>
                <a:gd name="T6" fmla="*/ 40 w 112"/>
                <a:gd name="T7" fmla="*/ 0 h 51"/>
                <a:gd name="T8" fmla="*/ 2 w 112"/>
                <a:gd name="T9" fmla="*/ 0 h 51"/>
                <a:gd name="T10" fmla="*/ 2 w 112"/>
                <a:gd name="T11" fmla="*/ 51 h 51"/>
                <a:gd name="T12" fmla="*/ 22 w 112"/>
                <a:gd name="T13" fmla="*/ 51 h 51"/>
                <a:gd name="T14" fmla="*/ 29 w 112"/>
                <a:gd name="T15" fmla="*/ 46 h 51"/>
                <a:gd name="T16" fmla="*/ 30 w 112"/>
                <a:gd name="T17" fmla="*/ 40 h 51"/>
                <a:gd name="T18" fmla="*/ 73 w 112"/>
                <a:gd name="T19" fmla="*/ 51 h 51"/>
                <a:gd name="T20" fmla="*/ 98 w 112"/>
                <a:gd name="T21" fmla="*/ 51 h 51"/>
                <a:gd name="T22" fmla="*/ 110 w 112"/>
                <a:gd name="T23"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51">
                  <a:moveTo>
                    <a:pt x="110" y="45"/>
                  </a:moveTo>
                  <a:cubicBezTo>
                    <a:pt x="112" y="40"/>
                    <a:pt x="109" y="34"/>
                    <a:pt x="104" y="33"/>
                  </a:cubicBezTo>
                  <a:cubicBezTo>
                    <a:pt x="93" y="31"/>
                    <a:pt x="93" y="31"/>
                    <a:pt x="93" y="31"/>
                  </a:cubicBezTo>
                  <a:cubicBezTo>
                    <a:pt x="70" y="26"/>
                    <a:pt x="58" y="16"/>
                    <a:pt x="40" y="0"/>
                  </a:cubicBezTo>
                  <a:cubicBezTo>
                    <a:pt x="2" y="0"/>
                    <a:pt x="2" y="0"/>
                    <a:pt x="2" y="0"/>
                  </a:cubicBezTo>
                  <a:cubicBezTo>
                    <a:pt x="0" y="17"/>
                    <a:pt x="0" y="34"/>
                    <a:pt x="2" y="51"/>
                  </a:cubicBezTo>
                  <a:cubicBezTo>
                    <a:pt x="22" y="51"/>
                    <a:pt x="22" y="51"/>
                    <a:pt x="22" y="51"/>
                  </a:cubicBezTo>
                  <a:cubicBezTo>
                    <a:pt x="25" y="51"/>
                    <a:pt x="28" y="49"/>
                    <a:pt x="29" y="46"/>
                  </a:cubicBezTo>
                  <a:cubicBezTo>
                    <a:pt x="30" y="40"/>
                    <a:pt x="30" y="40"/>
                    <a:pt x="30" y="40"/>
                  </a:cubicBezTo>
                  <a:cubicBezTo>
                    <a:pt x="46" y="47"/>
                    <a:pt x="55" y="51"/>
                    <a:pt x="73" y="51"/>
                  </a:cubicBezTo>
                  <a:cubicBezTo>
                    <a:pt x="73" y="51"/>
                    <a:pt x="94" y="51"/>
                    <a:pt x="98" y="51"/>
                  </a:cubicBezTo>
                  <a:cubicBezTo>
                    <a:pt x="101" y="51"/>
                    <a:pt x="108" y="48"/>
                    <a:pt x="110" y="4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1" name="Freeform 71"/>
            <p:cNvSpPr>
              <a:spLocks/>
            </p:cNvSpPr>
            <p:nvPr/>
          </p:nvSpPr>
          <p:spPr bwMode="auto">
            <a:xfrm>
              <a:off x="9286875" y="4519613"/>
              <a:ext cx="392113" cy="1584325"/>
            </a:xfrm>
            <a:custGeom>
              <a:avLst/>
              <a:gdLst>
                <a:gd name="T0" fmla="*/ 103 w 103"/>
                <a:gd name="T1" fmla="*/ 0 h 416"/>
                <a:gd name="T2" fmla="*/ 87 w 103"/>
                <a:gd name="T3" fmla="*/ 208 h 416"/>
                <a:gd name="T4" fmla="*/ 84 w 103"/>
                <a:gd name="T5" fmla="*/ 303 h 416"/>
                <a:gd name="T6" fmla="*/ 72 w 103"/>
                <a:gd name="T7" fmla="*/ 416 h 416"/>
                <a:gd name="T8" fmla="*/ 32 w 103"/>
                <a:gd name="T9" fmla="*/ 415 h 416"/>
                <a:gd name="T10" fmla="*/ 25 w 103"/>
                <a:gd name="T11" fmla="*/ 205 h 416"/>
                <a:gd name="T12" fmla="*/ 3 w 103"/>
                <a:gd name="T13" fmla="*/ 49 h 416"/>
                <a:gd name="T14" fmla="*/ 0 w 103"/>
                <a:gd name="T15" fmla="*/ 0 h 416"/>
                <a:gd name="T16" fmla="*/ 103 w 103"/>
                <a:gd name="T1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416">
                  <a:moveTo>
                    <a:pt x="103" y="0"/>
                  </a:moveTo>
                  <a:cubicBezTo>
                    <a:pt x="87" y="208"/>
                    <a:pt x="87" y="208"/>
                    <a:pt x="87" y="208"/>
                  </a:cubicBezTo>
                  <a:cubicBezTo>
                    <a:pt x="87" y="208"/>
                    <a:pt x="88" y="279"/>
                    <a:pt x="84" y="303"/>
                  </a:cubicBezTo>
                  <a:cubicBezTo>
                    <a:pt x="84" y="303"/>
                    <a:pt x="75" y="381"/>
                    <a:pt x="72" y="416"/>
                  </a:cubicBezTo>
                  <a:cubicBezTo>
                    <a:pt x="32" y="415"/>
                    <a:pt x="32" y="415"/>
                    <a:pt x="32" y="415"/>
                  </a:cubicBezTo>
                  <a:cubicBezTo>
                    <a:pt x="32" y="380"/>
                    <a:pt x="22" y="236"/>
                    <a:pt x="25" y="205"/>
                  </a:cubicBezTo>
                  <a:cubicBezTo>
                    <a:pt x="25" y="205"/>
                    <a:pt x="5" y="87"/>
                    <a:pt x="3" y="49"/>
                  </a:cubicBezTo>
                  <a:cubicBezTo>
                    <a:pt x="0" y="0"/>
                    <a:pt x="0" y="0"/>
                    <a:pt x="0" y="0"/>
                  </a:cubicBezTo>
                  <a:lnTo>
                    <a:pt x="103" y="0"/>
                  </a:lnTo>
                  <a:close/>
                </a:path>
              </a:pathLst>
            </a:custGeom>
            <a:solidFill>
              <a:srgbClr val="3646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2" name="Freeform 72"/>
            <p:cNvSpPr>
              <a:spLocks/>
            </p:cNvSpPr>
            <p:nvPr/>
          </p:nvSpPr>
          <p:spPr bwMode="auto">
            <a:xfrm>
              <a:off x="8821738" y="6096000"/>
              <a:ext cx="427038" cy="195263"/>
            </a:xfrm>
            <a:custGeom>
              <a:avLst/>
              <a:gdLst>
                <a:gd name="T0" fmla="*/ 2 w 112"/>
                <a:gd name="T1" fmla="*/ 45 h 51"/>
                <a:gd name="T2" fmla="*/ 8 w 112"/>
                <a:gd name="T3" fmla="*/ 33 h 51"/>
                <a:gd name="T4" fmla="*/ 19 w 112"/>
                <a:gd name="T5" fmla="*/ 31 h 51"/>
                <a:gd name="T6" fmla="*/ 72 w 112"/>
                <a:gd name="T7" fmla="*/ 0 h 51"/>
                <a:gd name="T8" fmla="*/ 110 w 112"/>
                <a:gd name="T9" fmla="*/ 0 h 51"/>
                <a:gd name="T10" fmla="*/ 110 w 112"/>
                <a:gd name="T11" fmla="*/ 51 h 51"/>
                <a:gd name="T12" fmla="*/ 90 w 112"/>
                <a:gd name="T13" fmla="*/ 51 h 51"/>
                <a:gd name="T14" fmla="*/ 83 w 112"/>
                <a:gd name="T15" fmla="*/ 46 h 51"/>
                <a:gd name="T16" fmla="*/ 82 w 112"/>
                <a:gd name="T17" fmla="*/ 40 h 51"/>
                <a:gd name="T18" fmla="*/ 39 w 112"/>
                <a:gd name="T19" fmla="*/ 51 h 51"/>
                <a:gd name="T20" fmla="*/ 14 w 112"/>
                <a:gd name="T21" fmla="*/ 51 h 51"/>
                <a:gd name="T22" fmla="*/ 2 w 112"/>
                <a:gd name="T23"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51">
                  <a:moveTo>
                    <a:pt x="2" y="45"/>
                  </a:moveTo>
                  <a:cubicBezTo>
                    <a:pt x="0" y="40"/>
                    <a:pt x="3" y="34"/>
                    <a:pt x="8" y="33"/>
                  </a:cubicBezTo>
                  <a:cubicBezTo>
                    <a:pt x="19" y="31"/>
                    <a:pt x="19" y="31"/>
                    <a:pt x="19" y="31"/>
                  </a:cubicBezTo>
                  <a:cubicBezTo>
                    <a:pt x="42" y="26"/>
                    <a:pt x="54" y="16"/>
                    <a:pt x="72" y="0"/>
                  </a:cubicBezTo>
                  <a:cubicBezTo>
                    <a:pt x="110" y="0"/>
                    <a:pt x="110" y="0"/>
                    <a:pt x="110" y="0"/>
                  </a:cubicBezTo>
                  <a:cubicBezTo>
                    <a:pt x="112" y="17"/>
                    <a:pt x="112" y="34"/>
                    <a:pt x="110" y="51"/>
                  </a:cubicBezTo>
                  <a:cubicBezTo>
                    <a:pt x="90" y="51"/>
                    <a:pt x="90" y="51"/>
                    <a:pt x="90" y="51"/>
                  </a:cubicBezTo>
                  <a:cubicBezTo>
                    <a:pt x="87" y="51"/>
                    <a:pt x="84" y="49"/>
                    <a:pt x="83" y="46"/>
                  </a:cubicBezTo>
                  <a:cubicBezTo>
                    <a:pt x="82" y="40"/>
                    <a:pt x="82" y="40"/>
                    <a:pt x="82" y="40"/>
                  </a:cubicBezTo>
                  <a:cubicBezTo>
                    <a:pt x="66" y="47"/>
                    <a:pt x="57" y="51"/>
                    <a:pt x="39" y="51"/>
                  </a:cubicBezTo>
                  <a:cubicBezTo>
                    <a:pt x="39" y="51"/>
                    <a:pt x="18" y="51"/>
                    <a:pt x="14" y="51"/>
                  </a:cubicBezTo>
                  <a:cubicBezTo>
                    <a:pt x="11" y="51"/>
                    <a:pt x="4" y="48"/>
                    <a:pt x="2" y="4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3" name="Freeform 73"/>
            <p:cNvSpPr>
              <a:spLocks/>
            </p:cNvSpPr>
            <p:nvPr/>
          </p:nvSpPr>
          <p:spPr bwMode="auto">
            <a:xfrm>
              <a:off x="8974138" y="4519613"/>
              <a:ext cx="354013" cy="1584325"/>
            </a:xfrm>
            <a:custGeom>
              <a:avLst/>
              <a:gdLst>
                <a:gd name="T0" fmla="*/ 0 w 93"/>
                <a:gd name="T1" fmla="*/ 0 h 416"/>
                <a:gd name="T2" fmla="*/ 15 w 93"/>
                <a:gd name="T3" fmla="*/ 208 h 416"/>
                <a:gd name="T4" fmla="*/ 17 w 93"/>
                <a:gd name="T5" fmla="*/ 303 h 416"/>
                <a:gd name="T6" fmla="*/ 30 w 93"/>
                <a:gd name="T7" fmla="*/ 416 h 416"/>
                <a:gd name="T8" fmla="*/ 70 w 93"/>
                <a:gd name="T9" fmla="*/ 415 h 416"/>
                <a:gd name="T10" fmla="*/ 78 w 93"/>
                <a:gd name="T11" fmla="*/ 295 h 416"/>
                <a:gd name="T12" fmla="*/ 76 w 93"/>
                <a:gd name="T13" fmla="*/ 205 h 416"/>
                <a:gd name="T14" fmla="*/ 90 w 93"/>
                <a:gd name="T15" fmla="*/ 49 h 416"/>
                <a:gd name="T16" fmla="*/ 93 w 93"/>
                <a:gd name="T17" fmla="*/ 0 h 416"/>
                <a:gd name="T18" fmla="*/ 0 w 93"/>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16">
                  <a:moveTo>
                    <a:pt x="0" y="0"/>
                  </a:moveTo>
                  <a:cubicBezTo>
                    <a:pt x="15" y="208"/>
                    <a:pt x="15" y="208"/>
                    <a:pt x="15" y="208"/>
                  </a:cubicBezTo>
                  <a:cubicBezTo>
                    <a:pt x="15" y="208"/>
                    <a:pt x="13" y="279"/>
                    <a:pt x="17" y="303"/>
                  </a:cubicBezTo>
                  <a:cubicBezTo>
                    <a:pt x="17" y="303"/>
                    <a:pt x="27" y="381"/>
                    <a:pt x="30" y="416"/>
                  </a:cubicBezTo>
                  <a:cubicBezTo>
                    <a:pt x="70" y="415"/>
                    <a:pt x="70" y="415"/>
                    <a:pt x="70" y="415"/>
                  </a:cubicBezTo>
                  <a:cubicBezTo>
                    <a:pt x="70" y="380"/>
                    <a:pt x="78" y="295"/>
                    <a:pt x="78" y="295"/>
                  </a:cubicBezTo>
                  <a:cubicBezTo>
                    <a:pt x="81" y="263"/>
                    <a:pt x="80" y="236"/>
                    <a:pt x="76" y="205"/>
                  </a:cubicBezTo>
                  <a:cubicBezTo>
                    <a:pt x="76" y="205"/>
                    <a:pt x="87" y="87"/>
                    <a:pt x="90" y="49"/>
                  </a:cubicBezTo>
                  <a:cubicBezTo>
                    <a:pt x="93" y="0"/>
                    <a:pt x="93" y="0"/>
                    <a:pt x="93" y="0"/>
                  </a:cubicBezTo>
                  <a:lnTo>
                    <a:pt x="0" y="0"/>
                  </a:lnTo>
                  <a:close/>
                </a:path>
              </a:pathLst>
            </a:custGeom>
            <a:solidFill>
              <a:srgbClr val="3B4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4" name="Freeform 74"/>
            <p:cNvSpPr>
              <a:spLocks/>
            </p:cNvSpPr>
            <p:nvPr/>
          </p:nvSpPr>
          <p:spPr bwMode="auto">
            <a:xfrm>
              <a:off x="8905875" y="3178175"/>
              <a:ext cx="841375" cy="1341438"/>
            </a:xfrm>
            <a:custGeom>
              <a:avLst/>
              <a:gdLst>
                <a:gd name="T0" fmla="*/ 175 w 530"/>
                <a:gd name="T1" fmla="*/ 0 h 845"/>
                <a:gd name="T2" fmla="*/ 0 w 530"/>
                <a:gd name="T3" fmla="*/ 845 h 845"/>
                <a:gd name="T4" fmla="*/ 530 w 530"/>
                <a:gd name="T5" fmla="*/ 845 h 845"/>
                <a:gd name="T6" fmla="*/ 353 w 530"/>
                <a:gd name="T7" fmla="*/ 0 h 845"/>
                <a:gd name="T8" fmla="*/ 175 w 530"/>
                <a:gd name="T9" fmla="*/ 0 h 845"/>
              </a:gdLst>
              <a:ahLst/>
              <a:cxnLst>
                <a:cxn ang="0">
                  <a:pos x="T0" y="T1"/>
                </a:cxn>
                <a:cxn ang="0">
                  <a:pos x="T2" y="T3"/>
                </a:cxn>
                <a:cxn ang="0">
                  <a:pos x="T4" y="T5"/>
                </a:cxn>
                <a:cxn ang="0">
                  <a:pos x="T6" y="T7"/>
                </a:cxn>
                <a:cxn ang="0">
                  <a:pos x="T8" y="T9"/>
                </a:cxn>
              </a:cxnLst>
              <a:rect l="0" t="0" r="r" b="b"/>
              <a:pathLst>
                <a:path w="530" h="845">
                  <a:moveTo>
                    <a:pt x="175" y="0"/>
                  </a:moveTo>
                  <a:lnTo>
                    <a:pt x="0" y="845"/>
                  </a:lnTo>
                  <a:lnTo>
                    <a:pt x="530" y="845"/>
                  </a:lnTo>
                  <a:lnTo>
                    <a:pt x="353" y="0"/>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5" name="Freeform 75"/>
            <p:cNvSpPr>
              <a:spLocks/>
            </p:cNvSpPr>
            <p:nvPr/>
          </p:nvSpPr>
          <p:spPr bwMode="auto">
            <a:xfrm>
              <a:off x="9324975" y="3333750"/>
              <a:ext cx="57150" cy="933450"/>
            </a:xfrm>
            <a:custGeom>
              <a:avLst/>
              <a:gdLst>
                <a:gd name="T0" fmla="*/ 29 w 36"/>
                <a:gd name="T1" fmla="*/ 142 h 588"/>
                <a:gd name="T2" fmla="*/ 36 w 36"/>
                <a:gd name="T3" fmla="*/ 528 h 588"/>
                <a:gd name="T4" fmla="*/ 0 w 36"/>
                <a:gd name="T5" fmla="*/ 588 h 588"/>
                <a:gd name="T6" fmla="*/ 0 w 36"/>
                <a:gd name="T7" fmla="*/ 0 h 588"/>
                <a:gd name="T8" fmla="*/ 7 w 36"/>
                <a:gd name="T9" fmla="*/ 2 h 588"/>
                <a:gd name="T10" fmla="*/ 29 w 36"/>
                <a:gd name="T11" fmla="*/ 142 h 588"/>
              </a:gdLst>
              <a:ahLst/>
              <a:cxnLst>
                <a:cxn ang="0">
                  <a:pos x="T0" y="T1"/>
                </a:cxn>
                <a:cxn ang="0">
                  <a:pos x="T2" y="T3"/>
                </a:cxn>
                <a:cxn ang="0">
                  <a:pos x="T4" y="T5"/>
                </a:cxn>
                <a:cxn ang="0">
                  <a:pos x="T6" y="T7"/>
                </a:cxn>
                <a:cxn ang="0">
                  <a:pos x="T8" y="T9"/>
                </a:cxn>
                <a:cxn ang="0">
                  <a:pos x="T10" y="T11"/>
                </a:cxn>
              </a:cxnLst>
              <a:rect l="0" t="0" r="r" b="b"/>
              <a:pathLst>
                <a:path w="36" h="588">
                  <a:moveTo>
                    <a:pt x="29" y="142"/>
                  </a:moveTo>
                  <a:lnTo>
                    <a:pt x="36" y="528"/>
                  </a:lnTo>
                  <a:lnTo>
                    <a:pt x="0" y="588"/>
                  </a:lnTo>
                  <a:lnTo>
                    <a:pt x="0" y="0"/>
                  </a:lnTo>
                  <a:lnTo>
                    <a:pt x="7" y="2"/>
                  </a:lnTo>
                  <a:lnTo>
                    <a:pt x="29" y="142"/>
                  </a:lnTo>
                  <a:close/>
                </a:path>
              </a:pathLst>
            </a:custGeom>
            <a:solidFill>
              <a:srgbClr val="D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6" name="Freeform 76"/>
            <p:cNvSpPr>
              <a:spLocks/>
            </p:cNvSpPr>
            <p:nvPr/>
          </p:nvSpPr>
          <p:spPr bwMode="auto">
            <a:xfrm>
              <a:off x="9267825" y="3333750"/>
              <a:ext cx="57150" cy="933450"/>
            </a:xfrm>
            <a:custGeom>
              <a:avLst/>
              <a:gdLst>
                <a:gd name="T0" fmla="*/ 7 w 36"/>
                <a:gd name="T1" fmla="*/ 142 h 588"/>
                <a:gd name="T2" fmla="*/ 0 w 36"/>
                <a:gd name="T3" fmla="*/ 528 h 588"/>
                <a:gd name="T4" fmla="*/ 36 w 36"/>
                <a:gd name="T5" fmla="*/ 588 h 588"/>
                <a:gd name="T6" fmla="*/ 36 w 36"/>
                <a:gd name="T7" fmla="*/ 0 h 588"/>
                <a:gd name="T8" fmla="*/ 29 w 36"/>
                <a:gd name="T9" fmla="*/ 2 h 588"/>
                <a:gd name="T10" fmla="*/ 7 w 36"/>
                <a:gd name="T11" fmla="*/ 142 h 588"/>
              </a:gdLst>
              <a:ahLst/>
              <a:cxnLst>
                <a:cxn ang="0">
                  <a:pos x="T0" y="T1"/>
                </a:cxn>
                <a:cxn ang="0">
                  <a:pos x="T2" y="T3"/>
                </a:cxn>
                <a:cxn ang="0">
                  <a:pos x="T4" y="T5"/>
                </a:cxn>
                <a:cxn ang="0">
                  <a:pos x="T6" y="T7"/>
                </a:cxn>
                <a:cxn ang="0">
                  <a:pos x="T8" y="T9"/>
                </a:cxn>
                <a:cxn ang="0">
                  <a:pos x="T10" y="T11"/>
                </a:cxn>
              </a:cxnLst>
              <a:rect l="0" t="0" r="r" b="b"/>
              <a:pathLst>
                <a:path w="36" h="588">
                  <a:moveTo>
                    <a:pt x="7" y="142"/>
                  </a:moveTo>
                  <a:lnTo>
                    <a:pt x="0" y="528"/>
                  </a:lnTo>
                  <a:lnTo>
                    <a:pt x="36" y="588"/>
                  </a:lnTo>
                  <a:lnTo>
                    <a:pt x="36" y="0"/>
                  </a:lnTo>
                  <a:lnTo>
                    <a:pt x="29" y="2"/>
                  </a:lnTo>
                  <a:lnTo>
                    <a:pt x="7" y="142"/>
                  </a:lnTo>
                  <a:close/>
                </a:path>
              </a:pathLst>
            </a:custGeom>
            <a:solidFill>
              <a:srgbClr val="E8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7" name="Freeform 77"/>
            <p:cNvSpPr>
              <a:spLocks/>
            </p:cNvSpPr>
            <p:nvPr/>
          </p:nvSpPr>
          <p:spPr bwMode="auto">
            <a:xfrm>
              <a:off x="9347200" y="3159125"/>
              <a:ext cx="473075" cy="1462088"/>
            </a:xfrm>
            <a:custGeom>
              <a:avLst/>
              <a:gdLst>
                <a:gd name="T0" fmla="*/ 31 w 124"/>
                <a:gd name="T1" fmla="*/ 0 h 384"/>
                <a:gd name="T2" fmla="*/ 81 w 124"/>
                <a:gd name="T3" fmla="*/ 15 h 384"/>
                <a:gd name="T4" fmla="*/ 90 w 124"/>
                <a:gd name="T5" fmla="*/ 17 h 384"/>
                <a:gd name="T6" fmla="*/ 103 w 124"/>
                <a:gd name="T7" fmla="*/ 22 h 384"/>
                <a:gd name="T8" fmla="*/ 87 w 124"/>
                <a:gd name="T9" fmla="*/ 105 h 384"/>
                <a:gd name="T10" fmla="*/ 85 w 124"/>
                <a:gd name="T11" fmla="*/ 134 h 384"/>
                <a:gd name="T12" fmla="*/ 83 w 124"/>
                <a:gd name="T13" fmla="*/ 150 h 384"/>
                <a:gd name="T14" fmla="*/ 82 w 124"/>
                <a:gd name="T15" fmla="*/ 172 h 384"/>
                <a:gd name="T16" fmla="*/ 86 w 124"/>
                <a:gd name="T17" fmla="*/ 226 h 384"/>
                <a:gd name="T18" fmla="*/ 101 w 124"/>
                <a:gd name="T19" fmla="*/ 290 h 384"/>
                <a:gd name="T20" fmla="*/ 122 w 124"/>
                <a:gd name="T21" fmla="*/ 365 h 384"/>
                <a:gd name="T22" fmla="*/ 111 w 124"/>
                <a:gd name="T23" fmla="*/ 381 h 384"/>
                <a:gd name="T24" fmla="*/ 62 w 124"/>
                <a:gd name="T25" fmla="*/ 384 h 384"/>
                <a:gd name="T26" fmla="*/ 34 w 124"/>
                <a:gd name="T27" fmla="*/ 370 h 384"/>
                <a:gd name="T28" fmla="*/ 6 w 124"/>
                <a:gd name="T29" fmla="*/ 255 h 384"/>
                <a:gd name="T30" fmla="*/ 0 w 124"/>
                <a:gd name="T31" fmla="*/ 148 h 384"/>
                <a:gd name="T32" fmla="*/ 3 w 124"/>
                <a:gd name="T33" fmla="*/ 122 h 384"/>
                <a:gd name="T34" fmla="*/ 31 w 124"/>
                <a:gd name="T3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384">
                  <a:moveTo>
                    <a:pt x="31" y="0"/>
                  </a:moveTo>
                  <a:cubicBezTo>
                    <a:pt x="41" y="6"/>
                    <a:pt x="77" y="15"/>
                    <a:pt x="81" y="15"/>
                  </a:cubicBezTo>
                  <a:cubicBezTo>
                    <a:pt x="84" y="16"/>
                    <a:pt x="87" y="16"/>
                    <a:pt x="90" y="17"/>
                  </a:cubicBezTo>
                  <a:cubicBezTo>
                    <a:pt x="95" y="18"/>
                    <a:pt x="99" y="20"/>
                    <a:pt x="103" y="22"/>
                  </a:cubicBezTo>
                  <a:cubicBezTo>
                    <a:pt x="97" y="46"/>
                    <a:pt x="90" y="79"/>
                    <a:pt x="87" y="105"/>
                  </a:cubicBezTo>
                  <a:cubicBezTo>
                    <a:pt x="85" y="134"/>
                    <a:pt x="85" y="134"/>
                    <a:pt x="85" y="134"/>
                  </a:cubicBezTo>
                  <a:cubicBezTo>
                    <a:pt x="83" y="150"/>
                    <a:pt x="83" y="150"/>
                    <a:pt x="83" y="150"/>
                  </a:cubicBezTo>
                  <a:cubicBezTo>
                    <a:pt x="83" y="157"/>
                    <a:pt x="82" y="165"/>
                    <a:pt x="82" y="172"/>
                  </a:cubicBezTo>
                  <a:cubicBezTo>
                    <a:pt x="82" y="190"/>
                    <a:pt x="84" y="208"/>
                    <a:pt x="86" y="226"/>
                  </a:cubicBezTo>
                  <a:cubicBezTo>
                    <a:pt x="89" y="248"/>
                    <a:pt x="94" y="269"/>
                    <a:pt x="101" y="290"/>
                  </a:cubicBezTo>
                  <a:cubicBezTo>
                    <a:pt x="122" y="365"/>
                    <a:pt x="122" y="365"/>
                    <a:pt x="122" y="365"/>
                  </a:cubicBezTo>
                  <a:cubicBezTo>
                    <a:pt x="124" y="372"/>
                    <a:pt x="119" y="380"/>
                    <a:pt x="111" y="381"/>
                  </a:cubicBezTo>
                  <a:cubicBezTo>
                    <a:pt x="62" y="384"/>
                    <a:pt x="62" y="384"/>
                    <a:pt x="62" y="384"/>
                  </a:cubicBezTo>
                  <a:cubicBezTo>
                    <a:pt x="51" y="384"/>
                    <a:pt x="41" y="379"/>
                    <a:pt x="34" y="370"/>
                  </a:cubicBezTo>
                  <a:cubicBezTo>
                    <a:pt x="17" y="334"/>
                    <a:pt x="7" y="295"/>
                    <a:pt x="6" y="255"/>
                  </a:cubicBezTo>
                  <a:cubicBezTo>
                    <a:pt x="0" y="148"/>
                    <a:pt x="0" y="148"/>
                    <a:pt x="0" y="148"/>
                  </a:cubicBezTo>
                  <a:cubicBezTo>
                    <a:pt x="0" y="139"/>
                    <a:pt x="1" y="130"/>
                    <a:pt x="3" y="122"/>
                  </a:cubicBezTo>
                  <a:lnTo>
                    <a:pt x="31" y="0"/>
                  </a:ln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8" name="Freeform 78"/>
            <p:cNvSpPr>
              <a:spLocks/>
            </p:cNvSpPr>
            <p:nvPr/>
          </p:nvSpPr>
          <p:spPr bwMode="auto">
            <a:xfrm>
              <a:off x="9347200" y="3159125"/>
              <a:ext cx="190500" cy="525463"/>
            </a:xfrm>
            <a:custGeom>
              <a:avLst/>
              <a:gdLst>
                <a:gd name="T0" fmla="*/ 0 w 50"/>
                <a:gd name="T1" fmla="*/ 138 h 138"/>
                <a:gd name="T2" fmla="*/ 3 w 50"/>
                <a:gd name="T3" fmla="*/ 122 h 138"/>
                <a:gd name="T4" fmla="*/ 31 w 50"/>
                <a:gd name="T5" fmla="*/ 0 h 138"/>
                <a:gd name="T6" fmla="*/ 50 w 50"/>
                <a:gd name="T7" fmla="*/ 27 h 138"/>
                <a:gd name="T8" fmla="*/ 33 w 50"/>
                <a:gd name="T9" fmla="*/ 35 h 138"/>
                <a:gd name="T10" fmla="*/ 45 w 50"/>
                <a:gd name="T11" fmla="*/ 52 h 138"/>
                <a:gd name="T12" fmla="*/ 0 w 50"/>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50" h="138">
                  <a:moveTo>
                    <a:pt x="0" y="138"/>
                  </a:moveTo>
                  <a:cubicBezTo>
                    <a:pt x="1" y="133"/>
                    <a:pt x="1" y="127"/>
                    <a:pt x="3" y="122"/>
                  </a:cubicBezTo>
                  <a:cubicBezTo>
                    <a:pt x="31" y="0"/>
                    <a:pt x="31" y="0"/>
                    <a:pt x="31" y="0"/>
                  </a:cubicBezTo>
                  <a:cubicBezTo>
                    <a:pt x="31" y="0"/>
                    <a:pt x="50" y="27"/>
                    <a:pt x="50" y="27"/>
                  </a:cubicBezTo>
                  <a:cubicBezTo>
                    <a:pt x="33" y="35"/>
                    <a:pt x="33" y="35"/>
                    <a:pt x="33" y="35"/>
                  </a:cubicBezTo>
                  <a:cubicBezTo>
                    <a:pt x="45" y="52"/>
                    <a:pt x="45" y="52"/>
                    <a:pt x="45" y="52"/>
                  </a:cubicBezTo>
                  <a:lnTo>
                    <a:pt x="0" y="138"/>
                  </a:lnTo>
                  <a:close/>
                </a:path>
              </a:pathLst>
            </a:custGeom>
            <a:solidFill>
              <a:srgbClr val="3B4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9" name="Freeform 79"/>
            <p:cNvSpPr>
              <a:spLocks/>
            </p:cNvSpPr>
            <p:nvPr/>
          </p:nvSpPr>
          <p:spPr bwMode="auto">
            <a:xfrm>
              <a:off x="8829675" y="3159125"/>
              <a:ext cx="471488" cy="1462088"/>
            </a:xfrm>
            <a:custGeom>
              <a:avLst/>
              <a:gdLst>
                <a:gd name="T0" fmla="*/ 93 w 124"/>
                <a:gd name="T1" fmla="*/ 0 h 384"/>
                <a:gd name="T2" fmla="*/ 43 w 124"/>
                <a:gd name="T3" fmla="*/ 16 h 384"/>
                <a:gd name="T4" fmla="*/ 34 w 124"/>
                <a:gd name="T5" fmla="*/ 18 h 384"/>
                <a:gd name="T6" fmla="*/ 21 w 124"/>
                <a:gd name="T7" fmla="*/ 23 h 384"/>
                <a:gd name="T8" fmla="*/ 37 w 124"/>
                <a:gd name="T9" fmla="*/ 105 h 384"/>
                <a:gd name="T10" fmla="*/ 40 w 124"/>
                <a:gd name="T11" fmla="*/ 134 h 384"/>
                <a:gd name="T12" fmla="*/ 41 w 124"/>
                <a:gd name="T13" fmla="*/ 150 h 384"/>
                <a:gd name="T14" fmla="*/ 42 w 124"/>
                <a:gd name="T15" fmla="*/ 172 h 384"/>
                <a:gd name="T16" fmla="*/ 38 w 124"/>
                <a:gd name="T17" fmla="*/ 226 h 384"/>
                <a:gd name="T18" fmla="*/ 24 w 124"/>
                <a:gd name="T19" fmla="*/ 290 h 384"/>
                <a:gd name="T20" fmla="*/ 2 w 124"/>
                <a:gd name="T21" fmla="*/ 365 h 384"/>
                <a:gd name="T22" fmla="*/ 13 w 124"/>
                <a:gd name="T23" fmla="*/ 381 h 384"/>
                <a:gd name="T24" fmla="*/ 62 w 124"/>
                <a:gd name="T25" fmla="*/ 384 h 384"/>
                <a:gd name="T26" fmla="*/ 90 w 124"/>
                <a:gd name="T27" fmla="*/ 370 h 384"/>
                <a:gd name="T28" fmla="*/ 119 w 124"/>
                <a:gd name="T29" fmla="*/ 255 h 384"/>
                <a:gd name="T30" fmla="*/ 124 w 124"/>
                <a:gd name="T31" fmla="*/ 148 h 384"/>
                <a:gd name="T32" fmla="*/ 121 w 124"/>
                <a:gd name="T33" fmla="*/ 122 h 384"/>
                <a:gd name="T34" fmla="*/ 93 w 124"/>
                <a:gd name="T3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384">
                  <a:moveTo>
                    <a:pt x="93" y="0"/>
                  </a:moveTo>
                  <a:cubicBezTo>
                    <a:pt x="84" y="6"/>
                    <a:pt x="47" y="16"/>
                    <a:pt x="43" y="16"/>
                  </a:cubicBezTo>
                  <a:cubicBezTo>
                    <a:pt x="40" y="17"/>
                    <a:pt x="37" y="18"/>
                    <a:pt x="34" y="18"/>
                  </a:cubicBezTo>
                  <a:cubicBezTo>
                    <a:pt x="29" y="19"/>
                    <a:pt x="25" y="21"/>
                    <a:pt x="21" y="23"/>
                  </a:cubicBezTo>
                  <a:cubicBezTo>
                    <a:pt x="27" y="47"/>
                    <a:pt x="34" y="79"/>
                    <a:pt x="37" y="105"/>
                  </a:cubicBezTo>
                  <a:cubicBezTo>
                    <a:pt x="40" y="134"/>
                    <a:pt x="40" y="134"/>
                    <a:pt x="40" y="134"/>
                  </a:cubicBezTo>
                  <a:cubicBezTo>
                    <a:pt x="41" y="150"/>
                    <a:pt x="41" y="150"/>
                    <a:pt x="41" y="150"/>
                  </a:cubicBezTo>
                  <a:cubicBezTo>
                    <a:pt x="42" y="157"/>
                    <a:pt x="42" y="165"/>
                    <a:pt x="42" y="172"/>
                  </a:cubicBezTo>
                  <a:cubicBezTo>
                    <a:pt x="42" y="190"/>
                    <a:pt x="41" y="208"/>
                    <a:pt x="38" y="226"/>
                  </a:cubicBezTo>
                  <a:cubicBezTo>
                    <a:pt x="35" y="248"/>
                    <a:pt x="30" y="269"/>
                    <a:pt x="24" y="290"/>
                  </a:cubicBezTo>
                  <a:cubicBezTo>
                    <a:pt x="2" y="365"/>
                    <a:pt x="2" y="365"/>
                    <a:pt x="2" y="365"/>
                  </a:cubicBezTo>
                  <a:cubicBezTo>
                    <a:pt x="0" y="372"/>
                    <a:pt x="5" y="380"/>
                    <a:pt x="13" y="381"/>
                  </a:cubicBezTo>
                  <a:cubicBezTo>
                    <a:pt x="62" y="384"/>
                    <a:pt x="62" y="384"/>
                    <a:pt x="62" y="384"/>
                  </a:cubicBezTo>
                  <a:cubicBezTo>
                    <a:pt x="73" y="384"/>
                    <a:pt x="84" y="379"/>
                    <a:pt x="90" y="370"/>
                  </a:cubicBezTo>
                  <a:cubicBezTo>
                    <a:pt x="107" y="334"/>
                    <a:pt x="117" y="295"/>
                    <a:pt x="119" y="255"/>
                  </a:cubicBezTo>
                  <a:cubicBezTo>
                    <a:pt x="124" y="148"/>
                    <a:pt x="124" y="148"/>
                    <a:pt x="124" y="148"/>
                  </a:cubicBezTo>
                  <a:cubicBezTo>
                    <a:pt x="124" y="139"/>
                    <a:pt x="123" y="130"/>
                    <a:pt x="121" y="122"/>
                  </a:cubicBezTo>
                  <a:lnTo>
                    <a:pt x="93" y="0"/>
                  </a:ln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0" name="Freeform 80"/>
            <p:cNvSpPr>
              <a:spLocks/>
            </p:cNvSpPr>
            <p:nvPr/>
          </p:nvSpPr>
          <p:spPr bwMode="auto">
            <a:xfrm>
              <a:off x="9183688" y="3051175"/>
              <a:ext cx="282575" cy="203200"/>
            </a:xfrm>
            <a:custGeom>
              <a:avLst/>
              <a:gdLst>
                <a:gd name="T0" fmla="*/ 74 w 74"/>
                <a:gd name="T1" fmla="*/ 28 h 53"/>
                <a:gd name="T2" fmla="*/ 68 w 74"/>
                <a:gd name="T3" fmla="*/ 4 h 53"/>
                <a:gd name="T4" fmla="*/ 37 w 74"/>
                <a:gd name="T5" fmla="*/ 0 h 53"/>
                <a:gd name="T6" fmla="*/ 2 w 74"/>
                <a:gd name="T7" fmla="*/ 4 h 53"/>
                <a:gd name="T8" fmla="*/ 4 w 74"/>
                <a:gd name="T9" fmla="*/ 19 h 53"/>
                <a:gd name="T10" fmla="*/ 0 w 74"/>
                <a:gd name="T11" fmla="*/ 28 h 53"/>
                <a:gd name="T12" fmla="*/ 4 w 74"/>
                <a:gd name="T13" fmla="*/ 34 h 53"/>
                <a:gd name="T14" fmla="*/ 37 w 74"/>
                <a:gd name="T15" fmla="*/ 53 h 53"/>
                <a:gd name="T16" fmla="*/ 71 w 74"/>
                <a:gd name="T17" fmla="*/ 34 h 53"/>
                <a:gd name="T18" fmla="*/ 74 w 74"/>
                <a:gd name="T19"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3">
                  <a:moveTo>
                    <a:pt x="74" y="28"/>
                  </a:moveTo>
                  <a:cubicBezTo>
                    <a:pt x="67" y="22"/>
                    <a:pt x="68" y="4"/>
                    <a:pt x="68" y="4"/>
                  </a:cubicBezTo>
                  <a:cubicBezTo>
                    <a:pt x="37" y="0"/>
                    <a:pt x="37" y="0"/>
                    <a:pt x="37" y="0"/>
                  </a:cubicBezTo>
                  <a:cubicBezTo>
                    <a:pt x="2" y="4"/>
                    <a:pt x="2" y="4"/>
                    <a:pt x="2" y="4"/>
                  </a:cubicBezTo>
                  <a:cubicBezTo>
                    <a:pt x="4" y="19"/>
                    <a:pt x="4" y="19"/>
                    <a:pt x="4" y="19"/>
                  </a:cubicBezTo>
                  <a:cubicBezTo>
                    <a:pt x="4" y="22"/>
                    <a:pt x="3" y="26"/>
                    <a:pt x="0" y="28"/>
                  </a:cubicBezTo>
                  <a:cubicBezTo>
                    <a:pt x="0" y="28"/>
                    <a:pt x="4" y="34"/>
                    <a:pt x="4" y="34"/>
                  </a:cubicBezTo>
                  <a:cubicBezTo>
                    <a:pt x="37" y="53"/>
                    <a:pt x="37" y="53"/>
                    <a:pt x="37" y="53"/>
                  </a:cubicBezTo>
                  <a:cubicBezTo>
                    <a:pt x="71" y="34"/>
                    <a:pt x="71" y="34"/>
                    <a:pt x="71" y="34"/>
                  </a:cubicBezTo>
                  <a:cubicBezTo>
                    <a:pt x="71" y="34"/>
                    <a:pt x="74" y="28"/>
                    <a:pt x="74" y="28"/>
                  </a:cubicBez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1" name="Freeform 81"/>
            <p:cNvSpPr>
              <a:spLocks/>
            </p:cNvSpPr>
            <p:nvPr/>
          </p:nvSpPr>
          <p:spPr bwMode="auto">
            <a:xfrm>
              <a:off x="8932863" y="3684588"/>
              <a:ext cx="239713" cy="136525"/>
            </a:xfrm>
            <a:custGeom>
              <a:avLst/>
              <a:gdLst>
                <a:gd name="T0" fmla="*/ 9 w 63"/>
                <a:gd name="T1" fmla="*/ 12 h 36"/>
                <a:gd name="T2" fmla="*/ 4 w 63"/>
                <a:gd name="T3" fmla="*/ 22 h 36"/>
                <a:gd name="T4" fmla="*/ 0 w 63"/>
                <a:gd name="T5" fmla="*/ 31 h 36"/>
                <a:gd name="T6" fmla="*/ 5 w 63"/>
                <a:gd name="T7" fmla="*/ 32 h 36"/>
                <a:gd name="T8" fmla="*/ 41 w 63"/>
                <a:gd name="T9" fmla="*/ 36 h 36"/>
                <a:gd name="T10" fmla="*/ 49 w 63"/>
                <a:gd name="T11" fmla="*/ 35 h 36"/>
                <a:gd name="T12" fmla="*/ 54 w 63"/>
                <a:gd name="T13" fmla="*/ 33 h 36"/>
                <a:gd name="T14" fmla="*/ 63 w 63"/>
                <a:gd name="T15" fmla="*/ 3 h 36"/>
                <a:gd name="T16" fmla="*/ 9 w 63"/>
                <a:gd name="T17" fmla="*/ 11 h 36"/>
                <a:gd name="T18" fmla="*/ 9 w 63"/>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36">
                  <a:moveTo>
                    <a:pt x="9" y="12"/>
                  </a:moveTo>
                  <a:cubicBezTo>
                    <a:pt x="7" y="16"/>
                    <a:pt x="6" y="19"/>
                    <a:pt x="4" y="22"/>
                  </a:cubicBezTo>
                  <a:cubicBezTo>
                    <a:pt x="0" y="31"/>
                    <a:pt x="0" y="31"/>
                    <a:pt x="0" y="31"/>
                  </a:cubicBezTo>
                  <a:cubicBezTo>
                    <a:pt x="2" y="32"/>
                    <a:pt x="4" y="32"/>
                    <a:pt x="5" y="32"/>
                  </a:cubicBezTo>
                  <a:cubicBezTo>
                    <a:pt x="17" y="34"/>
                    <a:pt x="29" y="36"/>
                    <a:pt x="41" y="36"/>
                  </a:cubicBezTo>
                  <a:cubicBezTo>
                    <a:pt x="49" y="35"/>
                    <a:pt x="49" y="35"/>
                    <a:pt x="49" y="35"/>
                  </a:cubicBezTo>
                  <a:cubicBezTo>
                    <a:pt x="54" y="33"/>
                    <a:pt x="54" y="33"/>
                    <a:pt x="54" y="33"/>
                  </a:cubicBezTo>
                  <a:cubicBezTo>
                    <a:pt x="63" y="3"/>
                    <a:pt x="63" y="3"/>
                    <a:pt x="63" y="3"/>
                  </a:cubicBezTo>
                  <a:cubicBezTo>
                    <a:pt x="57" y="0"/>
                    <a:pt x="23" y="6"/>
                    <a:pt x="9" y="11"/>
                  </a:cubicBezTo>
                  <a:cubicBezTo>
                    <a:pt x="9" y="11"/>
                    <a:pt x="9" y="12"/>
                    <a:pt x="9" y="12"/>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2" name="Freeform 82"/>
            <p:cNvSpPr>
              <a:spLocks/>
            </p:cNvSpPr>
            <p:nvPr/>
          </p:nvSpPr>
          <p:spPr bwMode="auto">
            <a:xfrm>
              <a:off x="8734425" y="3222625"/>
              <a:ext cx="742950" cy="808038"/>
            </a:xfrm>
            <a:custGeom>
              <a:avLst/>
              <a:gdLst>
                <a:gd name="T0" fmla="*/ 183 w 195"/>
                <a:gd name="T1" fmla="*/ 142 h 212"/>
                <a:gd name="T2" fmla="*/ 181 w 195"/>
                <a:gd name="T3" fmla="*/ 143 h 212"/>
                <a:gd name="T4" fmla="*/ 67 w 195"/>
                <a:gd name="T5" fmla="*/ 155 h 212"/>
                <a:gd name="T6" fmla="*/ 57 w 195"/>
                <a:gd name="T7" fmla="*/ 154 h 212"/>
                <a:gd name="T8" fmla="*/ 65 w 195"/>
                <a:gd name="T9" fmla="*/ 117 h 212"/>
                <a:gd name="T10" fmla="*/ 62 w 195"/>
                <a:gd name="T11" fmla="*/ 0 h 212"/>
                <a:gd name="T12" fmla="*/ 59 w 195"/>
                <a:gd name="T13" fmla="*/ 1 h 212"/>
                <a:gd name="T14" fmla="*/ 46 w 195"/>
                <a:gd name="T15" fmla="*/ 6 h 212"/>
                <a:gd name="T16" fmla="*/ 28 w 195"/>
                <a:gd name="T17" fmla="*/ 22 h 212"/>
                <a:gd name="T18" fmla="*/ 12 w 195"/>
                <a:gd name="T19" fmla="*/ 62 h 212"/>
                <a:gd name="T20" fmla="*/ 10 w 195"/>
                <a:gd name="T21" fmla="*/ 74 h 212"/>
                <a:gd name="T22" fmla="*/ 9 w 195"/>
                <a:gd name="T23" fmla="*/ 82 h 212"/>
                <a:gd name="T24" fmla="*/ 8 w 195"/>
                <a:gd name="T25" fmla="*/ 86 h 212"/>
                <a:gd name="T26" fmla="*/ 7 w 195"/>
                <a:gd name="T27" fmla="*/ 94 h 212"/>
                <a:gd name="T28" fmla="*/ 1 w 195"/>
                <a:gd name="T29" fmla="*/ 169 h 212"/>
                <a:gd name="T30" fmla="*/ 63 w 195"/>
                <a:gd name="T31" fmla="*/ 209 h 212"/>
                <a:gd name="T32" fmla="*/ 161 w 195"/>
                <a:gd name="T33" fmla="*/ 198 h 212"/>
                <a:gd name="T34" fmla="*/ 195 w 195"/>
                <a:gd name="T35" fmla="*/ 183 h 212"/>
                <a:gd name="T36" fmla="*/ 183 w 195"/>
                <a:gd name="T37"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12">
                  <a:moveTo>
                    <a:pt x="183" y="142"/>
                  </a:moveTo>
                  <a:cubicBezTo>
                    <a:pt x="181" y="143"/>
                    <a:pt x="181" y="143"/>
                    <a:pt x="181" y="143"/>
                  </a:cubicBezTo>
                  <a:cubicBezTo>
                    <a:pt x="145" y="156"/>
                    <a:pt x="105" y="160"/>
                    <a:pt x="67" y="155"/>
                  </a:cubicBezTo>
                  <a:cubicBezTo>
                    <a:pt x="64" y="155"/>
                    <a:pt x="60" y="154"/>
                    <a:pt x="57" y="154"/>
                  </a:cubicBezTo>
                  <a:cubicBezTo>
                    <a:pt x="57" y="153"/>
                    <a:pt x="60" y="138"/>
                    <a:pt x="65" y="117"/>
                  </a:cubicBezTo>
                  <a:cubicBezTo>
                    <a:pt x="69" y="94"/>
                    <a:pt x="78" y="40"/>
                    <a:pt x="62" y="0"/>
                  </a:cubicBezTo>
                  <a:cubicBezTo>
                    <a:pt x="61" y="1"/>
                    <a:pt x="60" y="1"/>
                    <a:pt x="59" y="1"/>
                  </a:cubicBezTo>
                  <a:cubicBezTo>
                    <a:pt x="54" y="2"/>
                    <a:pt x="50" y="4"/>
                    <a:pt x="46" y="6"/>
                  </a:cubicBezTo>
                  <a:cubicBezTo>
                    <a:pt x="39" y="10"/>
                    <a:pt x="33" y="16"/>
                    <a:pt x="28" y="22"/>
                  </a:cubicBezTo>
                  <a:cubicBezTo>
                    <a:pt x="19" y="33"/>
                    <a:pt x="15" y="48"/>
                    <a:pt x="12" y="62"/>
                  </a:cubicBezTo>
                  <a:cubicBezTo>
                    <a:pt x="11" y="66"/>
                    <a:pt x="10" y="70"/>
                    <a:pt x="10" y="74"/>
                  </a:cubicBezTo>
                  <a:cubicBezTo>
                    <a:pt x="9" y="77"/>
                    <a:pt x="9" y="79"/>
                    <a:pt x="9" y="82"/>
                  </a:cubicBezTo>
                  <a:cubicBezTo>
                    <a:pt x="8" y="84"/>
                    <a:pt x="8" y="85"/>
                    <a:pt x="8" y="86"/>
                  </a:cubicBezTo>
                  <a:cubicBezTo>
                    <a:pt x="7" y="89"/>
                    <a:pt x="7" y="91"/>
                    <a:pt x="7" y="94"/>
                  </a:cubicBezTo>
                  <a:cubicBezTo>
                    <a:pt x="6" y="110"/>
                    <a:pt x="1" y="169"/>
                    <a:pt x="1" y="169"/>
                  </a:cubicBezTo>
                  <a:cubicBezTo>
                    <a:pt x="0" y="195"/>
                    <a:pt x="29" y="206"/>
                    <a:pt x="63" y="209"/>
                  </a:cubicBezTo>
                  <a:cubicBezTo>
                    <a:pt x="100" y="212"/>
                    <a:pt x="144" y="206"/>
                    <a:pt x="161" y="198"/>
                  </a:cubicBezTo>
                  <a:cubicBezTo>
                    <a:pt x="195" y="183"/>
                    <a:pt x="195" y="183"/>
                    <a:pt x="195" y="183"/>
                  </a:cubicBezTo>
                  <a:lnTo>
                    <a:pt x="183" y="142"/>
                  </a:lnTo>
                  <a:close/>
                </a:path>
              </a:pathLst>
            </a:custGeom>
            <a:solidFill>
              <a:srgbClr val="3B4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3" name="Freeform 83"/>
            <p:cNvSpPr>
              <a:spLocks/>
            </p:cNvSpPr>
            <p:nvPr/>
          </p:nvSpPr>
          <p:spPr bwMode="auto">
            <a:xfrm>
              <a:off x="9137650" y="3235325"/>
              <a:ext cx="723900" cy="788988"/>
            </a:xfrm>
            <a:custGeom>
              <a:avLst/>
              <a:gdLst>
                <a:gd name="T0" fmla="*/ 166 w 190"/>
                <a:gd name="T1" fmla="*/ 193 h 207"/>
                <a:gd name="T2" fmla="*/ 163 w 190"/>
                <a:gd name="T3" fmla="*/ 197 h 207"/>
                <a:gd name="T4" fmla="*/ 145 w 190"/>
                <a:gd name="T5" fmla="*/ 207 h 207"/>
                <a:gd name="T6" fmla="*/ 142 w 190"/>
                <a:gd name="T7" fmla="*/ 207 h 207"/>
                <a:gd name="T8" fmla="*/ 142 w 190"/>
                <a:gd name="T9" fmla="*/ 207 h 207"/>
                <a:gd name="T10" fmla="*/ 120 w 190"/>
                <a:gd name="T11" fmla="*/ 200 h 207"/>
                <a:gd name="T12" fmla="*/ 105 w 190"/>
                <a:gd name="T13" fmla="*/ 195 h 207"/>
                <a:gd name="T14" fmla="*/ 53 w 190"/>
                <a:gd name="T15" fmla="*/ 174 h 207"/>
                <a:gd name="T16" fmla="*/ 0 w 190"/>
                <a:gd name="T17" fmla="*/ 151 h 207"/>
                <a:gd name="T18" fmla="*/ 9 w 190"/>
                <a:gd name="T19" fmla="*/ 121 h 207"/>
                <a:gd name="T20" fmla="*/ 53 w 190"/>
                <a:gd name="T21" fmla="*/ 133 h 207"/>
                <a:gd name="T22" fmla="*/ 90 w 190"/>
                <a:gd name="T23" fmla="*/ 138 h 207"/>
                <a:gd name="T24" fmla="*/ 123 w 190"/>
                <a:gd name="T25" fmla="*/ 139 h 207"/>
                <a:gd name="T26" fmla="*/ 138 w 190"/>
                <a:gd name="T27" fmla="*/ 140 h 207"/>
                <a:gd name="T28" fmla="*/ 140 w 190"/>
                <a:gd name="T29" fmla="*/ 140 h 207"/>
                <a:gd name="T30" fmla="*/ 139 w 190"/>
                <a:gd name="T31" fmla="*/ 135 h 207"/>
                <a:gd name="T32" fmla="*/ 129 w 190"/>
                <a:gd name="T33" fmla="*/ 101 h 207"/>
                <a:gd name="T34" fmla="*/ 143 w 190"/>
                <a:gd name="T35" fmla="*/ 11 h 207"/>
                <a:gd name="T36" fmla="*/ 154 w 190"/>
                <a:gd name="T37" fmla="*/ 0 h 207"/>
                <a:gd name="T38" fmla="*/ 159 w 190"/>
                <a:gd name="T39" fmla="*/ 3 h 207"/>
                <a:gd name="T40" fmla="*/ 183 w 190"/>
                <a:gd name="T41" fmla="*/ 58 h 207"/>
                <a:gd name="T42" fmla="*/ 183 w 190"/>
                <a:gd name="T43" fmla="*/ 59 h 207"/>
                <a:gd name="T44" fmla="*/ 186 w 190"/>
                <a:gd name="T45" fmla="*/ 78 h 207"/>
                <a:gd name="T46" fmla="*/ 187 w 190"/>
                <a:gd name="T47" fmla="*/ 90 h 207"/>
                <a:gd name="T48" fmla="*/ 188 w 190"/>
                <a:gd name="T49" fmla="*/ 103 h 207"/>
                <a:gd name="T50" fmla="*/ 166 w 190"/>
                <a:gd name="T51"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0" h="207">
                  <a:moveTo>
                    <a:pt x="166" y="193"/>
                  </a:moveTo>
                  <a:cubicBezTo>
                    <a:pt x="163" y="197"/>
                    <a:pt x="163" y="197"/>
                    <a:pt x="163" y="197"/>
                  </a:cubicBezTo>
                  <a:cubicBezTo>
                    <a:pt x="159" y="204"/>
                    <a:pt x="152" y="207"/>
                    <a:pt x="145" y="207"/>
                  </a:cubicBezTo>
                  <a:cubicBezTo>
                    <a:pt x="144" y="207"/>
                    <a:pt x="143" y="207"/>
                    <a:pt x="142" y="207"/>
                  </a:cubicBezTo>
                  <a:cubicBezTo>
                    <a:pt x="142" y="207"/>
                    <a:pt x="142" y="207"/>
                    <a:pt x="142" y="207"/>
                  </a:cubicBezTo>
                  <a:cubicBezTo>
                    <a:pt x="120" y="200"/>
                    <a:pt x="120" y="200"/>
                    <a:pt x="120" y="200"/>
                  </a:cubicBezTo>
                  <a:cubicBezTo>
                    <a:pt x="105" y="195"/>
                    <a:pt x="105" y="195"/>
                    <a:pt x="105" y="195"/>
                  </a:cubicBezTo>
                  <a:cubicBezTo>
                    <a:pt x="87" y="190"/>
                    <a:pt x="70" y="183"/>
                    <a:pt x="53" y="174"/>
                  </a:cubicBezTo>
                  <a:cubicBezTo>
                    <a:pt x="0" y="151"/>
                    <a:pt x="0" y="151"/>
                    <a:pt x="0" y="151"/>
                  </a:cubicBezTo>
                  <a:cubicBezTo>
                    <a:pt x="9" y="121"/>
                    <a:pt x="9" y="121"/>
                    <a:pt x="9" y="121"/>
                  </a:cubicBezTo>
                  <a:cubicBezTo>
                    <a:pt x="53" y="133"/>
                    <a:pt x="53" y="133"/>
                    <a:pt x="53" y="133"/>
                  </a:cubicBezTo>
                  <a:cubicBezTo>
                    <a:pt x="65" y="136"/>
                    <a:pt x="78" y="138"/>
                    <a:pt x="90" y="138"/>
                  </a:cubicBezTo>
                  <a:cubicBezTo>
                    <a:pt x="123" y="139"/>
                    <a:pt x="123" y="139"/>
                    <a:pt x="123" y="139"/>
                  </a:cubicBezTo>
                  <a:cubicBezTo>
                    <a:pt x="138" y="140"/>
                    <a:pt x="138" y="140"/>
                    <a:pt x="138" y="140"/>
                  </a:cubicBezTo>
                  <a:cubicBezTo>
                    <a:pt x="140" y="140"/>
                    <a:pt x="140" y="140"/>
                    <a:pt x="140" y="140"/>
                  </a:cubicBezTo>
                  <a:cubicBezTo>
                    <a:pt x="139" y="135"/>
                    <a:pt x="139" y="135"/>
                    <a:pt x="139" y="135"/>
                  </a:cubicBezTo>
                  <a:cubicBezTo>
                    <a:pt x="129" y="101"/>
                    <a:pt x="129" y="101"/>
                    <a:pt x="129" y="101"/>
                  </a:cubicBezTo>
                  <a:cubicBezTo>
                    <a:pt x="125" y="45"/>
                    <a:pt x="133" y="24"/>
                    <a:pt x="143" y="11"/>
                  </a:cubicBezTo>
                  <a:cubicBezTo>
                    <a:pt x="147" y="6"/>
                    <a:pt x="150" y="3"/>
                    <a:pt x="154" y="0"/>
                  </a:cubicBezTo>
                  <a:cubicBezTo>
                    <a:pt x="156" y="0"/>
                    <a:pt x="157" y="1"/>
                    <a:pt x="159" y="3"/>
                  </a:cubicBezTo>
                  <a:cubicBezTo>
                    <a:pt x="173" y="12"/>
                    <a:pt x="179" y="37"/>
                    <a:pt x="183" y="58"/>
                  </a:cubicBezTo>
                  <a:cubicBezTo>
                    <a:pt x="183" y="58"/>
                    <a:pt x="183" y="58"/>
                    <a:pt x="183" y="59"/>
                  </a:cubicBezTo>
                  <a:cubicBezTo>
                    <a:pt x="185" y="65"/>
                    <a:pt x="186" y="71"/>
                    <a:pt x="186" y="78"/>
                  </a:cubicBezTo>
                  <a:cubicBezTo>
                    <a:pt x="187" y="90"/>
                    <a:pt x="187" y="90"/>
                    <a:pt x="187" y="90"/>
                  </a:cubicBezTo>
                  <a:cubicBezTo>
                    <a:pt x="188" y="103"/>
                    <a:pt x="188" y="103"/>
                    <a:pt x="188" y="103"/>
                  </a:cubicBezTo>
                  <a:cubicBezTo>
                    <a:pt x="190" y="135"/>
                    <a:pt x="182" y="166"/>
                    <a:pt x="166" y="193"/>
                  </a:cubicBezTo>
                  <a:close/>
                </a:path>
              </a:pathLst>
            </a:custGeom>
            <a:solidFill>
              <a:srgbClr val="3D4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4" name="Freeform 84"/>
            <p:cNvSpPr>
              <a:spLocks/>
            </p:cNvSpPr>
            <p:nvPr/>
          </p:nvSpPr>
          <p:spPr bwMode="auto">
            <a:xfrm>
              <a:off x="9409113" y="3638550"/>
              <a:ext cx="284163" cy="130175"/>
            </a:xfrm>
            <a:custGeom>
              <a:avLst/>
              <a:gdLst>
                <a:gd name="T0" fmla="*/ 38 w 75"/>
                <a:gd name="T1" fmla="*/ 33 h 34"/>
                <a:gd name="T2" fmla="*/ 59 w 75"/>
                <a:gd name="T3" fmla="*/ 34 h 34"/>
                <a:gd name="T4" fmla="*/ 60 w 75"/>
                <a:gd name="T5" fmla="*/ 33 h 34"/>
                <a:gd name="T6" fmla="*/ 72 w 75"/>
                <a:gd name="T7" fmla="*/ 4 h 34"/>
                <a:gd name="T8" fmla="*/ 41 w 75"/>
                <a:gd name="T9" fmla="*/ 3 h 34"/>
                <a:gd name="T10" fmla="*/ 0 w 75"/>
                <a:gd name="T11" fmla="*/ 31 h 34"/>
                <a:gd name="T12" fmla="*/ 10 w 75"/>
                <a:gd name="T13" fmla="*/ 32 h 34"/>
                <a:gd name="T14" fmla="*/ 38 w 75"/>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4">
                  <a:moveTo>
                    <a:pt x="38" y="33"/>
                  </a:moveTo>
                  <a:cubicBezTo>
                    <a:pt x="59" y="34"/>
                    <a:pt x="59" y="34"/>
                    <a:pt x="59" y="34"/>
                  </a:cubicBezTo>
                  <a:cubicBezTo>
                    <a:pt x="59" y="33"/>
                    <a:pt x="59" y="33"/>
                    <a:pt x="60" y="33"/>
                  </a:cubicBezTo>
                  <a:cubicBezTo>
                    <a:pt x="74" y="27"/>
                    <a:pt x="75" y="7"/>
                    <a:pt x="72" y="4"/>
                  </a:cubicBezTo>
                  <a:cubicBezTo>
                    <a:pt x="69" y="2"/>
                    <a:pt x="61" y="0"/>
                    <a:pt x="41" y="3"/>
                  </a:cubicBezTo>
                  <a:cubicBezTo>
                    <a:pt x="22" y="6"/>
                    <a:pt x="5" y="22"/>
                    <a:pt x="0" y="31"/>
                  </a:cubicBezTo>
                  <a:cubicBezTo>
                    <a:pt x="3" y="31"/>
                    <a:pt x="7" y="32"/>
                    <a:pt x="10" y="32"/>
                  </a:cubicBezTo>
                  <a:lnTo>
                    <a:pt x="38" y="33"/>
                  </a:ln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5" name="Freeform 85"/>
            <p:cNvSpPr>
              <a:spLocks/>
            </p:cNvSpPr>
            <p:nvPr/>
          </p:nvSpPr>
          <p:spPr bwMode="auto">
            <a:xfrm>
              <a:off x="9153525" y="3821113"/>
              <a:ext cx="280988" cy="146050"/>
            </a:xfrm>
            <a:custGeom>
              <a:avLst/>
              <a:gdLst>
                <a:gd name="T0" fmla="*/ 57 w 74"/>
                <a:gd name="T1" fmla="*/ 38 h 38"/>
                <a:gd name="T2" fmla="*/ 74 w 74"/>
                <a:gd name="T3" fmla="*/ 31 h 38"/>
                <a:gd name="T4" fmla="*/ 49 w 74"/>
                <a:gd name="T5" fmla="*/ 20 h 38"/>
                <a:gd name="T6" fmla="*/ 2 w 74"/>
                <a:gd name="T7" fmla="*/ 0 h 38"/>
                <a:gd name="T8" fmla="*/ 0 w 74"/>
                <a:gd name="T9" fmla="*/ 0 h 38"/>
                <a:gd name="T10" fmla="*/ 57 w 74"/>
                <a:gd name="T11" fmla="*/ 38 h 38"/>
              </a:gdLst>
              <a:ahLst/>
              <a:cxnLst>
                <a:cxn ang="0">
                  <a:pos x="T0" y="T1"/>
                </a:cxn>
                <a:cxn ang="0">
                  <a:pos x="T2" y="T3"/>
                </a:cxn>
                <a:cxn ang="0">
                  <a:pos x="T4" y="T5"/>
                </a:cxn>
                <a:cxn ang="0">
                  <a:pos x="T6" y="T7"/>
                </a:cxn>
                <a:cxn ang="0">
                  <a:pos x="T8" y="T9"/>
                </a:cxn>
                <a:cxn ang="0">
                  <a:pos x="T10" y="T11"/>
                </a:cxn>
              </a:cxnLst>
              <a:rect l="0" t="0" r="r" b="b"/>
              <a:pathLst>
                <a:path w="74" h="38">
                  <a:moveTo>
                    <a:pt x="57" y="38"/>
                  </a:moveTo>
                  <a:cubicBezTo>
                    <a:pt x="74" y="31"/>
                    <a:pt x="74" y="31"/>
                    <a:pt x="74" y="31"/>
                  </a:cubicBezTo>
                  <a:cubicBezTo>
                    <a:pt x="65" y="28"/>
                    <a:pt x="57" y="24"/>
                    <a:pt x="49" y="20"/>
                  </a:cubicBezTo>
                  <a:cubicBezTo>
                    <a:pt x="2" y="0"/>
                    <a:pt x="2" y="0"/>
                    <a:pt x="2" y="0"/>
                  </a:cubicBezTo>
                  <a:cubicBezTo>
                    <a:pt x="1" y="0"/>
                    <a:pt x="1" y="0"/>
                    <a:pt x="0" y="0"/>
                  </a:cubicBezTo>
                  <a:lnTo>
                    <a:pt x="57" y="38"/>
                  </a:lnTo>
                  <a:close/>
                </a:path>
              </a:pathLst>
            </a:custGeom>
            <a:solidFill>
              <a:srgbClr val="384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6" name="Freeform 86"/>
            <p:cNvSpPr>
              <a:spLocks/>
            </p:cNvSpPr>
            <p:nvPr/>
          </p:nvSpPr>
          <p:spPr bwMode="auto">
            <a:xfrm>
              <a:off x="9278938" y="3254375"/>
              <a:ext cx="92075" cy="90488"/>
            </a:xfrm>
            <a:custGeom>
              <a:avLst/>
              <a:gdLst>
                <a:gd name="T0" fmla="*/ 48 w 58"/>
                <a:gd name="T1" fmla="*/ 0 h 57"/>
                <a:gd name="T2" fmla="*/ 12 w 58"/>
                <a:gd name="T3" fmla="*/ 0 h 57"/>
                <a:gd name="T4" fmla="*/ 0 w 58"/>
                <a:gd name="T5" fmla="*/ 40 h 57"/>
                <a:gd name="T6" fmla="*/ 29 w 58"/>
                <a:gd name="T7" fmla="*/ 57 h 57"/>
                <a:gd name="T8" fmla="*/ 58 w 58"/>
                <a:gd name="T9" fmla="*/ 40 h 57"/>
                <a:gd name="T10" fmla="*/ 48 w 58"/>
                <a:gd name="T11" fmla="*/ 0 h 57"/>
              </a:gdLst>
              <a:ahLst/>
              <a:cxnLst>
                <a:cxn ang="0">
                  <a:pos x="T0" y="T1"/>
                </a:cxn>
                <a:cxn ang="0">
                  <a:pos x="T2" y="T3"/>
                </a:cxn>
                <a:cxn ang="0">
                  <a:pos x="T4" y="T5"/>
                </a:cxn>
                <a:cxn ang="0">
                  <a:pos x="T6" y="T7"/>
                </a:cxn>
                <a:cxn ang="0">
                  <a:pos x="T8" y="T9"/>
                </a:cxn>
                <a:cxn ang="0">
                  <a:pos x="T10" y="T11"/>
                </a:cxn>
              </a:cxnLst>
              <a:rect l="0" t="0" r="r" b="b"/>
              <a:pathLst>
                <a:path w="58" h="57">
                  <a:moveTo>
                    <a:pt x="48" y="0"/>
                  </a:moveTo>
                  <a:lnTo>
                    <a:pt x="12" y="0"/>
                  </a:lnTo>
                  <a:lnTo>
                    <a:pt x="0" y="40"/>
                  </a:lnTo>
                  <a:lnTo>
                    <a:pt x="29" y="57"/>
                  </a:lnTo>
                  <a:lnTo>
                    <a:pt x="58" y="40"/>
                  </a:lnTo>
                  <a:lnTo>
                    <a:pt x="48" y="0"/>
                  </a:lnTo>
                  <a:close/>
                </a:path>
              </a:pathLst>
            </a:custGeom>
            <a:solidFill>
              <a:srgbClr val="E8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7" name="Freeform 87"/>
            <p:cNvSpPr>
              <a:spLocks/>
            </p:cNvSpPr>
            <p:nvPr/>
          </p:nvSpPr>
          <p:spPr bwMode="auto">
            <a:xfrm>
              <a:off x="9324975" y="3159125"/>
              <a:ext cx="141288" cy="190500"/>
            </a:xfrm>
            <a:custGeom>
              <a:avLst/>
              <a:gdLst>
                <a:gd name="T0" fmla="*/ 89 w 89"/>
                <a:gd name="T1" fmla="*/ 0 h 120"/>
                <a:gd name="T2" fmla="*/ 38 w 89"/>
                <a:gd name="T3" fmla="*/ 120 h 120"/>
                <a:gd name="T4" fmla="*/ 0 w 89"/>
                <a:gd name="T5" fmla="*/ 60 h 120"/>
                <a:gd name="T6" fmla="*/ 89 w 89"/>
                <a:gd name="T7" fmla="*/ 0 h 120"/>
              </a:gdLst>
              <a:ahLst/>
              <a:cxnLst>
                <a:cxn ang="0">
                  <a:pos x="T0" y="T1"/>
                </a:cxn>
                <a:cxn ang="0">
                  <a:pos x="T2" y="T3"/>
                </a:cxn>
                <a:cxn ang="0">
                  <a:pos x="T4" y="T5"/>
                </a:cxn>
                <a:cxn ang="0">
                  <a:pos x="T6" y="T7"/>
                </a:cxn>
              </a:cxnLst>
              <a:rect l="0" t="0" r="r" b="b"/>
              <a:pathLst>
                <a:path w="89" h="120">
                  <a:moveTo>
                    <a:pt x="89" y="0"/>
                  </a:moveTo>
                  <a:lnTo>
                    <a:pt x="38" y="120"/>
                  </a:lnTo>
                  <a:lnTo>
                    <a:pt x="0" y="60"/>
                  </a:lnTo>
                  <a:lnTo>
                    <a:pt x="89" y="0"/>
                  </a:lnTo>
                  <a:close/>
                </a:path>
              </a:pathLst>
            </a:custGeom>
            <a:solidFill>
              <a:srgbClr val="F3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8" name="Line 88"/>
            <p:cNvSpPr>
              <a:spLocks noChangeShapeType="1"/>
            </p:cNvSpPr>
            <p:nvPr/>
          </p:nvSpPr>
          <p:spPr bwMode="auto">
            <a:xfrm>
              <a:off x="9199563" y="3197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9" name="Line 89"/>
            <p:cNvSpPr>
              <a:spLocks noChangeShapeType="1"/>
            </p:cNvSpPr>
            <p:nvPr/>
          </p:nvSpPr>
          <p:spPr bwMode="auto">
            <a:xfrm>
              <a:off x="9199563" y="3197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0" name="Freeform 90"/>
            <p:cNvSpPr>
              <a:spLocks/>
            </p:cNvSpPr>
            <p:nvPr/>
          </p:nvSpPr>
          <p:spPr bwMode="auto">
            <a:xfrm>
              <a:off x="9183688" y="3159125"/>
              <a:ext cx="141288" cy="190500"/>
            </a:xfrm>
            <a:custGeom>
              <a:avLst/>
              <a:gdLst>
                <a:gd name="T0" fmla="*/ 0 w 89"/>
                <a:gd name="T1" fmla="*/ 0 h 120"/>
                <a:gd name="T2" fmla="*/ 50 w 89"/>
                <a:gd name="T3" fmla="*/ 120 h 120"/>
                <a:gd name="T4" fmla="*/ 89 w 89"/>
                <a:gd name="T5" fmla="*/ 60 h 120"/>
                <a:gd name="T6" fmla="*/ 0 w 89"/>
                <a:gd name="T7" fmla="*/ 0 h 120"/>
              </a:gdLst>
              <a:ahLst/>
              <a:cxnLst>
                <a:cxn ang="0">
                  <a:pos x="T0" y="T1"/>
                </a:cxn>
                <a:cxn ang="0">
                  <a:pos x="T2" y="T3"/>
                </a:cxn>
                <a:cxn ang="0">
                  <a:pos x="T4" y="T5"/>
                </a:cxn>
                <a:cxn ang="0">
                  <a:pos x="T6" y="T7"/>
                </a:cxn>
              </a:cxnLst>
              <a:rect l="0" t="0" r="r" b="b"/>
              <a:pathLst>
                <a:path w="89" h="120">
                  <a:moveTo>
                    <a:pt x="0" y="0"/>
                  </a:moveTo>
                  <a:lnTo>
                    <a:pt x="50" y="120"/>
                  </a:lnTo>
                  <a:lnTo>
                    <a:pt x="89" y="60"/>
                  </a:lnTo>
                  <a:lnTo>
                    <a:pt x="0" y="0"/>
                  </a:lnTo>
                  <a:close/>
                </a:path>
              </a:pathLst>
            </a:custGeom>
            <a:solidFill>
              <a:srgbClr val="F3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1" name="Freeform 91"/>
            <p:cNvSpPr>
              <a:spLocks/>
            </p:cNvSpPr>
            <p:nvPr/>
          </p:nvSpPr>
          <p:spPr bwMode="auto">
            <a:xfrm>
              <a:off x="9134475" y="2746375"/>
              <a:ext cx="361950" cy="431800"/>
            </a:xfrm>
            <a:custGeom>
              <a:avLst/>
              <a:gdLst>
                <a:gd name="T0" fmla="*/ 95 w 95"/>
                <a:gd name="T1" fmla="*/ 53 h 113"/>
                <a:gd name="T2" fmla="*/ 90 w 95"/>
                <a:gd name="T3" fmla="*/ 37 h 113"/>
                <a:gd name="T4" fmla="*/ 90 w 95"/>
                <a:gd name="T5" fmla="*/ 27 h 113"/>
                <a:gd name="T6" fmla="*/ 62 w 95"/>
                <a:gd name="T7" fmla="*/ 0 h 113"/>
                <a:gd name="T8" fmla="*/ 33 w 95"/>
                <a:gd name="T9" fmla="*/ 0 h 113"/>
                <a:gd name="T10" fmla="*/ 6 w 95"/>
                <a:gd name="T11" fmla="*/ 27 h 113"/>
                <a:gd name="T12" fmla="*/ 6 w 95"/>
                <a:gd name="T13" fmla="*/ 37 h 113"/>
                <a:gd name="T14" fmla="*/ 0 w 95"/>
                <a:gd name="T15" fmla="*/ 53 h 113"/>
                <a:gd name="T16" fmla="*/ 6 w 95"/>
                <a:gd name="T17" fmla="*/ 69 h 113"/>
                <a:gd name="T18" fmla="*/ 6 w 95"/>
                <a:gd name="T19" fmla="*/ 69 h 113"/>
                <a:gd name="T20" fmla="*/ 13 w 95"/>
                <a:gd name="T21" fmla="*/ 86 h 113"/>
                <a:gd name="T22" fmla="*/ 25 w 95"/>
                <a:gd name="T23" fmla="*/ 102 h 113"/>
                <a:gd name="T24" fmla="*/ 47 w 95"/>
                <a:gd name="T25" fmla="*/ 113 h 113"/>
                <a:gd name="T26" fmla="*/ 49 w 95"/>
                <a:gd name="T27" fmla="*/ 113 h 113"/>
                <a:gd name="T28" fmla="*/ 71 w 95"/>
                <a:gd name="T29" fmla="*/ 102 h 113"/>
                <a:gd name="T30" fmla="*/ 82 w 95"/>
                <a:gd name="T31" fmla="*/ 86 h 113"/>
                <a:gd name="T32" fmla="*/ 89 w 95"/>
                <a:gd name="T33" fmla="*/ 69 h 113"/>
                <a:gd name="T34" fmla="*/ 95 w 95"/>
                <a:gd name="T35" fmla="*/ 5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13">
                  <a:moveTo>
                    <a:pt x="95" y="53"/>
                  </a:moveTo>
                  <a:cubicBezTo>
                    <a:pt x="95" y="45"/>
                    <a:pt x="93" y="38"/>
                    <a:pt x="90" y="37"/>
                  </a:cubicBezTo>
                  <a:cubicBezTo>
                    <a:pt x="90" y="27"/>
                    <a:pt x="90" y="27"/>
                    <a:pt x="90" y="27"/>
                  </a:cubicBezTo>
                  <a:cubicBezTo>
                    <a:pt x="90" y="12"/>
                    <a:pt x="77" y="0"/>
                    <a:pt x="62" y="0"/>
                  </a:cubicBezTo>
                  <a:cubicBezTo>
                    <a:pt x="33" y="0"/>
                    <a:pt x="33" y="0"/>
                    <a:pt x="33" y="0"/>
                  </a:cubicBezTo>
                  <a:cubicBezTo>
                    <a:pt x="18" y="0"/>
                    <a:pt x="6" y="12"/>
                    <a:pt x="6" y="27"/>
                  </a:cubicBezTo>
                  <a:cubicBezTo>
                    <a:pt x="6" y="37"/>
                    <a:pt x="6" y="37"/>
                    <a:pt x="6" y="37"/>
                  </a:cubicBezTo>
                  <a:cubicBezTo>
                    <a:pt x="3" y="37"/>
                    <a:pt x="0" y="44"/>
                    <a:pt x="0" y="53"/>
                  </a:cubicBezTo>
                  <a:cubicBezTo>
                    <a:pt x="0" y="62"/>
                    <a:pt x="3" y="69"/>
                    <a:pt x="6" y="69"/>
                  </a:cubicBezTo>
                  <a:cubicBezTo>
                    <a:pt x="6" y="69"/>
                    <a:pt x="6" y="69"/>
                    <a:pt x="6" y="69"/>
                  </a:cubicBezTo>
                  <a:cubicBezTo>
                    <a:pt x="7" y="75"/>
                    <a:pt x="10" y="81"/>
                    <a:pt x="13" y="86"/>
                  </a:cubicBezTo>
                  <a:cubicBezTo>
                    <a:pt x="25" y="102"/>
                    <a:pt x="25" y="102"/>
                    <a:pt x="25" y="102"/>
                  </a:cubicBezTo>
                  <a:cubicBezTo>
                    <a:pt x="30" y="109"/>
                    <a:pt x="38" y="113"/>
                    <a:pt x="47" y="113"/>
                  </a:cubicBezTo>
                  <a:cubicBezTo>
                    <a:pt x="49" y="113"/>
                    <a:pt x="49" y="113"/>
                    <a:pt x="49" y="113"/>
                  </a:cubicBezTo>
                  <a:cubicBezTo>
                    <a:pt x="58" y="113"/>
                    <a:pt x="66" y="109"/>
                    <a:pt x="71" y="102"/>
                  </a:cubicBezTo>
                  <a:cubicBezTo>
                    <a:pt x="82" y="86"/>
                    <a:pt x="82" y="86"/>
                    <a:pt x="82" y="86"/>
                  </a:cubicBezTo>
                  <a:cubicBezTo>
                    <a:pt x="86" y="81"/>
                    <a:pt x="88" y="75"/>
                    <a:pt x="89" y="69"/>
                  </a:cubicBezTo>
                  <a:cubicBezTo>
                    <a:pt x="92" y="68"/>
                    <a:pt x="95" y="61"/>
                    <a:pt x="95" y="53"/>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2" name="Freeform 92"/>
            <p:cNvSpPr>
              <a:spLocks/>
            </p:cNvSpPr>
            <p:nvPr/>
          </p:nvSpPr>
          <p:spPr bwMode="auto">
            <a:xfrm>
              <a:off x="9099550" y="2568575"/>
              <a:ext cx="442913" cy="441325"/>
            </a:xfrm>
            <a:custGeom>
              <a:avLst/>
              <a:gdLst>
                <a:gd name="T0" fmla="*/ 15 w 116"/>
                <a:gd name="T1" fmla="*/ 116 h 116"/>
                <a:gd name="T2" fmla="*/ 13 w 116"/>
                <a:gd name="T3" fmla="*/ 108 h 116"/>
                <a:gd name="T4" fmla="*/ 8 w 116"/>
                <a:gd name="T5" fmla="*/ 93 h 116"/>
                <a:gd name="T6" fmla="*/ 3 w 116"/>
                <a:gd name="T7" fmla="*/ 70 h 116"/>
                <a:gd name="T8" fmla="*/ 3 w 116"/>
                <a:gd name="T9" fmla="*/ 35 h 116"/>
                <a:gd name="T10" fmla="*/ 26 w 116"/>
                <a:gd name="T11" fmla="*/ 0 h 116"/>
                <a:gd name="T12" fmla="*/ 38 w 116"/>
                <a:gd name="T13" fmla="*/ 15 h 116"/>
                <a:gd name="T14" fmla="*/ 86 w 116"/>
                <a:gd name="T15" fmla="*/ 33 h 116"/>
                <a:gd name="T16" fmla="*/ 104 w 116"/>
                <a:gd name="T17" fmla="*/ 95 h 116"/>
                <a:gd name="T18" fmla="*/ 98 w 116"/>
                <a:gd name="T19" fmla="*/ 116 h 116"/>
                <a:gd name="T20" fmla="*/ 93 w 116"/>
                <a:gd name="T21" fmla="*/ 85 h 116"/>
                <a:gd name="T22" fmla="*/ 72 w 116"/>
                <a:gd name="T23" fmla="*/ 54 h 116"/>
                <a:gd name="T24" fmla="*/ 18 w 116"/>
                <a:gd name="T25" fmla="*/ 82 h 116"/>
                <a:gd name="T26" fmla="*/ 15 w 116"/>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15" y="116"/>
                  </a:moveTo>
                  <a:cubicBezTo>
                    <a:pt x="16" y="115"/>
                    <a:pt x="13" y="109"/>
                    <a:pt x="13" y="108"/>
                  </a:cubicBezTo>
                  <a:cubicBezTo>
                    <a:pt x="11" y="103"/>
                    <a:pt x="10" y="98"/>
                    <a:pt x="8" y="93"/>
                  </a:cubicBezTo>
                  <a:cubicBezTo>
                    <a:pt x="6" y="85"/>
                    <a:pt x="5" y="77"/>
                    <a:pt x="3" y="70"/>
                  </a:cubicBezTo>
                  <a:cubicBezTo>
                    <a:pt x="1" y="59"/>
                    <a:pt x="0" y="45"/>
                    <a:pt x="3" y="35"/>
                  </a:cubicBezTo>
                  <a:cubicBezTo>
                    <a:pt x="6" y="21"/>
                    <a:pt x="18" y="0"/>
                    <a:pt x="26" y="0"/>
                  </a:cubicBezTo>
                  <a:cubicBezTo>
                    <a:pt x="27" y="11"/>
                    <a:pt x="32" y="14"/>
                    <a:pt x="38" y="15"/>
                  </a:cubicBezTo>
                  <a:cubicBezTo>
                    <a:pt x="53" y="20"/>
                    <a:pt x="80" y="17"/>
                    <a:pt x="86" y="33"/>
                  </a:cubicBezTo>
                  <a:cubicBezTo>
                    <a:pt x="99" y="28"/>
                    <a:pt x="116" y="59"/>
                    <a:pt x="104" y="95"/>
                  </a:cubicBezTo>
                  <a:cubicBezTo>
                    <a:pt x="102" y="100"/>
                    <a:pt x="102" y="111"/>
                    <a:pt x="98" y="116"/>
                  </a:cubicBezTo>
                  <a:cubicBezTo>
                    <a:pt x="100" y="100"/>
                    <a:pt x="93" y="85"/>
                    <a:pt x="93" y="85"/>
                  </a:cubicBezTo>
                  <a:cubicBezTo>
                    <a:pt x="93" y="85"/>
                    <a:pt x="97" y="57"/>
                    <a:pt x="72" y="54"/>
                  </a:cubicBezTo>
                  <a:cubicBezTo>
                    <a:pt x="48" y="50"/>
                    <a:pt x="21" y="48"/>
                    <a:pt x="18" y="82"/>
                  </a:cubicBezTo>
                  <a:cubicBezTo>
                    <a:pt x="19" y="107"/>
                    <a:pt x="15" y="116"/>
                    <a:pt x="15" y="116"/>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3" name="Freeform 93"/>
            <p:cNvSpPr>
              <a:spLocks/>
            </p:cNvSpPr>
            <p:nvPr/>
          </p:nvSpPr>
          <p:spPr bwMode="auto">
            <a:xfrm>
              <a:off x="9110663" y="3159125"/>
              <a:ext cx="190500" cy="525463"/>
            </a:xfrm>
            <a:custGeom>
              <a:avLst/>
              <a:gdLst>
                <a:gd name="T0" fmla="*/ 50 w 50"/>
                <a:gd name="T1" fmla="*/ 138 h 138"/>
                <a:gd name="T2" fmla="*/ 47 w 50"/>
                <a:gd name="T3" fmla="*/ 122 h 138"/>
                <a:gd name="T4" fmla="*/ 19 w 50"/>
                <a:gd name="T5" fmla="*/ 0 h 138"/>
                <a:gd name="T6" fmla="*/ 0 w 50"/>
                <a:gd name="T7" fmla="*/ 27 h 138"/>
                <a:gd name="T8" fmla="*/ 17 w 50"/>
                <a:gd name="T9" fmla="*/ 35 h 138"/>
                <a:gd name="T10" fmla="*/ 5 w 50"/>
                <a:gd name="T11" fmla="*/ 52 h 138"/>
                <a:gd name="T12" fmla="*/ 50 w 50"/>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50" h="138">
                  <a:moveTo>
                    <a:pt x="50" y="138"/>
                  </a:moveTo>
                  <a:cubicBezTo>
                    <a:pt x="49" y="133"/>
                    <a:pt x="49" y="127"/>
                    <a:pt x="47" y="122"/>
                  </a:cubicBezTo>
                  <a:cubicBezTo>
                    <a:pt x="19" y="0"/>
                    <a:pt x="19" y="0"/>
                    <a:pt x="19" y="0"/>
                  </a:cubicBezTo>
                  <a:cubicBezTo>
                    <a:pt x="19" y="0"/>
                    <a:pt x="0" y="27"/>
                    <a:pt x="0" y="27"/>
                  </a:cubicBezTo>
                  <a:cubicBezTo>
                    <a:pt x="17" y="35"/>
                    <a:pt x="17" y="35"/>
                    <a:pt x="17" y="35"/>
                  </a:cubicBezTo>
                  <a:cubicBezTo>
                    <a:pt x="5" y="52"/>
                    <a:pt x="5" y="52"/>
                    <a:pt x="5" y="52"/>
                  </a:cubicBezTo>
                  <a:lnTo>
                    <a:pt x="50" y="138"/>
                  </a:lnTo>
                  <a:close/>
                </a:path>
              </a:pathLst>
            </a:custGeom>
            <a:solidFill>
              <a:srgbClr val="3B4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38" name="Woman"/>
          <p:cNvGrpSpPr/>
          <p:nvPr/>
        </p:nvGrpSpPr>
        <p:grpSpPr>
          <a:xfrm>
            <a:off x="5006846" y="1569244"/>
            <a:ext cx="1062038" cy="2755106"/>
            <a:chOff x="7226300" y="2625725"/>
            <a:chExt cx="1416051" cy="3673475"/>
          </a:xfrm>
        </p:grpSpPr>
        <p:sp>
          <p:nvSpPr>
            <p:cNvPr id="54" name="Freeform 54"/>
            <p:cNvSpPr>
              <a:spLocks/>
            </p:cNvSpPr>
            <p:nvPr/>
          </p:nvSpPr>
          <p:spPr bwMode="auto">
            <a:xfrm>
              <a:off x="7405688" y="3238500"/>
              <a:ext cx="762000" cy="1028700"/>
            </a:xfrm>
            <a:custGeom>
              <a:avLst/>
              <a:gdLst>
                <a:gd name="T0" fmla="*/ 196 w 200"/>
                <a:gd name="T1" fmla="*/ 6 h 270"/>
                <a:gd name="T2" fmla="*/ 197 w 200"/>
                <a:gd name="T3" fmla="*/ 30 h 270"/>
                <a:gd name="T4" fmla="*/ 198 w 200"/>
                <a:gd name="T5" fmla="*/ 48 h 270"/>
                <a:gd name="T6" fmla="*/ 200 w 200"/>
                <a:gd name="T7" fmla="*/ 75 h 270"/>
                <a:gd name="T8" fmla="*/ 200 w 200"/>
                <a:gd name="T9" fmla="*/ 75 h 270"/>
                <a:gd name="T10" fmla="*/ 198 w 200"/>
                <a:gd name="T11" fmla="*/ 88 h 270"/>
                <a:gd name="T12" fmla="*/ 197 w 200"/>
                <a:gd name="T13" fmla="*/ 94 h 270"/>
                <a:gd name="T14" fmla="*/ 188 w 200"/>
                <a:gd name="T15" fmla="*/ 231 h 270"/>
                <a:gd name="T16" fmla="*/ 191 w 200"/>
                <a:gd name="T17" fmla="*/ 263 h 270"/>
                <a:gd name="T18" fmla="*/ 94 w 200"/>
                <a:gd name="T19" fmla="*/ 270 h 270"/>
                <a:gd name="T20" fmla="*/ 0 w 200"/>
                <a:gd name="T21" fmla="*/ 243 h 270"/>
                <a:gd name="T22" fmla="*/ 14 w 200"/>
                <a:gd name="T23" fmla="*/ 215 h 270"/>
                <a:gd name="T24" fmla="*/ 33 w 200"/>
                <a:gd name="T25" fmla="*/ 93 h 270"/>
                <a:gd name="T26" fmla="*/ 20 w 200"/>
                <a:gd name="T27" fmla="*/ 14 h 270"/>
                <a:gd name="T28" fmla="*/ 112 w 200"/>
                <a:gd name="T29" fmla="*/ 0 h 270"/>
                <a:gd name="T30" fmla="*/ 185 w 200"/>
                <a:gd name="T31" fmla="*/ 4 h 270"/>
                <a:gd name="T32" fmla="*/ 196 w 200"/>
                <a:gd name="T33" fmla="*/ 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70">
                  <a:moveTo>
                    <a:pt x="196" y="6"/>
                  </a:moveTo>
                  <a:cubicBezTo>
                    <a:pt x="197" y="30"/>
                    <a:pt x="197" y="30"/>
                    <a:pt x="197" y="30"/>
                  </a:cubicBezTo>
                  <a:cubicBezTo>
                    <a:pt x="198" y="48"/>
                    <a:pt x="198" y="48"/>
                    <a:pt x="198" y="48"/>
                  </a:cubicBezTo>
                  <a:cubicBezTo>
                    <a:pt x="200" y="75"/>
                    <a:pt x="200" y="75"/>
                    <a:pt x="200" y="75"/>
                  </a:cubicBezTo>
                  <a:cubicBezTo>
                    <a:pt x="200" y="75"/>
                    <a:pt x="200" y="75"/>
                    <a:pt x="200" y="75"/>
                  </a:cubicBezTo>
                  <a:cubicBezTo>
                    <a:pt x="198" y="88"/>
                    <a:pt x="198" y="88"/>
                    <a:pt x="198" y="88"/>
                  </a:cubicBezTo>
                  <a:cubicBezTo>
                    <a:pt x="198" y="90"/>
                    <a:pt x="198" y="92"/>
                    <a:pt x="197" y="94"/>
                  </a:cubicBezTo>
                  <a:cubicBezTo>
                    <a:pt x="186" y="139"/>
                    <a:pt x="183" y="185"/>
                    <a:pt x="188" y="231"/>
                  </a:cubicBezTo>
                  <a:cubicBezTo>
                    <a:pt x="191" y="263"/>
                    <a:pt x="191" y="263"/>
                    <a:pt x="191" y="263"/>
                  </a:cubicBezTo>
                  <a:cubicBezTo>
                    <a:pt x="94" y="270"/>
                    <a:pt x="94" y="270"/>
                    <a:pt x="94" y="270"/>
                  </a:cubicBezTo>
                  <a:cubicBezTo>
                    <a:pt x="0" y="243"/>
                    <a:pt x="0" y="243"/>
                    <a:pt x="0" y="243"/>
                  </a:cubicBezTo>
                  <a:cubicBezTo>
                    <a:pt x="14" y="215"/>
                    <a:pt x="14" y="215"/>
                    <a:pt x="14" y="215"/>
                  </a:cubicBezTo>
                  <a:cubicBezTo>
                    <a:pt x="33" y="177"/>
                    <a:pt x="40" y="134"/>
                    <a:pt x="33" y="93"/>
                  </a:cubicBezTo>
                  <a:cubicBezTo>
                    <a:pt x="20" y="14"/>
                    <a:pt x="20" y="14"/>
                    <a:pt x="20" y="14"/>
                  </a:cubicBezTo>
                  <a:cubicBezTo>
                    <a:pt x="112" y="0"/>
                    <a:pt x="112" y="0"/>
                    <a:pt x="112" y="0"/>
                  </a:cubicBezTo>
                  <a:cubicBezTo>
                    <a:pt x="185" y="4"/>
                    <a:pt x="185" y="4"/>
                    <a:pt x="185" y="4"/>
                  </a:cubicBezTo>
                  <a:lnTo>
                    <a:pt x="196" y="6"/>
                  </a:lnTo>
                  <a:close/>
                </a:path>
              </a:pathLst>
            </a:cu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Freeform 55"/>
            <p:cNvSpPr>
              <a:spLocks/>
            </p:cNvSpPr>
            <p:nvPr/>
          </p:nvSpPr>
          <p:spPr bwMode="auto">
            <a:xfrm>
              <a:off x="7648575" y="3067050"/>
              <a:ext cx="315913" cy="244475"/>
            </a:xfrm>
            <a:custGeom>
              <a:avLst/>
              <a:gdLst>
                <a:gd name="T0" fmla="*/ 65 w 83"/>
                <a:gd name="T1" fmla="*/ 22 h 64"/>
                <a:gd name="T2" fmla="*/ 71 w 83"/>
                <a:gd name="T3" fmla="*/ 4 h 64"/>
                <a:gd name="T4" fmla="*/ 10 w 83"/>
                <a:gd name="T5" fmla="*/ 0 h 64"/>
                <a:gd name="T6" fmla="*/ 16 w 83"/>
                <a:gd name="T7" fmla="*/ 29 h 64"/>
                <a:gd name="T8" fmla="*/ 0 w 83"/>
                <a:gd name="T9" fmla="*/ 52 h 64"/>
                <a:gd name="T10" fmla="*/ 0 w 83"/>
                <a:gd name="T11" fmla="*/ 52 h 64"/>
                <a:gd name="T12" fmla="*/ 39 w 83"/>
                <a:gd name="T13" fmla="*/ 64 h 64"/>
                <a:gd name="T14" fmla="*/ 83 w 83"/>
                <a:gd name="T15" fmla="*/ 47 h 64"/>
                <a:gd name="T16" fmla="*/ 82 w 83"/>
                <a:gd name="T17" fmla="*/ 47 h 64"/>
                <a:gd name="T18" fmla="*/ 65 w 83"/>
                <a:gd name="T19"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4">
                  <a:moveTo>
                    <a:pt x="65" y="22"/>
                  </a:moveTo>
                  <a:cubicBezTo>
                    <a:pt x="71" y="4"/>
                    <a:pt x="71" y="4"/>
                    <a:pt x="71" y="4"/>
                  </a:cubicBezTo>
                  <a:cubicBezTo>
                    <a:pt x="10" y="0"/>
                    <a:pt x="10" y="0"/>
                    <a:pt x="10" y="0"/>
                  </a:cubicBezTo>
                  <a:cubicBezTo>
                    <a:pt x="16" y="29"/>
                    <a:pt x="16" y="29"/>
                    <a:pt x="16" y="29"/>
                  </a:cubicBezTo>
                  <a:cubicBezTo>
                    <a:pt x="18" y="40"/>
                    <a:pt x="11" y="51"/>
                    <a:pt x="0" y="52"/>
                  </a:cubicBezTo>
                  <a:cubicBezTo>
                    <a:pt x="0" y="52"/>
                    <a:pt x="0" y="52"/>
                    <a:pt x="0" y="52"/>
                  </a:cubicBezTo>
                  <a:cubicBezTo>
                    <a:pt x="8" y="59"/>
                    <a:pt x="22" y="64"/>
                    <a:pt x="39" y="64"/>
                  </a:cubicBezTo>
                  <a:cubicBezTo>
                    <a:pt x="59" y="64"/>
                    <a:pt x="77" y="57"/>
                    <a:pt x="83" y="47"/>
                  </a:cubicBezTo>
                  <a:cubicBezTo>
                    <a:pt x="82" y="47"/>
                    <a:pt x="82" y="47"/>
                    <a:pt x="82" y="47"/>
                  </a:cubicBezTo>
                  <a:cubicBezTo>
                    <a:pt x="70" y="46"/>
                    <a:pt x="62" y="34"/>
                    <a:pt x="65" y="22"/>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7599363" y="5986463"/>
              <a:ext cx="236538" cy="288925"/>
            </a:xfrm>
            <a:custGeom>
              <a:avLst/>
              <a:gdLst>
                <a:gd name="T0" fmla="*/ 12 w 62"/>
                <a:gd name="T1" fmla="*/ 0 h 76"/>
                <a:gd name="T2" fmla="*/ 2 w 62"/>
                <a:gd name="T3" fmla="*/ 47 h 76"/>
                <a:gd name="T4" fmla="*/ 15 w 62"/>
                <a:gd name="T5" fmla="*/ 73 h 76"/>
                <a:gd name="T6" fmla="*/ 53 w 62"/>
                <a:gd name="T7" fmla="*/ 71 h 76"/>
                <a:gd name="T8" fmla="*/ 57 w 62"/>
                <a:gd name="T9" fmla="*/ 50 h 76"/>
                <a:gd name="T10" fmla="*/ 42 w 62"/>
                <a:gd name="T11" fmla="*/ 14 h 76"/>
                <a:gd name="T12" fmla="*/ 12 w 62"/>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2" h="76">
                  <a:moveTo>
                    <a:pt x="12" y="0"/>
                  </a:moveTo>
                  <a:cubicBezTo>
                    <a:pt x="8" y="5"/>
                    <a:pt x="0" y="24"/>
                    <a:pt x="2" y="47"/>
                  </a:cubicBezTo>
                  <a:cubicBezTo>
                    <a:pt x="4" y="68"/>
                    <a:pt x="7" y="72"/>
                    <a:pt x="15" y="73"/>
                  </a:cubicBezTo>
                  <a:cubicBezTo>
                    <a:pt x="22" y="73"/>
                    <a:pt x="42" y="76"/>
                    <a:pt x="53" y="71"/>
                  </a:cubicBezTo>
                  <a:cubicBezTo>
                    <a:pt x="62" y="63"/>
                    <a:pt x="59" y="55"/>
                    <a:pt x="57" y="50"/>
                  </a:cubicBezTo>
                  <a:cubicBezTo>
                    <a:pt x="54" y="45"/>
                    <a:pt x="44" y="24"/>
                    <a:pt x="42" y="14"/>
                  </a:cubicBezTo>
                  <a:cubicBezTo>
                    <a:pt x="40" y="4"/>
                    <a:pt x="12"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7945438" y="5842000"/>
              <a:ext cx="241300" cy="457200"/>
            </a:xfrm>
            <a:custGeom>
              <a:avLst/>
              <a:gdLst>
                <a:gd name="T0" fmla="*/ 12 w 63"/>
                <a:gd name="T1" fmla="*/ 0 h 120"/>
                <a:gd name="T2" fmla="*/ 35 w 63"/>
                <a:gd name="T3" fmla="*/ 18 h 120"/>
                <a:gd name="T4" fmla="*/ 55 w 63"/>
                <a:gd name="T5" fmla="*/ 75 h 120"/>
                <a:gd name="T6" fmla="*/ 27 w 63"/>
                <a:gd name="T7" fmla="*/ 118 h 120"/>
                <a:gd name="T8" fmla="*/ 3 w 63"/>
                <a:gd name="T9" fmla="*/ 102 h 120"/>
                <a:gd name="T10" fmla="*/ 2 w 63"/>
                <a:gd name="T11" fmla="*/ 19 h 120"/>
                <a:gd name="T12" fmla="*/ 12 w 63"/>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3" h="120">
                  <a:moveTo>
                    <a:pt x="12" y="0"/>
                  </a:moveTo>
                  <a:cubicBezTo>
                    <a:pt x="26" y="6"/>
                    <a:pt x="34" y="16"/>
                    <a:pt x="35" y="18"/>
                  </a:cubicBezTo>
                  <a:cubicBezTo>
                    <a:pt x="36" y="21"/>
                    <a:pt x="54" y="68"/>
                    <a:pt x="55" y="75"/>
                  </a:cubicBezTo>
                  <a:cubicBezTo>
                    <a:pt x="56" y="81"/>
                    <a:pt x="63" y="112"/>
                    <a:pt x="27" y="118"/>
                  </a:cubicBezTo>
                  <a:cubicBezTo>
                    <a:pt x="10" y="120"/>
                    <a:pt x="4" y="110"/>
                    <a:pt x="3" y="102"/>
                  </a:cubicBezTo>
                  <a:cubicBezTo>
                    <a:pt x="3" y="94"/>
                    <a:pt x="0" y="25"/>
                    <a:pt x="2" y="19"/>
                  </a:cubicBezTo>
                  <a:cubicBezTo>
                    <a:pt x="4" y="13"/>
                    <a:pt x="12"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8" name="Freeform 58"/>
            <p:cNvSpPr>
              <a:spLocks/>
            </p:cNvSpPr>
            <p:nvPr/>
          </p:nvSpPr>
          <p:spPr bwMode="auto">
            <a:xfrm>
              <a:off x="7313613" y="4164013"/>
              <a:ext cx="841375" cy="998538"/>
            </a:xfrm>
            <a:custGeom>
              <a:avLst/>
              <a:gdLst>
                <a:gd name="T0" fmla="*/ 24 w 221"/>
                <a:gd name="T1" fmla="*/ 0 h 262"/>
                <a:gd name="T2" fmla="*/ 42 w 221"/>
                <a:gd name="T3" fmla="*/ 258 h 262"/>
                <a:gd name="T4" fmla="*/ 91 w 221"/>
                <a:gd name="T5" fmla="*/ 255 h 262"/>
                <a:gd name="T6" fmla="*/ 165 w 221"/>
                <a:gd name="T7" fmla="*/ 249 h 262"/>
                <a:gd name="T8" fmla="*/ 215 w 221"/>
                <a:gd name="T9" fmla="*/ 20 h 262"/>
                <a:gd name="T10" fmla="*/ 24 w 221"/>
                <a:gd name="T11" fmla="*/ 0 h 262"/>
              </a:gdLst>
              <a:ahLst/>
              <a:cxnLst>
                <a:cxn ang="0">
                  <a:pos x="T0" y="T1"/>
                </a:cxn>
                <a:cxn ang="0">
                  <a:pos x="T2" y="T3"/>
                </a:cxn>
                <a:cxn ang="0">
                  <a:pos x="T4" y="T5"/>
                </a:cxn>
                <a:cxn ang="0">
                  <a:pos x="T6" y="T7"/>
                </a:cxn>
                <a:cxn ang="0">
                  <a:pos x="T8" y="T9"/>
                </a:cxn>
                <a:cxn ang="0">
                  <a:pos x="T10" y="T11"/>
                </a:cxn>
              </a:cxnLst>
              <a:rect l="0" t="0" r="r" b="b"/>
              <a:pathLst>
                <a:path w="221" h="262">
                  <a:moveTo>
                    <a:pt x="24" y="0"/>
                  </a:moveTo>
                  <a:cubicBezTo>
                    <a:pt x="13" y="28"/>
                    <a:pt x="0" y="125"/>
                    <a:pt x="42" y="258"/>
                  </a:cubicBezTo>
                  <a:cubicBezTo>
                    <a:pt x="56" y="262"/>
                    <a:pt x="89" y="258"/>
                    <a:pt x="91" y="255"/>
                  </a:cubicBezTo>
                  <a:cubicBezTo>
                    <a:pt x="92" y="252"/>
                    <a:pt x="95" y="211"/>
                    <a:pt x="165" y="249"/>
                  </a:cubicBezTo>
                  <a:cubicBezTo>
                    <a:pt x="179" y="216"/>
                    <a:pt x="221" y="70"/>
                    <a:pt x="215" y="20"/>
                  </a:cubicBezTo>
                  <a:cubicBezTo>
                    <a:pt x="75" y="1"/>
                    <a:pt x="24" y="0"/>
                    <a:pt x="24" y="0"/>
                  </a:cubicBezTo>
                  <a:close/>
                </a:path>
              </a:pathLst>
            </a:custGeom>
            <a:solidFill>
              <a:srgbClr val="21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9" name="Freeform 59"/>
            <p:cNvSpPr>
              <a:spLocks/>
            </p:cNvSpPr>
            <p:nvPr/>
          </p:nvSpPr>
          <p:spPr bwMode="auto">
            <a:xfrm>
              <a:off x="7489825" y="5056188"/>
              <a:ext cx="300038" cy="1112838"/>
            </a:xfrm>
            <a:custGeom>
              <a:avLst/>
              <a:gdLst>
                <a:gd name="T0" fmla="*/ 71 w 79"/>
                <a:gd name="T1" fmla="*/ 256 h 292"/>
                <a:gd name="T2" fmla="*/ 70 w 79"/>
                <a:gd name="T3" fmla="*/ 248 h 292"/>
                <a:gd name="T4" fmla="*/ 64 w 79"/>
                <a:gd name="T5" fmla="*/ 197 h 292"/>
                <a:gd name="T6" fmla="*/ 63 w 79"/>
                <a:gd name="T7" fmla="*/ 74 h 292"/>
                <a:gd name="T8" fmla="*/ 62 w 79"/>
                <a:gd name="T9" fmla="*/ 31 h 292"/>
                <a:gd name="T10" fmla="*/ 64 w 79"/>
                <a:gd name="T11" fmla="*/ 0 h 292"/>
                <a:gd name="T12" fmla="*/ 45 w 79"/>
                <a:gd name="T13" fmla="*/ 21 h 292"/>
                <a:gd name="T14" fmla="*/ 0 w 79"/>
                <a:gd name="T15" fmla="*/ 24 h 292"/>
                <a:gd name="T16" fmla="*/ 4 w 79"/>
                <a:gd name="T17" fmla="*/ 47 h 292"/>
                <a:gd name="T18" fmla="*/ 8 w 79"/>
                <a:gd name="T19" fmla="*/ 92 h 292"/>
                <a:gd name="T20" fmla="*/ 25 w 79"/>
                <a:gd name="T21" fmla="*/ 156 h 292"/>
                <a:gd name="T22" fmla="*/ 34 w 79"/>
                <a:gd name="T23" fmla="*/ 202 h 292"/>
                <a:gd name="T24" fmla="*/ 39 w 79"/>
                <a:gd name="T25" fmla="*/ 233 h 292"/>
                <a:gd name="T26" fmla="*/ 37 w 79"/>
                <a:gd name="T27" fmla="*/ 257 h 292"/>
                <a:gd name="T28" fmla="*/ 34 w 79"/>
                <a:gd name="T29" fmla="*/ 278 h 292"/>
                <a:gd name="T30" fmla="*/ 35 w 79"/>
                <a:gd name="T31" fmla="*/ 285 h 292"/>
                <a:gd name="T32" fmla="*/ 49 w 79"/>
                <a:gd name="T33" fmla="*/ 292 h 292"/>
                <a:gd name="T34" fmla="*/ 65 w 79"/>
                <a:gd name="T35" fmla="*/ 289 h 292"/>
                <a:gd name="T36" fmla="*/ 79 w 79"/>
                <a:gd name="T37" fmla="*/ 288 h 292"/>
                <a:gd name="T38" fmla="*/ 71 w 79"/>
                <a:gd name="T39" fmla="*/ 2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292">
                  <a:moveTo>
                    <a:pt x="71" y="256"/>
                  </a:moveTo>
                  <a:cubicBezTo>
                    <a:pt x="71" y="255"/>
                    <a:pt x="70" y="251"/>
                    <a:pt x="70" y="248"/>
                  </a:cubicBezTo>
                  <a:cubicBezTo>
                    <a:pt x="69" y="239"/>
                    <a:pt x="67" y="219"/>
                    <a:pt x="64" y="197"/>
                  </a:cubicBezTo>
                  <a:cubicBezTo>
                    <a:pt x="61" y="162"/>
                    <a:pt x="66" y="106"/>
                    <a:pt x="63" y="74"/>
                  </a:cubicBezTo>
                  <a:cubicBezTo>
                    <a:pt x="60" y="49"/>
                    <a:pt x="62" y="31"/>
                    <a:pt x="62" y="31"/>
                  </a:cubicBezTo>
                  <a:cubicBezTo>
                    <a:pt x="62" y="21"/>
                    <a:pt x="63" y="10"/>
                    <a:pt x="64" y="0"/>
                  </a:cubicBezTo>
                  <a:cubicBezTo>
                    <a:pt x="47" y="4"/>
                    <a:pt x="45" y="19"/>
                    <a:pt x="45" y="21"/>
                  </a:cubicBezTo>
                  <a:cubicBezTo>
                    <a:pt x="43" y="24"/>
                    <a:pt x="15" y="27"/>
                    <a:pt x="0" y="24"/>
                  </a:cubicBezTo>
                  <a:cubicBezTo>
                    <a:pt x="2" y="35"/>
                    <a:pt x="3" y="43"/>
                    <a:pt x="4" y="47"/>
                  </a:cubicBezTo>
                  <a:cubicBezTo>
                    <a:pt x="7" y="60"/>
                    <a:pt x="5" y="79"/>
                    <a:pt x="8" y="92"/>
                  </a:cubicBezTo>
                  <a:cubicBezTo>
                    <a:pt x="13" y="113"/>
                    <a:pt x="20" y="135"/>
                    <a:pt x="25" y="156"/>
                  </a:cubicBezTo>
                  <a:cubicBezTo>
                    <a:pt x="29" y="172"/>
                    <a:pt x="32" y="186"/>
                    <a:pt x="34" y="202"/>
                  </a:cubicBezTo>
                  <a:cubicBezTo>
                    <a:pt x="35" y="212"/>
                    <a:pt x="37" y="222"/>
                    <a:pt x="39" y="233"/>
                  </a:cubicBezTo>
                  <a:cubicBezTo>
                    <a:pt x="40" y="241"/>
                    <a:pt x="40" y="249"/>
                    <a:pt x="37" y="257"/>
                  </a:cubicBezTo>
                  <a:cubicBezTo>
                    <a:pt x="35" y="264"/>
                    <a:pt x="33" y="271"/>
                    <a:pt x="34" y="278"/>
                  </a:cubicBezTo>
                  <a:cubicBezTo>
                    <a:pt x="34" y="281"/>
                    <a:pt x="34" y="283"/>
                    <a:pt x="35" y="285"/>
                  </a:cubicBezTo>
                  <a:cubicBezTo>
                    <a:pt x="38" y="290"/>
                    <a:pt x="44" y="292"/>
                    <a:pt x="49" y="292"/>
                  </a:cubicBezTo>
                  <a:cubicBezTo>
                    <a:pt x="55" y="292"/>
                    <a:pt x="60" y="290"/>
                    <a:pt x="65" y="289"/>
                  </a:cubicBezTo>
                  <a:cubicBezTo>
                    <a:pt x="71" y="287"/>
                    <a:pt x="74" y="286"/>
                    <a:pt x="79" y="288"/>
                  </a:cubicBezTo>
                  <a:cubicBezTo>
                    <a:pt x="74" y="278"/>
                    <a:pt x="73" y="267"/>
                    <a:pt x="71" y="256"/>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1" name="Freeform 61"/>
            <p:cNvSpPr>
              <a:spLocks/>
            </p:cNvSpPr>
            <p:nvPr/>
          </p:nvSpPr>
          <p:spPr bwMode="auto">
            <a:xfrm>
              <a:off x="7626350" y="2727325"/>
              <a:ext cx="327025" cy="427038"/>
            </a:xfrm>
            <a:custGeom>
              <a:avLst/>
              <a:gdLst>
                <a:gd name="T0" fmla="*/ 9 w 86"/>
                <a:gd name="T1" fmla="*/ 81 h 112"/>
                <a:gd name="T2" fmla="*/ 46 w 86"/>
                <a:gd name="T3" fmla="*/ 111 h 112"/>
                <a:gd name="T4" fmla="*/ 81 w 86"/>
                <a:gd name="T5" fmla="*/ 85 h 112"/>
                <a:gd name="T6" fmla="*/ 84 w 86"/>
                <a:gd name="T7" fmla="*/ 45 h 112"/>
                <a:gd name="T8" fmla="*/ 32 w 86"/>
                <a:gd name="T9" fmla="*/ 0 h 112"/>
                <a:gd name="T10" fmla="*/ 9 w 86"/>
                <a:gd name="T11" fmla="*/ 81 h 112"/>
              </a:gdLst>
              <a:ahLst/>
              <a:cxnLst>
                <a:cxn ang="0">
                  <a:pos x="T0" y="T1"/>
                </a:cxn>
                <a:cxn ang="0">
                  <a:pos x="T2" y="T3"/>
                </a:cxn>
                <a:cxn ang="0">
                  <a:pos x="T4" y="T5"/>
                </a:cxn>
                <a:cxn ang="0">
                  <a:pos x="T6" y="T7"/>
                </a:cxn>
                <a:cxn ang="0">
                  <a:pos x="T8" y="T9"/>
                </a:cxn>
                <a:cxn ang="0">
                  <a:pos x="T10" y="T11"/>
                </a:cxn>
              </a:cxnLst>
              <a:rect l="0" t="0" r="r" b="b"/>
              <a:pathLst>
                <a:path w="86" h="112">
                  <a:moveTo>
                    <a:pt x="9" y="81"/>
                  </a:moveTo>
                  <a:cubicBezTo>
                    <a:pt x="14" y="98"/>
                    <a:pt x="33" y="112"/>
                    <a:pt x="46" y="111"/>
                  </a:cubicBezTo>
                  <a:cubicBezTo>
                    <a:pt x="60" y="110"/>
                    <a:pt x="76" y="100"/>
                    <a:pt x="81" y="85"/>
                  </a:cubicBezTo>
                  <a:cubicBezTo>
                    <a:pt x="86" y="65"/>
                    <a:pt x="86" y="52"/>
                    <a:pt x="84" y="45"/>
                  </a:cubicBezTo>
                  <a:cubicBezTo>
                    <a:pt x="83" y="38"/>
                    <a:pt x="81" y="3"/>
                    <a:pt x="32" y="0"/>
                  </a:cubicBezTo>
                  <a:cubicBezTo>
                    <a:pt x="0" y="31"/>
                    <a:pt x="1" y="54"/>
                    <a:pt x="9" y="81"/>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2" name="Freeform 62"/>
            <p:cNvSpPr>
              <a:spLocks/>
            </p:cNvSpPr>
            <p:nvPr/>
          </p:nvSpPr>
          <p:spPr bwMode="auto">
            <a:xfrm>
              <a:off x="7523163" y="2625725"/>
              <a:ext cx="574675" cy="750888"/>
            </a:xfrm>
            <a:custGeom>
              <a:avLst/>
              <a:gdLst>
                <a:gd name="T0" fmla="*/ 53 w 151"/>
                <a:gd name="T1" fmla="*/ 41 h 197"/>
                <a:gd name="T2" fmla="*/ 44 w 151"/>
                <a:gd name="T3" fmla="*/ 113 h 197"/>
                <a:gd name="T4" fmla="*/ 50 w 151"/>
                <a:gd name="T5" fmla="*/ 174 h 197"/>
                <a:gd name="T6" fmla="*/ 41 w 151"/>
                <a:gd name="T7" fmla="*/ 193 h 197"/>
                <a:gd name="T8" fmla="*/ 19 w 151"/>
                <a:gd name="T9" fmla="*/ 193 h 197"/>
                <a:gd name="T10" fmla="*/ 3 w 151"/>
                <a:gd name="T11" fmla="*/ 178 h 197"/>
                <a:gd name="T12" fmla="*/ 4 w 151"/>
                <a:gd name="T13" fmla="*/ 156 h 197"/>
                <a:gd name="T14" fmla="*/ 12 w 151"/>
                <a:gd name="T15" fmla="*/ 146 h 197"/>
                <a:gd name="T16" fmla="*/ 14 w 151"/>
                <a:gd name="T17" fmla="*/ 133 h 197"/>
                <a:gd name="T18" fmla="*/ 4 w 151"/>
                <a:gd name="T19" fmla="*/ 122 h 197"/>
                <a:gd name="T20" fmla="*/ 3 w 151"/>
                <a:gd name="T21" fmla="*/ 103 h 197"/>
                <a:gd name="T22" fmla="*/ 13 w 151"/>
                <a:gd name="T23" fmla="*/ 85 h 197"/>
                <a:gd name="T24" fmla="*/ 19 w 151"/>
                <a:gd name="T25" fmla="*/ 48 h 197"/>
                <a:gd name="T26" fmla="*/ 31 w 151"/>
                <a:gd name="T27" fmla="*/ 14 h 197"/>
                <a:gd name="T28" fmla="*/ 57 w 151"/>
                <a:gd name="T29" fmla="*/ 4 h 197"/>
                <a:gd name="T30" fmla="*/ 86 w 151"/>
                <a:gd name="T31" fmla="*/ 2 h 197"/>
                <a:gd name="T32" fmla="*/ 126 w 151"/>
                <a:gd name="T33" fmla="*/ 39 h 197"/>
                <a:gd name="T34" fmla="*/ 129 w 151"/>
                <a:gd name="T35" fmla="*/ 95 h 197"/>
                <a:gd name="T36" fmla="*/ 135 w 151"/>
                <a:gd name="T37" fmla="*/ 131 h 197"/>
                <a:gd name="T38" fmla="*/ 140 w 151"/>
                <a:gd name="T39" fmla="*/ 138 h 197"/>
                <a:gd name="T40" fmla="*/ 141 w 151"/>
                <a:gd name="T41" fmla="*/ 146 h 197"/>
                <a:gd name="T42" fmla="*/ 147 w 151"/>
                <a:gd name="T43" fmla="*/ 161 h 197"/>
                <a:gd name="T44" fmla="*/ 148 w 151"/>
                <a:gd name="T45" fmla="*/ 177 h 197"/>
                <a:gd name="T46" fmla="*/ 139 w 151"/>
                <a:gd name="T47" fmla="*/ 185 h 197"/>
                <a:gd name="T48" fmla="*/ 131 w 151"/>
                <a:gd name="T49" fmla="*/ 193 h 197"/>
                <a:gd name="T50" fmla="*/ 123 w 151"/>
                <a:gd name="T51" fmla="*/ 190 h 197"/>
                <a:gd name="T52" fmla="*/ 106 w 151"/>
                <a:gd name="T53" fmla="*/ 192 h 197"/>
                <a:gd name="T54" fmla="*/ 92 w 151"/>
                <a:gd name="T55" fmla="*/ 181 h 197"/>
                <a:gd name="T56" fmla="*/ 91 w 151"/>
                <a:gd name="T57" fmla="*/ 162 h 197"/>
                <a:gd name="T58" fmla="*/ 96 w 151"/>
                <a:gd name="T59" fmla="*/ 145 h 197"/>
                <a:gd name="T60" fmla="*/ 102 w 151"/>
                <a:gd name="T61" fmla="*/ 99 h 197"/>
                <a:gd name="T62" fmla="*/ 103 w 151"/>
                <a:gd name="T63" fmla="*/ 78 h 197"/>
                <a:gd name="T64" fmla="*/ 95 w 151"/>
                <a:gd name="T65" fmla="*/ 72 h 197"/>
                <a:gd name="T66" fmla="*/ 53 w 151"/>
                <a:gd name="T67" fmla="*/ 4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97">
                  <a:moveTo>
                    <a:pt x="53" y="41"/>
                  </a:moveTo>
                  <a:cubicBezTo>
                    <a:pt x="41" y="63"/>
                    <a:pt x="40" y="88"/>
                    <a:pt x="44" y="113"/>
                  </a:cubicBezTo>
                  <a:cubicBezTo>
                    <a:pt x="47" y="133"/>
                    <a:pt x="59" y="144"/>
                    <a:pt x="50" y="174"/>
                  </a:cubicBezTo>
                  <a:cubicBezTo>
                    <a:pt x="48" y="181"/>
                    <a:pt x="47" y="189"/>
                    <a:pt x="41" y="193"/>
                  </a:cubicBezTo>
                  <a:cubicBezTo>
                    <a:pt x="35" y="197"/>
                    <a:pt x="26" y="196"/>
                    <a:pt x="19" y="193"/>
                  </a:cubicBezTo>
                  <a:cubicBezTo>
                    <a:pt x="12" y="190"/>
                    <a:pt x="7" y="185"/>
                    <a:pt x="3" y="178"/>
                  </a:cubicBezTo>
                  <a:cubicBezTo>
                    <a:pt x="0" y="171"/>
                    <a:pt x="0" y="163"/>
                    <a:pt x="4" y="156"/>
                  </a:cubicBezTo>
                  <a:cubicBezTo>
                    <a:pt x="6" y="153"/>
                    <a:pt x="9" y="149"/>
                    <a:pt x="12" y="146"/>
                  </a:cubicBezTo>
                  <a:cubicBezTo>
                    <a:pt x="14" y="142"/>
                    <a:pt x="16" y="137"/>
                    <a:pt x="14" y="133"/>
                  </a:cubicBezTo>
                  <a:cubicBezTo>
                    <a:pt x="12" y="128"/>
                    <a:pt x="7" y="126"/>
                    <a:pt x="4" y="122"/>
                  </a:cubicBezTo>
                  <a:cubicBezTo>
                    <a:pt x="0" y="117"/>
                    <a:pt x="1" y="109"/>
                    <a:pt x="3" y="103"/>
                  </a:cubicBezTo>
                  <a:cubicBezTo>
                    <a:pt x="6" y="96"/>
                    <a:pt x="11" y="91"/>
                    <a:pt x="13" y="85"/>
                  </a:cubicBezTo>
                  <a:cubicBezTo>
                    <a:pt x="18" y="73"/>
                    <a:pt x="18" y="61"/>
                    <a:pt x="19" y="48"/>
                  </a:cubicBezTo>
                  <a:cubicBezTo>
                    <a:pt x="19" y="36"/>
                    <a:pt x="22" y="22"/>
                    <a:pt x="31" y="14"/>
                  </a:cubicBezTo>
                  <a:cubicBezTo>
                    <a:pt x="38" y="8"/>
                    <a:pt x="48" y="6"/>
                    <a:pt x="57" y="4"/>
                  </a:cubicBezTo>
                  <a:cubicBezTo>
                    <a:pt x="66" y="2"/>
                    <a:pt x="76" y="0"/>
                    <a:pt x="86" y="2"/>
                  </a:cubicBezTo>
                  <a:cubicBezTo>
                    <a:pt x="105" y="4"/>
                    <a:pt x="120" y="20"/>
                    <a:pt x="126" y="39"/>
                  </a:cubicBezTo>
                  <a:cubicBezTo>
                    <a:pt x="132" y="57"/>
                    <a:pt x="132" y="76"/>
                    <a:pt x="129" y="95"/>
                  </a:cubicBezTo>
                  <a:cubicBezTo>
                    <a:pt x="128" y="108"/>
                    <a:pt x="126" y="122"/>
                    <a:pt x="135" y="131"/>
                  </a:cubicBezTo>
                  <a:cubicBezTo>
                    <a:pt x="137" y="133"/>
                    <a:pt x="140" y="135"/>
                    <a:pt x="140" y="138"/>
                  </a:cubicBezTo>
                  <a:cubicBezTo>
                    <a:pt x="141" y="141"/>
                    <a:pt x="141" y="143"/>
                    <a:pt x="141" y="146"/>
                  </a:cubicBezTo>
                  <a:cubicBezTo>
                    <a:pt x="141" y="151"/>
                    <a:pt x="144" y="156"/>
                    <a:pt x="147" y="161"/>
                  </a:cubicBezTo>
                  <a:cubicBezTo>
                    <a:pt x="149" y="166"/>
                    <a:pt x="151" y="172"/>
                    <a:pt x="148" y="177"/>
                  </a:cubicBezTo>
                  <a:cubicBezTo>
                    <a:pt x="145" y="180"/>
                    <a:pt x="141" y="182"/>
                    <a:pt x="139" y="185"/>
                  </a:cubicBezTo>
                  <a:cubicBezTo>
                    <a:pt x="136" y="188"/>
                    <a:pt x="135" y="192"/>
                    <a:pt x="131" y="193"/>
                  </a:cubicBezTo>
                  <a:cubicBezTo>
                    <a:pt x="128" y="193"/>
                    <a:pt x="126" y="191"/>
                    <a:pt x="123" y="190"/>
                  </a:cubicBezTo>
                  <a:cubicBezTo>
                    <a:pt x="117" y="188"/>
                    <a:pt x="112" y="192"/>
                    <a:pt x="106" y="192"/>
                  </a:cubicBezTo>
                  <a:cubicBezTo>
                    <a:pt x="100" y="192"/>
                    <a:pt x="94" y="187"/>
                    <a:pt x="92" y="181"/>
                  </a:cubicBezTo>
                  <a:cubicBezTo>
                    <a:pt x="90" y="176"/>
                    <a:pt x="89" y="168"/>
                    <a:pt x="91" y="162"/>
                  </a:cubicBezTo>
                  <a:cubicBezTo>
                    <a:pt x="92" y="156"/>
                    <a:pt x="95" y="151"/>
                    <a:pt x="96" y="145"/>
                  </a:cubicBezTo>
                  <a:cubicBezTo>
                    <a:pt x="100" y="129"/>
                    <a:pt x="98" y="114"/>
                    <a:pt x="102" y="99"/>
                  </a:cubicBezTo>
                  <a:cubicBezTo>
                    <a:pt x="104" y="92"/>
                    <a:pt x="107" y="84"/>
                    <a:pt x="103" y="78"/>
                  </a:cubicBezTo>
                  <a:cubicBezTo>
                    <a:pt x="101" y="75"/>
                    <a:pt x="98" y="74"/>
                    <a:pt x="95" y="72"/>
                  </a:cubicBezTo>
                  <a:cubicBezTo>
                    <a:pt x="80" y="64"/>
                    <a:pt x="65" y="53"/>
                    <a:pt x="53" y="41"/>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3" name="Freeform 63"/>
            <p:cNvSpPr>
              <a:spLocks/>
            </p:cNvSpPr>
            <p:nvPr/>
          </p:nvSpPr>
          <p:spPr bwMode="auto">
            <a:xfrm>
              <a:off x="7234238" y="4416425"/>
              <a:ext cx="117475" cy="411163"/>
            </a:xfrm>
            <a:custGeom>
              <a:avLst/>
              <a:gdLst>
                <a:gd name="T0" fmla="*/ 26 w 31"/>
                <a:gd name="T1" fmla="*/ 19 h 108"/>
                <a:gd name="T2" fmla="*/ 23 w 31"/>
                <a:gd name="T3" fmla="*/ 8 h 108"/>
                <a:gd name="T4" fmla="*/ 8 w 31"/>
                <a:gd name="T5" fmla="*/ 1 h 108"/>
                <a:gd name="T6" fmla="*/ 5 w 31"/>
                <a:gd name="T7" fmla="*/ 1 h 108"/>
                <a:gd name="T8" fmla="*/ 3 w 31"/>
                <a:gd name="T9" fmla="*/ 5 h 108"/>
                <a:gd name="T10" fmla="*/ 1 w 31"/>
                <a:gd name="T11" fmla="*/ 35 h 108"/>
                <a:gd name="T12" fmla="*/ 11 w 31"/>
                <a:gd name="T13" fmla="*/ 96 h 108"/>
                <a:gd name="T14" fmla="*/ 18 w 31"/>
                <a:gd name="T15" fmla="*/ 107 h 108"/>
                <a:gd name="T16" fmla="*/ 20 w 31"/>
                <a:gd name="T17" fmla="*/ 108 h 108"/>
                <a:gd name="T18" fmla="*/ 21 w 31"/>
                <a:gd name="T19" fmla="*/ 104 h 108"/>
                <a:gd name="T20" fmla="*/ 19 w 31"/>
                <a:gd name="T21" fmla="*/ 69 h 108"/>
                <a:gd name="T22" fmla="*/ 20 w 31"/>
                <a:gd name="T23" fmla="*/ 66 h 108"/>
                <a:gd name="T24" fmla="*/ 23 w 31"/>
                <a:gd name="T25" fmla="*/ 69 h 108"/>
                <a:gd name="T26" fmla="*/ 25 w 31"/>
                <a:gd name="T27" fmla="*/ 73 h 108"/>
                <a:gd name="T28" fmla="*/ 28 w 31"/>
                <a:gd name="T29" fmla="*/ 71 h 108"/>
                <a:gd name="T30" fmla="*/ 29 w 31"/>
                <a:gd name="T31" fmla="*/ 68 h 108"/>
                <a:gd name="T32" fmla="*/ 26 w 31"/>
                <a:gd name="T33"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08">
                  <a:moveTo>
                    <a:pt x="26" y="19"/>
                  </a:moveTo>
                  <a:cubicBezTo>
                    <a:pt x="26" y="15"/>
                    <a:pt x="25" y="11"/>
                    <a:pt x="23" y="8"/>
                  </a:cubicBezTo>
                  <a:cubicBezTo>
                    <a:pt x="19" y="3"/>
                    <a:pt x="13" y="2"/>
                    <a:pt x="8" y="1"/>
                  </a:cubicBezTo>
                  <a:cubicBezTo>
                    <a:pt x="7" y="1"/>
                    <a:pt x="6" y="0"/>
                    <a:pt x="5" y="1"/>
                  </a:cubicBezTo>
                  <a:cubicBezTo>
                    <a:pt x="4" y="1"/>
                    <a:pt x="3" y="3"/>
                    <a:pt x="3" y="5"/>
                  </a:cubicBezTo>
                  <a:cubicBezTo>
                    <a:pt x="3" y="15"/>
                    <a:pt x="2" y="25"/>
                    <a:pt x="1" y="35"/>
                  </a:cubicBezTo>
                  <a:cubicBezTo>
                    <a:pt x="0" y="56"/>
                    <a:pt x="3" y="77"/>
                    <a:pt x="11" y="96"/>
                  </a:cubicBezTo>
                  <a:cubicBezTo>
                    <a:pt x="13" y="100"/>
                    <a:pt x="15" y="104"/>
                    <a:pt x="18" y="107"/>
                  </a:cubicBezTo>
                  <a:cubicBezTo>
                    <a:pt x="18" y="107"/>
                    <a:pt x="19" y="108"/>
                    <a:pt x="20" y="108"/>
                  </a:cubicBezTo>
                  <a:cubicBezTo>
                    <a:pt x="22" y="107"/>
                    <a:pt x="21" y="105"/>
                    <a:pt x="21" y="104"/>
                  </a:cubicBezTo>
                  <a:cubicBezTo>
                    <a:pt x="19" y="93"/>
                    <a:pt x="18" y="80"/>
                    <a:pt x="19" y="69"/>
                  </a:cubicBezTo>
                  <a:cubicBezTo>
                    <a:pt x="19" y="67"/>
                    <a:pt x="19" y="66"/>
                    <a:pt x="20" y="66"/>
                  </a:cubicBezTo>
                  <a:cubicBezTo>
                    <a:pt x="21" y="65"/>
                    <a:pt x="23" y="67"/>
                    <a:pt x="23" y="69"/>
                  </a:cubicBezTo>
                  <a:cubicBezTo>
                    <a:pt x="23" y="70"/>
                    <a:pt x="24" y="72"/>
                    <a:pt x="25" y="73"/>
                  </a:cubicBezTo>
                  <a:cubicBezTo>
                    <a:pt x="26" y="73"/>
                    <a:pt x="27" y="72"/>
                    <a:pt x="28" y="71"/>
                  </a:cubicBezTo>
                  <a:cubicBezTo>
                    <a:pt x="28" y="70"/>
                    <a:pt x="29" y="69"/>
                    <a:pt x="29" y="68"/>
                  </a:cubicBezTo>
                  <a:cubicBezTo>
                    <a:pt x="31" y="52"/>
                    <a:pt x="29" y="35"/>
                    <a:pt x="26" y="19"/>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64"/>
            <p:cNvSpPr>
              <a:spLocks/>
            </p:cNvSpPr>
            <p:nvPr/>
          </p:nvSpPr>
          <p:spPr bwMode="auto">
            <a:xfrm>
              <a:off x="7920038" y="4087813"/>
              <a:ext cx="346075" cy="133350"/>
            </a:xfrm>
            <a:custGeom>
              <a:avLst/>
              <a:gdLst>
                <a:gd name="T0" fmla="*/ 74 w 91"/>
                <a:gd name="T1" fmla="*/ 9 h 35"/>
                <a:gd name="T2" fmla="*/ 49 w 91"/>
                <a:gd name="T3" fmla="*/ 4 h 35"/>
                <a:gd name="T4" fmla="*/ 35 w 91"/>
                <a:gd name="T5" fmla="*/ 1 h 35"/>
                <a:gd name="T6" fmla="*/ 17 w 91"/>
                <a:gd name="T7" fmla="*/ 5 h 35"/>
                <a:gd name="T8" fmla="*/ 5 w 91"/>
                <a:gd name="T9" fmla="*/ 13 h 35"/>
                <a:gd name="T10" fmla="*/ 0 w 91"/>
                <a:gd name="T11" fmla="*/ 21 h 35"/>
                <a:gd name="T12" fmla="*/ 3 w 91"/>
                <a:gd name="T13" fmla="*/ 22 h 35"/>
                <a:gd name="T14" fmla="*/ 25 w 91"/>
                <a:gd name="T15" fmla="*/ 17 h 35"/>
                <a:gd name="T16" fmla="*/ 44 w 91"/>
                <a:gd name="T17" fmla="*/ 24 h 35"/>
                <a:gd name="T18" fmla="*/ 62 w 91"/>
                <a:gd name="T19" fmla="*/ 34 h 35"/>
                <a:gd name="T20" fmla="*/ 74 w 91"/>
                <a:gd name="T21" fmla="*/ 33 h 35"/>
                <a:gd name="T22" fmla="*/ 85 w 91"/>
                <a:gd name="T23" fmla="*/ 29 h 35"/>
                <a:gd name="T24" fmla="*/ 91 w 91"/>
                <a:gd name="T25" fmla="*/ 19 h 35"/>
                <a:gd name="T26" fmla="*/ 74 w 91"/>
                <a:gd name="T27"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35">
                  <a:moveTo>
                    <a:pt x="74" y="9"/>
                  </a:moveTo>
                  <a:cubicBezTo>
                    <a:pt x="49" y="4"/>
                    <a:pt x="49" y="4"/>
                    <a:pt x="49" y="4"/>
                  </a:cubicBezTo>
                  <a:cubicBezTo>
                    <a:pt x="35" y="1"/>
                    <a:pt x="35" y="1"/>
                    <a:pt x="35" y="1"/>
                  </a:cubicBezTo>
                  <a:cubicBezTo>
                    <a:pt x="29" y="0"/>
                    <a:pt x="22" y="1"/>
                    <a:pt x="17" y="5"/>
                  </a:cubicBezTo>
                  <a:cubicBezTo>
                    <a:pt x="5" y="13"/>
                    <a:pt x="5" y="13"/>
                    <a:pt x="5" y="13"/>
                  </a:cubicBezTo>
                  <a:cubicBezTo>
                    <a:pt x="2" y="15"/>
                    <a:pt x="0" y="18"/>
                    <a:pt x="0" y="21"/>
                  </a:cubicBezTo>
                  <a:cubicBezTo>
                    <a:pt x="0" y="22"/>
                    <a:pt x="2" y="23"/>
                    <a:pt x="3" y="22"/>
                  </a:cubicBezTo>
                  <a:cubicBezTo>
                    <a:pt x="10" y="18"/>
                    <a:pt x="17" y="16"/>
                    <a:pt x="25" y="17"/>
                  </a:cubicBezTo>
                  <a:cubicBezTo>
                    <a:pt x="32" y="18"/>
                    <a:pt x="38" y="21"/>
                    <a:pt x="44" y="24"/>
                  </a:cubicBezTo>
                  <a:cubicBezTo>
                    <a:pt x="49" y="28"/>
                    <a:pt x="55" y="33"/>
                    <a:pt x="62" y="34"/>
                  </a:cubicBezTo>
                  <a:cubicBezTo>
                    <a:pt x="66" y="35"/>
                    <a:pt x="70" y="34"/>
                    <a:pt x="74" y="33"/>
                  </a:cubicBezTo>
                  <a:cubicBezTo>
                    <a:pt x="77" y="32"/>
                    <a:pt x="82" y="31"/>
                    <a:pt x="85" y="29"/>
                  </a:cubicBezTo>
                  <a:cubicBezTo>
                    <a:pt x="87" y="26"/>
                    <a:pt x="89" y="22"/>
                    <a:pt x="91" y="19"/>
                  </a:cubicBezTo>
                  <a:lnTo>
                    <a:pt x="74" y="9"/>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6" name="Freeform 66"/>
            <p:cNvSpPr>
              <a:spLocks/>
            </p:cNvSpPr>
            <p:nvPr/>
          </p:nvSpPr>
          <p:spPr bwMode="auto">
            <a:xfrm>
              <a:off x="8110538" y="3254375"/>
              <a:ext cx="531813" cy="971550"/>
            </a:xfrm>
            <a:custGeom>
              <a:avLst/>
              <a:gdLst>
                <a:gd name="T0" fmla="*/ 73 w 140"/>
                <a:gd name="T1" fmla="*/ 41 h 255"/>
                <a:gd name="T2" fmla="*/ 64 w 140"/>
                <a:gd name="T3" fmla="*/ 33 h 255"/>
                <a:gd name="T4" fmla="*/ 56 w 140"/>
                <a:gd name="T5" fmla="*/ 27 h 255"/>
                <a:gd name="T6" fmla="*/ 52 w 140"/>
                <a:gd name="T7" fmla="*/ 24 h 255"/>
                <a:gd name="T8" fmla="*/ 51 w 140"/>
                <a:gd name="T9" fmla="*/ 23 h 255"/>
                <a:gd name="T10" fmla="*/ 29 w 140"/>
                <a:gd name="T11" fmla="*/ 9 h 255"/>
                <a:gd name="T12" fmla="*/ 11 w 140"/>
                <a:gd name="T13" fmla="*/ 2 h 255"/>
                <a:gd name="T14" fmla="*/ 0 w 140"/>
                <a:gd name="T15" fmla="*/ 0 h 255"/>
                <a:gd name="T16" fmla="*/ 11 w 140"/>
                <a:gd name="T17" fmla="*/ 2 h 255"/>
                <a:gd name="T18" fmla="*/ 12 w 140"/>
                <a:gd name="T19" fmla="*/ 26 h 255"/>
                <a:gd name="T20" fmla="*/ 13 w 140"/>
                <a:gd name="T21" fmla="*/ 44 h 255"/>
                <a:gd name="T22" fmla="*/ 15 w 140"/>
                <a:gd name="T23" fmla="*/ 71 h 255"/>
                <a:gd name="T24" fmla="*/ 15 w 140"/>
                <a:gd name="T25" fmla="*/ 71 h 255"/>
                <a:gd name="T26" fmla="*/ 15 w 140"/>
                <a:gd name="T27" fmla="*/ 71 h 255"/>
                <a:gd name="T28" fmla="*/ 83 w 140"/>
                <a:gd name="T29" fmla="*/ 128 h 255"/>
                <a:gd name="T30" fmla="*/ 80 w 140"/>
                <a:gd name="T31" fmla="*/ 132 h 255"/>
                <a:gd name="T32" fmla="*/ 30 w 140"/>
                <a:gd name="T33" fmla="*/ 213 h 255"/>
                <a:gd name="T34" fmla="*/ 24 w 140"/>
                <a:gd name="T35" fmla="*/ 228 h 255"/>
                <a:gd name="T36" fmla="*/ 27 w 140"/>
                <a:gd name="T37" fmla="*/ 255 h 255"/>
                <a:gd name="T38" fmla="*/ 49 w 140"/>
                <a:gd name="T39" fmla="*/ 241 h 255"/>
                <a:gd name="T40" fmla="*/ 111 w 140"/>
                <a:gd name="T41" fmla="*/ 157 h 255"/>
                <a:gd name="T42" fmla="*/ 111 w 140"/>
                <a:gd name="T43" fmla="*/ 156 h 255"/>
                <a:gd name="T44" fmla="*/ 73 w 140"/>
                <a:gd name="T45" fmla="*/ 4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255">
                  <a:moveTo>
                    <a:pt x="73" y="41"/>
                  </a:moveTo>
                  <a:cubicBezTo>
                    <a:pt x="70" y="38"/>
                    <a:pt x="67" y="35"/>
                    <a:pt x="64" y="33"/>
                  </a:cubicBezTo>
                  <a:cubicBezTo>
                    <a:pt x="61" y="31"/>
                    <a:pt x="58" y="29"/>
                    <a:pt x="56" y="27"/>
                  </a:cubicBezTo>
                  <a:cubicBezTo>
                    <a:pt x="55" y="26"/>
                    <a:pt x="54" y="25"/>
                    <a:pt x="52" y="24"/>
                  </a:cubicBezTo>
                  <a:cubicBezTo>
                    <a:pt x="52" y="24"/>
                    <a:pt x="51" y="24"/>
                    <a:pt x="51" y="23"/>
                  </a:cubicBezTo>
                  <a:cubicBezTo>
                    <a:pt x="42" y="17"/>
                    <a:pt x="35" y="13"/>
                    <a:pt x="29" y="9"/>
                  </a:cubicBezTo>
                  <a:cubicBezTo>
                    <a:pt x="22" y="5"/>
                    <a:pt x="16" y="3"/>
                    <a:pt x="11" y="2"/>
                  </a:cubicBezTo>
                  <a:cubicBezTo>
                    <a:pt x="7" y="1"/>
                    <a:pt x="4" y="0"/>
                    <a:pt x="0" y="0"/>
                  </a:cubicBezTo>
                  <a:cubicBezTo>
                    <a:pt x="11" y="2"/>
                    <a:pt x="11" y="2"/>
                    <a:pt x="11" y="2"/>
                  </a:cubicBezTo>
                  <a:cubicBezTo>
                    <a:pt x="12" y="26"/>
                    <a:pt x="12" y="26"/>
                    <a:pt x="12" y="26"/>
                  </a:cubicBezTo>
                  <a:cubicBezTo>
                    <a:pt x="13" y="44"/>
                    <a:pt x="13" y="44"/>
                    <a:pt x="13" y="44"/>
                  </a:cubicBezTo>
                  <a:cubicBezTo>
                    <a:pt x="15" y="71"/>
                    <a:pt x="15" y="71"/>
                    <a:pt x="15" y="71"/>
                  </a:cubicBezTo>
                  <a:cubicBezTo>
                    <a:pt x="15" y="71"/>
                    <a:pt x="15" y="71"/>
                    <a:pt x="15" y="71"/>
                  </a:cubicBezTo>
                  <a:cubicBezTo>
                    <a:pt x="15" y="71"/>
                    <a:pt x="15" y="71"/>
                    <a:pt x="15" y="71"/>
                  </a:cubicBezTo>
                  <a:cubicBezTo>
                    <a:pt x="83" y="128"/>
                    <a:pt x="83" y="128"/>
                    <a:pt x="83" y="128"/>
                  </a:cubicBezTo>
                  <a:cubicBezTo>
                    <a:pt x="80" y="132"/>
                    <a:pt x="80" y="132"/>
                    <a:pt x="80" y="132"/>
                  </a:cubicBezTo>
                  <a:cubicBezTo>
                    <a:pt x="60" y="157"/>
                    <a:pt x="44" y="184"/>
                    <a:pt x="30" y="213"/>
                  </a:cubicBezTo>
                  <a:cubicBezTo>
                    <a:pt x="24" y="228"/>
                    <a:pt x="24" y="228"/>
                    <a:pt x="24" y="228"/>
                  </a:cubicBezTo>
                  <a:cubicBezTo>
                    <a:pt x="31" y="231"/>
                    <a:pt x="31" y="250"/>
                    <a:pt x="27" y="255"/>
                  </a:cubicBezTo>
                  <a:cubicBezTo>
                    <a:pt x="42" y="251"/>
                    <a:pt x="49" y="241"/>
                    <a:pt x="49" y="241"/>
                  </a:cubicBezTo>
                  <a:cubicBezTo>
                    <a:pt x="111" y="157"/>
                    <a:pt x="111" y="157"/>
                    <a:pt x="111" y="157"/>
                  </a:cubicBezTo>
                  <a:cubicBezTo>
                    <a:pt x="111" y="156"/>
                    <a:pt x="111" y="156"/>
                    <a:pt x="111" y="156"/>
                  </a:cubicBezTo>
                  <a:cubicBezTo>
                    <a:pt x="140" y="116"/>
                    <a:pt x="99" y="67"/>
                    <a:pt x="73" y="41"/>
                  </a:cubicBezTo>
                  <a:close/>
                </a:path>
              </a:pathLst>
            </a:custGeom>
            <a:solidFill>
              <a:srgbClr val="05C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7" name="Freeform 67"/>
            <p:cNvSpPr>
              <a:spLocks/>
            </p:cNvSpPr>
            <p:nvPr/>
          </p:nvSpPr>
          <p:spPr bwMode="auto">
            <a:xfrm>
              <a:off x="7226300" y="3292475"/>
              <a:ext cx="312738" cy="1162050"/>
            </a:xfrm>
            <a:custGeom>
              <a:avLst/>
              <a:gdLst>
                <a:gd name="T0" fmla="*/ 62 w 82"/>
                <a:gd name="T1" fmla="*/ 153 h 305"/>
                <a:gd name="T2" fmla="*/ 82 w 82"/>
                <a:gd name="T3" fmla="*/ 98 h 305"/>
                <a:gd name="T4" fmla="*/ 80 w 82"/>
                <a:gd name="T5" fmla="*/ 79 h 305"/>
                <a:gd name="T6" fmla="*/ 67 w 82"/>
                <a:gd name="T7" fmla="*/ 0 h 305"/>
                <a:gd name="T8" fmla="*/ 38 w 82"/>
                <a:gd name="T9" fmla="*/ 38 h 305"/>
                <a:gd name="T10" fmla="*/ 23 w 82"/>
                <a:gd name="T11" fmla="*/ 142 h 305"/>
                <a:gd name="T12" fmla="*/ 8 w 82"/>
                <a:gd name="T13" fmla="*/ 208 h 305"/>
                <a:gd name="T14" fmla="*/ 0 w 82"/>
                <a:gd name="T15" fmla="*/ 301 h 305"/>
                <a:gd name="T16" fmla="*/ 31 w 82"/>
                <a:gd name="T17" fmla="*/ 305 h 305"/>
                <a:gd name="T18" fmla="*/ 34 w 82"/>
                <a:gd name="T19" fmla="*/ 278 h 305"/>
                <a:gd name="T20" fmla="*/ 58 w 82"/>
                <a:gd name="T21" fmla="*/ 205 h 305"/>
                <a:gd name="T22" fmla="*/ 62 w 82"/>
                <a:gd name="T23" fmla="*/ 15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05">
                  <a:moveTo>
                    <a:pt x="62" y="153"/>
                  </a:moveTo>
                  <a:cubicBezTo>
                    <a:pt x="82" y="98"/>
                    <a:pt x="82" y="98"/>
                    <a:pt x="82" y="98"/>
                  </a:cubicBezTo>
                  <a:cubicBezTo>
                    <a:pt x="81" y="92"/>
                    <a:pt x="81" y="85"/>
                    <a:pt x="80" y="79"/>
                  </a:cubicBezTo>
                  <a:cubicBezTo>
                    <a:pt x="67" y="0"/>
                    <a:pt x="67" y="0"/>
                    <a:pt x="67" y="0"/>
                  </a:cubicBezTo>
                  <a:cubicBezTo>
                    <a:pt x="56" y="2"/>
                    <a:pt x="42" y="19"/>
                    <a:pt x="38" y="38"/>
                  </a:cubicBezTo>
                  <a:cubicBezTo>
                    <a:pt x="23" y="142"/>
                    <a:pt x="23" y="142"/>
                    <a:pt x="23" y="142"/>
                  </a:cubicBezTo>
                  <a:cubicBezTo>
                    <a:pt x="15" y="163"/>
                    <a:pt x="10" y="185"/>
                    <a:pt x="8" y="208"/>
                  </a:cubicBezTo>
                  <a:cubicBezTo>
                    <a:pt x="0" y="301"/>
                    <a:pt x="0" y="301"/>
                    <a:pt x="0" y="301"/>
                  </a:cubicBezTo>
                  <a:cubicBezTo>
                    <a:pt x="31" y="305"/>
                    <a:pt x="31" y="305"/>
                    <a:pt x="31" y="305"/>
                  </a:cubicBezTo>
                  <a:cubicBezTo>
                    <a:pt x="34" y="278"/>
                    <a:pt x="34" y="278"/>
                    <a:pt x="34" y="278"/>
                  </a:cubicBezTo>
                  <a:cubicBezTo>
                    <a:pt x="37" y="253"/>
                    <a:pt x="45" y="228"/>
                    <a:pt x="58" y="205"/>
                  </a:cubicBezTo>
                  <a:cubicBezTo>
                    <a:pt x="62" y="188"/>
                    <a:pt x="64" y="171"/>
                    <a:pt x="62" y="153"/>
                  </a:cubicBezTo>
                  <a:close/>
                </a:path>
              </a:pathLst>
            </a:custGeom>
            <a:solidFill>
              <a:srgbClr val="05C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8" name="Freeform 68"/>
            <p:cNvSpPr>
              <a:spLocks/>
            </p:cNvSpPr>
            <p:nvPr/>
          </p:nvSpPr>
          <p:spPr bwMode="auto">
            <a:xfrm>
              <a:off x="7599363" y="4187825"/>
              <a:ext cx="157163" cy="949325"/>
            </a:xfrm>
            <a:custGeom>
              <a:avLst/>
              <a:gdLst>
                <a:gd name="T0" fmla="*/ 41 w 41"/>
                <a:gd name="T1" fmla="*/ 227 h 249"/>
                <a:gd name="T2" fmla="*/ 26 w 41"/>
                <a:gd name="T3" fmla="*/ 0 h 249"/>
                <a:gd name="T4" fmla="*/ 26 w 41"/>
                <a:gd name="T5" fmla="*/ 0 h 249"/>
                <a:gd name="T6" fmla="*/ 16 w 41"/>
                <a:gd name="T7" fmla="*/ 249 h 249"/>
                <a:gd name="T8" fmla="*/ 41 w 41"/>
                <a:gd name="T9" fmla="*/ 227 h 249"/>
              </a:gdLst>
              <a:ahLst/>
              <a:cxnLst>
                <a:cxn ang="0">
                  <a:pos x="T0" y="T1"/>
                </a:cxn>
                <a:cxn ang="0">
                  <a:pos x="T2" y="T3"/>
                </a:cxn>
                <a:cxn ang="0">
                  <a:pos x="T4" y="T5"/>
                </a:cxn>
                <a:cxn ang="0">
                  <a:pos x="T6" y="T7"/>
                </a:cxn>
                <a:cxn ang="0">
                  <a:pos x="T8" y="T9"/>
                </a:cxn>
              </a:cxnLst>
              <a:rect l="0" t="0" r="r" b="b"/>
              <a:pathLst>
                <a:path w="41" h="249">
                  <a:moveTo>
                    <a:pt x="41" y="227"/>
                  </a:moveTo>
                  <a:cubicBezTo>
                    <a:pt x="28" y="171"/>
                    <a:pt x="29" y="58"/>
                    <a:pt x="26" y="0"/>
                  </a:cubicBezTo>
                  <a:cubicBezTo>
                    <a:pt x="26" y="0"/>
                    <a:pt x="26" y="0"/>
                    <a:pt x="26" y="0"/>
                  </a:cubicBezTo>
                  <a:cubicBezTo>
                    <a:pt x="0" y="60"/>
                    <a:pt x="0" y="186"/>
                    <a:pt x="16" y="249"/>
                  </a:cubicBezTo>
                  <a:cubicBezTo>
                    <a:pt x="17" y="247"/>
                    <a:pt x="18" y="227"/>
                    <a:pt x="41" y="227"/>
                  </a:cubicBezTo>
                  <a:close/>
                </a:path>
              </a:pathLst>
            </a:custGeom>
            <a:solidFill>
              <a:srgbClr val="1A33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9" name="Freeform 69"/>
            <p:cNvSpPr>
              <a:spLocks/>
            </p:cNvSpPr>
            <p:nvPr/>
          </p:nvSpPr>
          <p:spPr bwMode="auto">
            <a:xfrm>
              <a:off x="7683500" y="5045075"/>
              <a:ext cx="430213" cy="1104900"/>
            </a:xfrm>
            <a:custGeom>
              <a:avLst/>
              <a:gdLst>
                <a:gd name="T0" fmla="*/ 105 w 113"/>
                <a:gd name="T1" fmla="*/ 242 h 290"/>
                <a:gd name="T2" fmla="*/ 95 w 113"/>
                <a:gd name="T3" fmla="*/ 222 h 290"/>
                <a:gd name="T4" fmla="*/ 77 w 113"/>
                <a:gd name="T5" fmla="*/ 177 h 290"/>
                <a:gd name="T6" fmla="*/ 74 w 113"/>
                <a:gd name="T7" fmla="*/ 146 h 290"/>
                <a:gd name="T8" fmla="*/ 73 w 113"/>
                <a:gd name="T9" fmla="*/ 107 h 290"/>
                <a:gd name="T10" fmla="*/ 54 w 113"/>
                <a:gd name="T11" fmla="*/ 56 h 290"/>
                <a:gd name="T12" fmla="*/ 68 w 113"/>
                <a:gd name="T13" fmla="*/ 18 h 290"/>
                <a:gd name="T14" fmla="*/ 6 w 113"/>
                <a:gd name="T15" fmla="*/ 5 h 290"/>
                <a:gd name="T16" fmla="*/ 6 w 113"/>
                <a:gd name="T17" fmla="*/ 18 h 290"/>
                <a:gd name="T18" fmla="*/ 5 w 113"/>
                <a:gd name="T19" fmla="*/ 76 h 290"/>
                <a:gd name="T20" fmla="*/ 14 w 113"/>
                <a:gd name="T21" fmla="*/ 100 h 290"/>
                <a:gd name="T22" fmla="*/ 62 w 113"/>
                <a:gd name="T23" fmla="*/ 231 h 290"/>
                <a:gd name="T24" fmla="*/ 62 w 113"/>
                <a:gd name="T25" fmla="*/ 231 h 290"/>
                <a:gd name="T26" fmla="*/ 67 w 113"/>
                <a:gd name="T27" fmla="*/ 246 h 290"/>
                <a:gd name="T28" fmla="*/ 73 w 113"/>
                <a:gd name="T29" fmla="*/ 277 h 290"/>
                <a:gd name="T30" fmla="*/ 78 w 113"/>
                <a:gd name="T31" fmla="*/ 287 h 290"/>
                <a:gd name="T32" fmla="*/ 95 w 113"/>
                <a:gd name="T33" fmla="*/ 287 h 290"/>
                <a:gd name="T34" fmla="*/ 107 w 113"/>
                <a:gd name="T35" fmla="*/ 286 h 290"/>
                <a:gd name="T36" fmla="*/ 110 w 113"/>
                <a:gd name="T37" fmla="*/ 279 h 290"/>
                <a:gd name="T38" fmla="*/ 105 w 113"/>
                <a:gd name="T39" fmla="*/ 24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290">
                  <a:moveTo>
                    <a:pt x="105" y="242"/>
                  </a:moveTo>
                  <a:cubicBezTo>
                    <a:pt x="102" y="235"/>
                    <a:pt x="99" y="229"/>
                    <a:pt x="95" y="222"/>
                  </a:cubicBezTo>
                  <a:cubicBezTo>
                    <a:pt x="92" y="217"/>
                    <a:pt x="80" y="187"/>
                    <a:pt x="77" y="177"/>
                  </a:cubicBezTo>
                  <a:cubicBezTo>
                    <a:pt x="75" y="167"/>
                    <a:pt x="74" y="156"/>
                    <a:pt x="74" y="146"/>
                  </a:cubicBezTo>
                  <a:cubicBezTo>
                    <a:pt x="73" y="107"/>
                    <a:pt x="73" y="107"/>
                    <a:pt x="73" y="107"/>
                  </a:cubicBezTo>
                  <a:cubicBezTo>
                    <a:pt x="70" y="87"/>
                    <a:pt x="66" y="72"/>
                    <a:pt x="54" y="56"/>
                  </a:cubicBezTo>
                  <a:cubicBezTo>
                    <a:pt x="68" y="18"/>
                    <a:pt x="68" y="18"/>
                    <a:pt x="68" y="18"/>
                  </a:cubicBezTo>
                  <a:cubicBezTo>
                    <a:pt x="34" y="0"/>
                    <a:pt x="16" y="0"/>
                    <a:pt x="6" y="5"/>
                  </a:cubicBezTo>
                  <a:cubicBezTo>
                    <a:pt x="6" y="18"/>
                    <a:pt x="6" y="18"/>
                    <a:pt x="6" y="18"/>
                  </a:cubicBezTo>
                  <a:cubicBezTo>
                    <a:pt x="4" y="38"/>
                    <a:pt x="0" y="54"/>
                    <a:pt x="5" y="76"/>
                  </a:cubicBezTo>
                  <a:cubicBezTo>
                    <a:pt x="6" y="79"/>
                    <a:pt x="13" y="98"/>
                    <a:pt x="14" y="100"/>
                  </a:cubicBezTo>
                  <a:cubicBezTo>
                    <a:pt x="62" y="231"/>
                    <a:pt x="62" y="231"/>
                    <a:pt x="62" y="231"/>
                  </a:cubicBezTo>
                  <a:cubicBezTo>
                    <a:pt x="62" y="231"/>
                    <a:pt x="62" y="231"/>
                    <a:pt x="62" y="231"/>
                  </a:cubicBezTo>
                  <a:cubicBezTo>
                    <a:pt x="67" y="246"/>
                    <a:pt x="67" y="246"/>
                    <a:pt x="67" y="246"/>
                  </a:cubicBezTo>
                  <a:cubicBezTo>
                    <a:pt x="69" y="256"/>
                    <a:pt x="70" y="266"/>
                    <a:pt x="73" y="277"/>
                  </a:cubicBezTo>
                  <a:cubicBezTo>
                    <a:pt x="74" y="281"/>
                    <a:pt x="75" y="285"/>
                    <a:pt x="78" y="287"/>
                  </a:cubicBezTo>
                  <a:cubicBezTo>
                    <a:pt x="83" y="290"/>
                    <a:pt x="89" y="287"/>
                    <a:pt x="95" y="287"/>
                  </a:cubicBezTo>
                  <a:cubicBezTo>
                    <a:pt x="99" y="287"/>
                    <a:pt x="104" y="289"/>
                    <a:pt x="107" y="286"/>
                  </a:cubicBezTo>
                  <a:cubicBezTo>
                    <a:pt x="109" y="284"/>
                    <a:pt x="110" y="282"/>
                    <a:pt x="110" y="279"/>
                  </a:cubicBezTo>
                  <a:cubicBezTo>
                    <a:pt x="113" y="267"/>
                    <a:pt x="110" y="254"/>
                    <a:pt x="105" y="242"/>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36" name="Man"/>
          <p:cNvGrpSpPr/>
          <p:nvPr/>
        </p:nvGrpSpPr>
        <p:grpSpPr>
          <a:xfrm>
            <a:off x="3393550" y="1534717"/>
            <a:ext cx="1707356" cy="2783681"/>
            <a:chOff x="5075238" y="2579688"/>
            <a:chExt cx="2276475" cy="3711575"/>
          </a:xfrm>
        </p:grpSpPr>
        <p:sp>
          <p:nvSpPr>
            <p:cNvPr id="100" name="Freeform 100"/>
            <p:cNvSpPr>
              <a:spLocks/>
            </p:cNvSpPr>
            <p:nvPr/>
          </p:nvSpPr>
          <p:spPr bwMode="auto">
            <a:xfrm>
              <a:off x="5075238" y="4552950"/>
              <a:ext cx="742950" cy="704850"/>
            </a:xfrm>
            <a:custGeom>
              <a:avLst/>
              <a:gdLst>
                <a:gd name="T0" fmla="*/ 468 w 468"/>
                <a:gd name="T1" fmla="*/ 207 h 444"/>
                <a:gd name="T2" fmla="*/ 309 w 468"/>
                <a:gd name="T3" fmla="*/ 444 h 444"/>
                <a:gd name="T4" fmla="*/ 0 w 468"/>
                <a:gd name="T5" fmla="*/ 238 h 444"/>
                <a:gd name="T6" fmla="*/ 158 w 468"/>
                <a:gd name="T7" fmla="*/ 0 h 444"/>
                <a:gd name="T8" fmla="*/ 468 w 468"/>
                <a:gd name="T9" fmla="*/ 207 h 444"/>
              </a:gdLst>
              <a:ahLst/>
              <a:cxnLst>
                <a:cxn ang="0">
                  <a:pos x="T0" y="T1"/>
                </a:cxn>
                <a:cxn ang="0">
                  <a:pos x="T2" y="T3"/>
                </a:cxn>
                <a:cxn ang="0">
                  <a:pos x="T4" y="T5"/>
                </a:cxn>
                <a:cxn ang="0">
                  <a:pos x="T6" y="T7"/>
                </a:cxn>
                <a:cxn ang="0">
                  <a:pos x="T8" y="T9"/>
                </a:cxn>
              </a:cxnLst>
              <a:rect l="0" t="0" r="r" b="b"/>
              <a:pathLst>
                <a:path w="468" h="444">
                  <a:moveTo>
                    <a:pt x="468" y="207"/>
                  </a:moveTo>
                  <a:lnTo>
                    <a:pt x="309" y="444"/>
                  </a:lnTo>
                  <a:lnTo>
                    <a:pt x="0" y="238"/>
                  </a:lnTo>
                  <a:lnTo>
                    <a:pt x="158" y="0"/>
                  </a:lnTo>
                  <a:lnTo>
                    <a:pt x="468" y="207"/>
                  </a:lnTo>
                  <a:close/>
                </a:path>
              </a:pathLst>
            </a:custGeom>
            <a:solidFill>
              <a:srgbClr val="3B4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35" name="Group 134"/>
            <p:cNvGrpSpPr/>
            <p:nvPr/>
          </p:nvGrpSpPr>
          <p:grpSpPr>
            <a:xfrm>
              <a:off x="5364163" y="2579688"/>
              <a:ext cx="1987550" cy="3711575"/>
              <a:chOff x="5364163" y="2579688"/>
              <a:chExt cx="1987550" cy="3711575"/>
            </a:xfrm>
          </p:grpSpPr>
          <p:sp>
            <p:nvSpPr>
              <p:cNvPr id="94" name="Freeform 94"/>
              <p:cNvSpPr>
                <a:spLocks/>
              </p:cNvSpPr>
              <p:nvPr/>
            </p:nvSpPr>
            <p:spPr bwMode="auto">
              <a:xfrm>
                <a:off x="6096000" y="6096000"/>
                <a:ext cx="425450" cy="195263"/>
              </a:xfrm>
              <a:custGeom>
                <a:avLst/>
                <a:gdLst>
                  <a:gd name="T0" fmla="*/ 110 w 112"/>
                  <a:gd name="T1" fmla="*/ 45 h 51"/>
                  <a:gd name="T2" fmla="*/ 104 w 112"/>
                  <a:gd name="T3" fmla="*/ 33 h 51"/>
                  <a:gd name="T4" fmla="*/ 93 w 112"/>
                  <a:gd name="T5" fmla="*/ 31 h 51"/>
                  <a:gd name="T6" fmla="*/ 40 w 112"/>
                  <a:gd name="T7" fmla="*/ 0 h 51"/>
                  <a:gd name="T8" fmla="*/ 2 w 112"/>
                  <a:gd name="T9" fmla="*/ 0 h 51"/>
                  <a:gd name="T10" fmla="*/ 2 w 112"/>
                  <a:gd name="T11" fmla="*/ 51 h 51"/>
                  <a:gd name="T12" fmla="*/ 22 w 112"/>
                  <a:gd name="T13" fmla="*/ 51 h 51"/>
                  <a:gd name="T14" fmla="*/ 29 w 112"/>
                  <a:gd name="T15" fmla="*/ 46 h 51"/>
                  <a:gd name="T16" fmla="*/ 30 w 112"/>
                  <a:gd name="T17" fmla="*/ 40 h 51"/>
                  <a:gd name="T18" fmla="*/ 74 w 112"/>
                  <a:gd name="T19" fmla="*/ 51 h 51"/>
                  <a:gd name="T20" fmla="*/ 98 w 112"/>
                  <a:gd name="T21" fmla="*/ 51 h 51"/>
                  <a:gd name="T22" fmla="*/ 110 w 112"/>
                  <a:gd name="T23"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51">
                    <a:moveTo>
                      <a:pt x="110" y="45"/>
                    </a:moveTo>
                    <a:cubicBezTo>
                      <a:pt x="112" y="40"/>
                      <a:pt x="110" y="34"/>
                      <a:pt x="104" y="33"/>
                    </a:cubicBezTo>
                    <a:cubicBezTo>
                      <a:pt x="93" y="31"/>
                      <a:pt x="93" y="31"/>
                      <a:pt x="93" y="31"/>
                    </a:cubicBezTo>
                    <a:cubicBezTo>
                      <a:pt x="70" y="26"/>
                      <a:pt x="58" y="16"/>
                      <a:pt x="40" y="0"/>
                    </a:cubicBezTo>
                    <a:cubicBezTo>
                      <a:pt x="2" y="0"/>
                      <a:pt x="2" y="0"/>
                      <a:pt x="2" y="0"/>
                    </a:cubicBezTo>
                    <a:cubicBezTo>
                      <a:pt x="0" y="17"/>
                      <a:pt x="0" y="34"/>
                      <a:pt x="2" y="51"/>
                    </a:cubicBezTo>
                    <a:cubicBezTo>
                      <a:pt x="22" y="51"/>
                      <a:pt x="22" y="51"/>
                      <a:pt x="22" y="51"/>
                    </a:cubicBezTo>
                    <a:cubicBezTo>
                      <a:pt x="25" y="51"/>
                      <a:pt x="28" y="49"/>
                      <a:pt x="29" y="46"/>
                    </a:cubicBezTo>
                    <a:cubicBezTo>
                      <a:pt x="30" y="40"/>
                      <a:pt x="30" y="40"/>
                      <a:pt x="30" y="40"/>
                    </a:cubicBezTo>
                    <a:cubicBezTo>
                      <a:pt x="46" y="47"/>
                      <a:pt x="56" y="51"/>
                      <a:pt x="74" y="51"/>
                    </a:cubicBezTo>
                    <a:cubicBezTo>
                      <a:pt x="74" y="51"/>
                      <a:pt x="95" y="51"/>
                      <a:pt x="98" y="51"/>
                    </a:cubicBezTo>
                    <a:cubicBezTo>
                      <a:pt x="101" y="51"/>
                      <a:pt x="108" y="48"/>
                      <a:pt x="110" y="4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5" name="Freeform 95"/>
              <p:cNvSpPr>
                <a:spLocks/>
              </p:cNvSpPr>
              <p:nvPr/>
            </p:nvSpPr>
            <p:spPr bwMode="auto">
              <a:xfrm>
                <a:off x="5976938" y="4519613"/>
                <a:ext cx="392113" cy="1584325"/>
              </a:xfrm>
              <a:custGeom>
                <a:avLst/>
                <a:gdLst>
                  <a:gd name="T0" fmla="*/ 103 w 103"/>
                  <a:gd name="T1" fmla="*/ 0 h 416"/>
                  <a:gd name="T2" fmla="*/ 87 w 103"/>
                  <a:gd name="T3" fmla="*/ 208 h 416"/>
                  <a:gd name="T4" fmla="*/ 84 w 103"/>
                  <a:gd name="T5" fmla="*/ 303 h 416"/>
                  <a:gd name="T6" fmla="*/ 72 w 103"/>
                  <a:gd name="T7" fmla="*/ 416 h 416"/>
                  <a:gd name="T8" fmla="*/ 33 w 103"/>
                  <a:gd name="T9" fmla="*/ 415 h 416"/>
                  <a:gd name="T10" fmla="*/ 26 w 103"/>
                  <a:gd name="T11" fmla="*/ 205 h 416"/>
                  <a:gd name="T12" fmla="*/ 3 w 103"/>
                  <a:gd name="T13" fmla="*/ 49 h 416"/>
                  <a:gd name="T14" fmla="*/ 0 w 103"/>
                  <a:gd name="T15" fmla="*/ 0 h 416"/>
                  <a:gd name="T16" fmla="*/ 103 w 103"/>
                  <a:gd name="T1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416">
                    <a:moveTo>
                      <a:pt x="103" y="0"/>
                    </a:moveTo>
                    <a:cubicBezTo>
                      <a:pt x="87" y="208"/>
                      <a:pt x="87" y="208"/>
                      <a:pt x="87" y="208"/>
                    </a:cubicBezTo>
                    <a:cubicBezTo>
                      <a:pt x="87" y="208"/>
                      <a:pt x="88" y="279"/>
                      <a:pt x="84" y="303"/>
                    </a:cubicBezTo>
                    <a:cubicBezTo>
                      <a:pt x="84" y="303"/>
                      <a:pt x="75" y="381"/>
                      <a:pt x="72" y="416"/>
                    </a:cubicBezTo>
                    <a:cubicBezTo>
                      <a:pt x="33" y="415"/>
                      <a:pt x="33" y="415"/>
                      <a:pt x="33" y="415"/>
                    </a:cubicBezTo>
                    <a:cubicBezTo>
                      <a:pt x="32" y="380"/>
                      <a:pt x="22" y="236"/>
                      <a:pt x="26" y="205"/>
                    </a:cubicBezTo>
                    <a:cubicBezTo>
                      <a:pt x="26" y="205"/>
                      <a:pt x="5" y="87"/>
                      <a:pt x="3" y="49"/>
                    </a:cubicBezTo>
                    <a:cubicBezTo>
                      <a:pt x="0" y="0"/>
                      <a:pt x="0" y="0"/>
                      <a:pt x="0" y="0"/>
                    </a:cubicBezTo>
                    <a:lnTo>
                      <a:pt x="103" y="0"/>
                    </a:lnTo>
                    <a:close/>
                  </a:path>
                </a:pathLst>
              </a:custGeom>
              <a:solidFill>
                <a:srgbClr val="4A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6" name="Freeform 96"/>
              <p:cNvSpPr>
                <a:spLocks/>
              </p:cNvSpPr>
              <p:nvPr/>
            </p:nvSpPr>
            <p:spPr bwMode="auto">
              <a:xfrm>
                <a:off x="5513388" y="6096000"/>
                <a:ext cx="425450" cy="195263"/>
              </a:xfrm>
              <a:custGeom>
                <a:avLst/>
                <a:gdLst>
                  <a:gd name="T0" fmla="*/ 2 w 112"/>
                  <a:gd name="T1" fmla="*/ 45 h 51"/>
                  <a:gd name="T2" fmla="*/ 8 w 112"/>
                  <a:gd name="T3" fmla="*/ 33 h 51"/>
                  <a:gd name="T4" fmla="*/ 19 w 112"/>
                  <a:gd name="T5" fmla="*/ 31 h 51"/>
                  <a:gd name="T6" fmla="*/ 72 w 112"/>
                  <a:gd name="T7" fmla="*/ 0 h 51"/>
                  <a:gd name="T8" fmla="*/ 110 w 112"/>
                  <a:gd name="T9" fmla="*/ 0 h 51"/>
                  <a:gd name="T10" fmla="*/ 110 w 112"/>
                  <a:gd name="T11" fmla="*/ 51 h 51"/>
                  <a:gd name="T12" fmla="*/ 90 w 112"/>
                  <a:gd name="T13" fmla="*/ 51 h 51"/>
                  <a:gd name="T14" fmla="*/ 83 w 112"/>
                  <a:gd name="T15" fmla="*/ 46 h 51"/>
                  <a:gd name="T16" fmla="*/ 82 w 112"/>
                  <a:gd name="T17" fmla="*/ 40 h 51"/>
                  <a:gd name="T18" fmla="*/ 39 w 112"/>
                  <a:gd name="T19" fmla="*/ 51 h 51"/>
                  <a:gd name="T20" fmla="*/ 14 w 112"/>
                  <a:gd name="T21" fmla="*/ 51 h 51"/>
                  <a:gd name="T22" fmla="*/ 2 w 112"/>
                  <a:gd name="T23"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51">
                    <a:moveTo>
                      <a:pt x="2" y="45"/>
                    </a:moveTo>
                    <a:cubicBezTo>
                      <a:pt x="0" y="40"/>
                      <a:pt x="3" y="34"/>
                      <a:pt x="8" y="33"/>
                    </a:cubicBezTo>
                    <a:cubicBezTo>
                      <a:pt x="19" y="31"/>
                      <a:pt x="19" y="31"/>
                      <a:pt x="19" y="31"/>
                    </a:cubicBezTo>
                    <a:cubicBezTo>
                      <a:pt x="43" y="26"/>
                      <a:pt x="54" y="16"/>
                      <a:pt x="72" y="0"/>
                    </a:cubicBezTo>
                    <a:cubicBezTo>
                      <a:pt x="110" y="0"/>
                      <a:pt x="110" y="0"/>
                      <a:pt x="110" y="0"/>
                    </a:cubicBezTo>
                    <a:cubicBezTo>
                      <a:pt x="112" y="17"/>
                      <a:pt x="112" y="34"/>
                      <a:pt x="110" y="51"/>
                    </a:cubicBezTo>
                    <a:cubicBezTo>
                      <a:pt x="90" y="51"/>
                      <a:pt x="90" y="51"/>
                      <a:pt x="90" y="51"/>
                    </a:cubicBezTo>
                    <a:cubicBezTo>
                      <a:pt x="87" y="51"/>
                      <a:pt x="84" y="49"/>
                      <a:pt x="83" y="46"/>
                    </a:cubicBezTo>
                    <a:cubicBezTo>
                      <a:pt x="82" y="40"/>
                      <a:pt x="82" y="40"/>
                      <a:pt x="82" y="40"/>
                    </a:cubicBezTo>
                    <a:cubicBezTo>
                      <a:pt x="66" y="47"/>
                      <a:pt x="57" y="51"/>
                      <a:pt x="39" y="51"/>
                    </a:cubicBezTo>
                    <a:cubicBezTo>
                      <a:pt x="39" y="51"/>
                      <a:pt x="18" y="51"/>
                      <a:pt x="14" y="51"/>
                    </a:cubicBezTo>
                    <a:cubicBezTo>
                      <a:pt x="11" y="51"/>
                      <a:pt x="4" y="48"/>
                      <a:pt x="2" y="4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7" name="Freeform 97"/>
              <p:cNvSpPr>
                <a:spLocks/>
              </p:cNvSpPr>
              <p:nvPr/>
            </p:nvSpPr>
            <p:spPr bwMode="auto">
              <a:xfrm>
                <a:off x="5649913" y="4519613"/>
                <a:ext cx="369888" cy="1584325"/>
              </a:xfrm>
              <a:custGeom>
                <a:avLst/>
                <a:gdLst>
                  <a:gd name="T0" fmla="*/ 0 w 97"/>
                  <a:gd name="T1" fmla="*/ 0 h 416"/>
                  <a:gd name="T2" fmla="*/ 19 w 97"/>
                  <a:gd name="T3" fmla="*/ 208 h 416"/>
                  <a:gd name="T4" fmla="*/ 21 w 97"/>
                  <a:gd name="T5" fmla="*/ 303 h 416"/>
                  <a:gd name="T6" fmla="*/ 34 w 97"/>
                  <a:gd name="T7" fmla="*/ 416 h 416"/>
                  <a:gd name="T8" fmla="*/ 74 w 97"/>
                  <a:gd name="T9" fmla="*/ 415 h 416"/>
                  <a:gd name="T10" fmla="*/ 82 w 97"/>
                  <a:gd name="T11" fmla="*/ 295 h 416"/>
                  <a:gd name="T12" fmla="*/ 80 w 97"/>
                  <a:gd name="T13" fmla="*/ 205 h 416"/>
                  <a:gd name="T14" fmla="*/ 94 w 97"/>
                  <a:gd name="T15" fmla="*/ 49 h 416"/>
                  <a:gd name="T16" fmla="*/ 97 w 97"/>
                  <a:gd name="T17" fmla="*/ 0 h 416"/>
                  <a:gd name="T18" fmla="*/ 0 w 97"/>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16">
                    <a:moveTo>
                      <a:pt x="0" y="0"/>
                    </a:moveTo>
                    <a:cubicBezTo>
                      <a:pt x="19" y="208"/>
                      <a:pt x="19" y="208"/>
                      <a:pt x="19" y="208"/>
                    </a:cubicBezTo>
                    <a:cubicBezTo>
                      <a:pt x="19" y="208"/>
                      <a:pt x="17" y="279"/>
                      <a:pt x="21" y="303"/>
                    </a:cubicBezTo>
                    <a:cubicBezTo>
                      <a:pt x="21" y="303"/>
                      <a:pt x="31" y="381"/>
                      <a:pt x="34" y="416"/>
                    </a:cubicBezTo>
                    <a:cubicBezTo>
                      <a:pt x="74" y="415"/>
                      <a:pt x="74" y="415"/>
                      <a:pt x="74" y="415"/>
                    </a:cubicBezTo>
                    <a:cubicBezTo>
                      <a:pt x="75" y="380"/>
                      <a:pt x="82" y="295"/>
                      <a:pt x="82" y="295"/>
                    </a:cubicBezTo>
                    <a:cubicBezTo>
                      <a:pt x="85" y="263"/>
                      <a:pt x="84" y="236"/>
                      <a:pt x="80" y="205"/>
                    </a:cubicBezTo>
                    <a:cubicBezTo>
                      <a:pt x="80" y="205"/>
                      <a:pt x="92" y="87"/>
                      <a:pt x="94" y="49"/>
                    </a:cubicBezTo>
                    <a:cubicBezTo>
                      <a:pt x="97" y="0"/>
                      <a:pt x="97" y="0"/>
                      <a:pt x="97" y="0"/>
                    </a:cubicBezTo>
                    <a:lnTo>
                      <a:pt x="0" y="0"/>
                    </a:lnTo>
                    <a:close/>
                  </a:path>
                </a:pathLst>
              </a:custGeom>
              <a:solidFill>
                <a:srgbClr val="527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8" name="Freeform 98"/>
              <p:cNvSpPr>
                <a:spLocks/>
              </p:cNvSpPr>
              <p:nvPr/>
            </p:nvSpPr>
            <p:spPr bwMode="auto">
              <a:xfrm>
                <a:off x="5832475" y="4240213"/>
                <a:ext cx="366713" cy="279400"/>
              </a:xfrm>
              <a:custGeom>
                <a:avLst/>
                <a:gdLst>
                  <a:gd name="T0" fmla="*/ 103 w 231"/>
                  <a:gd name="T1" fmla="*/ 0 h 176"/>
                  <a:gd name="T2" fmla="*/ 0 w 231"/>
                  <a:gd name="T3" fmla="*/ 176 h 176"/>
                  <a:gd name="T4" fmla="*/ 231 w 231"/>
                  <a:gd name="T5" fmla="*/ 176 h 176"/>
                  <a:gd name="T6" fmla="*/ 103 w 231"/>
                  <a:gd name="T7" fmla="*/ 0 h 176"/>
                </a:gdLst>
                <a:ahLst/>
                <a:cxnLst>
                  <a:cxn ang="0">
                    <a:pos x="T0" y="T1"/>
                  </a:cxn>
                  <a:cxn ang="0">
                    <a:pos x="T2" y="T3"/>
                  </a:cxn>
                  <a:cxn ang="0">
                    <a:pos x="T4" y="T5"/>
                  </a:cxn>
                  <a:cxn ang="0">
                    <a:pos x="T6" y="T7"/>
                  </a:cxn>
                </a:cxnLst>
                <a:rect l="0" t="0" r="r" b="b"/>
                <a:pathLst>
                  <a:path w="231" h="176">
                    <a:moveTo>
                      <a:pt x="103" y="0"/>
                    </a:moveTo>
                    <a:lnTo>
                      <a:pt x="0" y="176"/>
                    </a:lnTo>
                    <a:lnTo>
                      <a:pt x="231" y="176"/>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9" name="Freeform 99"/>
              <p:cNvSpPr>
                <a:spLocks/>
              </p:cNvSpPr>
              <p:nvPr/>
            </p:nvSpPr>
            <p:spPr bwMode="auto">
              <a:xfrm>
                <a:off x="5364163" y="3063875"/>
                <a:ext cx="1793875" cy="1692275"/>
              </a:xfrm>
              <a:custGeom>
                <a:avLst/>
                <a:gdLst>
                  <a:gd name="T0" fmla="*/ 69 w 471"/>
                  <a:gd name="T1" fmla="*/ 58 h 444"/>
                  <a:gd name="T2" fmla="*/ 11 w 471"/>
                  <a:gd name="T3" fmla="*/ 168 h 444"/>
                  <a:gd name="T4" fmla="*/ 3 w 471"/>
                  <a:gd name="T5" fmla="*/ 217 h 444"/>
                  <a:gd name="T6" fmla="*/ 1 w 471"/>
                  <a:gd name="T7" fmla="*/ 264 h 444"/>
                  <a:gd name="T8" fmla="*/ 11 w 471"/>
                  <a:gd name="T9" fmla="*/ 394 h 444"/>
                  <a:gd name="T10" fmla="*/ 47 w 471"/>
                  <a:gd name="T11" fmla="*/ 394 h 444"/>
                  <a:gd name="T12" fmla="*/ 50 w 471"/>
                  <a:gd name="T13" fmla="*/ 278 h 444"/>
                  <a:gd name="T14" fmla="*/ 65 w 471"/>
                  <a:gd name="T15" fmla="*/ 218 h 444"/>
                  <a:gd name="T16" fmla="*/ 84 w 471"/>
                  <a:gd name="T17" fmla="*/ 152 h 444"/>
                  <a:gd name="T18" fmla="*/ 70 w 471"/>
                  <a:gd name="T19" fmla="*/ 344 h 444"/>
                  <a:gd name="T20" fmla="*/ 60 w 471"/>
                  <a:gd name="T21" fmla="*/ 391 h 444"/>
                  <a:gd name="T22" fmla="*/ 98 w 471"/>
                  <a:gd name="T23" fmla="*/ 407 h 444"/>
                  <a:gd name="T24" fmla="*/ 166 w 471"/>
                  <a:gd name="T25" fmla="*/ 309 h 444"/>
                  <a:gd name="T26" fmla="*/ 284 w 471"/>
                  <a:gd name="T27" fmla="*/ 391 h 444"/>
                  <a:gd name="T28" fmla="*/ 246 w 471"/>
                  <a:gd name="T29" fmla="*/ 227 h 444"/>
                  <a:gd name="T30" fmla="*/ 244 w 471"/>
                  <a:gd name="T31" fmla="*/ 167 h 444"/>
                  <a:gd name="T32" fmla="*/ 249 w 471"/>
                  <a:gd name="T33" fmla="*/ 126 h 444"/>
                  <a:gd name="T34" fmla="*/ 333 w 471"/>
                  <a:gd name="T35" fmla="*/ 121 h 444"/>
                  <a:gd name="T36" fmla="*/ 399 w 471"/>
                  <a:gd name="T37" fmla="*/ 94 h 444"/>
                  <a:gd name="T38" fmla="*/ 471 w 471"/>
                  <a:gd name="T39" fmla="*/ 26 h 444"/>
                  <a:gd name="T40" fmla="*/ 450 w 471"/>
                  <a:gd name="T41" fmla="*/ 0 h 444"/>
                  <a:gd name="T42" fmla="*/ 371 w 471"/>
                  <a:gd name="T43" fmla="*/ 52 h 444"/>
                  <a:gd name="T44" fmla="*/ 333 w 471"/>
                  <a:gd name="T45" fmla="*/ 59 h 444"/>
                  <a:gd name="T46" fmla="*/ 254 w 471"/>
                  <a:gd name="T47" fmla="*/ 44 h 444"/>
                  <a:gd name="T48" fmla="*/ 196 w 471"/>
                  <a:gd name="T49" fmla="*/ 38 h 444"/>
                  <a:gd name="T50" fmla="*/ 166 w 471"/>
                  <a:gd name="T51" fmla="*/ 35 h 444"/>
                  <a:gd name="T52" fmla="*/ 162 w 471"/>
                  <a:gd name="T53" fmla="*/ 35 h 444"/>
                  <a:gd name="T54" fmla="*/ 131 w 471"/>
                  <a:gd name="T55" fmla="*/ 39 h 444"/>
                  <a:gd name="T56" fmla="*/ 131 w 471"/>
                  <a:gd name="T57" fmla="*/ 39 h 444"/>
                  <a:gd name="T58" fmla="*/ 131 w 471"/>
                  <a:gd name="T59" fmla="*/ 39 h 444"/>
                  <a:gd name="T60" fmla="*/ 94 w 471"/>
                  <a:gd name="T61" fmla="*/ 47 h 444"/>
                  <a:gd name="T62" fmla="*/ 69 w 471"/>
                  <a:gd name="T63" fmla="*/ 5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1" h="444">
                    <a:moveTo>
                      <a:pt x="69" y="58"/>
                    </a:moveTo>
                    <a:cubicBezTo>
                      <a:pt x="43" y="81"/>
                      <a:pt x="22" y="128"/>
                      <a:pt x="11" y="168"/>
                    </a:cubicBezTo>
                    <a:cubicBezTo>
                      <a:pt x="3" y="217"/>
                      <a:pt x="3" y="217"/>
                      <a:pt x="3" y="217"/>
                    </a:cubicBezTo>
                    <a:cubicBezTo>
                      <a:pt x="1" y="232"/>
                      <a:pt x="0" y="248"/>
                      <a:pt x="1" y="264"/>
                    </a:cubicBezTo>
                    <a:cubicBezTo>
                      <a:pt x="11" y="394"/>
                      <a:pt x="11" y="394"/>
                      <a:pt x="11" y="394"/>
                    </a:cubicBezTo>
                    <a:cubicBezTo>
                      <a:pt x="47" y="394"/>
                      <a:pt x="47" y="394"/>
                      <a:pt x="47" y="394"/>
                    </a:cubicBezTo>
                    <a:cubicBezTo>
                      <a:pt x="50" y="278"/>
                      <a:pt x="50" y="278"/>
                      <a:pt x="50" y="278"/>
                    </a:cubicBezTo>
                    <a:cubicBezTo>
                      <a:pt x="51" y="257"/>
                      <a:pt x="56" y="237"/>
                      <a:pt x="65" y="218"/>
                    </a:cubicBezTo>
                    <a:cubicBezTo>
                      <a:pt x="84" y="152"/>
                      <a:pt x="84" y="152"/>
                      <a:pt x="84" y="152"/>
                    </a:cubicBezTo>
                    <a:cubicBezTo>
                      <a:pt x="92" y="205"/>
                      <a:pt x="84" y="293"/>
                      <a:pt x="70" y="344"/>
                    </a:cubicBezTo>
                    <a:cubicBezTo>
                      <a:pt x="60" y="391"/>
                      <a:pt x="60" y="391"/>
                      <a:pt x="60" y="391"/>
                    </a:cubicBezTo>
                    <a:cubicBezTo>
                      <a:pt x="69" y="399"/>
                      <a:pt x="73" y="411"/>
                      <a:pt x="98" y="407"/>
                    </a:cubicBezTo>
                    <a:cubicBezTo>
                      <a:pt x="142" y="399"/>
                      <a:pt x="166" y="309"/>
                      <a:pt x="166" y="309"/>
                    </a:cubicBezTo>
                    <a:cubicBezTo>
                      <a:pt x="166" y="309"/>
                      <a:pt x="220" y="444"/>
                      <a:pt x="284" y="391"/>
                    </a:cubicBezTo>
                    <a:cubicBezTo>
                      <a:pt x="284" y="391"/>
                      <a:pt x="256" y="285"/>
                      <a:pt x="246" y="227"/>
                    </a:cubicBezTo>
                    <a:cubicBezTo>
                      <a:pt x="242" y="207"/>
                      <a:pt x="242" y="187"/>
                      <a:pt x="244" y="167"/>
                    </a:cubicBezTo>
                    <a:cubicBezTo>
                      <a:pt x="249" y="126"/>
                      <a:pt x="249" y="126"/>
                      <a:pt x="249" y="126"/>
                    </a:cubicBezTo>
                    <a:cubicBezTo>
                      <a:pt x="333" y="121"/>
                      <a:pt x="333" y="121"/>
                      <a:pt x="333" y="121"/>
                    </a:cubicBezTo>
                    <a:cubicBezTo>
                      <a:pt x="357" y="121"/>
                      <a:pt x="381" y="111"/>
                      <a:pt x="399" y="94"/>
                    </a:cubicBezTo>
                    <a:cubicBezTo>
                      <a:pt x="471" y="26"/>
                      <a:pt x="471" y="26"/>
                      <a:pt x="471" y="26"/>
                    </a:cubicBezTo>
                    <a:cubicBezTo>
                      <a:pt x="450" y="0"/>
                      <a:pt x="450" y="0"/>
                      <a:pt x="450" y="0"/>
                    </a:cubicBezTo>
                    <a:cubicBezTo>
                      <a:pt x="371" y="52"/>
                      <a:pt x="371" y="52"/>
                      <a:pt x="371" y="52"/>
                    </a:cubicBezTo>
                    <a:cubicBezTo>
                      <a:pt x="360" y="59"/>
                      <a:pt x="346" y="61"/>
                      <a:pt x="333" y="59"/>
                    </a:cubicBezTo>
                    <a:cubicBezTo>
                      <a:pt x="254" y="44"/>
                      <a:pt x="254" y="44"/>
                      <a:pt x="254" y="44"/>
                    </a:cubicBezTo>
                    <a:cubicBezTo>
                      <a:pt x="237" y="42"/>
                      <a:pt x="200" y="38"/>
                      <a:pt x="196" y="38"/>
                    </a:cubicBezTo>
                    <a:cubicBezTo>
                      <a:pt x="187" y="36"/>
                      <a:pt x="177" y="35"/>
                      <a:pt x="166" y="35"/>
                    </a:cubicBezTo>
                    <a:cubicBezTo>
                      <a:pt x="165" y="35"/>
                      <a:pt x="163" y="35"/>
                      <a:pt x="162" y="35"/>
                    </a:cubicBezTo>
                    <a:cubicBezTo>
                      <a:pt x="150" y="36"/>
                      <a:pt x="140" y="37"/>
                      <a:pt x="131" y="39"/>
                    </a:cubicBezTo>
                    <a:cubicBezTo>
                      <a:pt x="131" y="39"/>
                      <a:pt x="131" y="39"/>
                      <a:pt x="131" y="39"/>
                    </a:cubicBezTo>
                    <a:cubicBezTo>
                      <a:pt x="131" y="39"/>
                      <a:pt x="131" y="39"/>
                      <a:pt x="131" y="39"/>
                    </a:cubicBezTo>
                    <a:cubicBezTo>
                      <a:pt x="117" y="41"/>
                      <a:pt x="105" y="44"/>
                      <a:pt x="94" y="47"/>
                    </a:cubicBezTo>
                    <a:cubicBezTo>
                      <a:pt x="84" y="51"/>
                      <a:pt x="76" y="54"/>
                      <a:pt x="69" y="58"/>
                    </a:cubicBezTo>
                    <a:close/>
                  </a:path>
                </a:pathLst>
              </a:custGeom>
              <a:solidFill>
                <a:srgbClr val="5C7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1" name="Freeform 101"/>
              <p:cNvSpPr>
                <a:spLocks/>
              </p:cNvSpPr>
              <p:nvPr/>
            </p:nvSpPr>
            <p:spPr bwMode="auto">
              <a:xfrm>
                <a:off x="5375275" y="4560888"/>
                <a:ext cx="222250" cy="274638"/>
              </a:xfrm>
              <a:custGeom>
                <a:avLst/>
                <a:gdLst>
                  <a:gd name="T0" fmla="*/ 11 w 58"/>
                  <a:gd name="T1" fmla="*/ 0 h 72"/>
                  <a:gd name="T2" fmla="*/ 1 w 58"/>
                  <a:gd name="T3" fmla="*/ 41 h 72"/>
                  <a:gd name="T4" fmla="*/ 4 w 58"/>
                  <a:gd name="T5" fmla="*/ 55 h 72"/>
                  <a:gd name="T6" fmla="*/ 15 w 58"/>
                  <a:gd name="T7" fmla="*/ 69 h 72"/>
                  <a:gd name="T8" fmla="*/ 15 w 58"/>
                  <a:gd name="T9" fmla="*/ 69 h 72"/>
                  <a:gd name="T10" fmla="*/ 28 w 58"/>
                  <a:gd name="T11" fmla="*/ 70 h 72"/>
                  <a:gd name="T12" fmla="*/ 36 w 58"/>
                  <a:gd name="T13" fmla="*/ 64 h 72"/>
                  <a:gd name="T14" fmla="*/ 46 w 58"/>
                  <a:gd name="T15" fmla="*/ 39 h 72"/>
                  <a:gd name="T16" fmla="*/ 47 w 58"/>
                  <a:gd name="T17" fmla="*/ 39 h 72"/>
                  <a:gd name="T18" fmla="*/ 50 w 58"/>
                  <a:gd name="T19" fmla="*/ 52 h 72"/>
                  <a:gd name="T20" fmla="*/ 54 w 58"/>
                  <a:gd name="T21" fmla="*/ 55 h 72"/>
                  <a:gd name="T22" fmla="*/ 57 w 58"/>
                  <a:gd name="T23" fmla="*/ 51 h 72"/>
                  <a:gd name="T24" fmla="*/ 57 w 58"/>
                  <a:gd name="T25" fmla="*/ 35 h 72"/>
                  <a:gd name="T26" fmla="*/ 52 w 58"/>
                  <a:gd name="T27" fmla="*/ 25 h 72"/>
                  <a:gd name="T28" fmla="*/ 41 w 58"/>
                  <a:gd name="T29" fmla="*/ 0 h 72"/>
                  <a:gd name="T30" fmla="*/ 11 w 58"/>
                  <a:gd name="T31" fmla="*/ 0 h 72"/>
                  <a:gd name="T32" fmla="*/ 11 w 58"/>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2">
                    <a:moveTo>
                      <a:pt x="11" y="0"/>
                    </a:moveTo>
                    <a:cubicBezTo>
                      <a:pt x="1" y="41"/>
                      <a:pt x="1" y="41"/>
                      <a:pt x="1" y="41"/>
                    </a:cubicBezTo>
                    <a:cubicBezTo>
                      <a:pt x="0" y="46"/>
                      <a:pt x="1" y="52"/>
                      <a:pt x="4" y="55"/>
                    </a:cubicBezTo>
                    <a:cubicBezTo>
                      <a:pt x="8" y="59"/>
                      <a:pt x="10" y="67"/>
                      <a:pt x="15" y="69"/>
                    </a:cubicBezTo>
                    <a:cubicBezTo>
                      <a:pt x="15" y="69"/>
                      <a:pt x="15" y="69"/>
                      <a:pt x="15" y="69"/>
                    </a:cubicBezTo>
                    <a:cubicBezTo>
                      <a:pt x="21" y="72"/>
                      <a:pt x="22" y="69"/>
                      <a:pt x="28" y="70"/>
                    </a:cubicBezTo>
                    <a:cubicBezTo>
                      <a:pt x="32" y="70"/>
                      <a:pt x="36" y="67"/>
                      <a:pt x="36" y="64"/>
                    </a:cubicBezTo>
                    <a:cubicBezTo>
                      <a:pt x="46" y="39"/>
                      <a:pt x="46" y="39"/>
                      <a:pt x="46" y="39"/>
                    </a:cubicBezTo>
                    <a:cubicBezTo>
                      <a:pt x="46" y="38"/>
                      <a:pt x="47" y="38"/>
                      <a:pt x="47" y="39"/>
                    </a:cubicBezTo>
                    <a:cubicBezTo>
                      <a:pt x="50" y="52"/>
                      <a:pt x="50" y="52"/>
                      <a:pt x="50" y="52"/>
                    </a:cubicBezTo>
                    <a:cubicBezTo>
                      <a:pt x="50" y="54"/>
                      <a:pt x="52" y="56"/>
                      <a:pt x="54" y="55"/>
                    </a:cubicBezTo>
                    <a:cubicBezTo>
                      <a:pt x="56" y="55"/>
                      <a:pt x="58" y="53"/>
                      <a:pt x="57" y="51"/>
                    </a:cubicBezTo>
                    <a:cubicBezTo>
                      <a:pt x="57" y="35"/>
                      <a:pt x="57" y="35"/>
                      <a:pt x="57" y="35"/>
                    </a:cubicBezTo>
                    <a:cubicBezTo>
                      <a:pt x="56" y="31"/>
                      <a:pt x="55" y="28"/>
                      <a:pt x="52" y="25"/>
                    </a:cubicBezTo>
                    <a:cubicBezTo>
                      <a:pt x="41" y="0"/>
                      <a:pt x="41" y="0"/>
                      <a:pt x="41" y="0"/>
                    </a:cubicBezTo>
                    <a:cubicBezTo>
                      <a:pt x="41" y="0"/>
                      <a:pt x="11" y="0"/>
                      <a:pt x="11" y="0"/>
                    </a:cubicBezTo>
                    <a:cubicBezTo>
                      <a:pt x="11" y="0"/>
                      <a:pt x="11" y="0"/>
                      <a:pt x="11"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2" name="Freeform 102"/>
              <p:cNvSpPr>
                <a:spLocks/>
              </p:cNvSpPr>
              <p:nvPr/>
            </p:nvSpPr>
            <p:spPr bwMode="auto">
              <a:xfrm>
                <a:off x="7085013" y="2868613"/>
                <a:ext cx="266700" cy="271463"/>
              </a:xfrm>
              <a:custGeom>
                <a:avLst/>
                <a:gdLst>
                  <a:gd name="T0" fmla="*/ 58 w 70"/>
                  <a:gd name="T1" fmla="*/ 8 h 71"/>
                  <a:gd name="T2" fmla="*/ 60 w 70"/>
                  <a:gd name="T3" fmla="*/ 3 h 71"/>
                  <a:gd name="T4" fmla="*/ 64 w 70"/>
                  <a:gd name="T5" fmla="*/ 1 h 71"/>
                  <a:gd name="T6" fmla="*/ 68 w 70"/>
                  <a:gd name="T7" fmla="*/ 5 h 71"/>
                  <a:gd name="T8" fmla="*/ 66 w 70"/>
                  <a:gd name="T9" fmla="*/ 24 h 71"/>
                  <a:gd name="T10" fmla="*/ 23 w 70"/>
                  <a:gd name="T11" fmla="*/ 69 h 71"/>
                  <a:gd name="T12" fmla="*/ 16 w 70"/>
                  <a:gd name="T13" fmla="*/ 71 h 71"/>
                  <a:gd name="T14" fmla="*/ 7 w 70"/>
                  <a:gd name="T15" fmla="*/ 65 h 71"/>
                  <a:gd name="T16" fmla="*/ 1 w 70"/>
                  <a:gd name="T17" fmla="*/ 50 h 71"/>
                  <a:gd name="T18" fmla="*/ 4 w 70"/>
                  <a:gd name="T19" fmla="*/ 45 h 71"/>
                  <a:gd name="T20" fmla="*/ 6 w 70"/>
                  <a:gd name="T21" fmla="*/ 40 h 71"/>
                  <a:gd name="T22" fmla="*/ 9 w 70"/>
                  <a:gd name="T23" fmla="*/ 29 h 71"/>
                  <a:gd name="T24" fmla="*/ 18 w 70"/>
                  <a:gd name="T25" fmla="*/ 12 h 71"/>
                  <a:gd name="T26" fmla="*/ 22 w 70"/>
                  <a:gd name="T27" fmla="*/ 11 h 71"/>
                  <a:gd name="T28" fmla="*/ 25 w 70"/>
                  <a:gd name="T29" fmla="*/ 16 h 71"/>
                  <a:gd name="T30" fmla="*/ 23 w 70"/>
                  <a:gd name="T31" fmla="*/ 32 h 71"/>
                  <a:gd name="T32" fmla="*/ 24 w 70"/>
                  <a:gd name="T33" fmla="*/ 36 h 71"/>
                  <a:gd name="T34" fmla="*/ 58 w 70"/>
                  <a:gd name="T35"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1">
                    <a:moveTo>
                      <a:pt x="58" y="8"/>
                    </a:moveTo>
                    <a:cubicBezTo>
                      <a:pt x="58" y="6"/>
                      <a:pt x="59" y="4"/>
                      <a:pt x="60" y="3"/>
                    </a:cubicBezTo>
                    <a:cubicBezTo>
                      <a:pt x="61" y="1"/>
                      <a:pt x="63" y="0"/>
                      <a:pt x="64" y="1"/>
                    </a:cubicBezTo>
                    <a:cubicBezTo>
                      <a:pt x="66" y="1"/>
                      <a:pt x="67" y="3"/>
                      <a:pt x="68" y="5"/>
                    </a:cubicBezTo>
                    <a:cubicBezTo>
                      <a:pt x="70" y="12"/>
                      <a:pt x="68" y="16"/>
                      <a:pt x="66" y="24"/>
                    </a:cubicBezTo>
                    <a:cubicBezTo>
                      <a:pt x="65" y="27"/>
                      <a:pt x="34" y="61"/>
                      <a:pt x="23" y="69"/>
                    </a:cubicBezTo>
                    <a:cubicBezTo>
                      <a:pt x="21" y="70"/>
                      <a:pt x="19" y="71"/>
                      <a:pt x="16" y="71"/>
                    </a:cubicBezTo>
                    <a:cubicBezTo>
                      <a:pt x="12" y="71"/>
                      <a:pt x="9" y="68"/>
                      <a:pt x="7" y="65"/>
                    </a:cubicBezTo>
                    <a:cubicBezTo>
                      <a:pt x="3" y="60"/>
                      <a:pt x="0" y="55"/>
                      <a:pt x="1" y="50"/>
                    </a:cubicBezTo>
                    <a:cubicBezTo>
                      <a:pt x="2" y="48"/>
                      <a:pt x="3" y="47"/>
                      <a:pt x="4" y="45"/>
                    </a:cubicBezTo>
                    <a:cubicBezTo>
                      <a:pt x="4" y="43"/>
                      <a:pt x="5" y="42"/>
                      <a:pt x="6" y="40"/>
                    </a:cubicBezTo>
                    <a:cubicBezTo>
                      <a:pt x="8" y="37"/>
                      <a:pt x="9" y="33"/>
                      <a:pt x="9" y="29"/>
                    </a:cubicBezTo>
                    <a:cubicBezTo>
                      <a:pt x="10" y="26"/>
                      <a:pt x="17" y="12"/>
                      <a:pt x="18" y="12"/>
                    </a:cubicBezTo>
                    <a:cubicBezTo>
                      <a:pt x="19" y="11"/>
                      <a:pt x="21" y="11"/>
                      <a:pt x="22" y="11"/>
                    </a:cubicBezTo>
                    <a:cubicBezTo>
                      <a:pt x="24" y="12"/>
                      <a:pt x="25" y="14"/>
                      <a:pt x="25" y="16"/>
                    </a:cubicBezTo>
                    <a:cubicBezTo>
                      <a:pt x="25" y="22"/>
                      <a:pt x="23" y="27"/>
                      <a:pt x="23" y="32"/>
                    </a:cubicBezTo>
                    <a:cubicBezTo>
                      <a:pt x="23" y="33"/>
                      <a:pt x="23" y="35"/>
                      <a:pt x="24" y="36"/>
                    </a:cubicBezTo>
                    <a:cubicBezTo>
                      <a:pt x="26" y="40"/>
                      <a:pt x="55" y="27"/>
                      <a:pt x="58" y="8"/>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3" name="Freeform 103"/>
              <p:cNvSpPr>
                <a:spLocks/>
              </p:cNvSpPr>
              <p:nvPr/>
            </p:nvSpPr>
            <p:spPr bwMode="auto">
              <a:xfrm>
                <a:off x="5859463" y="3197225"/>
                <a:ext cx="277813" cy="803275"/>
              </a:xfrm>
              <a:custGeom>
                <a:avLst/>
                <a:gdLst>
                  <a:gd name="T0" fmla="*/ 73 w 73"/>
                  <a:gd name="T1" fmla="*/ 3 h 211"/>
                  <a:gd name="T2" fmla="*/ 36 w 73"/>
                  <a:gd name="T3" fmla="*/ 211 h 211"/>
                  <a:gd name="T4" fmla="*/ 0 w 73"/>
                  <a:gd name="T5" fmla="*/ 4 h 211"/>
                  <a:gd name="T6" fmla="*/ 0 w 73"/>
                  <a:gd name="T7" fmla="*/ 4 h 211"/>
                  <a:gd name="T8" fmla="*/ 1 w 73"/>
                  <a:gd name="T9" fmla="*/ 4 h 211"/>
                  <a:gd name="T10" fmla="*/ 1 w 73"/>
                  <a:gd name="T11" fmla="*/ 4 h 211"/>
                  <a:gd name="T12" fmla="*/ 1 w 73"/>
                  <a:gd name="T13" fmla="*/ 4 h 211"/>
                  <a:gd name="T14" fmla="*/ 32 w 73"/>
                  <a:gd name="T15" fmla="*/ 0 h 211"/>
                  <a:gd name="T16" fmla="*/ 36 w 73"/>
                  <a:gd name="T17" fmla="*/ 0 h 211"/>
                  <a:gd name="T18" fmla="*/ 66 w 73"/>
                  <a:gd name="T19" fmla="*/ 3 h 211"/>
                  <a:gd name="T20" fmla="*/ 73 w 73"/>
                  <a:gd name="T21" fmla="*/ 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211">
                    <a:moveTo>
                      <a:pt x="73" y="3"/>
                    </a:moveTo>
                    <a:cubicBezTo>
                      <a:pt x="36" y="211"/>
                      <a:pt x="36" y="211"/>
                      <a:pt x="36" y="211"/>
                    </a:cubicBezTo>
                    <a:cubicBezTo>
                      <a:pt x="0" y="4"/>
                      <a:pt x="0" y="4"/>
                      <a:pt x="0" y="4"/>
                    </a:cubicBezTo>
                    <a:cubicBezTo>
                      <a:pt x="0" y="4"/>
                      <a:pt x="0" y="4"/>
                      <a:pt x="0" y="4"/>
                    </a:cubicBezTo>
                    <a:cubicBezTo>
                      <a:pt x="0" y="4"/>
                      <a:pt x="1" y="4"/>
                      <a:pt x="1" y="4"/>
                    </a:cubicBezTo>
                    <a:cubicBezTo>
                      <a:pt x="1" y="4"/>
                      <a:pt x="1" y="4"/>
                      <a:pt x="1" y="4"/>
                    </a:cubicBezTo>
                    <a:cubicBezTo>
                      <a:pt x="1" y="4"/>
                      <a:pt x="1" y="4"/>
                      <a:pt x="1" y="4"/>
                    </a:cubicBezTo>
                    <a:cubicBezTo>
                      <a:pt x="10" y="2"/>
                      <a:pt x="20" y="1"/>
                      <a:pt x="32" y="0"/>
                    </a:cubicBezTo>
                    <a:cubicBezTo>
                      <a:pt x="33" y="0"/>
                      <a:pt x="35" y="0"/>
                      <a:pt x="36" y="0"/>
                    </a:cubicBezTo>
                    <a:cubicBezTo>
                      <a:pt x="47" y="0"/>
                      <a:pt x="57" y="1"/>
                      <a:pt x="66" y="3"/>
                    </a:cubicBezTo>
                    <a:cubicBezTo>
                      <a:pt x="67" y="3"/>
                      <a:pt x="70" y="3"/>
                      <a:pt x="7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4" name="Freeform 104"/>
              <p:cNvSpPr>
                <a:spLocks/>
              </p:cNvSpPr>
              <p:nvPr/>
            </p:nvSpPr>
            <p:spPr bwMode="auto">
              <a:xfrm>
                <a:off x="5943600" y="3387725"/>
                <a:ext cx="52388" cy="612775"/>
              </a:xfrm>
              <a:custGeom>
                <a:avLst/>
                <a:gdLst>
                  <a:gd name="T0" fmla="*/ 11 w 14"/>
                  <a:gd name="T1" fmla="*/ 1 h 161"/>
                  <a:gd name="T2" fmla="*/ 0 w 14"/>
                  <a:gd name="T3" fmla="*/ 77 h 161"/>
                  <a:gd name="T4" fmla="*/ 12 w 14"/>
                  <a:gd name="T5" fmla="*/ 144 h 161"/>
                  <a:gd name="T6" fmla="*/ 14 w 14"/>
                  <a:gd name="T7" fmla="*/ 161 h 161"/>
                  <a:gd name="T8" fmla="*/ 14 w 14"/>
                  <a:gd name="T9" fmla="*/ 0 h 161"/>
                  <a:gd name="T10" fmla="*/ 11 w 14"/>
                  <a:gd name="T11" fmla="*/ 1 h 161"/>
                </a:gdLst>
                <a:ahLst/>
                <a:cxnLst>
                  <a:cxn ang="0">
                    <a:pos x="T0" y="T1"/>
                  </a:cxn>
                  <a:cxn ang="0">
                    <a:pos x="T2" y="T3"/>
                  </a:cxn>
                  <a:cxn ang="0">
                    <a:pos x="T4" y="T5"/>
                  </a:cxn>
                  <a:cxn ang="0">
                    <a:pos x="T6" y="T7"/>
                  </a:cxn>
                  <a:cxn ang="0">
                    <a:pos x="T8" y="T9"/>
                  </a:cxn>
                  <a:cxn ang="0">
                    <a:pos x="T10" y="T11"/>
                  </a:cxn>
                </a:cxnLst>
                <a:rect l="0" t="0" r="r" b="b"/>
                <a:pathLst>
                  <a:path w="14" h="161">
                    <a:moveTo>
                      <a:pt x="11" y="1"/>
                    </a:moveTo>
                    <a:cubicBezTo>
                      <a:pt x="0" y="77"/>
                      <a:pt x="0" y="77"/>
                      <a:pt x="0" y="77"/>
                    </a:cubicBezTo>
                    <a:cubicBezTo>
                      <a:pt x="12" y="144"/>
                      <a:pt x="12" y="144"/>
                      <a:pt x="12" y="144"/>
                    </a:cubicBezTo>
                    <a:cubicBezTo>
                      <a:pt x="13" y="150"/>
                      <a:pt x="14" y="155"/>
                      <a:pt x="14" y="161"/>
                    </a:cubicBezTo>
                    <a:cubicBezTo>
                      <a:pt x="14" y="0"/>
                      <a:pt x="14" y="0"/>
                      <a:pt x="14" y="0"/>
                    </a:cubicBezTo>
                    <a:lnTo>
                      <a:pt x="11" y="1"/>
                    </a:ln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5" name="Freeform 105"/>
              <p:cNvSpPr>
                <a:spLocks/>
              </p:cNvSpPr>
              <p:nvPr/>
            </p:nvSpPr>
            <p:spPr bwMode="auto">
              <a:xfrm>
                <a:off x="5995988" y="3387725"/>
                <a:ext cx="57150" cy="612775"/>
              </a:xfrm>
              <a:custGeom>
                <a:avLst/>
                <a:gdLst>
                  <a:gd name="T0" fmla="*/ 15 w 15"/>
                  <a:gd name="T1" fmla="*/ 76 h 161"/>
                  <a:gd name="T2" fmla="*/ 4 w 15"/>
                  <a:gd name="T3" fmla="*/ 1 h 161"/>
                  <a:gd name="T4" fmla="*/ 0 w 15"/>
                  <a:gd name="T5" fmla="*/ 0 h 161"/>
                  <a:gd name="T6" fmla="*/ 0 w 15"/>
                  <a:gd name="T7" fmla="*/ 161 h 161"/>
                  <a:gd name="T8" fmla="*/ 3 w 15"/>
                  <a:gd name="T9" fmla="*/ 144 h 161"/>
                  <a:gd name="T10" fmla="*/ 15 w 15"/>
                  <a:gd name="T11" fmla="*/ 76 h 161"/>
                </a:gdLst>
                <a:ahLst/>
                <a:cxnLst>
                  <a:cxn ang="0">
                    <a:pos x="T0" y="T1"/>
                  </a:cxn>
                  <a:cxn ang="0">
                    <a:pos x="T2" y="T3"/>
                  </a:cxn>
                  <a:cxn ang="0">
                    <a:pos x="T4" y="T5"/>
                  </a:cxn>
                  <a:cxn ang="0">
                    <a:pos x="T6" y="T7"/>
                  </a:cxn>
                  <a:cxn ang="0">
                    <a:pos x="T8" y="T9"/>
                  </a:cxn>
                  <a:cxn ang="0">
                    <a:pos x="T10" y="T11"/>
                  </a:cxn>
                </a:cxnLst>
                <a:rect l="0" t="0" r="r" b="b"/>
                <a:pathLst>
                  <a:path w="15" h="161">
                    <a:moveTo>
                      <a:pt x="15" y="76"/>
                    </a:moveTo>
                    <a:cubicBezTo>
                      <a:pt x="4" y="1"/>
                      <a:pt x="4" y="1"/>
                      <a:pt x="4" y="1"/>
                    </a:cubicBezTo>
                    <a:cubicBezTo>
                      <a:pt x="0" y="0"/>
                      <a:pt x="0" y="0"/>
                      <a:pt x="0" y="0"/>
                    </a:cubicBezTo>
                    <a:cubicBezTo>
                      <a:pt x="0" y="161"/>
                      <a:pt x="0" y="161"/>
                      <a:pt x="0" y="161"/>
                    </a:cubicBezTo>
                    <a:cubicBezTo>
                      <a:pt x="1" y="155"/>
                      <a:pt x="2" y="150"/>
                      <a:pt x="3" y="144"/>
                    </a:cubicBezTo>
                    <a:lnTo>
                      <a:pt x="15" y="76"/>
                    </a:lnTo>
                    <a:close/>
                  </a:path>
                </a:pathLst>
              </a:custGeom>
              <a:solidFill>
                <a:srgbClr val="05A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6" name="Freeform 106"/>
              <p:cNvSpPr>
                <a:spLocks/>
              </p:cNvSpPr>
              <p:nvPr/>
            </p:nvSpPr>
            <p:spPr bwMode="auto">
              <a:xfrm>
                <a:off x="5954713" y="3306763"/>
                <a:ext cx="87313" cy="92075"/>
              </a:xfrm>
              <a:custGeom>
                <a:avLst/>
                <a:gdLst>
                  <a:gd name="T0" fmla="*/ 46 w 55"/>
                  <a:gd name="T1" fmla="*/ 0 h 58"/>
                  <a:gd name="T2" fmla="*/ 10 w 55"/>
                  <a:gd name="T3" fmla="*/ 0 h 58"/>
                  <a:gd name="T4" fmla="*/ 0 w 55"/>
                  <a:gd name="T5" fmla="*/ 41 h 58"/>
                  <a:gd name="T6" fmla="*/ 26 w 55"/>
                  <a:gd name="T7" fmla="*/ 58 h 58"/>
                  <a:gd name="T8" fmla="*/ 55 w 55"/>
                  <a:gd name="T9" fmla="*/ 41 h 58"/>
                  <a:gd name="T10" fmla="*/ 46 w 55"/>
                  <a:gd name="T11" fmla="*/ 0 h 58"/>
                </a:gdLst>
                <a:ahLst/>
                <a:cxnLst>
                  <a:cxn ang="0">
                    <a:pos x="T0" y="T1"/>
                  </a:cxn>
                  <a:cxn ang="0">
                    <a:pos x="T2" y="T3"/>
                  </a:cxn>
                  <a:cxn ang="0">
                    <a:pos x="T4" y="T5"/>
                  </a:cxn>
                  <a:cxn ang="0">
                    <a:pos x="T6" y="T7"/>
                  </a:cxn>
                  <a:cxn ang="0">
                    <a:pos x="T8" y="T9"/>
                  </a:cxn>
                  <a:cxn ang="0">
                    <a:pos x="T10" y="T11"/>
                  </a:cxn>
                </a:cxnLst>
                <a:rect l="0" t="0" r="r" b="b"/>
                <a:pathLst>
                  <a:path w="55" h="58">
                    <a:moveTo>
                      <a:pt x="46" y="0"/>
                    </a:moveTo>
                    <a:lnTo>
                      <a:pt x="10" y="0"/>
                    </a:lnTo>
                    <a:lnTo>
                      <a:pt x="0" y="41"/>
                    </a:lnTo>
                    <a:lnTo>
                      <a:pt x="26" y="58"/>
                    </a:lnTo>
                    <a:lnTo>
                      <a:pt x="55" y="41"/>
                    </a:lnTo>
                    <a:lnTo>
                      <a:pt x="46" y="0"/>
                    </a:ln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7" name="Freeform 107"/>
              <p:cNvSpPr>
                <a:spLocks/>
              </p:cNvSpPr>
              <p:nvPr/>
            </p:nvSpPr>
            <p:spPr bwMode="auto">
              <a:xfrm>
                <a:off x="5859463" y="3105150"/>
                <a:ext cx="277813" cy="201613"/>
              </a:xfrm>
              <a:custGeom>
                <a:avLst/>
                <a:gdLst>
                  <a:gd name="T0" fmla="*/ 73 w 73"/>
                  <a:gd name="T1" fmla="*/ 28 h 53"/>
                  <a:gd name="T2" fmla="*/ 67 w 73"/>
                  <a:gd name="T3" fmla="*/ 3 h 53"/>
                  <a:gd name="T4" fmla="*/ 37 w 73"/>
                  <a:gd name="T5" fmla="*/ 0 h 53"/>
                  <a:gd name="T6" fmla="*/ 2 w 73"/>
                  <a:gd name="T7" fmla="*/ 4 h 53"/>
                  <a:gd name="T8" fmla="*/ 3 w 73"/>
                  <a:gd name="T9" fmla="*/ 19 h 53"/>
                  <a:gd name="T10" fmla="*/ 0 w 73"/>
                  <a:gd name="T11" fmla="*/ 28 h 53"/>
                  <a:gd name="T12" fmla="*/ 3 w 73"/>
                  <a:gd name="T13" fmla="*/ 33 h 53"/>
                  <a:gd name="T14" fmla="*/ 37 w 73"/>
                  <a:gd name="T15" fmla="*/ 53 h 53"/>
                  <a:gd name="T16" fmla="*/ 70 w 73"/>
                  <a:gd name="T17" fmla="*/ 33 h 53"/>
                  <a:gd name="T18" fmla="*/ 73 w 73"/>
                  <a:gd name="T19"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3">
                    <a:moveTo>
                      <a:pt x="73" y="28"/>
                    </a:moveTo>
                    <a:cubicBezTo>
                      <a:pt x="66" y="22"/>
                      <a:pt x="67" y="3"/>
                      <a:pt x="67" y="3"/>
                    </a:cubicBezTo>
                    <a:cubicBezTo>
                      <a:pt x="37" y="0"/>
                      <a:pt x="37" y="0"/>
                      <a:pt x="37" y="0"/>
                    </a:cubicBezTo>
                    <a:cubicBezTo>
                      <a:pt x="2" y="4"/>
                      <a:pt x="2" y="4"/>
                      <a:pt x="2" y="4"/>
                    </a:cubicBezTo>
                    <a:cubicBezTo>
                      <a:pt x="3" y="19"/>
                      <a:pt x="3" y="19"/>
                      <a:pt x="3" y="19"/>
                    </a:cubicBezTo>
                    <a:cubicBezTo>
                      <a:pt x="4" y="22"/>
                      <a:pt x="2" y="26"/>
                      <a:pt x="0" y="28"/>
                    </a:cubicBezTo>
                    <a:cubicBezTo>
                      <a:pt x="0" y="28"/>
                      <a:pt x="3" y="33"/>
                      <a:pt x="3" y="33"/>
                    </a:cubicBezTo>
                    <a:cubicBezTo>
                      <a:pt x="37" y="53"/>
                      <a:pt x="37" y="53"/>
                      <a:pt x="37" y="53"/>
                    </a:cubicBezTo>
                    <a:cubicBezTo>
                      <a:pt x="70" y="33"/>
                      <a:pt x="70" y="33"/>
                      <a:pt x="70" y="33"/>
                    </a:cubicBezTo>
                    <a:cubicBezTo>
                      <a:pt x="70" y="33"/>
                      <a:pt x="73" y="28"/>
                      <a:pt x="73" y="28"/>
                    </a:cubicBez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8" name="Freeform 108"/>
              <p:cNvSpPr>
                <a:spLocks/>
              </p:cNvSpPr>
              <p:nvPr/>
            </p:nvSpPr>
            <p:spPr bwMode="auto">
              <a:xfrm>
                <a:off x="5805488" y="2800350"/>
                <a:ext cx="361950" cy="430213"/>
              </a:xfrm>
              <a:custGeom>
                <a:avLst/>
                <a:gdLst>
                  <a:gd name="T0" fmla="*/ 95 w 95"/>
                  <a:gd name="T1" fmla="*/ 53 h 113"/>
                  <a:gd name="T2" fmla="*/ 90 w 95"/>
                  <a:gd name="T3" fmla="*/ 37 h 113"/>
                  <a:gd name="T4" fmla="*/ 90 w 95"/>
                  <a:gd name="T5" fmla="*/ 27 h 113"/>
                  <a:gd name="T6" fmla="*/ 63 w 95"/>
                  <a:gd name="T7" fmla="*/ 0 h 113"/>
                  <a:gd name="T8" fmla="*/ 34 w 95"/>
                  <a:gd name="T9" fmla="*/ 0 h 113"/>
                  <a:gd name="T10" fmla="*/ 6 w 95"/>
                  <a:gd name="T11" fmla="*/ 27 h 113"/>
                  <a:gd name="T12" fmla="*/ 6 w 95"/>
                  <a:gd name="T13" fmla="*/ 36 h 113"/>
                  <a:gd name="T14" fmla="*/ 0 w 95"/>
                  <a:gd name="T15" fmla="*/ 53 h 113"/>
                  <a:gd name="T16" fmla="*/ 6 w 95"/>
                  <a:gd name="T17" fmla="*/ 69 h 113"/>
                  <a:gd name="T18" fmla="*/ 7 w 95"/>
                  <a:gd name="T19" fmla="*/ 69 h 113"/>
                  <a:gd name="T20" fmla="*/ 14 w 95"/>
                  <a:gd name="T21" fmla="*/ 86 h 113"/>
                  <a:gd name="T22" fmla="*/ 25 w 95"/>
                  <a:gd name="T23" fmla="*/ 102 h 113"/>
                  <a:gd name="T24" fmla="*/ 47 w 95"/>
                  <a:gd name="T25" fmla="*/ 113 h 113"/>
                  <a:gd name="T26" fmla="*/ 49 w 95"/>
                  <a:gd name="T27" fmla="*/ 113 h 113"/>
                  <a:gd name="T28" fmla="*/ 71 w 95"/>
                  <a:gd name="T29" fmla="*/ 102 h 113"/>
                  <a:gd name="T30" fmla="*/ 83 w 95"/>
                  <a:gd name="T31" fmla="*/ 86 h 113"/>
                  <a:gd name="T32" fmla="*/ 90 w 95"/>
                  <a:gd name="T33" fmla="*/ 69 h 113"/>
                  <a:gd name="T34" fmla="*/ 95 w 95"/>
                  <a:gd name="T35" fmla="*/ 5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13">
                    <a:moveTo>
                      <a:pt x="95" y="53"/>
                    </a:moveTo>
                    <a:cubicBezTo>
                      <a:pt x="95" y="45"/>
                      <a:pt x="93" y="38"/>
                      <a:pt x="90" y="37"/>
                    </a:cubicBezTo>
                    <a:cubicBezTo>
                      <a:pt x="90" y="27"/>
                      <a:pt x="90" y="27"/>
                      <a:pt x="90" y="27"/>
                    </a:cubicBezTo>
                    <a:cubicBezTo>
                      <a:pt x="90" y="12"/>
                      <a:pt x="78" y="0"/>
                      <a:pt x="63" y="0"/>
                    </a:cubicBezTo>
                    <a:cubicBezTo>
                      <a:pt x="34" y="0"/>
                      <a:pt x="34" y="0"/>
                      <a:pt x="34" y="0"/>
                    </a:cubicBezTo>
                    <a:cubicBezTo>
                      <a:pt x="19" y="0"/>
                      <a:pt x="6" y="12"/>
                      <a:pt x="6" y="27"/>
                    </a:cubicBezTo>
                    <a:cubicBezTo>
                      <a:pt x="6" y="36"/>
                      <a:pt x="6" y="36"/>
                      <a:pt x="6" y="36"/>
                    </a:cubicBezTo>
                    <a:cubicBezTo>
                      <a:pt x="3" y="36"/>
                      <a:pt x="0" y="44"/>
                      <a:pt x="0" y="53"/>
                    </a:cubicBezTo>
                    <a:cubicBezTo>
                      <a:pt x="0" y="62"/>
                      <a:pt x="3" y="69"/>
                      <a:pt x="6" y="69"/>
                    </a:cubicBezTo>
                    <a:cubicBezTo>
                      <a:pt x="7" y="69"/>
                      <a:pt x="7" y="69"/>
                      <a:pt x="7" y="69"/>
                    </a:cubicBezTo>
                    <a:cubicBezTo>
                      <a:pt x="8" y="75"/>
                      <a:pt x="10" y="81"/>
                      <a:pt x="14" y="86"/>
                    </a:cubicBezTo>
                    <a:cubicBezTo>
                      <a:pt x="25" y="102"/>
                      <a:pt x="25" y="102"/>
                      <a:pt x="25" y="102"/>
                    </a:cubicBezTo>
                    <a:cubicBezTo>
                      <a:pt x="30" y="109"/>
                      <a:pt x="38" y="113"/>
                      <a:pt x="47" y="113"/>
                    </a:cubicBezTo>
                    <a:cubicBezTo>
                      <a:pt x="49" y="113"/>
                      <a:pt x="49" y="113"/>
                      <a:pt x="49" y="113"/>
                    </a:cubicBezTo>
                    <a:cubicBezTo>
                      <a:pt x="58" y="113"/>
                      <a:pt x="66" y="109"/>
                      <a:pt x="71" y="102"/>
                    </a:cubicBezTo>
                    <a:cubicBezTo>
                      <a:pt x="83" y="86"/>
                      <a:pt x="83" y="86"/>
                      <a:pt x="83" y="86"/>
                    </a:cubicBezTo>
                    <a:cubicBezTo>
                      <a:pt x="86" y="81"/>
                      <a:pt x="89" y="75"/>
                      <a:pt x="90" y="69"/>
                    </a:cubicBezTo>
                    <a:cubicBezTo>
                      <a:pt x="93" y="68"/>
                      <a:pt x="95" y="61"/>
                      <a:pt x="95" y="53"/>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9" name="Freeform 109"/>
              <p:cNvSpPr>
                <a:spLocks/>
              </p:cNvSpPr>
              <p:nvPr/>
            </p:nvSpPr>
            <p:spPr bwMode="auto">
              <a:xfrm>
                <a:off x="5767388" y="2579688"/>
                <a:ext cx="446088" cy="484188"/>
              </a:xfrm>
              <a:custGeom>
                <a:avLst/>
                <a:gdLst>
                  <a:gd name="T0" fmla="*/ 16 w 117"/>
                  <a:gd name="T1" fmla="*/ 127 h 127"/>
                  <a:gd name="T2" fmla="*/ 14 w 117"/>
                  <a:gd name="T3" fmla="*/ 119 h 127"/>
                  <a:gd name="T4" fmla="*/ 10 w 117"/>
                  <a:gd name="T5" fmla="*/ 104 h 127"/>
                  <a:gd name="T6" fmla="*/ 5 w 117"/>
                  <a:gd name="T7" fmla="*/ 80 h 127"/>
                  <a:gd name="T8" fmla="*/ 4 w 117"/>
                  <a:gd name="T9" fmla="*/ 46 h 127"/>
                  <a:gd name="T10" fmla="*/ 88 w 117"/>
                  <a:gd name="T11" fmla="*/ 44 h 127"/>
                  <a:gd name="T12" fmla="*/ 105 w 117"/>
                  <a:gd name="T13" fmla="*/ 106 h 127"/>
                  <a:gd name="T14" fmla="*/ 100 w 117"/>
                  <a:gd name="T15" fmla="*/ 127 h 127"/>
                  <a:gd name="T16" fmla="*/ 94 w 117"/>
                  <a:gd name="T17" fmla="*/ 96 h 127"/>
                  <a:gd name="T18" fmla="*/ 74 w 117"/>
                  <a:gd name="T19" fmla="*/ 64 h 127"/>
                  <a:gd name="T20" fmla="*/ 20 w 117"/>
                  <a:gd name="T21" fmla="*/ 93 h 127"/>
                  <a:gd name="T22" fmla="*/ 16 w 117"/>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27">
                    <a:moveTo>
                      <a:pt x="16" y="127"/>
                    </a:moveTo>
                    <a:cubicBezTo>
                      <a:pt x="17" y="126"/>
                      <a:pt x="14" y="120"/>
                      <a:pt x="14" y="119"/>
                    </a:cubicBezTo>
                    <a:cubicBezTo>
                      <a:pt x="13" y="114"/>
                      <a:pt x="11" y="109"/>
                      <a:pt x="10" y="104"/>
                    </a:cubicBezTo>
                    <a:cubicBezTo>
                      <a:pt x="7" y="96"/>
                      <a:pt x="7" y="88"/>
                      <a:pt x="5" y="80"/>
                    </a:cubicBezTo>
                    <a:cubicBezTo>
                      <a:pt x="3" y="70"/>
                      <a:pt x="0" y="56"/>
                      <a:pt x="4" y="46"/>
                    </a:cubicBezTo>
                    <a:cubicBezTo>
                      <a:pt x="12" y="23"/>
                      <a:pt x="77" y="0"/>
                      <a:pt x="88" y="44"/>
                    </a:cubicBezTo>
                    <a:cubicBezTo>
                      <a:pt x="109" y="35"/>
                      <a:pt x="117" y="70"/>
                      <a:pt x="105" y="106"/>
                    </a:cubicBezTo>
                    <a:cubicBezTo>
                      <a:pt x="103" y="111"/>
                      <a:pt x="103" y="122"/>
                      <a:pt x="100" y="127"/>
                    </a:cubicBezTo>
                    <a:cubicBezTo>
                      <a:pt x="101" y="111"/>
                      <a:pt x="94" y="96"/>
                      <a:pt x="94" y="96"/>
                    </a:cubicBezTo>
                    <a:cubicBezTo>
                      <a:pt x="94" y="96"/>
                      <a:pt x="98" y="68"/>
                      <a:pt x="74" y="64"/>
                    </a:cubicBezTo>
                    <a:cubicBezTo>
                      <a:pt x="49" y="61"/>
                      <a:pt x="23" y="59"/>
                      <a:pt x="20" y="93"/>
                    </a:cubicBezTo>
                    <a:cubicBezTo>
                      <a:pt x="21" y="118"/>
                      <a:pt x="16" y="127"/>
                      <a:pt x="16" y="127"/>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0" name="Freeform 110"/>
              <p:cNvSpPr>
                <a:spLocks/>
              </p:cNvSpPr>
              <p:nvPr/>
            </p:nvSpPr>
            <p:spPr bwMode="auto">
              <a:xfrm>
                <a:off x="5995988" y="3211513"/>
                <a:ext cx="141288" cy="190500"/>
              </a:xfrm>
              <a:custGeom>
                <a:avLst/>
                <a:gdLst>
                  <a:gd name="T0" fmla="*/ 89 w 89"/>
                  <a:gd name="T1" fmla="*/ 0 h 120"/>
                  <a:gd name="T2" fmla="*/ 39 w 89"/>
                  <a:gd name="T3" fmla="*/ 120 h 120"/>
                  <a:gd name="T4" fmla="*/ 0 w 89"/>
                  <a:gd name="T5" fmla="*/ 60 h 120"/>
                  <a:gd name="T6" fmla="*/ 89 w 89"/>
                  <a:gd name="T7" fmla="*/ 0 h 120"/>
                </a:gdLst>
                <a:ahLst/>
                <a:cxnLst>
                  <a:cxn ang="0">
                    <a:pos x="T0" y="T1"/>
                  </a:cxn>
                  <a:cxn ang="0">
                    <a:pos x="T2" y="T3"/>
                  </a:cxn>
                  <a:cxn ang="0">
                    <a:pos x="T4" y="T5"/>
                  </a:cxn>
                  <a:cxn ang="0">
                    <a:pos x="T6" y="T7"/>
                  </a:cxn>
                </a:cxnLst>
                <a:rect l="0" t="0" r="r" b="b"/>
                <a:pathLst>
                  <a:path w="89" h="120">
                    <a:moveTo>
                      <a:pt x="89" y="0"/>
                    </a:moveTo>
                    <a:lnTo>
                      <a:pt x="39" y="120"/>
                    </a:lnTo>
                    <a:lnTo>
                      <a:pt x="0" y="60"/>
                    </a:lnTo>
                    <a:lnTo>
                      <a:pt x="89" y="0"/>
                    </a:lnTo>
                    <a:close/>
                  </a:path>
                </a:pathLst>
              </a:custGeom>
              <a:solidFill>
                <a:srgbClr val="F3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1" name="Freeform 111"/>
              <p:cNvSpPr>
                <a:spLocks/>
              </p:cNvSpPr>
              <p:nvPr/>
            </p:nvSpPr>
            <p:spPr bwMode="auto">
              <a:xfrm>
                <a:off x="5859463" y="3211513"/>
                <a:ext cx="136525" cy="190500"/>
              </a:xfrm>
              <a:custGeom>
                <a:avLst/>
                <a:gdLst>
                  <a:gd name="T0" fmla="*/ 0 w 86"/>
                  <a:gd name="T1" fmla="*/ 0 h 120"/>
                  <a:gd name="T2" fmla="*/ 48 w 86"/>
                  <a:gd name="T3" fmla="*/ 120 h 120"/>
                  <a:gd name="T4" fmla="*/ 86 w 86"/>
                  <a:gd name="T5" fmla="*/ 60 h 120"/>
                  <a:gd name="T6" fmla="*/ 0 w 86"/>
                  <a:gd name="T7" fmla="*/ 0 h 120"/>
                </a:gdLst>
                <a:ahLst/>
                <a:cxnLst>
                  <a:cxn ang="0">
                    <a:pos x="T0" y="T1"/>
                  </a:cxn>
                  <a:cxn ang="0">
                    <a:pos x="T2" y="T3"/>
                  </a:cxn>
                  <a:cxn ang="0">
                    <a:pos x="T4" y="T5"/>
                  </a:cxn>
                  <a:cxn ang="0">
                    <a:pos x="T6" y="T7"/>
                  </a:cxn>
                </a:cxnLst>
                <a:rect l="0" t="0" r="r" b="b"/>
                <a:pathLst>
                  <a:path w="86" h="120">
                    <a:moveTo>
                      <a:pt x="0" y="0"/>
                    </a:moveTo>
                    <a:lnTo>
                      <a:pt x="48" y="120"/>
                    </a:lnTo>
                    <a:lnTo>
                      <a:pt x="86" y="60"/>
                    </a:lnTo>
                    <a:lnTo>
                      <a:pt x="0" y="0"/>
                    </a:lnTo>
                    <a:close/>
                  </a:path>
                </a:pathLst>
              </a:custGeom>
              <a:solidFill>
                <a:srgbClr val="F3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2" name="Freeform 112"/>
              <p:cNvSpPr>
                <a:spLocks/>
              </p:cNvSpPr>
              <p:nvPr/>
            </p:nvSpPr>
            <p:spPr bwMode="auto">
              <a:xfrm>
                <a:off x="5786438" y="3211513"/>
                <a:ext cx="209550" cy="788988"/>
              </a:xfrm>
              <a:custGeom>
                <a:avLst/>
                <a:gdLst>
                  <a:gd name="T0" fmla="*/ 55 w 55"/>
                  <a:gd name="T1" fmla="*/ 207 h 207"/>
                  <a:gd name="T2" fmla="*/ 53 w 55"/>
                  <a:gd name="T3" fmla="*/ 190 h 207"/>
                  <a:gd name="T4" fmla="*/ 19 w 55"/>
                  <a:gd name="T5" fmla="*/ 0 h 207"/>
                  <a:gd name="T6" fmla="*/ 0 w 55"/>
                  <a:gd name="T7" fmla="*/ 26 h 207"/>
                  <a:gd name="T8" fmla="*/ 17 w 55"/>
                  <a:gd name="T9" fmla="*/ 35 h 207"/>
                  <a:gd name="T10" fmla="*/ 4 w 55"/>
                  <a:gd name="T11" fmla="*/ 52 h 207"/>
                  <a:gd name="T12" fmla="*/ 55 w 5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55" h="207">
                    <a:moveTo>
                      <a:pt x="55" y="207"/>
                    </a:moveTo>
                    <a:cubicBezTo>
                      <a:pt x="55" y="201"/>
                      <a:pt x="54" y="196"/>
                      <a:pt x="53" y="190"/>
                    </a:cubicBezTo>
                    <a:cubicBezTo>
                      <a:pt x="19" y="0"/>
                      <a:pt x="19" y="0"/>
                      <a:pt x="19" y="0"/>
                    </a:cubicBezTo>
                    <a:cubicBezTo>
                      <a:pt x="19" y="0"/>
                      <a:pt x="0" y="26"/>
                      <a:pt x="0" y="26"/>
                    </a:cubicBezTo>
                    <a:cubicBezTo>
                      <a:pt x="17" y="35"/>
                      <a:pt x="17" y="35"/>
                      <a:pt x="17" y="35"/>
                    </a:cubicBezTo>
                    <a:cubicBezTo>
                      <a:pt x="4" y="52"/>
                      <a:pt x="4" y="52"/>
                      <a:pt x="4" y="52"/>
                    </a:cubicBezTo>
                    <a:lnTo>
                      <a:pt x="55" y="207"/>
                    </a:lnTo>
                    <a:close/>
                  </a:path>
                </a:pathLst>
              </a:custGeom>
              <a:solidFill>
                <a:srgbClr val="4A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3" name="Freeform 113"/>
              <p:cNvSpPr>
                <a:spLocks/>
              </p:cNvSpPr>
              <p:nvPr/>
            </p:nvSpPr>
            <p:spPr bwMode="auto">
              <a:xfrm>
                <a:off x="5995988" y="3208338"/>
                <a:ext cx="214313" cy="792163"/>
              </a:xfrm>
              <a:custGeom>
                <a:avLst/>
                <a:gdLst>
                  <a:gd name="T0" fmla="*/ 0 w 56"/>
                  <a:gd name="T1" fmla="*/ 208 h 208"/>
                  <a:gd name="T2" fmla="*/ 3 w 56"/>
                  <a:gd name="T3" fmla="*/ 191 h 208"/>
                  <a:gd name="T4" fmla="*/ 37 w 56"/>
                  <a:gd name="T5" fmla="*/ 0 h 208"/>
                  <a:gd name="T6" fmla="*/ 56 w 56"/>
                  <a:gd name="T7" fmla="*/ 27 h 208"/>
                  <a:gd name="T8" fmla="*/ 39 w 56"/>
                  <a:gd name="T9" fmla="*/ 36 h 208"/>
                  <a:gd name="T10" fmla="*/ 51 w 56"/>
                  <a:gd name="T11" fmla="*/ 53 h 208"/>
                  <a:gd name="T12" fmla="*/ 0 w 56"/>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56" h="208">
                    <a:moveTo>
                      <a:pt x="0" y="208"/>
                    </a:moveTo>
                    <a:cubicBezTo>
                      <a:pt x="1" y="202"/>
                      <a:pt x="2" y="197"/>
                      <a:pt x="3" y="191"/>
                    </a:cubicBezTo>
                    <a:cubicBezTo>
                      <a:pt x="37" y="0"/>
                      <a:pt x="37" y="0"/>
                      <a:pt x="37" y="0"/>
                    </a:cubicBezTo>
                    <a:cubicBezTo>
                      <a:pt x="38" y="0"/>
                      <a:pt x="56" y="27"/>
                      <a:pt x="56" y="27"/>
                    </a:cubicBezTo>
                    <a:cubicBezTo>
                      <a:pt x="39" y="36"/>
                      <a:pt x="39" y="36"/>
                      <a:pt x="39" y="36"/>
                    </a:cubicBezTo>
                    <a:cubicBezTo>
                      <a:pt x="51" y="53"/>
                      <a:pt x="51" y="53"/>
                      <a:pt x="51" y="53"/>
                    </a:cubicBezTo>
                    <a:lnTo>
                      <a:pt x="0" y="208"/>
                    </a:lnTo>
                    <a:close/>
                  </a:path>
                </a:pathLst>
              </a:custGeom>
              <a:solidFill>
                <a:srgbClr val="4A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sp>
        <p:nvSpPr>
          <p:cNvPr id="2" name="CaixaDeTexto 1">
            <a:extLst>
              <a:ext uri="{FF2B5EF4-FFF2-40B4-BE49-F238E27FC236}">
                <a16:creationId xmlns:a16="http://schemas.microsoft.com/office/drawing/2014/main" id="{51BBEECF-E9B2-4D67-4520-343909A31A74}"/>
              </a:ext>
            </a:extLst>
          </p:cNvPr>
          <p:cNvSpPr txBox="1"/>
          <p:nvPr/>
        </p:nvSpPr>
        <p:spPr>
          <a:xfrm>
            <a:off x="75802" y="441640"/>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114" name="CaixaDeTexto 113">
            <a:extLst>
              <a:ext uri="{FF2B5EF4-FFF2-40B4-BE49-F238E27FC236}">
                <a16:creationId xmlns:a16="http://schemas.microsoft.com/office/drawing/2014/main" id="{F8574266-889A-3009-5851-FF20AB300544}"/>
              </a:ext>
            </a:extLst>
          </p:cNvPr>
          <p:cNvSpPr txBox="1"/>
          <p:nvPr/>
        </p:nvSpPr>
        <p:spPr>
          <a:xfrm>
            <a:off x="118458" y="1498990"/>
            <a:ext cx="3032204" cy="2585323"/>
          </a:xfrm>
          <a:prstGeom prst="rect">
            <a:avLst/>
          </a:prstGeom>
          <a:noFill/>
        </p:spPr>
        <p:txBody>
          <a:bodyPr wrap="square">
            <a:spAutoFit/>
          </a:bodyPr>
          <a:lstStyle/>
          <a:p>
            <a:r>
              <a:rPr lang="pt-BR" sz="1350" dirty="0">
                <a:latin typeface="Arial" panose="020B0604020202020204" pitchFamily="34" charset="0"/>
                <a:cs typeface="Arial" panose="020B0604020202020204" pitchFamily="34" charset="0"/>
              </a:rPr>
              <a:t>Art. 117. A </a:t>
            </a:r>
            <a:r>
              <a:rPr lang="pt-BR" sz="1350" b="1" dirty="0">
                <a:solidFill>
                  <a:srgbClr val="00B0F0"/>
                </a:solidFill>
                <a:latin typeface="Arial" panose="020B0604020202020204" pitchFamily="34" charset="0"/>
                <a:cs typeface="Arial" panose="020B0604020202020204" pitchFamily="34" charset="0"/>
              </a:rPr>
              <a:t>EXECUÇÃO</a:t>
            </a:r>
            <a:r>
              <a:rPr lang="pt-BR" sz="1350" dirty="0">
                <a:latin typeface="Arial" panose="020B0604020202020204" pitchFamily="34" charset="0"/>
                <a:cs typeface="Arial" panose="020B0604020202020204" pitchFamily="34" charset="0"/>
              </a:rPr>
              <a:t> do contrato deverá ser </a:t>
            </a:r>
            <a:r>
              <a:rPr lang="pt-BR" sz="1350" b="1" dirty="0">
                <a:solidFill>
                  <a:srgbClr val="00B0F0"/>
                </a:solidFill>
                <a:latin typeface="Arial" panose="020B0604020202020204" pitchFamily="34" charset="0"/>
                <a:cs typeface="Arial" panose="020B0604020202020204" pitchFamily="34" charset="0"/>
              </a:rPr>
              <a:t>ACOMPANHADA E FISCALIZADA</a:t>
            </a:r>
            <a:r>
              <a:rPr lang="pt-BR" sz="1350" b="1" dirty="0">
                <a:latin typeface="Arial" panose="020B0604020202020204" pitchFamily="34" charset="0"/>
                <a:cs typeface="Arial" panose="020B0604020202020204" pitchFamily="34" charset="0"/>
              </a:rPr>
              <a:t> por  1 (UM) OU MAIS FISCAIS DO CONTRATO</a:t>
            </a:r>
            <a:r>
              <a:rPr lang="pt-BR" sz="1350" dirty="0">
                <a:latin typeface="Arial" panose="020B0604020202020204" pitchFamily="34" charset="0"/>
                <a:cs typeface="Arial" panose="020B0604020202020204" pitchFamily="34" charset="0"/>
              </a:rPr>
              <a:t>, representantes da Administração especialmente designados conforme </a:t>
            </a:r>
            <a:r>
              <a:rPr lang="pt-BR" sz="1350" b="1" dirty="0">
                <a:latin typeface="Arial" panose="020B0604020202020204" pitchFamily="34" charset="0"/>
                <a:cs typeface="Arial" panose="020B0604020202020204" pitchFamily="34" charset="0"/>
              </a:rPr>
              <a:t>REQUISITOS ESTABELECIDOS NO </a:t>
            </a:r>
            <a:r>
              <a:rPr lang="pt-BR" sz="1350" b="1" dirty="0">
                <a:solidFill>
                  <a:srgbClr val="00B0F0"/>
                </a:solidFill>
                <a:latin typeface="Arial" panose="020B0604020202020204" pitchFamily="34" charset="0"/>
                <a:cs typeface="Arial" panose="020B0604020202020204" pitchFamily="34" charset="0"/>
              </a:rPr>
              <a:t>ART. 7º DESTA LEI</a:t>
            </a:r>
            <a:r>
              <a:rPr lang="pt-BR" sz="1350" dirty="0">
                <a:latin typeface="Arial" panose="020B0604020202020204" pitchFamily="34" charset="0"/>
                <a:cs typeface="Arial" panose="020B0604020202020204" pitchFamily="34" charset="0"/>
              </a:rPr>
              <a:t>, ou pelos respectivos substitutos, permitida a contratação de terceiros para assisti-los e subsidiá-los com informações pertinentes a essa atribuição.</a:t>
            </a:r>
          </a:p>
        </p:txBody>
      </p:sp>
    </p:spTree>
    <p:extLst>
      <p:ext uri="{BB962C8B-B14F-4D97-AF65-F5344CB8AC3E}">
        <p14:creationId xmlns:p14="http://schemas.microsoft.com/office/powerpoint/2010/main" val="6705926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750"/>
                                            <p:tgtEl>
                                              <p:spTgt spid="136"/>
                                            </p:tgtEl>
                                          </p:cBhvr>
                                        </p:animEffect>
                                      </p:childTnLst>
                                    </p:cTn>
                                  </p:par>
                                  <p:par>
                                    <p:cTn id="8" presetID="10" presetClass="entr" presetSubtype="0" fill="hold" nodeType="withEffect">
                                      <p:stCondLst>
                                        <p:cond delay="20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750"/>
                                            <p:tgtEl>
                                              <p:spTgt spid="138"/>
                                            </p:tgtEl>
                                          </p:cBhvr>
                                        </p:animEffect>
                                      </p:childTnLst>
                                    </p:cTn>
                                  </p:par>
                                  <p:par>
                                    <p:cTn id="11" presetID="10" presetClass="entr" presetSubtype="0" fill="hold" nodeType="withEffect">
                                      <p:stCondLst>
                                        <p:cond delay="40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750"/>
                                            <p:tgtEl>
                                              <p:spTgt spid="141"/>
                                            </p:tgtEl>
                                          </p:cBhvr>
                                        </p:animEffect>
                                      </p:childTnLst>
                                    </p:cTn>
                                  </p:par>
                                  <p:par>
                                    <p:cTn id="14" presetID="10" presetClass="entr" presetSubtype="0" fill="hold" nodeType="withEffect">
                                      <p:stCondLst>
                                        <p:cond delay="60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750"/>
                                            <p:tgtEl>
                                              <p:spTgt spid="162"/>
                                            </p:tgtEl>
                                          </p:cBhvr>
                                        </p:animEffect>
                                      </p:childTnLst>
                                    </p:cTn>
                                  </p:par>
                                  <p:par>
                                    <p:cTn id="17" presetID="2" presetClass="entr" presetSubtype="4" fill="hold" nodeType="withEffect" p14:presetBounceEnd="67000">
                                      <p:stCondLst>
                                        <p:cond delay="250"/>
                                      </p:stCondLst>
                                      <p:childTnLst>
                                        <p:set>
                                          <p:cBhvr>
                                            <p:cTn id="18" dur="1" fill="hold">
                                              <p:stCondLst>
                                                <p:cond delay="0"/>
                                              </p:stCondLst>
                                            </p:cTn>
                                            <p:tgtEl>
                                              <p:spTgt spid="139"/>
                                            </p:tgtEl>
                                            <p:attrNameLst>
                                              <p:attrName>style.visibility</p:attrName>
                                            </p:attrNameLst>
                                          </p:cBhvr>
                                          <p:to>
                                            <p:strVal val="visible"/>
                                          </p:to>
                                        </p:set>
                                        <p:anim calcmode="lin" valueType="num" p14:bounceEnd="67000">
                                          <p:cBhvr additive="base">
                                            <p:cTn id="19" dur="1000" fill="hold"/>
                                            <p:tgtEl>
                                              <p:spTgt spid="139"/>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7000">
                                      <p:stCondLst>
                                        <p:cond delay="400"/>
                                      </p:stCondLst>
                                      <p:childTnLst>
                                        <p:set>
                                          <p:cBhvr>
                                            <p:cTn id="22" dur="1" fill="hold">
                                              <p:stCondLst>
                                                <p:cond delay="0"/>
                                              </p:stCondLst>
                                            </p:cTn>
                                            <p:tgtEl>
                                              <p:spTgt spid="137"/>
                                            </p:tgtEl>
                                            <p:attrNameLst>
                                              <p:attrName>style.visibility</p:attrName>
                                            </p:attrNameLst>
                                          </p:cBhvr>
                                          <p:to>
                                            <p:strVal val="visible"/>
                                          </p:to>
                                        </p:set>
                                        <p:anim calcmode="lin" valueType="num" p14:bounceEnd="67000">
                                          <p:cBhvr additive="base">
                                            <p:cTn id="23" dur="1000" fill="hold"/>
                                            <p:tgtEl>
                                              <p:spTgt spid="137"/>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7000">
                                      <p:stCondLst>
                                        <p:cond delay="600"/>
                                      </p:stCondLst>
                                      <p:childTnLst>
                                        <p:set>
                                          <p:cBhvr>
                                            <p:cTn id="26" dur="1" fill="hold">
                                              <p:stCondLst>
                                                <p:cond delay="0"/>
                                              </p:stCondLst>
                                            </p:cTn>
                                            <p:tgtEl>
                                              <p:spTgt spid="163"/>
                                            </p:tgtEl>
                                            <p:attrNameLst>
                                              <p:attrName>style.visibility</p:attrName>
                                            </p:attrNameLst>
                                          </p:cBhvr>
                                          <p:to>
                                            <p:strVal val="visible"/>
                                          </p:to>
                                        </p:set>
                                        <p:anim calcmode="lin" valueType="num" p14:bounceEnd="67000">
                                          <p:cBhvr additive="base">
                                            <p:cTn id="27" dur="1000" fill="hold"/>
                                            <p:tgtEl>
                                              <p:spTgt spid="163"/>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1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7000">
                                      <p:stCondLst>
                                        <p:cond delay="800"/>
                                      </p:stCondLst>
                                      <p:childTnLst>
                                        <p:set>
                                          <p:cBhvr>
                                            <p:cTn id="30" dur="1" fill="hold">
                                              <p:stCondLst>
                                                <p:cond delay="0"/>
                                              </p:stCondLst>
                                            </p:cTn>
                                            <p:tgtEl>
                                              <p:spTgt spid="65"/>
                                            </p:tgtEl>
                                            <p:attrNameLst>
                                              <p:attrName>style.visibility</p:attrName>
                                            </p:attrNameLst>
                                          </p:cBhvr>
                                          <p:to>
                                            <p:strVal val="visible"/>
                                          </p:to>
                                        </p:set>
                                        <p:anim calcmode="lin" valueType="num" p14:bounceEnd="67000">
                                          <p:cBhvr additive="base">
                                            <p:cTn id="31" dur="1000" fill="hold"/>
                                            <p:tgtEl>
                                              <p:spTgt spid="65"/>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7000">
                                      <p:stCondLst>
                                        <p:cond delay="1000"/>
                                      </p:stCondLst>
                                      <p:childTnLst>
                                        <p:set>
                                          <p:cBhvr>
                                            <p:cTn id="34" dur="1" fill="hold">
                                              <p:stCondLst>
                                                <p:cond delay="0"/>
                                              </p:stCondLst>
                                            </p:cTn>
                                            <p:tgtEl>
                                              <p:spTgt spid="60"/>
                                            </p:tgtEl>
                                            <p:attrNameLst>
                                              <p:attrName>style.visibility</p:attrName>
                                            </p:attrNameLst>
                                          </p:cBhvr>
                                          <p:to>
                                            <p:strVal val="visible"/>
                                          </p:to>
                                        </p:set>
                                        <p:anim calcmode="lin" valueType="num" p14:bounceEnd="67000">
                                          <p:cBhvr additive="base">
                                            <p:cTn id="35" dur="1000" fill="hold"/>
                                            <p:tgtEl>
                                              <p:spTgt spid="6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7000">
                                      <p:stCondLst>
                                        <p:cond delay="1000"/>
                                      </p:stCondLst>
                                      <p:childTnLst>
                                        <p:set>
                                          <p:cBhvr>
                                            <p:cTn id="38" dur="1" fill="hold">
                                              <p:stCondLst>
                                                <p:cond delay="0"/>
                                              </p:stCondLst>
                                            </p:cTn>
                                            <p:tgtEl>
                                              <p:spTgt spid="32"/>
                                            </p:tgtEl>
                                            <p:attrNameLst>
                                              <p:attrName>style.visibility</p:attrName>
                                            </p:attrNameLst>
                                          </p:cBhvr>
                                          <p:to>
                                            <p:strVal val="visible"/>
                                          </p:to>
                                        </p:set>
                                        <p:anim calcmode="lin" valueType="num" p14:bounceEnd="67000">
                                          <p:cBhvr additive="base">
                                            <p:cTn id="39" dur="1000" fill="hold"/>
                                            <p:tgtEl>
                                              <p:spTgt spid="32"/>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7000">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14:bounceEnd="67000">
                                          <p:cBhvr additive="base">
                                            <p:cTn id="43" dur="100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7000">
                                      <p:stCondLst>
                                        <p:cond delay="400"/>
                                      </p:stCondLst>
                                      <p:childTnLst>
                                        <p:set>
                                          <p:cBhvr>
                                            <p:cTn id="46" dur="1" fill="hold">
                                              <p:stCondLst>
                                                <p:cond delay="0"/>
                                              </p:stCondLst>
                                            </p:cTn>
                                            <p:tgtEl>
                                              <p:spTgt spid="9"/>
                                            </p:tgtEl>
                                            <p:attrNameLst>
                                              <p:attrName>style.visibility</p:attrName>
                                            </p:attrNameLst>
                                          </p:cBhvr>
                                          <p:to>
                                            <p:strVal val="visible"/>
                                          </p:to>
                                        </p:set>
                                        <p:anim calcmode="lin" valueType="num" p14:bounceEnd="67000">
                                          <p:cBhvr additive="base">
                                            <p:cTn id="47" dur="1000" fill="hold"/>
                                            <p:tgtEl>
                                              <p:spTgt spid="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7000">
                                      <p:stCondLst>
                                        <p:cond delay="600"/>
                                      </p:stCondLst>
                                      <p:childTnLst>
                                        <p:set>
                                          <p:cBhvr>
                                            <p:cTn id="50" dur="1" fill="hold">
                                              <p:stCondLst>
                                                <p:cond delay="0"/>
                                              </p:stCondLst>
                                            </p:cTn>
                                            <p:tgtEl>
                                              <p:spTgt spid="8"/>
                                            </p:tgtEl>
                                            <p:attrNameLst>
                                              <p:attrName>style.visibility</p:attrName>
                                            </p:attrNameLst>
                                          </p:cBhvr>
                                          <p:to>
                                            <p:strVal val="visible"/>
                                          </p:to>
                                        </p:set>
                                        <p:anim calcmode="lin" valueType="num" p14:bounceEnd="67000">
                                          <p:cBhvr additive="base">
                                            <p:cTn id="51" dur="1000" fill="hold"/>
                                            <p:tgtEl>
                                              <p:spTgt spid="8"/>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14:presetBounceEnd="67000">
                                      <p:stCondLst>
                                        <p:cond delay="800"/>
                                      </p:stCondLst>
                                      <p:childTnLst>
                                        <p:set>
                                          <p:cBhvr>
                                            <p:cTn id="54" dur="1" fill="hold">
                                              <p:stCondLst>
                                                <p:cond delay="0"/>
                                              </p:stCondLst>
                                            </p:cTn>
                                            <p:tgtEl>
                                              <p:spTgt spid="7"/>
                                            </p:tgtEl>
                                            <p:attrNameLst>
                                              <p:attrName>style.visibility</p:attrName>
                                            </p:attrNameLst>
                                          </p:cBhvr>
                                          <p:to>
                                            <p:strVal val="visible"/>
                                          </p:to>
                                        </p:set>
                                        <p:anim calcmode="lin" valueType="num" p14:bounceEnd="67000">
                                          <p:cBhvr additive="base">
                                            <p:cTn id="55" dur="1000" fill="hold"/>
                                            <p:tgtEl>
                                              <p:spTgt spid="7"/>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67000">
                                      <p:stCondLst>
                                        <p:cond delay="1000"/>
                                      </p:stCondLst>
                                      <p:childTnLst>
                                        <p:set>
                                          <p:cBhvr>
                                            <p:cTn id="58" dur="1" fill="hold">
                                              <p:stCondLst>
                                                <p:cond delay="0"/>
                                              </p:stCondLst>
                                            </p:cTn>
                                            <p:tgtEl>
                                              <p:spTgt spid="6"/>
                                            </p:tgtEl>
                                            <p:attrNameLst>
                                              <p:attrName>style.visibility</p:attrName>
                                            </p:attrNameLst>
                                          </p:cBhvr>
                                          <p:to>
                                            <p:strVal val="visible"/>
                                          </p:to>
                                        </p:set>
                                        <p:anim calcmode="lin" valueType="num" p14:bounceEnd="67000">
                                          <p:cBhvr additive="base">
                                            <p:cTn id="59" dur="1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60" dur="10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67000">
                                      <p:stCondLst>
                                        <p:cond delay="1250"/>
                                      </p:stCondLst>
                                      <p:childTnLst>
                                        <p:set>
                                          <p:cBhvr>
                                            <p:cTn id="62" dur="1" fill="hold">
                                              <p:stCondLst>
                                                <p:cond delay="0"/>
                                              </p:stCondLst>
                                            </p:cTn>
                                            <p:tgtEl>
                                              <p:spTgt spid="140"/>
                                            </p:tgtEl>
                                            <p:attrNameLst>
                                              <p:attrName>style.visibility</p:attrName>
                                            </p:attrNameLst>
                                          </p:cBhvr>
                                          <p:to>
                                            <p:strVal val="visible"/>
                                          </p:to>
                                        </p:set>
                                        <p:anim calcmode="lin" valueType="num" p14:bounceEnd="67000">
                                          <p:cBhvr additive="base">
                                            <p:cTn id="63" dur="1000" fill="hold"/>
                                            <p:tgtEl>
                                              <p:spTgt spid="140"/>
                                            </p:tgtEl>
                                            <p:attrNameLst>
                                              <p:attrName>ppt_x</p:attrName>
                                            </p:attrNameLst>
                                          </p:cBhvr>
                                          <p:tavLst>
                                            <p:tav tm="0">
                                              <p:val>
                                                <p:strVal val="#ppt_x"/>
                                              </p:val>
                                            </p:tav>
                                            <p:tav tm="100000">
                                              <p:val>
                                                <p:strVal val="#ppt_x"/>
                                              </p:val>
                                            </p:tav>
                                          </p:tavLst>
                                        </p:anim>
                                        <p:anim calcmode="lin" valueType="num" p14:bounceEnd="67000">
                                          <p:cBhvr additive="base">
                                            <p:cTn id="64" dur="10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14"/>
                                            </p:tgtEl>
                                            <p:attrNameLst>
                                              <p:attrName>style.visibility</p:attrName>
                                            </p:attrNameLst>
                                          </p:cBhvr>
                                          <p:to>
                                            <p:strVal val="visible"/>
                                          </p:to>
                                        </p:set>
                                        <p:anim calcmode="lin" valueType="num">
                                          <p:cBhvr additive="base">
                                            <p:cTn id="69" dur="500" fill="hold"/>
                                            <p:tgtEl>
                                              <p:spTgt spid="114"/>
                                            </p:tgtEl>
                                            <p:attrNameLst>
                                              <p:attrName>ppt_x</p:attrName>
                                            </p:attrNameLst>
                                          </p:cBhvr>
                                          <p:tavLst>
                                            <p:tav tm="0">
                                              <p:val>
                                                <p:strVal val="0-#ppt_w/2"/>
                                              </p:val>
                                            </p:tav>
                                            <p:tav tm="100000">
                                              <p:val>
                                                <p:strVal val="#ppt_x"/>
                                              </p:val>
                                            </p:tav>
                                          </p:tavLst>
                                        </p:anim>
                                        <p:anim calcmode="lin" valueType="num">
                                          <p:cBhvr additive="base">
                                            <p:cTn id="70"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2" grpId="0" animBg="1"/>
          <p:bldP spid="60" grpId="0" animBg="1"/>
          <p:bldP spid="65" grpId="0" animBg="1"/>
          <p:bldP spid="1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750"/>
                                            <p:tgtEl>
                                              <p:spTgt spid="136"/>
                                            </p:tgtEl>
                                          </p:cBhvr>
                                        </p:animEffect>
                                      </p:childTnLst>
                                    </p:cTn>
                                  </p:par>
                                  <p:par>
                                    <p:cTn id="8" presetID="10" presetClass="entr" presetSubtype="0" fill="hold" nodeType="withEffect">
                                      <p:stCondLst>
                                        <p:cond delay="20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750"/>
                                            <p:tgtEl>
                                              <p:spTgt spid="138"/>
                                            </p:tgtEl>
                                          </p:cBhvr>
                                        </p:animEffect>
                                      </p:childTnLst>
                                    </p:cTn>
                                  </p:par>
                                  <p:par>
                                    <p:cTn id="11" presetID="10" presetClass="entr" presetSubtype="0" fill="hold" nodeType="withEffect">
                                      <p:stCondLst>
                                        <p:cond delay="40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750"/>
                                            <p:tgtEl>
                                              <p:spTgt spid="141"/>
                                            </p:tgtEl>
                                          </p:cBhvr>
                                        </p:animEffect>
                                      </p:childTnLst>
                                    </p:cTn>
                                  </p:par>
                                  <p:par>
                                    <p:cTn id="14" presetID="10" presetClass="entr" presetSubtype="0" fill="hold" nodeType="withEffect">
                                      <p:stCondLst>
                                        <p:cond delay="60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750"/>
                                            <p:tgtEl>
                                              <p:spTgt spid="162"/>
                                            </p:tgtEl>
                                          </p:cBhvr>
                                        </p:animEffect>
                                      </p:childTnLst>
                                    </p:cTn>
                                  </p:par>
                                  <p:par>
                                    <p:cTn id="17" presetID="2" presetClass="entr" presetSubtype="4" fill="hold" nodeType="withEffect">
                                      <p:stCondLst>
                                        <p:cond delay="250"/>
                                      </p:stCondLst>
                                      <p:childTnLst>
                                        <p:set>
                                          <p:cBhvr>
                                            <p:cTn id="18" dur="1" fill="hold">
                                              <p:stCondLst>
                                                <p:cond delay="0"/>
                                              </p:stCondLst>
                                            </p:cTn>
                                            <p:tgtEl>
                                              <p:spTgt spid="139"/>
                                            </p:tgtEl>
                                            <p:attrNameLst>
                                              <p:attrName>style.visibility</p:attrName>
                                            </p:attrNameLst>
                                          </p:cBhvr>
                                          <p:to>
                                            <p:strVal val="visible"/>
                                          </p:to>
                                        </p:set>
                                        <p:anim calcmode="lin" valueType="num">
                                          <p:cBhvr additive="base">
                                            <p:cTn id="19" dur="1000" fill="hold"/>
                                            <p:tgtEl>
                                              <p:spTgt spid="139"/>
                                            </p:tgtEl>
                                            <p:attrNameLst>
                                              <p:attrName>ppt_x</p:attrName>
                                            </p:attrNameLst>
                                          </p:cBhvr>
                                          <p:tavLst>
                                            <p:tav tm="0">
                                              <p:val>
                                                <p:strVal val="#ppt_x"/>
                                              </p:val>
                                            </p:tav>
                                            <p:tav tm="100000">
                                              <p:val>
                                                <p:strVal val="#ppt_x"/>
                                              </p:val>
                                            </p:tav>
                                          </p:tavLst>
                                        </p:anim>
                                        <p:anim calcmode="lin" valueType="num">
                                          <p:cBhvr additive="base">
                                            <p:cTn id="20" dur="1000" fill="hold"/>
                                            <p:tgtEl>
                                              <p:spTgt spid="1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137"/>
                                            </p:tgtEl>
                                            <p:attrNameLst>
                                              <p:attrName>style.visibility</p:attrName>
                                            </p:attrNameLst>
                                          </p:cBhvr>
                                          <p:to>
                                            <p:strVal val="visible"/>
                                          </p:to>
                                        </p:set>
                                        <p:anim calcmode="lin" valueType="num">
                                          <p:cBhvr additive="base">
                                            <p:cTn id="23" dur="1000" fill="hold"/>
                                            <p:tgtEl>
                                              <p:spTgt spid="137"/>
                                            </p:tgtEl>
                                            <p:attrNameLst>
                                              <p:attrName>ppt_x</p:attrName>
                                            </p:attrNameLst>
                                          </p:cBhvr>
                                          <p:tavLst>
                                            <p:tav tm="0">
                                              <p:val>
                                                <p:strVal val="#ppt_x"/>
                                              </p:val>
                                            </p:tav>
                                            <p:tav tm="100000">
                                              <p:val>
                                                <p:strVal val="#ppt_x"/>
                                              </p:val>
                                            </p:tav>
                                          </p:tavLst>
                                        </p:anim>
                                        <p:anim calcmode="lin" valueType="num">
                                          <p:cBhvr additive="base">
                                            <p:cTn id="24" dur="1000" fill="hold"/>
                                            <p:tgtEl>
                                              <p:spTgt spid="1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600"/>
                                      </p:stCondLst>
                                      <p:childTnLst>
                                        <p:set>
                                          <p:cBhvr>
                                            <p:cTn id="26" dur="1" fill="hold">
                                              <p:stCondLst>
                                                <p:cond delay="0"/>
                                              </p:stCondLst>
                                            </p:cTn>
                                            <p:tgtEl>
                                              <p:spTgt spid="163"/>
                                            </p:tgtEl>
                                            <p:attrNameLst>
                                              <p:attrName>style.visibility</p:attrName>
                                            </p:attrNameLst>
                                          </p:cBhvr>
                                          <p:to>
                                            <p:strVal val="visible"/>
                                          </p:to>
                                        </p:set>
                                        <p:anim calcmode="lin" valueType="num">
                                          <p:cBhvr additive="base">
                                            <p:cTn id="27" dur="1000" fill="hold"/>
                                            <p:tgtEl>
                                              <p:spTgt spid="163"/>
                                            </p:tgtEl>
                                            <p:attrNameLst>
                                              <p:attrName>ppt_x</p:attrName>
                                            </p:attrNameLst>
                                          </p:cBhvr>
                                          <p:tavLst>
                                            <p:tav tm="0">
                                              <p:val>
                                                <p:strVal val="#ppt_x"/>
                                              </p:val>
                                            </p:tav>
                                            <p:tav tm="100000">
                                              <p:val>
                                                <p:strVal val="#ppt_x"/>
                                              </p:val>
                                            </p:tav>
                                          </p:tavLst>
                                        </p:anim>
                                        <p:anim calcmode="lin" valueType="num">
                                          <p:cBhvr additive="base">
                                            <p:cTn id="28" dur="1000" fill="hold"/>
                                            <p:tgtEl>
                                              <p:spTgt spid="1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8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1000" fill="hold"/>
                                            <p:tgtEl>
                                              <p:spTgt spid="65"/>
                                            </p:tgtEl>
                                            <p:attrNameLst>
                                              <p:attrName>ppt_x</p:attrName>
                                            </p:attrNameLst>
                                          </p:cBhvr>
                                          <p:tavLst>
                                            <p:tav tm="0">
                                              <p:val>
                                                <p:strVal val="#ppt_x"/>
                                              </p:val>
                                            </p:tav>
                                            <p:tav tm="100000">
                                              <p:val>
                                                <p:strVal val="#ppt_x"/>
                                              </p:val>
                                            </p:tav>
                                          </p:tavLst>
                                        </p:anim>
                                        <p:anim calcmode="lin" valueType="num">
                                          <p:cBhvr additive="base">
                                            <p:cTn id="32" dur="10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1000" fill="hold"/>
                                            <p:tgtEl>
                                              <p:spTgt spid="60"/>
                                            </p:tgtEl>
                                            <p:attrNameLst>
                                              <p:attrName>ppt_x</p:attrName>
                                            </p:attrNameLst>
                                          </p:cBhvr>
                                          <p:tavLst>
                                            <p:tav tm="0">
                                              <p:val>
                                                <p:strVal val="#ppt_x"/>
                                              </p:val>
                                            </p:tav>
                                            <p:tav tm="100000">
                                              <p:val>
                                                <p:strVal val="#ppt_x"/>
                                              </p:val>
                                            </p:tav>
                                          </p:tavLst>
                                        </p:anim>
                                        <p:anim calcmode="lin" valueType="num">
                                          <p:cBhvr additive="base">
                                            <p:cTn id="36" dur="100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1000" fill="hold"/>
                                            <p:tgtEl>
                                              <p:spTgt spid="32"/>
                                            </p:tgtEl>
                                            <p:attrNameLst>
                                              <p:attrName>ppt_x</p:attrName>
                                            </p:attrNameLst>
                                          </p:cBhvr>
                                          <p:tavLst>
                                            <p:tav tm="0">
                                              <p:val>
                                                <p:strVal val="#ppt_x"/>
                                              </p:val>
                                            </p:tav>
                                            <p:tav tm="100000">
                                              <p:val>
                                                <p:strVal val="#ppt_x"/>
                                              </p:val>
                                            </p:tav>
                                          </p:tavLst>
                                        </p:anim>
                                        <p:anim calcmode="lin" valueType="num">
                                          <p:cBhvr additive="base">
                                            <p:cTn id="40" dur="10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ppt_x"/>
                                              </p:val>
                                            </p:tav>
                                            <p:tav tm="100000">
                                              <p:val>
                                                <p:strVal val="#ppt_x"/>
                                              </p:val>
                                            </p:tav>
                                          </p:tavLst>
                                        </p:anim>
                                        <p:anim calcmode="lin" valueType="num">
                                          <p:cBhvr additive="base">
                                            <p:cTn id="44" dur="10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4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ppt_x"/>
                                              </p:val>
                                            </p:tav>
                                            <p:tav tm="100000">
                                              <p:val>
                                                <p:strVal val="#ppt_x"/>
                                              </p:val>
                                            </p:tav>
                                          </p:tavLst>
                                        </p:anim>
                                        <p:anim calcmode="lin" valueType="num">
                                          <p:cBhvr additive="base">
                                            <p:cTn id="48" dur="10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6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ppt_x"/>
                                              </p:val>
                                            </p:tav>
                                            <p:tav tm="100000">
                                              <p:val>
                                                <p:strVal val="#ppt_x"/>
                                              </p:val>
                                            </p:tav>
                                          </p:tavLst>
                                        </p:anim>
                                        <p:anim calcmode="lin" valueType="num">
                                          <p:cBhvr additive="base">
                                            <p:cTn id="52" dur="10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80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1000" fill="hold"/>
                                            <p:tgtEl>
                                              <p:spTgt spid="7"/>
                                            </p:tgtEl>
                                            <p:attrNameLst>
                                              <p:attrName>ppt_x</p:attrName>
                                            </p:attrNameLst>
                                          </p:cBhvr>
                                          <p:tavLst>
                                            <p:tav tm="0">
                                              <p:val>
                                                <p:strVal val="#ppt_x"/>
                                              </p:val>
                                            </p:tav>
                                            <p:tav tm="100000">
                                              <p:val>
                                                <p:strVal val="#ppt_x"/>
                                              </p:val>
                                            </p:tav>
                                          </p:tavLst>
                                        </p:anim>
                                        <p:anim calcmode="lin" valueType="num">
                                          <p:cBhvr additive="base">
                                            <p:cTn id="56" dur="10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1000" fill="hold"/>
                                            <p:tgtEl>
                                              <p:spTgt spid="6"/>
                                            </p:tgtEl>
                                            <p:attrNameLst>
                                              <p:attrName>ppt_x</p:attrName>
                                            </p:attrNameLst>
                                          </p:cBhvr>
                                          <p:tavLst>
                                            <p:tav tm="0">
                                              <p:val>
                                                <p:strVal val="#ppt_x"/>
                                              </p:val>
                                            </p:tav>
                                            <p:tav tm="100000">
                                              <p:val>
                                                <p:strVal val="#ppt_x"/>
                                              </p:val>
                                            </p:tav>
                                          </p:tavLst>
                                        </p:anim>
                                        <p:anim calcmode="lin" valueType="num">
                                          <p:cBhvr additive="base">
                                            <p:cTn id="60" dur="10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25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14"/>
                                            </p:tgtEl>
                                            <p:attrNameLst>
                                              <p:attrName>style.visibility</p:attrName>
                                            </p:attrNameLst>
                                          </p:cBhvr>
                                          <p:to>
                                            <p:strVal val="visible"/>
                                          </p:to>
                                        </p:set>
                                        <p:anim calcmode="lin" valueType="num">
                                          <p:cBhvr additive="base">
                                            <p:cTn id="69" dur="500" fill="hold"/>
                                            <p:tgtEl>
                                              <p:spTgt spid="114"/>
                                            </p:tgtEl>
                                            <p:attrNameLst>
                                              <p:attrName>ppt_x</p:attrName>
                                            </p:attrNameLst>
                                          </p:cBhvr>
                                          <p:tavLst>
                                            <p:tav tm="0">
                                              <p:val>
                                                <p:strVal val="0-#ppt_w/2"/>
                                              </p:val>
                                            </p:tav>
                                            <p:tav tm="100000">
                                              <p:val>
                                                <p:strVal val="#ppt_x"/>
                                              </p:val>
                                            </p:tav>
                                          </p:tavLst>
                                        </p:anim>
                                        <p:anim calcmode="lin" valueType="num">
                                          <p:cBhvr additive="base">
                                            <p:cTn id="70"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2" grpId="0" animBg="1"/>
          <p:bldP spid="60" grpId="0" animBg="1"/>
          <p:bldP spid="65" grpId="0" animBg="1"/>
          <p:bldP spid="114"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Branch 04"/>
          <p:cNvGrpSpPr/>
          <p:nvPr/>
        </p:nvGrpSpPr>
        <p:grpSpPr>
          <a:xfrm>
            <a:off x="6550105" y="1967866"/>
            <a:ext cx="2091929" cy="2364581"/>
            <a:chOff x="8640763" y="2417763"/>
            <a:chExt cx="2789238" cy="3152775"/>
          </a:xfrm>
          <a:solidFill>
            <a:srgbClr val="455975"/>
          </a:solidFill>
        </p:grpSpPr>
        <p:sp>
          <p:nvSpPr>
            <p:cNvPr id="10" name="Freeform 10"/>
            <p:cNvSpPr>
              <a:spLocks/>
            </p:cNvSpPr>
            <p:nvPr/>
          </p:nvSpPr>
          <p:spPr bwMode="auto">
            <a:xfrm>
              <a:off x="10204451" y="3509963"/>
              <a:ext cx="971550" cy="614363"/>
            </a:xfrm>
            <a:custGeom>
              <a:avLst/>
              <a:gdLst>
                <a:gd name="T0" fmla="*/ 144 w 255"/>
                <a:gd name="T1" fmla="*/ 21 h 161"/>
                <a:gd name="T2" fmla="*/ 0 w 255"/>
                <a:gd name="T3" fmla="*/ 39 h 161"/>
                <a:gd name="T4" fmla="*/ 255 w 255"/>
                <a:gd name="T5" fmla="*/ 113 h 161"/>
                <a:gd name="T6" fmla="*/ 144 w 255"/>
                <a:gd name="T7" fmla="*/ 21 h 161"/>
              </a:gdLst>
              <a:ahLst/>
              <a:cxnLst>
                <a:cxn ang="0">
                  <a:pos x="T0" y="T1"/>
                </a:cxn>
                <a:cxn ang="0">
                  <a:pos x="T2" y="T3"/>
                </a:cxn>
                <a:cxn ang="0">
                  <a:pos x="T4" y="T5"/>
                </a:cxn>
                <a:cxn ang="0">
                  <a:pos x="T6" y="T7"/>
                </a:cxn>
              </a:cxnLst>
              <a:rect l="0" t="0" r="r" b="b"/>
              <a:pathLst>
                <a:path w="255" h="161">
                  <a:moveTo>
                    <a:pt x="144" y="21"/>
                  </a:moveTo>
                  <a:cubicBezTo>
                    <a:pt x="73" y="0"/>
                    <a:pt x="0" y="39"/>
                    <a:pt x="0" y="39"/>
                  </a:cubicBezTo>
                  <a:cubicBezTo>
                    <a:pt x="55" y="131"/>
                    <a:pt x="159" y="161"/>
                    <a:pt x="255" y="113"/>
                  </a:cubicBezTo>
                  <a:cubicBezTo>
                    <a:pt x="255" y="113"/>
                    <a:pt x="214" y="41"/>
                    <a:pt x="14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10" name="Group 109"/>
            <p:cNvGrpSpPr/>
            <p:nvPr/>
          </p:nvGrpSpPr>
          <p:grpSpPr>
            <a:xfrm>
              <a:off x="8640763" y="2417763"/>
              <a:ext cx="2789238" cy="3152775"/>
              <a:chOff x="8640763" y="2417763"/>
              <a:chExt cx="2789238" cy="3152775"/>
            </a:xfrm>
            <a:grpFill/>
          </p:grpSpPr>
          <p:sp>
            <p:nvSpPr>
              <p:cNvPr id="11" name="Freeform 11"/>
              <p:cNvSpPr>
                <a:spLocks/>
              </p:cNvSpPr>
              <p:nvPr/>
            </p:nvSpPr>
            <p:spPr bwMode="auto">
              <a:xfrm>
                <a:off x="8640763" y="2417763"/>
                <a:ext cx="2789238" cy="3152775"/>
              </a:xfrm>
              <a:custGeom>
                <a:avLst/>
                <a:gdLst>
                  <a:gd name="T0" fmla="*/ 624 w 733"/>
                  <a:gd name="T1" fmla="*/ 103 h 828"/>
                  <a:gd name="T2" fmla="*/ 556 w 733"/>
                  <a:gd name="T3" fmla="*/ 189 h 828"/>
                  <a:gd name="T4" fmla="*/ 487 w 733"/>
                  <a:gd name="T5" fmla="*/ 242 h 828"/>
                  <a:gd name="T6" fmla="*/ 489 w 733"/>
                  <a:gd name="T7" fmla="*/ 101 h 828"/>
                  <a:gd name="T8" fmla="*/ 386 w 733"/>
                  <a:gd name="T9" fmla="*/ 0 h 828"/>
                  <a:gd name="T10" fmla="*/ 484 w 733"/>
                  <a:gd name="T11" fmla="*/ 245 h 828"/>
                  <a:gd name="T12" fmla="*/ 330 w 733"/>
                  <a:gd name="T13" fmla="*/ 399 h 828"/>
                  <a:gd name="T14" fmla="*/ 318 w 733"/>
                  <a:gd name="T15" fmla="*/ 240 h 828"/>
                  <a:gd name="T16" fmla="*/ 189 w 733"/>
                  <a:gd name="T17" fmla="*/ 134 h 828"/>
                  <a:gd name="T18" fmla="*/ 324 w 733"/>
                  <a:gd name="T19" fmla="*/ 406 h 828"/>
                  <a:gd name="T20" fmla="*/ 290 w 733"/>
                  <a:gd name="T21" fmla="*/ 444 h 828"/>
                  <a:gd name="T22" fmla="*/ 170 w 733"/>
                  <a:gd name="T23" fmla="*/ 587 h 828"/>
                  <a:gd name="T24" fmla="*/ 161 w 733"/>
                  <a:gd name="T25" fmla="*/ 408 h 828"/>
                  <a:gd name="T26" fmla="*/ 20 w 733"/>
                  <a:gd name="T27" fmla="*/ 285 h 828"/>
                  <a:gd name="T28" fmla="*/ 27 w 733"/>
                  <a:gd name="T29" fmla="*/ 472 h 828"/>
                  <a:gd name="T30" fmla="*/ 165 w 733"/>
                  <a:gd name="T31" fmla="*/ 593 h 828"/>
                  <a:gd name="T32" fmla="*/ 45 w 733"/>
                  <a:gd name="T33" fmla="*/ 752 h 828"/>
                  <a:gd name="T34" fmla="*/ 59 w 733"/>
                  <a:gd name="T35" fmla="*/ 761 h 828"/>
                  <a:gd name="T36" fmla="*/ 113 w 733"/>
                  <a:gd name="T37" fmla="*/ 683 h 828"/>
                  <a:gd name="T38" fmla="*/ 243 w 733"/>
                  <a:gd name="T39" fmla="*/ 805 h 828"/>
                  <a:gd name="T40" fmla="*/ 434 w 733"/>
                  <a:gd name="T41" fmla="*/ 794 h 828"/>
                  <a:gd name="T42" fmla="*/ 298 w 733"/>
                  <a:gd name="T43" fmla="*/ 667 h 828"/>
                  <a:gd name="T44" fmla="*/ 118 w 733"/>
                  <a:gd name="T45" fmla="*/ 677 h 828"/>
                  <a:gd name="T46" fmla="*/ 247 w 733"/>
                  <a:gd name="T47" fmla="*/ 510 h 828"/>
                  <a:gd name="T48" fmla="*/ 538 w 733"/>
                  <a:gd name="T49" fmla="*/ 597 h 828"/>
                  <a:gd name="T50" fmla="*/ 411 w 733"/>
                  <a:gd name="T51" fmla="*/ 488 h 828"/>
                  <a:gd name="T52" fmla="*/ 253 w 733"/>
                  <a:gd name="T53" fmla="*/ 503 h 828"/>
                  <a:gd name="T54" fmla="*/ 297 w 733"/>
                  <a:gd name="T55" fmla="*/ 449 h 828"/>
                  <a:gd name="T56" fmla="*/ 556 w 733"/>
                  <a:gd name="T57" fmla="*/ 190 h 828"/>
                  <a:gd name="T58" fmla="*/ 733 w 733"/>
                  <a:gd name="T59" fmla="*/ 93 h 828"/>
                  <a:gd name="T60" fmla="*/ 624 w 733"/>
                  <a:gd name="T61" fmla="*/ 10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3" h="828">
                    <a:moveTo>
                      <a:pt x="624" y="103"/>
                    </a:moveTo>
                    <a:cubicBezTo>
                      <a:pt x="576" y="128"/>
                      <a:pt x="557" y="185"/>
                      <a:pt x="556" y="189"/>
                    </a:cubicBezTo>
                    <a:cubicBezTo>
                      <a:pt x="532" y="205"/>
                      <a:pt x="509" y="223"/>
                      <a:pt x="487" y="242"/>
                    </a:cubicBezTo>
                    <a:cubicBezTo>
                      <a:pt x="493" y="225"/>
                      <a:pt x="513" y="160"/>
                      <a:pt x="489" y="101"/>
                    </a:cubicBezTo>
                    <a:cubicBezTo>
                      <a:pt x="462" y="33"/>
                      <a:pt x="386" y="0"/>
                      <a:pt x="386" y="0"/>
                    </a:cubicBezTo>
                    <a:cubicBezTo>
                      <a:pt x="349" y="99"/>
                      <a:pt x="389" y="199"/>
                      <a:pt x="484" y="245"/>
                    </a:cubicBezTo>
                    <a:cubicBezTo>
                      <a:pt x="429" y="292"/>
                      <a:pt x="378" y="345"/>
                      <a:pt x="330" y="399"/>
                    </a:cubicBezTo>
                    <a:cubicBezTo>
                      <a:pt x="336" y="375"/>
                      <a:pt x="349" y="302"/>
                      <a:pt x="318" y="240"/>
                    </a:cubicBezTo>
                    <a:cubicBezTo>
                      <a:pt x="279" y="165"/>
                      <a:pt x="189" y="134"/>
                      <a:pt x="189" y="134"/>
                    </a:cubicBezTo>
                    <a:cubicBezTo>
                      <a:pt x="156" y="251"/>
                      <a:pt x="211" y="362"/>
                      <a:pt x="324" y="406"/>
                    </a:cubicBezTo>
                    <a:cubicBezTo>
                      <a:pt x="313" y="418"/>
                      <a:pt x="302" y="431"/>
                      <a:pt x="290" y="444"/>
                    </a:cubicBezTo>
                    <a:cubicBezTo>
                      <a:pt x="249" y="491"/>
                      <a:pt x="209" y="539"/>
                      <a:pt x="170" y="587"/>
                    </a:cubicBezTo>
                    <a:cubicBezTo>
                      <a:pt x="176" y="562"/>
                      <a:pt x="195" y="480"/>
                      <a:pt x="161" y="408"/>
                    </a:cubicBezTo>
                    <a:cubicBezTo>
                      <a:pt x="120" y="322"/>
                      <a:pt x="20" y="285"/>
                      <a:pt x="20" y="285"/>
                    </a:cubicBezTo>
                    <a:cubicBezTo>
                      <a:pt x="1" y="344"/>
                      <a:pt x="0" y="415"/>
                      <a:pt x="27" y="472"/>
                    </a:cubicBezTo>
                    <a:cubicBezTo>
                      <a:pt x="53" y="527"/>
                      <a:pt x="108" y="570"/>
                      <a:pt x="165" y="593"/>
                    </a:cubicBezTo>
                    <a:cubicBezTo>
                      <a:pt x="123" y="645"/>
                      <a:pt x="83" y="698"/>
                      <a:pt x="45" y="752"/>
                    </a:cubicBezTo>
                    <a:cubicBezTo>
                      <a:pt x="59" y="761"/>
                      <a:pt x="59" y="761"/>
                      <a:pt x="59" y="761"/>
                    </a:cubicBezTo>
                    <a:cubicBezTo>
                      <a:pt x="76" y="735"/>
                      <a:pt x="95" y="709"/>
                      <a:pt x="113" y="683"/>
                    </a:cubicBezTo>
                    <a:cubicBezTo>
                      <a:pt x="141" y="735"/>
                      <a:pt x="187" y="784"/>
                      <a:pt x="243" y="805"/>
                    </a:cubicBezTo>
                    <a:cubicBezTo>
                      <a:pt x="304" y="828"/>
                      <a:pt x="376" y="820"/>
                      <a:pt x="434" y="794"/>
                    </a:cubicBezTo>
                    <a:cubicBezTo>
                      <a:pt x="434" y="794"/>
                      <a:pt x="387" y="699"/>
                      <a:pt x="298" y="667"/>
                    </a:cubicBezTo>
                    <a:cubicBezTo>
                      <a:pt x="222" y="640"/>
                      <a:pt x="141" y="668"/>
                      <a:pt x="118" y="677"/>
                    </a:cubicBezTo>
                    <a:cubicBezTo>
                      <a:pt x="159" y="620"/>
                      <a:pt x="203" y="564"/>
                      <a:pt x="247" y="510"/>
                    </a:cubicBezTo>
                    <a:cubicBezTo>
                      <a:pt x="309" y="614"/>
                      <a:pt x="428" y="649"/>
                      <a:pt x="538" y="597"/>
                    </a:cubicBezTo>
                    <a:cubicBezTo>
                      <a:pt x="538" y="597"/>
                      <a:pt x="492" y="513"/>
                      <a:pt x="411" y="488"/>
                    </a:cubicBezTo>
                    <a:cubicBezTo>
                      <a:pt x="344" y="468"/>
                      <a:pt x="275" y="493"/>
                      <a:pt x="253" y="503"/>
                    </a:cubicBezTo>
                    <a:cubicBezTo>
                      <a:pt x="267" y="485"/>
                      <a:pt x="282" y="467"/>
                      <a:pt x="297" y="449"/>
                    </a:cubicBezTo>
                    <a:cubicBezTo>
                      <a:pt x="375" y="357"/>
                      <a:pt x="457" y="260"/>
                      <a:pt x="556" y="190"/>
                    </a:cubicBezTo>
                    <a:cubicBezTo>
                      <a:pt x="635" y="209"/>
                      <a:pt x="707" y="170"/>
                      <a:pt x="733" y="93"/>
                    </a:cubicBezTo>
                    <a:cubicBezTo>
                      <a:pt x="733" y="93"/>
                      <a:pt x="673" y="76"/>
                      <a:pt x="624" y="1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noEditPoints="1"/>
              </p:cNvSpPr>
              <p:nvPr/>
            </p:nvSpPr>
            <p:spPr bwMode="auto">
              <a:xfrm>
                <a:off x="8782051" y="2524125"/>
                <a:ext cx="2571750" cy="2867025"/>
              </a:xfrm>
              <a:custGeom>
                <a:avLst/>
                <a:gdLst>
                  <a:gd name="T0" fmla="*/ 363 w 676"/>
                  <a:gd name="T1" fmla="*/ 2 h 753"/>
                  <a:gd name="T2" fmla="*/ 385 w 676"/>
                  <a:gd name="T3" fmla="*/ 41 h 753"/>
                  <a:gd name="T4" fmla="*/ 409 w 676"/>
                  <a:gd name="T5" fmla="*/ 100 h 753"/>
                  <a:gd name="T6" fmla="*/ 434 w 676"/>
                  <a:gd name="T7" fmla="*/ 172 h 753"/>
                  <a:gd name="T8" fmla="*/ 420 w 676"/>
                  <a:gd name="T9" fmla="*/ 137 h 753"/>
                  <a:gd name="T10" fmla="*/ 395 w 676"/>
                  <a:gd name="T11" fmla="*/ 70 h 753"/>
                  <a:gd name="T12" fmla="*/ 201 w 676"/>
                  <a:gd name="T13" fmla="*/ 215 h 753"/>
                  <a:gd name="T14" fmla="*/ 185 w 676"/>
                  <a:gd name="T15" fmla="*/ 187 h 753"/>
                  <a:gd name="T16" fmla="*/ 217 w 676"/>
                  <a:gd name="T17" fmla="*/ 252 h 753"/>
                  <a:gd name="T18" fmla="*/ 259 w 676"/>
                  <a:gd name="T19" fmla="*/ 329 h 753"/>
                  <a:gd name="T20" fmla="*/ 290 w 676"/>
                  <a:gd name="T21" fmla="*/ 379 h 753"/>
                  <a:gd name="T22" fmla="*/ 257 w 676"/>
                  <a:gd name="T23" fmla="*/ 244 h 753"/>
                  <a:gd name="T24" fmla="*/ 207 w 676"/>
                  <a:gd name="T25" fmla="*/ 178 h 753"/>
                  <a:gd name="T26" fmla="*/ 50 w 676"/>
                  <a:gd name="T27" fmla="*/ 381 h 753"/>
                  <a:gd name="T28" fmla="*/ 87 w 676"/>
                  <a:gd name="T29" fmla="*/ 465 h 753"/>
                  <a:gd name="T30" fmla="*/ 108 w 676"/>
                  <a:gd name="T31" fmla="*/ 509 h 753"/>
                  <a:gd name="T32" fmla="*/ 70 w 676"/>
                  <a:gd name="T33" fmla="*/ 417 h 753"/>
                  <a:gd name="T34" fmla="*/ 35 w 676"/>
                  <a:gd name="T35" fmla="*/ 344 h 753"/>
                  <a:gd name="T36" fmla="*/ 3 w 676"/>
                  <a:gd name="T37" fmla="*/ 295 h 753"/>
                  <a:gd name="T38" fmla="*/ 10 w 676"/>
                  <a:gd name="T39" fmla="*/ 355 h 753"/>
                  <a:gd name="T40" fmla="*/ 598 w 676"/>
                  <a:gd name="T41" fmla="*/ 362 h 753"/>
                  <a:gd name="T42" fmla="*/ 556 w 676"/>
                  <a:gd name="T43" fmla="*/ 343 h 753"/>
                  <a:gd name="T44" fmla="*/ 496 w 676"/>
                  <a:gd name="T45" fmla="*/ 326 h 753"/>
                  <a:gd name="T46" fmla="*/ 421 w 676"/>
                  <a:gd name="T47" fmla="*/ 308 h 753"/>
                  <a:gd name="T48" fmla="*/ 457 w 676"/>
                  <a:gd name="T49" fmla="*/ 318 h 753"/>
                  <a:gd name="T50" fmla="*/ 526 w 676"/>
                  <a:gd name="T51" fmla="*/ 336 h 753"/>
                  <a:gd name="T52" fmla="*/ 625 w 676"/>
                  <a:gd name="T53" fmla="*/ 99 h 753"/>
                  <a:gd name="T54" fmla="*/ 643 w 676"/>
                  <a:gd name="T55" fmla="*/ 88 h 753"/>
                  <a:gd name="T56" fmla="*/ 601 w 676"/>
                  <a:gd name="T57" fmla="*/ 110 h 753"/>
                  <a:gd name="T58" fmla="*/ 552 w 676"/>
                  <a:gd name="T59" fmla="*/ 140 h 753"/>
                  <a:gd name="T60" fmla="*/ 519 w 676"/>
                  <a:gd name="T61" fmla="*/ 161 h 753"/>
                  <a:gd name="T62" fmla="*/ 607 w 676"/>
                  <a:gd name="T63" fmla="*/ 137 h 753"/>
                  <a:gd name="T64" fmla="*/ 650 w 676"/>
                  <a:gd name="T65" fmla="*/ 102 h 753"/>
                  <a:gd name="T66" fmla="*/ 379 w 676"/>
                  <a:gd name="T67" fmla="*/ 537 h 753"/>
                  <a:gd name="T68" fmla="*/ 301 w 676"/>
                  <a:gd name="T69" fmla="*/ 512 h 753"/>
                  <a:gd name="T70" fmla="*/ 259 w 676"/>
                  <a:gd name="T71" fmla="*/ 499 h 753"/>
                  <a:gd name="T72" fmla="*/ 343 w 676"/>
                  <a:gd name="T73" fmla="*/ 529 h 753"/>
                  <a:gd name="T74" fmla="*/ 412 w 676"/>
                  <a:gd name="T75" fmla="*/ 549 h 753"/>
                  <a:gd name="T76" fmla="*/ 464 w 676"/>
                  <a:gd name="T77" fmla="*/ 558 h 753"/>
                  <a:gd name="T78" fmla="*/ 420 w 676"/>
                  <a:gd name="T79" fmla="*/ 526 h 753"/>
                  <a:gd name="T80" fmla="*/ 358 w 676"/>
                  <a:gd name="T81" fmla="*/ 751 h 753"/>
                  <a:gd name="T82" fmla="*/ 305 w 676"/>
                  <a:gd name="T83" fmla="*/ 724 h 753"/>
                  <a:gd name="T84" fmla="*/ 229 w 676"/>
                  <a:gd name="T85" fmla="*/ 696 h 753"/>
                  <a:gd name="T86" fmla="*/ 134 w 676"/>
                  <a:gd name="T87" fmla="*/ 668 h 753"/>
                  <a:gd name="T88" fmla="*/ 180 w 676"/>
                  <a:gd name="T89" fmla="*/ 684 h 753"/>
                  <a:gd name="T90" fmla="*/ 267 w 676"/>
                  <a:gd name="T91" fmla="*/ 71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6" h="753">
                    <a:moveTo>
                      <a:pt x="393" y="66"/>
                    </a:moveTo>
                    <a:cubicBezTo>
                      <a:pt x="385" y="44"/>
                      <a:pt x="377" y="17"/>
                      <a:pt x="361" y="0"/>
                    </a:cubicBezTo>
                    <a:cubicBezTo>
                      <a:pt x="361" y="0"/>
                      <a:pt x="362" y="1"/>
                      <a:pt x="363" y="2"/>
                    </a:cubicBezTo>
                    <a:cubicBezTo>
                      <a:pt x="372" y="12"/>
                      <a:pt x="378" y="27"/>
                      <a:pt x="384" y="39"/>
                    </a:cubicBezTo>
                    <a:cubicBezTo>
                      <a:pt x="387" y="34"/>
                      <a:pt x="390" y="30"/>
                      <a:pt x="394" y="27"/>
                    </a:cubicBezTo>
                    <a:cubicBezTo>
                      <a:pt x="390" y="31"/>
                      <a:pt x="387" y="36"/>
                      <a:pt x="385" y="41"/>
                    </a:cubicBezTo>
                    <a:cubicBezTo>
                      <a:pt x="394" y="60"/>
                      <a:pt x="401" y="78"/>
                      <a:pt x="408" y="97"/>
                    </a:cubicBezTo>
                    <a:cubicBezTo>
                      <a:pt x="412" y="86"/>
                      <a:pt x="421" y="78"/>
                      <a:pt x="429" y="70"/>
                    </a:cubicBezTo>
                    <a:cubicBezTo>
                      <a:pt x="421" y="78"/>
                      <a:pt x="412" y="88"/>
                      <a:pt x="409" y="100"/>
                    </a:cubicBezTo>
                    <a:cubicBezTo>
                      <a:pt x="418" y="122"/>
                      <a:pt x="426" y="145"/>
                      <a:pt x="433" y="168"/>
                    </a:cubicBezTo>
                    <a:cubicBezTo>
                      <a:pt x="436" y="157"/>
                      <a:pt x="441" y="146"/>
                      <a:pt x="448" y="137"/>
                    </a:cubicBezTo>
                    <a:cubicBezTo>
                      <a:pt x="441" y="147"/>
                      <a:pt x="437" y="160"/>
                      <a:pt x="434" y="172"/>
                    </a:cubicBezTo>
                    <a:cubicBezTo>
                      <a:pt x="439" y="187"/>
                      <a:pt x="444" y="202"/>
                      <a:pt x="449" y="218"/>
                    </a:cubicBezTo>
                    <a:cubicBezTo>
                      <a:pt x="443" y="202"/>
                      <a:pt x="438" y="187"/>
                      <a:pt x="433" y="172"/>
                    </a:cubicBezTo>
                    <a:cubicBezTo>
                      <a:pt x="429" y="160"/>
                      <a:pt x="424" y="149"/>
                      <a:pt x="420" y="137"/>
                    </a:cubicBezTo>
                    <a:cubicBezTo>
                      <a:pt x="409" y="128"/>
                      <a:pt x="395" y="121"/>
                      <a:pt x="380" y="119"/>
                    </a:cubicBezTo>
                    <a:cubicBezTo>
                      <a:pt x="394" y="120"/>
                      <a:pt x="408" y="126"/>
                      <a:pt x="419" y="134"/>
                    </a:cubicBezTo>
                    <a:cubicBezTo>
                      <a:pt x="411" y="113"/>
                      <a:pt x="404" y="91"/>
                      <a:pt x="395" y="70"/>
                    </a:cubicBezTo>
                    <a:cubicBezTo>
                      <a:pt x="388" y="61"/>
                      <a:pt x="378" y="51"/>
                      <a:pt x="366" y="48"/>
                    </a:cubicBezTo>
                    <a:cubicBezTo>
                      <a:pt x="377" y="50"/>
                      <a:pt x="386" y="58"/>
                      <a:pt x="393" y="66"/>
                    </a:cubicBezTo>
                    <a:moveTo>
                      <a:pt x="201" y="215"/>
                    </a:moveTo>
                    <a:cubicBezTo>
                      <a:pt x="189" y="192"/>
                      <a:pt x="172" y="164"/>
                      <a:pt x="169" y="137"/>
                    </a:cubicBezTo>
                    <a:cubicBezTo>
                      <a:pt x="169" y="137"/>
                      <a:pt x="169" y="138"/>
                      <a:pt x="169" y="140"/>
                    </a:cubicBezTo>
                    <a:cubicBezTo>
                      <a:pt x="171" y="156"/>
                      <a:pt x="178" y="173"/>
                      <a:pt x="185" y="187"/>
                    </a:cubicBezTo>
                    <a:cubicBezTo>
                      <a:pt x="179" y="186"/>
                      <a:pt x="173" y="185"/>
                      <a:pt x="167" y="186"/>
                    </a:cubicBezTo>
                    <a:cubicBezTo>
                      <a:pt x="174" y="186"/>
                      <a:pt x="180" y="187"/>
                      <a:pt x="186" y="190"/>
                    </a:cubicBezTo>
                    <a:cubicBezTo>
                      <a:pt x="195" y="211"/>
                      <a:pt x="206" y="231"/>
                      <a:pt x="217" y="252"/>
                    </a:cubicBezTo>
                    <a:cubicBezTo>
                      <a:pt x="204" y="247"/>
                      <a:pt x="190" y="248"/>
                      <a:pt x="178" y="250"/>
                    </a:cubicBezTo>
                    <a:cubicBezTo>
                      <a:pt x="191" y="249"/>
                      <a:pt x="206" y="249"/>
                      <a:pt x="218" y="255"/>
                    </a:cubicBezTo>
                    <a:cubicBezTo>
                      <a:pt x="231" y="280"/>
                      <a:pt x="245" y="304"/>
                      <a:pt x="259" y="329"/>
                    </a:cubicBezTo>
                    <a:cubicBezTo>
                      <a:pt x="247" y="323"/>
                      <a:pt x="234" y="318"/>
                      <a:pt x="221" y="318"/>
                    </a:cubicBezTo>
                    <a:cubicBezTo>
                      <a:pt x="235" y="318"/>
                      <a:pt x="249" y="325"/>
                      <a:pt x="262" y="332"/>
                    </a:cubicBezTo>
                    <a:cubicBezTo>
                      <a:pt x="271" y="348"/>
                      <a:pt x="280" y="364"/>
                      <a:pt x="290" y="379"/>
                    </a:cubicBezTo>
                    <a:cubicBezTo>
                      <a:pt x="281" y="363"/>
                      <a:pt x="272" y="347"/>
                      <a:pt x="263" y="330"/>
                    </a:cubicBezTo>
                    <a:cubicBezTo>
                      <a:pt x="256" y="318"/>
                      <a:pt x="249" y="306"/>
                      <a:pt x="242" y="293"/>
                    </a:cubicBezTo>
                    <a:cubicBezTo>
                      <a:pt x="243" y="276"/>
                      <a:pt x="248" y="259"/>
                      <a:pt x="257" y="244"/>
                    </a:cubicBezTo>
                    <a:cubicBezTo>
                      <a:pt x="248" y="257"/>
                      <a:pt x="242" y="274"/>
                      <a:pt x="240" y="290"/>
                    </a:cubicBezTo>
                    <a:cubicBezTo>
                      <a:pt x="228" y="267"/>
                      <a:pt x="215" y="244"/>
                      <a:pt x="204" y="221"/>
                    </a:cubicBezTo>
                    <a:cubicBezTo>
                      <a:pt x="201" y="207"/>
                      <a:pt x="200" y="191"/>
                      <a:pt x="207" y="178"/>
                    </a:cubicBezTo>
                    <a:cubicBezTo>
                      <a:pt x="200" y="189"/>
                      <a:pt x="200" y="203"/>
                      <a:pt x="201" y="215"/>
                    </a:cubicBezTo>
                    <a:moveTo>
                      <a:pt x="10" y="355"/>
                    </a:moveTo>
                    <a:cubicBezTo>
                      <a:pt x="26" y="357"/>
                      <a:pt x="39" y="369"/>
                      <a:pt x="50" y="381"/>
                    </a:cubicBezTo>
                    <a:cubicBezTo>
                      <a:pt x="62" y="407"/>
                      <a:pt x="74" y="434"/>
                      <a:pt x="86" y="461"/>
                    </a:cubicBezTo>
                    <a:cubicBezTo>
                      <a:pt x="71" y="452"/>
                      <a:pt x="51" y="445"/>
                      <a:pt x="34" y="444"/>
                    </a:cubicBezTo>
                    <a:cubicBezTo>
                      <a:pt x="53" y="446"/>
                      <a:pt x="72" y="454"/>
                      <a:pt x="87" y="465"/>
                    </a:cubicBezTo>
                    <a:cubicBezTo>
                      <a:pt x="94" y="479"/>
                      <a:pt x="100" y="494"/>
                      <a:pt x="106" y="508"/>
                    </a:cubicBezTo>
                    <a:cubicBezTo>
                      <a:pt x="114" y="528"/>
                      <a:pt x="122" y="547"/>
                      <a:pt x="130" y="567"/>
                    </a:cubicBezTo>
                    <a:cubicBezTo>
                      <a:pt x="123" y="547"/>
                      <a:pt x="116" y="528"/>
                      <a:pt x="108" y="509"/>
                    </a:cubicBezTo>
                    <a:cubicBezTo>
                      <a:pt x="110" y="493"/>
                      <a:pt x="114" y="476"/>
                      <a:pt x="124" y="463"/>
                    </a:cubicBezTo>
                    <a:cubicBezTo>
                      <a:pt x="114" y="475"/>
                      <a:pt x="110" y="490"/>
                      <a:pt x="107" y="504"/>
                    </a:cubicBezTo>
                    <a:cubicBezTo>
                      <a:pt x="95" y="475"/>
                      <a:pt x="83" y="446"/>
                      <a:pt x="70" y="417"/>
                    </a:cubicBezTo>
                    <a:cubicBezTo>
                      <a:pt x="73" y="402"/>
                      <a:pt x="84" y="389"/>
                      <a:pt x="94" y="378"/>
                    </a:cubicBezTo>
                    <a:cubicBezTo>
                      <a:pt x="84" y="388"/>
                      <a:pt x="73" y="400"/>
                      <a:pt x="68" y="414"/>
                    </a:cubicBezTo>
                    <a:cubicBezTo>
                      <a:pt x="58" y="390"/>
                      <a:pt x="47" y="367"/>
                      <a:pt x="35" y="344"/>
                    </a:cubicBezTo>
                    <a:cubicBezTo>
                      <a:pt x="37" y="337"/>
                      <a:pt x="40" y="330"/>
                      <a:pt x="44" y="324"/>
                    </a:cubicBezTo>
                    <a:cubicBezTo>
                      <a:pt x="40" y="329"/>
                      <a:pt x="36" y="335"/>
                      <a:pt x="33" y="341"/>
                    </a:cubicBezTo>
                    <a:cubicBezTo>
                      <a:pt x="25" y="325"/>
                      <a:pt x="16" y="307"/>
                      <a:pt x="3" y="295"/>
                    </a:cubicBezTo>
                    <a:cubicBezTo>
                      <a:pt x="1" y="293"/>
                      <a:pt x="0" y="293"/>
                      <a:pt x="0" y="293"/>
                    </a:cubicBezTo>
                    <a:cubicBezTo>
                      <a:pt x="22" y="314"/>
                      <a:pt x="35" y="348"/>
                      <a:pt x="47" y="375"/>
                    </a:cubicBezTo>
                    <a:cubicBezTo>
                      <a:pt x="37" y="365"/>
                      <a:pt x="25" y="356"/>
                      <a:pt x="10" y="355"/>
                    </a:cubicBezTo>
                    <a:moveTo>
                      <a:pt x="531" y="338"/>
                    </a:moveTo>
                    <a:cubicBezTo>
                      <a:pt x="553" y="344"/>
                      <a:pt x="581" y="349"/>
                      <a:pt x="600" y="363"/>
                    </a:cubicBezTo>
                    <a:cubicBezTo>
                      <a:pt x="600" y="363"/>
                      <a:pt x="599" y="363"/>
                      <a:pt x="598" y="362"/>
                    </a:cubicBezTo>
                    <a:cubicBezTo>
                      <a:pt x="586" y="353"/>
                      <a:pt x="571" y="349"/>
                      <a:pt x="558" y="344"/>
                    </a:cubicBezTo>
                    <a:cubicBezTo>
                      <a:pt x="563" y="341"/>
                      <a:pt x="567" y="338"/>
                      <a:pt x="570" y="333"/>
                    </a:cubicBezTo>
                    <a:cubicBezTo>
                      <a:pt x="566" y="338"/>
                      <a:pt x="561" y="341"/>
                      <a:pt x="556" y="343"/>
                    </a:cubicBezTo>
                    <a:cubicBezTo>
                      <a:pt x="537" y="337"/>
                      <a:pt x="518" y="331"/>
                      <a:pt x="499" y="326"/>
                    </a:cubicBezTo>
                    <a:cubicBezTo>
                      <a:pt x="509" y="321"/>
                      <a:pt x="516" y="312"/>
                      <a:pt x="523" y="302"/>
                    </a:cubicBezTo>
                    <a:cubicBezTo>
                      <a:pt x="516" y="312"/>
                      <a:pt x="507" y="321"/>
                      <a:pt x="496" y="326"/>
                    </a:cubicBezTo>
                    <a:cubicBezTo>
                      <a:pt x="472" y="319"/>
                      <a:pt x="448" y="314"/>
                      <a:pt x="425" y="308"/>
                    </a:cubicBezTo>
                    <a:cubicBezTo>
                      <a:pt x="436" y="304"/>
                      <a:pt x="446" y="299"/>
                      <a:pt x="454" y="290"/>
                    </a:cubicBezTo>
                    <a:cubicBezTo>
                      <a:pt x="445" y="299"/>
                      <a:pt x="433" y="304"/>
                      <a:pt x="421" y="308"/>
                    </a:cubicBezTo>
                    <a:cubicBezTo>
                      <a:pt x="405" y="304"/>
                      <a:pt x="390" y="301"/>
                      <a:pt x="374" y="298"/>
                    </a:cubicBezTo>
                    <a:cubicBezTo>
                      <a:pt x="390" y="302"/>
                      <a:pt x="406" y="306"/>
                      <a:pt x="422" y="309"/>
                    </a:cubicBezTo>
                    <a:cubicBezTo>
                      <a:pt x="434" y="312"/>
                      <a:pt x="445" y="315"/>
                      <a:pt x="457" y="318"/>
                    </a:cubicBezTo>
                    <a:cubicBezTo>
                      <a:pt x="468" y="329"/>
                      <a:pt x="476" y="342"/>
                      <a:pt x="480" y="357"/>
                    </a:cubicBezTo>
                    <a:cubicBezTo>
                      <a:pt x="477" y="343"/>
                      <a:pt x="469" y="329"/>
                      <a:pt x="460" y="319"/>
                    </a:cubicBezTo>
                    <a:cubicBezTo>
                      <a:pt x="482" y="324"/>
                      <a:pt x="504" y="330"/>
                      <a:pt x="526" y="336"/>
                    </a:cubicBezTo>
                    <a:cubicBezTo>
                      <a:pt x="536" y="343"/>
                      <a:pt x="547" y="351"/>
                      <a:pt x="551" y="363"/>
                    </a:cubicBezTo>
                    <a:cubicBezTo>
                      <a:pt x="548" y="353"/>
                      <a:pt x="540" y="345"/>
                      <a:pt x="531" y="338"/>
                    </a:cubicBezTo>
                    <a:moveTo>
                      <a:pt x="625" y="99"/>
                    </a:moveTo>
                    <a:cubicBezTo>
                      <a:pt x="640" y="90"/>
                      <a:pt x="658" y="78"/>
                      <a:pt x="676" y="76"/>
                    </a:cubicBezTo>
                    <a:cubicBezTo>
                      <a:pt x="676" y="76"/>
                      <a:pt x="675" y="76"/>
                      <a:pt x="674" y="76"/>
                    </a:cubicBezTo>
                    <a:cubicBezTo>
                      <a:pt x="663" y="77"/>
                      <a:pt x="653" y="83"/>
                      <a:pt x="643" y="88"/>
                    </a:cubicBezTo>
                    <a:cubicBezTo>
                      <a:pt x="644" y="84"/>
                      <a:pt x="644" y="80"/>
                      <a:pt x="644" y="76"/>
                    </a:cubicBezTo>
                    <a:cubicBezTo>
                      <a:pt x="644" y="80"/>
                      <a:pt x="643" y="84"/>
                      <a:pt x="641" y="88"/>
                    </a:cubicBezTo>
                    <a:cubicBezTo>
                      <a:pt x="628" y="95"/>
                      <a:pt x="614" y="102"/>
                      <a:pt x="601" y="110"/>
                    </a:cubicBezTo>
                    <a:cubicBezTo>
                      <a:pt x="604" y="102"/>
                      <a:pt x="603" y="93"/>
                      <a:pt x="601" y="84"/>
                    </a:cubicBezTo>
                    <a:cubicBezTo>
                      <a:pt x="603" y="93"/>
                      <a:pt x="603" y="103"/>
                      <a:pt x="599" y="111"/>
                    </a:cubicBezTo>
                    <a:cubicBezTo>
                      <a:pt x="583" y="120"/>
                      <a:pt x="567" y="130"/>
                      <a:pt x="552" y="140"/>
                    </a:cubicBezTo>
                    <a:cubicBezTo>
                      <a:pt x="555" y="132"/>
                      <a:pt x="558" y="123"/>
                      <a:pt x="558" y="114"/>
                    </a:cubicBezTo>
                    <a:cubicBezTo>
                      <a:pt x="557" y="124"/>
                      <a:pt x="554" y="133"/>
                      <a:pt x="549" y="142"/>
                    </a:cubicBezTo>
                    <a:cubicBezTo>
                      <a:pt x="539" y="148"/>
                      <a:pt x="529" y="155"/>
                      <a:pt x="519" y="161"/>
                    </a:cubicBezTo>
                    <a:cubicBezTo>
                      <a:pt x="529" y="155"/>
                      <a:pt x="540" y="149"/>
                      <a:pt x="551" y="142"/>
                    </a:cubicBezTo>
                    <a:cubicBezTo>
                      <a:pt x="559" y="137"/>
                      <a:pt x="567" y="133"/>
                      <a:pt x="574" y="128"/>
                    </a:cubicBezTo>
                    <a:cubicBezTo>
                      <a:pt x="586" y="128"/>
                      <a:pt x="597" y="131"/>
                      <a:pt x="607" y="137"/>
                    </a:cubicBezTo>
                    <a:cubicBezTo>
                      <a:pt x="598" y="131"/>
                      <a:pt x="587" y="127"/>
                      <a:pt x="577" y="127"/>
                    </a:cubicBezTo>
                    <a:cubicBezTo>
                      <a:pt x="592" y="118"/>
                      <a:pt x="606" y="109"/>
                      <a:pt x="621" y="101"/>
                    </a:cubicBezTo>
                    <a:cubicBezTo>
                      <a:pt x="631" y="99"/>
                      <a:pt x="641" y="98"/>
                      <a:pt x="650" y="102"/>
                    </a:cubicBezTo>
                    <a:cubicBezTo>
                      <a:pt x="642" y="98"/>
                      <a:pt x="633" y="98"/>
                      <a:pt x="625" y="99"/>
                    </a:cubicBezTo>
                    <a:moveTo>
                      <a:pt x="420" y="526"/>
                    </a:moveTo>
                    <a:cubicBezTo>
                      <a:pt x="409" y="536"/>
                      <a:pt x="393" y="537"/>
                      <a:pt x="379" y="537"/>
                    </a:cubicBezTo>
                    <a:cubicBezTo>
                      <a:pt x="354" y="530"/>
                      <a:pt x="329" y="521"/>
                      <a:pt x="305" y="513"/>
                    </a:cubicBezTo>
                    <a:cubicBezTo>
                      <a:pt x="320" y="509"/>
                      <a:pt x="335" y="500"/>
                      <a:pt x="347" y="489"/>
                    </a:cubicBezTo>
                    <a:cubicBezTo>
                      <a:pt x="334" y="500"/>
                      <a:pt x="317" y="508"/>
                      <a:pt x="301" y="512"/>
                    </a:cubicBezTo>
                    <a:cubicBezTo>
                      <a:pt x="288" y="507"/>
                      <a:pt x="274" y="503"/>
                      <a:pt x="261" y="498"/>
                    </a:cubicBezTo>
                    <a:cubicBezTo>
                      <a:pt x="243" y="492"/>
                      <a:pt x="225" y="486"/>
                      <a:pt x="208" y="479"/>
                    </a:cubicBezTo>
                    <a:cubicBezTo>
                      <a:pt x="225" y="486"/>
                      <a:pt x="242" y="493"/>
                      <a:pt x="259" y="499"/>
                    </a:cubicBezTo>
                    <a:cubicBezTo>
                      <a:pt x="268" y="510"/>
                      <a:pt x="277" y="523"/>
                      <a:pt x="281" y="537"/>
                    </a:cubicBezTo>
                    <a:cubicBezTo>
                      <a:pt x="278" y="524"/>
                      <a:pt x="271" y="512"/>
                      <a:pt x="263" y="501"/>
                    </a:cubicBezTo>
                    <a:cubicBezTo>
                      <a:pt x="290" y="511"/>
                      <a:pt x="316" y="520"/>
                      <a:pt x="343" y="529"/>
                    </a:cubicBezTo>
                    <a:cubicBezTo>
                      <a:pt x="351" y="540"/>
                      <a:pt x="353" y="555"/>
                      <a:pt x="354" y="568"/>
                    </a:cubicBezTo>
                    <a:cubicBezTo>
                      <a:pt x="354" y="555"/>
                      <a:pt x="353" y="541"/>
                      <a:pt x="346" y="530"/>
                    </a:cubicBezTo>
                    <a:cubicBezTo>
                      <a:pt x="368" y="537"/>
                      <a:pt x="390" y="544"/>
                      <a:pt x="412" y="549"/>
                    </a:cubicBezTo>
                    <a:cubicBezTo>
                      <a:pt x="416" y="555"/>
                      <a:pt x="419" y="561"/>
                      <a:pt x="420" y="567"/>
                    </a:cubicBezTo>
                    <a:cubicBezTo>
                      <a:pt x="419" y="561"/>
                      <a:pt x="418" y="556"/>
                      <a:pt x="415" y="550"/>
                    </a:cubicBezTo>
                    <a:cubicBezTo>
                      <a:pt x="431" y="554"/>
                      <a:pt x="448" y="559"/>
                      <a:pt x="464" y="558"/>
                    </a:cubicBezTo>
                    <a:cubicBezTo>
                      <a:pt x="466" y="557"/>
                      <a:pt x="467" y="557"/>
                      <a:pt x="467" y="557"/>
                    </a:cubicBezTo>
                    <a:cubicBezTo>
                      <a:pt x="440" y="559"/>
                      <a:pt x="410" y="547"/>
                      <a:pt x="385" y="539"/>
                    </a:cubicBezTo>
                    <a:cubicBezTo>
                      <a:pt x="398" y="538"/>
                      <a:pt x="410" y="535"/>
                      <a:pt x="420" y="526"/>
                    </a:cubicBezTo>
                    <a:moveTo>
                      <a:pt x="274" y="715"/>
                    </a:moveTo>
                    <a:cubicBezTo>
                      <a:pt x="302" y="725"/>
                      <a:pt x="337" y="734"/>
                      <a:pt x="360" y="753"/>
                    </a:cubicBezTo>
                    <a:cubicBezTo>
                      <a:pt x="360" y="753"/>
                      <a:pt x="359" y="752"/>
                      <a:pt x="358" y="751"/>
                    </a:cubicBezTo>
                    <a:cubicBezTo>
                      <a:pt x="344" y="739"/>
                      <a:pt x="325" y="732"/>
                      <a:pt x="308" y="725"/>
                    </a:cubicBezTo>
                    <a:cubicBezTo>
                      <a:pt x="314" y="722"/>
                      <a:pt x="320" y="718"/>
                      <a:pt x="324" y="712"/>
                    </a:cubicBezTo>
                    <a:cubicBezTo>
                      <a:pt x="319" y="718"/>
                      <a:pt x="312" y="721"/>
                      <a:pt x="305" y="724"/>
                    </a:cubicBezTo>
                    <a:cubicBezTo>
                      <a:pt x="281" y="714"/>
                      <a:pt x="257" y="706"/>
                      <a:pt x="233" y="698"/>
                    </a:cubicBezTo>
                    <a:cubicBezTo>
                      <a:pt x="246" y="692"/>
                      <a:pt x="257" y="680"/>
                      <a:pt x="265" y="669"/>
                    </a:cubicBezTo>
                    <a:cubicBezTo>
                      <a:pt x="256" y="680"/>
                      <a:pt x="243" y="692"/>
                      <a:pt x="229" y="696"/>
                    </a:cubicBezTo>
                    <a:cubicBezTo>
                      <a:pt x="199" y="687"/>
                      <a:pt x="169" y="677"/>
                      <a:pt x="139" y="669"/>
                    </a:cubicBezTo>
                    <a:cubicBezTo>
                      <a:pt x="153" y="664"/>
                      <a:pt x="167" y="658"/>
                      <a:pt x="178" y="648"/>
                    </a:cubicBezTo>
                    <a:cubicBezTo>
                      <a:pt x="166" y="658"/>
                      <a:pt x="150" y="664"/>
                      <a:pt x="134" y="668"/>
                    </a:cubicBezTo>
                    <a:cubicBezTo>
                      <a:pt x="114" y="662"/>
                      <a:pt x="94" y="657"/>
                      <a:pt x="74" y="652"/>
                    </a:cubicBezTo>
                    <a:cubicBezTo>
                      <a:pt x="94" y="658"/>
                      <a:pt x="114" y="664"/>
                      <a:pt x="135" y="670"/>
                    </a:cubicBezTo>
                    <a:cubicBezTo>
                      <a:pt x="150" y="675"/>
                      <a:pt x="165" y="679"/>
                      <a:pt x="180" y="684"/>
                    </a:cubicBezTo>
                    <a:cubicBezTo>
                      <a:pt x="192" y="698"/>
                      <a:pt x="202" y="717"/>
                      <a:pt x="206" y="735"/>
                    </a:cubicBezTo>
                    <a:cubicBezTo>
                      <a:pt x="203" y="718"/>
                      <a:pt x="195" y="699"/>
                      <a:pt x="184" y="685"/>
                    </a:cubicBezTo>
                    <a:cubicBezTo>
                      <a:pt x="212" y="694"/>
                      <a:pt x="240" y="703"/>
                      <a:pt x="267" y="713"/>
                    </a:cubicBezTo>
                    <a:cubicBezTo>
                      <a:pt x="280" y="722"/>
                      <a:pt x="293" y="734"/>
                      <a:pt x="297" y="750"/>
                    </a:cubicBezTo>
                    <a:cubicBezTo>
                      <a:pt x="294" y="735"/>
                      <a:pt x="284" y="724"/>
                      <a:pt x="274" y="7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sp>
        <p:nvSpPr>
          <p:cNvPr id="7" name="Branch 03"/>
          <p:cNvSpPr>
            <a:spLocks/>
          </p:cNvSpPr>
          <p:nvPr/>
        </p:nvSpPr>
        <p:spPr bwMode="auto">
          <a:xfrm>
            <a:off x="6537723" y="722710"/>
            <a:ext cx="1341835" cy="1581150"/>
          </a:xfrm>
          <a:custGeom>
            <a:avLst/>
            <a:gdLst>
              <a:gd name="T0" fmla="*/ 418 w 470"/>
              <a:gd name="T1" fmla="*/ 11 h 554"/>
              <a:gd name="T2" fmla="*/ 357 w 470"/>
              <a:gd name="T3" fmla="*/ 94 h 554"/>
              <a:gd name="T4" fmla="*/ 357 w 470"/>
              <a:gd name="T5" fmla="*/ 94 h 554"/>
              <a:gd name="T6" fmla="*/ 315 w 470"/>
              <a:gd name="T7" fmla="*/ 137 h 554"/>
              <a:gd name="T8" fmla="*/ 308 w 470"/>
              <a:gd name="T9" fmla="*/ 31 h 554"/>
              <a:gd name="T10" fmla="*/ 255 w 470"/>
              <a:gd name="T11" fmla="*/ 9 h 554"/>
              <a:gd name="T12" fmla="*/ 227 w 470"/>
              <a:gd name="T13" fmla="*/ 54 h 554"/>
              <a:gd name="T14" fmla="*/ 314 w 470"/>
              <a:gd name="T15" fmla="*/ 138 h 554"/>
              <a:gd name="T16" fmla="*/ 240 w 470"/>
              <a:gd name="T17" fmla="*/ 218 h 554"/>
              <a:gd name="T18" fmla="*/ 211 w 470"/>
              <a:gd name="T19" fmla="*/ 101 h 554"/>
              <a:gd name="T20" fmla="*/ 150 w 470"/>
              <a:gd name="T21" fmla="*/ 85 h 554"/>
              <a:gd name="T22" fmla="*/ 121 w 470"/>
              <a:gd name="T23" fmla="*/ 135 h 554"/>
              <a:gd name="T24" fmla="*/ 238 w 470"/>
              <a:gd name="T25" fmla="*/ 220 h 554"/>
              <a:gd name="T26" fmla="*/ 131 w 470"/>
              <a:gd name="T27" fmla="*/ 356 h 554"/>
              <a:gd name="T28" fmla="*/ 107 w 470"/>
              <a:gd name="T29" fmla="*/ 227 h 554"/>
              <a:gd name="T30" fmla="*/ 39 w 470"/>
              <a:gd name="T31" fmla="*/ 205 h 554"/>
              <a:gd name="T32" fmla="*/ 5 w 470"/>
              <a:gd name="T33" fmla="*/ 264 h 554"/>
              <a:gd name="T34" fmla="*/ 126 w 470"/>
              <a:gd name="T35" fmla="*/ 363 h 554"/>
              <a:gd name="T36" fmla="*/ 44 w 470"/>
              <a:gd name="T37" fmla="*/ 487 h 554"/>
              <a:gd name="T38" fmla="*/ 50 w 470"/>
              <a:gd name="T39" fmla="*/ 490 h 554"/>
              <a:gd name="T40" fmla="*/ 83 w 470"/>
              <a:gd name="T41" fmla="*/ 437 h 554"/>
              <a:gd name="T42" fmla="*/ 127 w 470"/>
              <a:gd name="T43" fmla="*/ 496 h 554"/>
              <a:gd name="T44" fmla="*/ 235 w 470"/>
              <a:gd name="T45" fmla="*/ 545 h 554"/>
              <a:gd name="T46" fmla="*/ 283 w 470"/>
              <a:gd name="T47" fmla="*/ 488 h 554"/>
              <a:gd name="T48" fmla="*/ 240 w 470"/>
              <a:gd name="T49" fmla="*/ 422 h 554"/>
              <a:gd name="T50" fmla="*/ 89 w 470"/>
              <a:gd name="T51" fmla="*/ 428 h 554"/>
              <a:gd name="T52" fmla="*/ 180 w 470"/>
              <a:gd name="T53" fmla="*/ 297 h 554"/>
              <a:gd name="T54" fmla="*/ 220 w 470"/>
              <a:gd name="T55" fmla="*/ 344 h 554"/>
              <a:gd name="T56" fmla="*/ 308 w 470"/>
              <a:gd name="T57" fmla="*/ 376 h 554"/>
              <a:gd name="T58" fmla="*/ 304 w 470"/>
              <a:gd name="T59" fmla="*/ 279 h 554"/>
              <a:gd name="T60" fmla="*/ 185 w 470"/>
              <a:gd name="T61" fmla="*/ 291 h 554"/>
              <a:gd name="T62" fmla="*/ 272 w 470"/>
              <a:gd name="T63" fmla="*/ 186 h 554"/>
              <a:gd name="T64" fmla="*/ 391 w 470"/>
              <a:gd name="T65" fmla="*/ 252 h 554"/>
              <a:gd name="T66" fmla="*/ 383 w 470"/>
              <a:gd name="T67" fmla="*/ 165 h 554"/>
              <a:gd name="T68" fmla="*/ 274 w 470"/>
              <a:gd name="T69" fmla="*/ 183 h 554"/>
              <a:gd name="T70" fmla="*/ 358 w 470"/>
              <a:gd name="T71" fmla="*/ 94 h 554"/>
              <a:gd name="T72" fmla="*/ 442 w 470"/>
              <a:gd name="T73" fmla="*/ 75 h 554"/>
              <a:gd name="T74" fmla="*/ 418 w 470"/>
              <a:gd name="T75"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0" h="554">
                <a:moveTo>
                  <a:pt x="418" y="11"/>
                </a:moveTo>
                <a:cubicBezTo>
                  <a:pt x="384" y="17"/>
                  <a:pt x="363" y="64"/>
                  <a:pt x="357" y="94"/>
                </a:cubicBezTo>
                <a:cubicBezTo>
                  <a:pt x="357" y="94"/>
                  <a:pt x="357" y="94"/>
                  <a:pt x="357" y="94"/>
                </a:cubicBezTo>
                <a:cubicBezTo>
                  <a:pt x="343" y="108"/>
                  <a:pt x="329" y="122"/>
                  <a:pt x="315" y="137"/>
                </a:cubicBezTo>
                <a:cubicBezTo>
                  <a:pt x="318" y="127"/>
                  <a:pt x="330" y="75"/>
                  <a:pt x="308" y="31"/>
                </a:cubicBezTo>
                <a:cubicBezTo>
                  <a:pt x="298" y="11"/>
                  <a:pt x="277" y="0"/>
                  <a:pt x="255" y="9"/>
                </a:cubicBezTo>
                <a:cubicBezTo>
                  <a:pt x="236" y="16"/>
                  <a:pt x="223" y="34"/>
                  <a:pt x="227" y="54"/>
                </a:cubicBezTo>
                <a:cubicBezTo>
                  <a:pt x="233" y="94"/>
                  <a:pt x="279" y="125"/>
                  <a:pt x="314" y="138"/>
                </a:cubicBezTo>
                <a:cubicBezTo>
                  <a:pt x="288" y="164"/>
                  <a:pt x="264" y="191"/>
                  <a:pt x="240" y="218"/>
                </a:cubicBezTo>
                <a:cubicBezTo>
                  <a:pt x="241" y="206"/>
                  <a:pt x="244" y="146"/>
                  <a:pt x="211" y="101"/>
                </a:cubicBezTo>
                <a:cubicBezTo>
                  <a:pt x="196" y="82"/>
                  <a:pt x="173" y="74"/>
                  <a:pt x="150" y="85"/>
                </a:cubicBezTo>
                <a:cubicBezTo>
                  <a:pt x="132" y="94"/>
                  <a:pt x="118" y="114"/>
                  <a:pt x="121" y="135"/>
                </a:cubicBezTo>
                <a:cubicBezTo>
                  <a:pt x="128" y="183"/>
                  <a:pt x="195" y="213"/>
                  <a:pt x="238" y="220"/>
                </a:cubicBezTo>
                <a:cubicBezTo>
                  <a:pt x="201" y="264"/>
                  <a:pt x="165" y="309"/>
                  <a:pt x="131" y="356"/>
                </a:cubicBezTo>
                <a:cubicBezTo>
                  <a:pt x="134" y="334"/>
                  <a:pt x="138" y="275"/>
                  <a:pt x="107" y="227"/>
                </a:cubicBezTo>
                <a:cubicBezTo>
                  <a:pt x="92" y="204"/>
                  <a:pt x="65" y="193"/>
                  <a:pt x="39" y="205"/>
                </a:cubicBezTo>
                <a:cubicBezTo>
                  <a:pt x="16" y="215"/>
                  <a:pt x="0" y="239"/>
                  <a:pt x="5" y="264"/>
                </a:cubicBezTo>
                <a:cubicBezTo>
                  <a:pt x="14" y="315"/>
                  <a:pt x="79" y="350"/>
                  <a:pt x="126" y="363"/>
                </a:cubicBezTo>
                <a:cubicBezTo>
                  <a:pt x="97" y="403"/>
                  <a:pt x="69" y="445"/>
                  <a:pt x="44" y="487"/>
                </a:cubicBezTo>
                <a:cubicBezTo>
                  <a:pt x="50" y="490"/>
                  <a:pt x="50" y="490"/>
                  <a:pt x="50" y="490"/>
                </a:cubicBezTo>
                <a:cubicBezTo>
                  <a:pt x="61" y="472"/>
                  <a:pt x="72" y="454"/>
                  <a:pt x="83" y="437"/>
                </a:cubicBezTo>
                <a:cubicBezTo>
                  <a:pt x="95" y="458"/>
                  <a:pt x="110" y="478"/>
                  <a:pt x="127" y="496"/>
                </a:cubicBezTo>
                <a:cubicBezTo>
                  <a:pt x="153" y="522"/>
                  <a:pt x="196" y="554"/>
                  <a:pt x="235" y="545"/>
                </a:cubicBezTo>
                <a:cubicBezTo>
                  <a:pt x="262" y="539"/>
                  <a:pt x="280" y="514"/>
                  <a:pt x="283" y="488"/>
                </a:cubicBezTo>
                <a:cubicBezTo>
                  <a:pt x="286" y="457"/>
                  <a:pt x="268" y="433"/>
                  <a:pt x="240" y="422"/>
                </a:cubicBezTo>
                <a:cubicBezTo>
                  <a:pt x="178" y="400"/>
                  <a:pt x="112" y="419"/>
                  <a:pt x="89" y="428"/>
                </a:cubicBezTo>
                <a:cubicBezTo>
                  <a:pt x="117" y="383"/>
                  <a:pt x="148" y="340"/>
                  <a:pt x="180" y="297"/>
                </a:cubicBezTo>
                <a:cubicBezTo>
                  <a:pt x="191" y="315"/>
                  <a:pt x="205" y="331"/>
                  <a:pt x="220" y="344"/>
                </a:cubicBezTo>
                <a:cubicBezTo>
                  <a:pt x="242" y="363"/>
                  <a:pt x="277" y="386"/>
                  <a:pt x="308" y="376"/>
                </a:cubicBezTo>
                <a:cubicBezTo>
                  <a:pt x="356" y="360"/>
                  <a:pt x="349" y="293"/>
                  <a:pt x="304" y="279"/>
                </a:cubicBezTo>
                <a:cubicBezTo>
                  <a:pt x="254" y="265"/>
                  <a:pt x="203" y="283"/>
                  <a:pt x="185" y="291"/>
                </a:cubicBezTo>
                <a:cubicBezTo>
                  <a:pt x="213" y="255"/>
                  <a:pt x="242" y="220"/>
                  <a:pt x="272" y="186"/>
                </a:cubicBezTo>
                <a:cubicBezTo>
                  <a:pt x="295" y="220"/>
                  <a:pt x="348" y="268"/>
                  <a:pt x="391" y="252"/>
                </a:cubicBezTo>
                <a:cubicBezTo>
                  <a:pt x="434" y="236"/>
                  <a:pt x="424" y="175"/>
                  <a:pt x="383" y="165"/>
                </a:cubicBezTo>
                <a:cubicBezTo>
                  <a:pt x="334" y="154"/>
                  <a:pt x="287" y="177"/>
                  <a:pt x="274" y="183"/>
                </a:cubicBezTo>
                <a:cubicBezTo>
                  <a:pt x="301" y="153"/>
                  <a:pt x="329" y="123"/>
                  <a:pt x="358" y="94"/>
                </a:cubicBezTo>
                <a:cubicBezTo>
                  <a:pt x="367" y="95"/>
                  <a:pt x="410" y="98"/>
                  <a:pt x="442" y="75"/>
                </a:cubicBezTo>
                <a:cubicBezTo>
                  <a:pt x="470" y="54"/>
                  <a:pt x="455" y="5"/>
                  <a:pt x="418" y="11"/>
                </a:cubicBez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09" name="Branch 02"/>
          <p:cNvGrpSpPr/>
          <p:nvPr/>
        </p:nvGrpSpPr>
        <p:grpSpPr>
          <a:xfrm>
            <a:off x="4437460" y="839391"/>
            <a:ext cx="1397794" cy="1633538"/>
            <a:chOff x="5916613" y="1119188"/>
            <a:chExt cx="1863725" cy="2178050"/>
          </a:xfrm>
          <a:solidFill>
            <a:srgbClr val="37475E"/>
          </a:solidFill>
        </p:grpSpPr>
        <p:sp>
          <p:nvSpPr>
            <p:cNvPr id="8" name="Freeform 8"/>
            <p:cNvSpPr>
              <a:spLocks/>
            </p:cNvSpPr>
            <p:nvPr/>
          </p:nvSpPr>
          <p:spPr bwMode="auto">
            <a:xfrm>
              <a:off x="5916613" y="1119188"/>
              <a:ext cx="1863725" cy="2178050"/>
            </a:xfrm>
            <a:custGeom>
              <a:avLst/>
              <a:gdLst>
                <a:gd name="T0" fmla="*/ 479 w 490"/>
                <a:gd name="T1" fmla="*/ 213 h 572"/>
                <a:gd name="T2" fmla="*/ 377 w 490"/>
                <a:gd name="T3" fmla="*/ 290 h 572"/>
                <a:gd name="T4" fmla="*/ 363 w 490"/>
                <a:gd name="T5" fmla="*/ 413 h 572"/>
                <a:gd name="T6" fmla="*/ 287 w 490"/>
                <a:gd name="T7" fmla="*/ 309 h 572"/>
                <a:gd name="T8" fmla="*/ 265 w 490"/>
                <a:gd name="T9" fmla="*/ 281 h 572"/>
                <a:gd name="T10" fmla="*/ 371 w 490"/>
                <a:gd name="T11" fmla="*/ 101 h 572"/>
                <a:gd name="T12" fmla="*/ 278 w 490"/>
                <a:gd name="T13" fmla="*/ 168 h 572"/>
                <a:gd name="T14" fmla="*/ 262 w 490"/>
                <a:gd name="T15" fmla="*/ 276 h 572"/>
                <a:gd name="T16" fmla="*/ 163 w 490"/>
                <a:gd name="T17" fmla="*/ 163 h 572"/>
                <a:gd name="T18" fmla="*/ 242 w 490"/>
                <a:gd name="T19" fmla="*/ 0 h 572"/>
                <a:gd name="T20" fmla="*/ 166 w 490"/>
                <a:gd name="T21" fmla="*/ 65 h 572"/>
                <a:gd name="T22" fmla="*/ 161 w 490"/>
                <a:gd name="T23" fmla="*/ 161 h 572"/>
                <a:gd name="T24" fmla="*/ 117 w 490"/>
                <a:gd name="T25" fmla="*/ 122 h 572"/>
                <a:gd name="T26" fmla="*/ 74 w 490"/>
                <a:gd name="T27" fmla="*/ 60 h 572"/>
                <a:gd name="T28" fmla="*/ 0 w 490"/>
                <a:gd name="T29" fmla="*/ 48 h 572"/>
                <a:gd name="T30" fmla="*/ 116 w 490"/>
                <a:gd name="T31" fmla="*/ 122 h 572"/>
                <a:gd name="T32" fmla="*/ 212 w 490"/>
                <a:gd name="T33" fmla="*/ 220 h 572"/>
                <a:gd name="T34" fmla="*/ 117 w 490"/>
                <a:gd name="T35" fmla="*/ 202 h 572"/>
                <a:gd name="T36" fmla="*/ 37 w 490"/>
                <a:gd name="T37" fmla="*/ 260 h 572"/>
                <a:gd name="T38" fmla="*/ 214 w 490"/>
                <a:gd name="T39" fmla="*/ 223 h 572"/>
                <a:gd name="T40" fmla="*/ 282 w 490"/>
                <a:gd name="T41" fmla="*/ 313 h 572"/>
                <a:gd name="T42" fmla="*/ 310 w 490"/>
                <a:gd name="T43" fmla="*/ 351 h 572"/>
                <a:gd name="T44" fmla="*/ 202 w 490"/>
                <a:gd name="T45" fmla="*/ 334 h 572"/>
                <a:gd name="T46" fmla="*/ 110 w 490"/>
                <a:gd name="T47" fmla="*/ 402 h 572"/>
                <a:gd name="T48" fmla="*/ 314 w 490"/>
                <a:gd name="T49" fmla="*/ 356 h 572"/>
                <a:gd name="T50" fmla="*/ 394 w 490"/>
                <a:gd name="T51" fmla="*/ 477 h 572"/>
                <a:gd name="T52" fmla="*/ 272 w 490"/>
                <a:gd name="T53" fmla="*/ 462 h 572"/>
                <a:gd name="T54" fmla="*/ 172 w 490"/>
                <a:gd name="T55" fmla="*/ 543 h 572"/>
                <a:gd name="T56" fmla="*/ 302 w 490"/>
                <a:gd name="T57" fmla="*/ 559 h 572"/>
                <a:gd name="T58" fmla="*/ 397 w 490"/>
                <a:gd name="T59" fmla="*/ 481 h 572"/>
                <a:gd name="T60" fmla="*/ 431 w 490"/>
                <a:gd name="T61" fmla="*/ 537 h 572"/>
                <a:gd name="T62" fmla="*/ 441 w 490"/>
                <a:gd name="T63" fmla="*/ 531 h 572"/>
                <a:gd name="T64" fmla="*/ 366 w 490"/>
                <a:gd name="T65" fmla="*/ 417 h 572"/>
                <a:gd name="T66" fmla="*/ 466 w 490"/>
                <a:gd name="T67" fmla="*/ 340 h 572"/>
                <a:gd name="T68" fmla="*/ 479 w 490"/>
                <a:gd name="T69" fmla="*/ 21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572">
                  <a:moveTo>
                    <a:pt x="479" y="213"/>
                  </a:moveTo>
                  <a:cubicBezTo>
                    <a:pt x="479" y="213"/>
                    <a:pt x="409" y="234"/>
                    <a:pt x="377" y="290"/>
                  </a:cubicBezTo>
                  <a:cubicBezTo>
                    <a:pt x="351" y="338"/>
                    <a:pt x="359" y="396"/>
                    <a:pt x="363" y="413"/>
                  </a:cubicBezTo>
                  <a:cubicBezTo>
                    <a:pt x="338" y="378"/>
                    <a:pt x="313" y="343"/>
                    <a:pt x="287" y="309"/>
                  </a:cubicBezTo>
                  <a:cubicBezTo>
                    <a:pt x="280" y="300"/>
                    <a:pt x="273" y="290"/>
                    <a:pt x="265" y="281"/>
                  </a:cubicBezTo>
                  <a:cubicBezTo>
                    <a:pt x="345" y="257"/>
                    <a:pt x="388" y="183"/>
                    <a:pt x="371" y="101"/>
                  </a:cubicBezTo>
                  <a:cubicBezTo>
                    <a:pt x="371" y="101"/>
                    <a:pt x="307" y="118"/>
                    <a:pt x="278" y="168"/>
                  </a:cubicBezTo>
                  <a:cubicBezTo>
                    <a:pt x="253" y="209"/>
                    <a:pt x="259" y="260"/>
                    <a:pt x="262" y="276"/>
                  </a:cubicBezTo>
                  <a:cubicBezTo>
                    <a:pt x="231" y="237"/>
                    <a:pt x="199" y="198"/>
                    <a:pt x="163" y="163"/>
                  </a:cubicBezTo>
                  <a:cubicBezTo>
                    <a:pt x="231" y="136"/>
                    <a:pt x="263" y="70"/>
                    <a:pt x="242" y="0"/>
                  </a:cubicBezTo>
                  <a:cubicBezTo>
                    <a:pt x="242" y="0"/>
                    <a:pt x="188" y="20"/>
                    <a:pt x="166" y="65"/>
                  </a:cubicBezTo>
                  <a:cubicBezTo>
                    <a:pt x="147" y="104"/>
                    <a:pt x="158" y="150"/>
                    <a:pt x="161" y="161"/>
                  </a:cubicBezTo>
                  <a:cubicBezTo>
                    <a:pt x="147" y="147"/>
                    <a:pt x="132" y="134"/>
                    <a:pt x="117" y="122"/>
                  </a:cubicBezTo>
                  <a:cubicBezTo>
                    <a:pt x="116" y="120"/>
                    <a:pt x="106" y="80"/>
                    <a:pt x="74" y="60"/>
                  </a:cubicBezTo>
                  <a:cubicBezTo>
                    <a:pt x="42" y="39"/>
                    <a:pt x="0" y="48"/>
                    <a:pt x="0" y="48"/>
                  </a:cubicBezTo>
                  <a:cubicBezTo>
                    <a:pt x="14" y="102"/>
                    <a:pt x="61" y="132"/>
                    <a:pt x="116" y="122"/>
                  </a:cubicBezTo>
                  <a:cubicBezTo>
                    <a:pt x="151" y="151"/>
                    <a:pt x="183" y="184"/>
                    <a:pt x="212" y="220"/>
                  </a:cubicBezTo>
                  <a:cubicBezTo>
                    <a:pt x="200" y="214"/>
                    <a:pt x="159" y="193"/>
                    <a:pt x="117" y="202"/>
                  </a:cubicBezTo>
                  <a:cubicBezTo>
                    <a:pt x="68" y="213"/>
                    <a:pt x="37" y="260"/>
                    <a:pt x="37" y="260"/>
                  </a:cubicBezTo>
                  <a:cubicBezTo>
                    <a:pt x="99" y="297"/>
                    <a:pt x="172" y="282"/>
                    <a:pt x="214" y="223"/>
                  </a:cubicBezTo>
                  <a:cubicBezTo>
                    <a:pt x="238" y="252"/>
                    <a:pt x="260" y="282"/>
                    <a:pt x="282" y="313"/>
                  </a:cubicBezTo>
                  <a:cubicBezTo>
                    <a:pt x="292" y="325"/>
                    <a:pt x="301" y="338"/>
                    <a:pt x="310" y="351"/>
                  </a:cubicBezTo>
                  <a:cubicBezTo>
                    <a:pt x="295" y="344"/>
                    <a:pt x="249" y="323"/>
                    <a:pt x="202" y="334"/>
                  </a:cubicBezTo>
                  <a:cubicBezTo>
                    <a:pt x="146" y="347"/>
                    <a:pt x="110" y="402"/>
                    <a:pt x="110" y="402"/>
                  </a:cubicBezTo>
                  <a:cubicBezTo>
                    <a:pt x="183" y="444"/>
                    <a:pt x="266" y="425"/>
                    <a:pt x="314" y="356"/>
                  </a:cubicBezTo>
                  <a:cubicBezTo>
                    <a:pt x="341" y="396"/>
                    <a:pt x="369" y="436"/>
                    <a:pt x="394" y="477"/>
                  </a:cubicBezTo>
                  <a:cubicBezTo>
                    <a:pt x="379" y="469"/>
                    <a:pt x="324" y="447"/>
                    <a:pt x="272" y="462"/>
                  </a:cubicBezTo>
                  <a:cubicBezTo>
                    <a:pt x="209" y="479"/>
                    <a:pt x="172" y="543"/>
                    <a:pt x="172" y="543"/>
                  </a:cubicBezTo>
                  <a:cubicBezTo>
                    <a:pt x="211" y="563"/>
                    <a:pt x="260" y="572"/>
                    <a:pt x="302" y="559"/>
                  </a:cubicBezTo>
                  <a:cubicBezTo>
                    <a:pt x="342" y="547"/>
                    <a:pt x="376" y="516"/>
                    <a:pt x="397" y="481"/>
                  </a:cubicBezTo>
                  <a:cubicBezTo>
                    <a:pt x="409" y="500"/>
                    <a:pt x="420" y="518"/>
                    <a:pt x="431" y="537"/>
                  </a:cubicBezTo>
                  <a:cubicBezTo>
                    <a:pt x="441" y="531"/>
                    <a:pt x="441" y="531"/>
                    <a:pt x="441" y="531"/>
                  </a:cubicBezTo>
                  <a:cubicBezTo>
                    <a:pt x="417" y="493"/>
                    <a:pt x="392" y="455"/>
                    <a:pt x="366" y="417"/>
                  </a:cubicBezTo>
                  <a:cubicBezTo>
                    <a:pt x="406" y="404"/>
                    <a:pt x="446" y="377"/>
                    <a:pt x="466" y="340"/>
                  </a:cubicBezTo>
                  <a:cubicBezTo>
                    <a:pt x="487" y="303"/>
                    <a:pt x="490" y="254"/>
                    <a:pt x="479"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noEditPoints="1"/>
            </p:cNvSpPr>
            <p:nvPr/>
          </p:nvSpPr>
          <p:spPr bwMode="auto">
            <a:xfrm>
              <a:off x="5965826" y="1190625"/>
              <a:ext cx="1724025" cy="1970088"/>
            </a:xfrm>
            <a:custGeom>
              <a:avLst/>
              <a:gdLst>
                <a:gd name="T0" fmla="*/ 173 w 453"/>
                <a:gd name="T1" fmla="*/ 89 h 517"/>
                <a:gd name="T2" fmla="*/ 162 w 453"/>
                <a:gd name="T3" fmla="*/ 114 h 517"/>
                <a:gd name="T4" fmla="*/ 153 w 453"/>
                <a:gd name="T5" fmla="*/ 90 h 517"/>
                <a:gd name="T6" fmla="*/ 169 w 453"/>
                <a:gd name="T7" fmla="*/ 45 h 517"/>
                <a:gd name="T8" fmla="*/ 196 w 453"/>
                <a:gd name="T9" fmla="*/ 17 h 517"/>
                <a:gd name="T10" fmla="*/ 219 w 453"/>
                <a:gd name="T11" fmla="*/ 0 h 517"/>
                <a:gd name="T12" fmla="*/ 317 w 453"/>
                <a:gd name="T13" fmla="*/ 129 h 517"/>
                <a:gd name="T14" fmla="*/ 279 w 453"/>
                <a:gd name="T15" fmla="*/ 172 h 517"/>
                <a:gd name="T16" fmla="*/ 250 w 453"/>
                <a:gd name="T17" fmla="*/ 263 h 517"/>
                <a:gd name="T18" fmla="*/ 274 w 453"/>
                <a:gd name="T19" fmla="*/ 230 h 517"/>
                <a:gd name="T20" fmla="*/ 307 w 453"/>
                <a:gd name="T21" fmla="*/ 179 h 517"/>
                <a:gd name="T22" fmla="*/ 331 w 453"/>
                <a:gd name="T23" fmla="*/ 136 h 517"/>
                <a:gd name="T24" fmla="*/ 319 w 453"/>
                <a:gd name="T25" fmla="*/ 155 h 517"/>
                <a:gd name="T26" fmla="*/ 453 w 453"/>
                <a:gd name="T27" fmla="*/ 217 h 517"/>
                <a:gd name="T28" fmla="*/ 421 w 453"/>
                <a:gd name="T29" fmla="*/ 237 h 517"/>
                <a:gd name="T30" fmla="*/ 385 w 453"/>
                <a:gd name="T31" fmla="*/ 272 h 517"/>
                <a:gd name="T32" fmla="*/ 361 w 453"/>
                <a:gd name="T33" fmla="*/ 328 h 517"/>
                <a:gd name="T34" fmla="*/ 371 w 453"/>
                <a:gd name="T35" fmla="*/ 360 h 517"/>
                <a:gd name="T36" fmla="*/ 387 w 453"/>
                <a:gd name="T37" fmla="*/ 329 h 517"/>
                <a:gd name="T38" fmla="*/ 417 w 453"/>
                <a:gd name="T39" fmla="*/ 271 h 517"/>
                <a:gd name="T40" fmla="*/ 136 w 453"/>
                <a:gd name="T41" fmla="*/ 214 h 517"/>
                <a:gd name="T42" fmla="*/ 163 w 453"/>
                <a:gd name="T43" fmla="*/ 209 h 517"/>
                <a:gd name="T44" fmla="*/ 142 w 453"/>
                <a:gd name="T45" fmla="*/ 195 h 517"/>
                <a:gd name="T46" fmla="*/ 95 w 453"/>
                <a:gd name="T47" fmla="*/ 200 h 517"/>
                <a:gd name="T48" fmla="*/ 61 w 453"/>
                <a:gd name="T49" fmla="*/ 219 h 517"/>
                <a:gd name="T50" fmla="*/ 39 w 453"/>
                <a:gd name="T51" fmla="*/ 238 h 517"/>
                <a:gd name="T52" fmla="*/ 17 w 453"/>
                <a:gd name="T53" fmla="*/ 56 h 517"/>
                <a:gd name="T54" fmla="*/ 44 w 453"/>
                <a:gd name="T55" fmla="*/ 82 h 517"/>
                <a:gd name="T56" fmla="*/ 104 w 453"/>
                <a:gd name="T57" fmla="*/ 103 h 517"/>
                <a:gd name="T58" fmla="*/ 82 w 453"/>
                <a:gd name="T59" fmla="*/ 87 h 517"/>
                <a:gd name="T60" fmla="*/ 50 w 453"/>
                <a:gd name="T61" fmla="*/ 64 h 517"/>
                <a:gd name="T62" fmla="*/ 22 w 453"/>
                <a:gd name="T63" fmla="*/ 47 h 517"/>
                <a:gd name="T64" fmla="*/ 34 w 453"/>
                <a:gd name="T65" fmla="*/ 55 h 517"/>
                <a:gd name="T66" fmla="*/ 121 w 453"/>
                <a:gd name="T67" fmla="*/ 377 h 517"/>
                <a:gd name="T68" fmla="*/ 153 w 453"/>
                <a:gd name="T69" fmla="*/ 386 h 517"/>
                <a:gd name="T70" fmla="*/ 197 w 453"/>
                <a:gd name="T71" fmla="*/ 390 h 517"/>
                <a:gd name="T72" fmla="*/ 250 w 453"/>
                <a:gd name="T73" fmla="*/ 372 h 517"/>
                <a:gd name="T74" fmla="*/ 265 w 453"/>
                <a:gd name="T75" fmla="*/ 346 h 517"/>
                <a:gd name="T76" fmla="*/ 234 w 453"/>
                <a:gd name="T77" fmla="*/ 354 h 517"/>
                <a:gd name="T78" fmla="*/ 178 w 453"/>
                <a:gd name="T79" fmla="*/ 368 h 517"/>
                <a:gd name="T80" fmla="*/ 309 w 453"/>
                <a:gd name="T81" fmla="*/ 478 h 517"/>
                <a:gd name="T82" fmla="*/ 344 w 453"/>
                <a:gd name="T83" fmla="*/ 470 h 517"/>
                <a:gd name="T84" fmla="*/ 315 w 453"/>
                <a:gd name="T85" fmla="*/ 452 h 517"/>
                <a:gd name="T86" fmla="*/ 254 w 453"/>
                <a:gd name="T87" fmla="*/ 463 h 517"/>
                <a:gd name="T88" fmla="*/ 212 w 453"/>
                <a:gd name="T89" fmla="*/ 490 h 517"/>
                <a:gd name="T90" fmla="*/ 185 w 453"/>
                <a:gd name="T91"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517">
                  <a:moveTo>
                    <a:pt x="214" y="33"/>
                  </a:moveTo>
                  <a:cubicBezTo>
                    <a:pt x="205" y="34"/>
                    <a:pt x="198" y="40"/>
                    <a:pt x="193" y="47"/>
                  </a:cubicBezTo>
                  <a:cubicBezTo>
                    <a:pt x="186" y="61"/>
                    <a:pt x="180" y="75"/>
                    <a:pt x="173" y="89"/>
                  </a:cubicBezTo>
                  <a:cubicBezTo>
                    <a:pt x="181" y="84"/>
                    <a:pt x="191" y="81"/>
                    <a:pt x="201" y="80"/>
                  </a:cubicBezTo>
                  <a:cubicBezTo>
                    <a:pt x="191" y="82"/>
                    <a:pt x="181" y="85"/>
                    <a:pt x="172" y="91"/>
                  </a:cubicBezTo>
                  <a:cubicBezTo>
                    <a:pt x="169" y="99"/>
                    <a:pt x="166" y="106"/>
                    <a:pt x="162" y="114"/>
                  </a:cubicBezTo>
                  <a:cubicBezTo>
                    <a:pt x="158" y="124"/>
                    <a:pt x="153" y="135"/>
                    <a:pt x="149" y="145"/>
                  </a:cubicBezTo>
                  <a:cubicBezTo>
                    <a:pt x="153" y="135"/>
                    <a:pt x="157" y="125"/>
                    <a:pt x="161" y="114"/>
                  </a:cubicBezTo>
                  <a:cubicBezTo>
                    <a:pt x="160" y="106"/>
                    <a:pt x="158" y="97"/>
                    <a:pt x="153" y="90"/>
                  </a:cubicBezTo>
                  <a:cubicBezTo>
                    <a:pt x="158" y="96"/>
                    <a:pt x="160" y="104"/>
                    <a:pt x="162" y="112"/>
                  </a:cubicBezTo>
                  <a:cubicBezTo>
                    <a:pt x="168" y="97"/>
                    <a:pt x="175" y="81"/>
                    <a:pt x="182" y="66"/>
                  </a:cubicBezTo>
                  <a:cubicBezTo>
                    <a:pt x="180" y="58"/>
                    <a:pt x="175" y="51"/>
                    <a:pt x="169" y="45"/>
                  </a:cubicBezTo>
                  <a:cubicBezTo>
                    <a:pt x="175" y="50"/>
                    <a:pt x="180" y="57"/>
                    <a:pt x="183" y="64"/>
                  </a:cubicBezTo>
                  <a:cubicBezTo>
                    <a:pt x="188" y="52"/>
                    <a:pt x="194" y="39"/>
                    <a:pt x="201" y="27"/>
                  </a:cubicBezTo>
                  <a:cubicBezTo>
                    <a:pt x="200" y="23"/>
                    <a:pt x="198" y="20"/>
                    <a:pt x="196" y="17"/>
                  </a:cubicBezTo>
                  <a:cubicBezTo>
                    <a:pt x="198" y="19"/>
                    <a:pt x="200" y="22"/>
                    <a:pt x="202" y="26"/>
                  </a:cubicBezTo>
                  <a:cubicBezTo>
                    <a:pt x="206" y="17"/>
                    <a:pt x="211" y="8"/>
                    <a:pt x="218" y="1"/>
                  </a:cubicBezTo>
                  <a:cubicBezTo>
                    <a:pt x="219" y="0"/>
                    <a:pt x="219" y="0"/>
                    <a:pt x="219" y="0"/>
                  </a:cubicBezTo>
                  <a:cubicBezTo>
                    <a:pt x="208" y="11"/>
                    <a:pt x="201" y="29"/>
                    <a:pt x="194" y="43"/>
                  </a:cubicBezTo>
                  <a:cubicBezTo>
                    <a:pt x="200" y="38"/>
                    <a:pt x="206" y="34"/>
                    <a:pt x="214" y="33"/>
                  </a:cubicBezTo>
                  <a:close/>
                  <a:moveTo>
                    <a:pt x="317" y="129"/>
                  </a:moveTo>
                  <a:cubicBezTo>
                    <a:pt x="321" y="139"/>
                    <a:pt x="319" y="149"/>
                    <a:pt x="317" y="159"/>
                  </a:cubicBezTo>
                  <a:cubicBezTo>
                    <a:pt x="308" y="174"/>
                    <a:pt x="298" y="189"/>
                    <a:pt x="289" y="204"/>
                  </a:cubicBezTo>
                  <a:cubicBezTo>
                    <a:pt x="288" y="193"/>
                    <a:pt x="285" y="181"/>
                    <a:pt x="279" y="172"/>
                  </a:cubicBezTo>
                  <a:cubicBezTo>
                    <a:pt x="285" y="182"/>
                    <a:pt x="287" y="195"/>
                    <a:pt x="287" y="207"/>
                  </a:cubicBezTo>
                  <a:cubicBezTo>
                    <a:pt x="282" y="215"/>
                    <a:pt x="277" y="223"/>
                    <a:pt x="271" y="231"/>
                  </a:cubicBezTo>
                  <a:cubicBezTo>
                    <a:pt x="264" y="242"/>
                    <a:pt x="257" y="253"/>
                    <a:pt x="250" y="263"/>
                  </a:cubicBezTo>
                  <a:cubicBezTo>
                    <a:pt x="258" y="253"/>
                    <a:pt x="265" y="243"/>
                    <a:pt x="272" y="232"/>
                  </a:cubicBezTo>
                  <a:cubicBezTo>
                    <a:pt x="281" y="228"/>
                    <a:pt x="291" y="224"/>
                    <a:pt x="301" y="224"/>
                  </a:cubicBezTo>
                  <a:cubicBezTo>
                    <a:pt x="291" y="224"/>
                    <a:pt x="282" y="226"/>
                    <a:pt x="274" y="230"/>
                  </a:cubicBezTo>
                  <a:cubicBezTo>
                    <a:pt x="285" y="214"/>
                    <a:pt x="295" y="198"/>
                    <a:pt x="305" y="181"/>
                  </a:cubicBezTo>
                  <a:cubicBezTo>
                    <a:pt x="314" y="178"/>
                    <a:pt x="325" y="178"/>
                    <a:pt x="333" y="180"/>
                  </a:cubicBezTo>
                  <a:cubicBezTo>
                    <a:pt x="325" y="178"/>
                    <a:pt x="315" y="177"/>
                    <a:pt x="307" y="179"/>
                  </a:cubicBezTo>
                  <a:cubicBezTo>
                    <a:pt x="315" y="166"/>
                    <a:pt x="323" y="152"/>
                    <a:pt x="330" y="138"/>
                  </a:cubicBezTo>
                  <a:cubicBezTo>
                    <a:pt x="335" y="137"/>
                    <a:pt x="339" y="136"/>
                    <a:pt x="344" y="136"/>
                  </a:cubicBezTo>
                  <a:cubicBezTo>
                    <a:pt x="340" y="136"/>
                    <a:pt x="336" y="136"/>
                    <a:pt x="331" y="136"/>
                  </a:cubicBezTo>
                  <a:cubicBezTo>
                    <a:pt x="337" y="127"/>
                    <a:pt x="343" y="116"/>
                    <a:pt x="344" y="105"/>
                  </a:cubicBezTo>
                  <a:cubicBezTo>
                    <a:pt x="345" y="104"/>
                    <a:pt x="345" y="103"/>
                    <a:pt x="345" y="103"/>
                  </a:cubicBezTo>
                  <a:cubicBezTo>
                    <a:pt x="342" y="121"/>
                    <a:pt x="328" y="139"/>
                    <a:pt x="319" y="155"/>
                  </a:cubicBezTo>
                  <a:cubicBezTo>
                    <a:pt x="320" y="146"/>
                    <a:pt x="321" y="137"/>
                    <a:pt x="317" y="129"/>
                  </a:cubicBezTo>
                  <a:close/>
                  <a:moveTo>
                    <a:pt x="417" y="271"/>
                  </a:moveTo>
                  <a:cubicBezTo>
                    <a:pt x="427" y="254"/>
                    <a:pt x="437" y="231"/>
                    <a:pt x="453" y="217"/>
                  </a:cubicBezTo>
                  <a:cubicBezTo>
                    <a:pt x="453" y="217"/>
                    <a:pt x="453" y="218"/>
                    <a:pt x="451" y="219"/>
                  </a:cubicBezTo>
                  <a:cubicBezTo>
                    <a:pt x="442" y="227"/>
                    <a:pt x="435" y="239"/>
                    <a:pt x="428" y="249"/>
                  </a:cubicBezTo>
                  <a:cubicBezTo>
                    <a:pt x="427" y="245"/>
                    <a:pt x="424" y="241"/>
                    <a:pt x="421" y="237"/>
                  </a:cubicBezTo>
                  <a:cubicBezTo>
                    <a:pt x="424" y="241"/>
                    <a:pt x="426" y="246"/>
                    <a:pt x="427" y="251"/>
                  </a:cubicBezTo>
                  <a:cubicBezTo>
                    <a:pt x="418" y="266"/>
                    <a:pt x="409" y="282"/>
                    <a:pt x="401" y="297"/>
                  </a:cubicBezTo>
                  <a:cubicBezTo>
                    <a:pt x="398" y="288"/>
                    <a:pt x="392" y="279"/>
                    <a:pt x="385" y="272"/>
                  </a:cubicBezTo>
                  <a:cubicBezTo>
                    <a:pt x="391" y="279"/>
                    <a:pt x="398" y="289"/>
                    <a:pt x="400" y="300"/>
                  </a:cubicBezTo>
                  <a:cubicBezTo>
                    <a:pt x="389" y="319"/>
                    <a:pt x="380" y="338"/>
                    <a:pt x="370" y="358"/>
                  </a:cubicBezTo>
                  <a:cubicBezTo>
                    <a:pt x="369" y="347"/>
                    <a:pt x="366" y="337"/>
                    <a:pt x="361" y="328"/>
                  </a:cubicBezTo>
                  <a:cubicBezTo>
                    <a:pt x="366" y="338"/>
                    <a:pt x="368" y="350"/>
                    <a:pt x="369" y="360"/>
                  </a:cubicBezTo>
                  <a:cubicBezTo>
                    <a:pt x="363" y="373"/>
                    <a:pt x="357" y="386"/>
                    <a:pt x="351" y="399"/>
                  </a:cubicBezTo>
                  <a:cubicBezTo>
                    <a:pt x="358" y="386"/>
                    <a:pt x="364" y="373"/>
                    <a:pt x="371" y="360"/>
                  </a:cubicBezTo>
                  <a:cubicBezTo>
                    <a:pt x="376" y="351"/>
                    <a:pt x="380" y="341"/>
                    <a:pt x="385" y="331"/>
                  </a:cubicBezTo>
                  <a:cubicBezTo>
                    <a:pt x="397" y="325"/>
                    <a:pt x="410" y="320"/>
                    <a:pt x="423" y="320"/>
                  </a:cubicBezTo>
                  <a:cubicBezTo>
                    <a:pt x="411" y="320"/>
                    <a:pt x="398" y="323"/>
                    <a:pt x="387" y="329"/>
                  </a:cubicBezTo>
                  <a:cubicBezTo>
                    <a:pt x="396" y="311"/>
                    <a:pt x="405" y="293"/>
                    <a:pt x="415" y="275"/>
                  </a:cubicBezTo>
                  <a:cubicBezTo>
                    <a:pt x="423" y="268"/>
                    <a:pt x="432" y="260"/>
                    <a:pt x="444" y="259"/>
                  </a:cubicBezTo>
                  <a:cubicBezTo>
                    <a:pt x="433" y="260"/>
                    <a:pt x="425" y="265"/>
                    <a:pt x="417" y="271"/>
                  </a:cubicBezTo>
                  <a:close/>
                  <a:moveTo>
                    <a:pt x="72" y="240"/>
                  </a:moveTo>
                  <a:cubicBezTo>
                    <a:pt x="76" y="232"/>
                    <a:pt x="83" y="227"/>
                    <a:pt x="91" y="223"/>
                  </a:cubicBezTo>
                  <a:cubicBezTo>
                    <a:pt x="106" y="220"/>
                    <a:pt x="121" y="217"/>
                    <a:pt x="136" y="214"/>
                  </a:cubicBezTo>
                  <a:cubicBezTo>
                    <a:pt x="130" y="221"/>
                    <a:pt x="124" y="230"/>
                    <a:pt x="121" y="239"/>
                  </a:cubicBezTo>
                  <a:cubicBezTo>
                    <a:pt x="125" y="229"/>
                    <a:pt x="131" y="220"/>
                    <a:pt x="139" y="214"/>
                  </a:cubicBezTo>
                  <a:cubicBezTo>
                    <a:pt x="147" y="212"/>
                    <a:pt x="155" y="211"/>
                    <a:pt x="163" y="209"/>
                  </a:cubicBezTo>
                  <a:cubicBezTo>
                    <a:pt x="174" y="207"/>
                    <a:pt x="185" y="205"/>
                    <a:pt x="196" y="204"/>
                  </a:cubicBezTo>
                  <a:cubicBezTo>
                    <a:pt x="186" y="205"/>
                    <a:pt x="175" y="206"/>
                    <a:pt x="164" y="208"/>
                  </a:cubicBezTo>
                  <a:cubicBezTo>
                    <a:pt x="156" y="205"/>
                    <a:pt x="148" y="201"/>
                    <a:pt x="142" y="195"/>
                  </a:cubicBezTo>
                  <a:cubicBezTo>
                    <a:pt x="147" y="201"/>
                    <a:pt x="154" y="205"/>
                    <a:pt x="161" y="208"/>
                  </a:cubicBezTo>
                  <a:cubicBezTo>
                    <a:pt x="145" y="211"/>
                    <a:pt x="128" y="214"/>
                    <a:pt x="112" y="217"/>
                  </a:cubicBezTo>
                  <a:cubicBezTo>
                    <a:pt x="105" y="214"/>
                    <a:pt x="99" y="206"/>
                    <a:pt x="95" y="200"/>
                  </a:cubicBezTo>
                  <a:cubicBezTo>
                    <a:pt x="98" y="206"/>
                    <a:pt x="103" y="213"/>
                    <a:pt x="110" y="217"/>
                  </a:cubicBezTo>
                  <a:cubicBezTo>
                    <a:pt x="96" y="220"/>
                    <a:pt x="83" y="223"/>
                    <a:pt x="70" y="226"/>
                  </a:cubicBezTo>
                  <a:cubicBezTo>
                    <a:pt x="66" y="224"/>
                    <a:pt x="63" y="222"/>
                    <a:pt x="61" y="219"/>
                  </a:cubicBezTo>
                  <a:cubicBezTo>
                    <a:pt x="63" y="222"/>
                    <a:pt x="65" y="224"/>
                    <a:pt x="68" y="227"/>
                  </a:cubicBezTo>
                  <a:cubicBezTo>
                    <a:pt x="59" y="229"/>
                    <a:pt x="48" y="232"/>
                    <a:pt x="40" y="237"/>
                  </a:cubicBezTo>
                  <a:cubicBezTo>
                    <a:pt x="40" y="238"/>
                    <a:pt x="39" y="238"/>
                    <a:pt x="39" y="238"/>
                  </a:cubicBezTo>
                  <a:cubicBezTo>
                    <a:pt x="52" y="229"/>
                    <a:pt x="72" y="227"/>
                    <a:pt x="87" y="224"/>
                  </a:cubicBezTo>
                  <a:cubicBezTo>
                    <a:pt x="81" y="228"/>
                    <a:pt x="75" y="233"/>
                    <a:pt x="72" y="240"/>
                  </a:cubicBezTo>
                  <a:close/>
                  <a:moveTo>
                    <a:pt x="17" y="56"/>
                  </a:moveTo>
                  <a:cubicBezTo>
                    <a:pt x="23" y="54"/>
                    <a:pt x="30" y="55"/>
                    <a:pt x="36" y="57"/>
                  </a:cubicBezTo>
                  <a:cubicBezTo>
                    <a:pt x="46" y="63"/>
                    <a:pt x="56" y="70"/>
                    <a:pt x="66" y="77"/>
                  </a:cubicBezTo>
                  <a:cubicBezTo>
                    <a:pt x="58" y="77"/>
                    <a:pt x="51" y="79"/>
                    <a:pt x="44" y="82"/>
                  </a:cubicBezTo>
                  <a:cubicBezTo>
                    <a:pt x="51" y="79"/>
                    <a:pt x="59" y="77"/>
                    <a:pt x="67" y="78"/>
                  </a:cubicBezTo>
                  <a:cubicBezTo>
                    <a:pt x="72" y="81"/>
                    <a:pt x="78" y="85"/>
                    <a:pt x="83" y="89"/>
                  </a:cubicBezTo>
                  <a:cubicBezTo>
                    <a:pt x="90" y="94"/>
                    <a:pt x="97" y="98"/>
                    <a:pt x="104" y="103"/>
                  </a:cubicBezTo>
                  <a:cubicBezTo>
                    <a:pt x="97" y="98"/>
                    <a:pt x="90" y="93"/>
                    <a:pt x="84" y="88"/>
                  </a:cubicBezTo>
                  <a:cubicBezTo>
                    <a:pt x="81" y="82"/>
                    <a:pt x="79" y="76"/>
                    <a:pt x="79" y="69"/>
                  </a:cubicBezTo>
                  <a:cubicBezTo>
                    <a:pt x="79" y="75"/>
                    <a:pt x="80" y="81"/>
                    <a:pt x="82" y="87"/>
                  </a:cubicBezTo>
                  <a:cubicBezTo>
                    <a:pt x="72" y="80"/>
                    <a:pt x="61" y="72"/>
                    <a:pt x="51" y="65"/>
                  </a:cubicBezTo>
                  <a:cubicBezTo>
                    <a:pt x="49" y="59"/>
                    <a:pt x="49" y="52"/>
                    <a:pt x="51" y="47"/>
                  </a:cubicBezTo>
                  <a:cubicBezTo>
                    <a:pt x="49" y="52"/>
                    <a:pt x="48" y="58"/>
                    <a:pt x="50" y="64"/>
                  </a:cubicBezTo>
                  <a:cubicBezTo>
                    <a:pt x="41" y="58"/>
                    <a:pt x="32" y="53"/>
                    <a:pt x="23" y="48"/>
                  </a:cubicBezTo>
                  <a:cubicBezTo>
                    <a:pt x="22" y="45"/>
                    <a:pt x="22" y="42"/>
                    <a:pt x="22" y="39"/>
                  </a:cubicBezTo>
                  <a:cubicBezTo>
                    <a:pt x="22" y="41"/>
                    <a:pt x="22" y="44"/>
                    <a:pt x="22" y="47"/>
                  </a:cubicBezTo>
                  <a:cubicBezTo>
                    <a:pt x="16" y="43"/>
                    <a:pt x="9" y="39"/>
                    <a:pt x="1" y="37"/>
                  </a:cubicBezTo>
                  <a:cubicBezTo>
                    <a:pt x="1" y="37"/>
                    <a:pt x="0" y="37"/>
                    <a:pt x="0" y="37"/>
                  </a:cubicBezTo>
                  <a:cubicBezTo>
                    <a:pt x="12" y="40"/>
                    <a:pt x="24" y="49"/>
                    <a:pt x="34" y="55"/>
                  </a:cubicBezTo>
                  <a:cubicBezTo>
                    <a:pt x="28" y="54"/>
                    <a:pt x="22" y="54"/>
                    <a:pt x="17" y="56"/>
                  </a:cubicBezTo>
                  <a:close/>
                  <a:moveTo>
                    <a:pt x="178" y="368"/>
                  </a:moveTo>
                  <a:cubicBezTo>
                    <a:pt x="160" y="373"/>
                    <a:pt x="139" y="380"/>
                    <a:pt x="121" y="377"/>
                  </a:cubicBezTo>
                  <a:cubicBezTo>
                    <a:pt x="121" y="377"/>
                    <a:pt x="121" y="377"/>
                    <a:pt x="123" y="377"/>
                  </a:cubicBezTo>
                  <a:cubicBezTo>
                    <a:pt x="134" y="379"/>
                    <a:pt x="146" y="376"/>
                    <a:pt x="157" y="374"/>
                  </a:cubicBezTo>
                  <a:cubicBezTo>
                    <a:pt x="155" y="378"/>
                    <a:pt x="153" y="382"/>
                    <a:pt x="153" y="386"/>
                  </a:cubicBezTo>
                  <a:cubicBezTo>
                    <a:pt x="154" y="382"/>
                    <a:pt x="156" y="378"/>
                    <a:pt x="159" y="374"/>
                  </a:cubicBezTo>
                  <a:cubicBezTo>
                    <a:pt x="174" y="371"/>
                    <a:pt x="190" y="368"/>
                    <a:pt x="205" y="364"/>
                  </a:cubicBezTo>
                  <a:cubicBezTo>
                    <a:pt x="200" y="371"/>
                    <a:pt x="198" y="381"/>
                    <a:pt x="197" y="390"/>
                  </a:cubicBezTo>
                  <a:cubicBezTo>
                    <a:pt x="199" y="381"/>
                    <a:pt x="201" y="370"/>
                    <a:pt x="207" y="363"/>
                  </a:cubicBezTo>
                  <a:cubicBezTo>
                    <a:pt x="226" y="359"/>
                    <a:pt x="245" y="353"/>
                    <a:pt x="263" y="348"/>
                  </a:cubicBezTo>
                  <a:cubicBezTo>
                    <a:pt x="257" y="355"/>
                    <a:pt x="252" y="363"/>
                    <a:pt x="250" y="372"/>
                  </a:cubicBezTo>
                  <a:cubicBezTo>
                    <a:pt x="252" y="362"/>
                    <a:pt x="259" y="354"/>
                    <a:pt x="266" y="347"/>
                  </a:cubicBezTo>
                  <a:cubicBezTo>
                    <a:pt x="278" y="343"/>
                    <a:pt x="290" y="340"/>
                    <a:pt x="302" y="336"/>
                  </a:cubicBezTo>
                  <a:cubicBezTo>
                    <a:pt x="290" y="339"/>
                    <a:pt x="277" y="343"/>
                    <a:pt x="265" y="346"/>
                  </a:cubicBezTo>
                  <a:cubicBezTo>
                    <a:pt x="256" y="349"/>
                    <a:pt x="246" y="351"/>
                    <a:pt x="237" y="354"/>
                  </a:cubicBezTo>
                  <a:cubicBezTo>
                    <a:pt x="226" y="350"/>
                    <a:pt x="215" y="344"/>
                    <a:pt x="207" y="336"/>
                  </a:cubicBezTo>
                  <a:cubicBezTo>
                    <a:pt x="214" y="344"/>
                    <a:pt x="224" y="350"/>
                    <a:pt x="234" y="354"/>
                  </a:cubicBezTo>
                  <a:cubicBezTo>
                    <a:pt x="217" y="359"/>
                    <a:pt x="200" y="363"/>
                    <a:pt x="182" y="367"/>
                  </a:cubicBezTo>
                  <a:cubicBezTo>
                    <a:pt x="172" y="367"/>
                    <a:pt x="162" y="365"/>
                    <a:pt x="154" y="358"/>
                  </a:cubicBezTo>
                  <a:cubicBezTo>
                    <a:pt x="161" y="365"/>
                    <a:pt x="169" y="367"/>
                    <a:pt x="178" y="368"/>
                  </a:cubicBezTo>
                  <a:close/>
                  <a:moveTo>
                    <a:pt x="228" y="517"/>
                  </a:moveTo>
                  <a:cubicBezTo>
                    <a:pt x="232" y="506"/>
                    <a:pt x="241" y="499"/>
                    <a:pt x="251" y="493"/>
                  </a:cubicBezTo>
                  <a:cubicBezTo>
                    <a:pt x="270" y="487"/>
                    <a:pt x="289" y="483"/>
                    <a:pt x="309" y="478"/>
                  </a:cubicBezTo>
                  <a:cubicBezTo>
                    <a:pt x="301" y="487"/>
                    <a:pt x="294" y="499"/>
                    <a:pt x="292" y="511"/>
                  </a:cubicBezTo>
                  <a:cubicBezTo>
                    <a:pt x="295" y="499"/>
                    <a:pt x="303" y="486"/>
                    <a:pt x="312" y="477"/>
                  </a:cubicBezTo>
                  <a:cubicBezTo>
                    <a:pt x="322" y="475"/>
                    <a:pt x="333" y="472"/>
                    <a:pt x="344" y="470"/>
                  </a:cubicBezTo>
                  <a:cubicBezTo>
                    <a:pt x="358" y="466"/>
                    <a:pt x="372" y="463"/>
                    <a:pt x="386" y="460"/>
                  </a:cubicBezTo>
                  <a:cubicBezTo>
                    <a:pt x="372" y="462"/>
                    <a:pt x="358" y="465"/>
                    <a:pt x="344" y="468"/>
                  </a:cubicBezTo>
                  <a:cubicBezTo>
                    <a:pt x="333" y="465"/>
                    <a:pt x="323" y="460"/>
                    <a:pt x="315" y="452"/>
                  </a:cubicBezTo>
                  <a:cubicBezTo>
                    <a:pt x="322" y="460"/>
                    <a:pt x="331" y="465"/>
                    <a:pt x="341" y="469"/>
                  </a:cubicBezTo>
                  <a:cubicBezTo>
                    <a:pt x="320" y="473"/>
                    <a:pt x="299" y="478"/>
                    <a:pt x="278" y="484"/>
                  </a:cubicBezTo>
                  <a:cubicBezTo>
                    <a:pt x="268" y="480"/>
                    <a:pt x="260" y="471"/>
                    <a:pt x="254" y="463"/>
                  </a:cubicBezTo>
                  <a:cubicBezTo>
                    <a:pt x="259" y="471"/>
                    <a:pt x="266" y="479"/>
                    <a:pt x="275" y="484"/>
                  </a:cubicBezTo>
                  <a:cubicBezTo>
                    <a:pt x="258" y="489"/>
                    <a:pt x="241" y="493"/>
                    <a:pt x="224" y="499"/>
                  </a:cubicBezTo>
                  <a:cubicBezTo>
                    <a:pt x="219" y="497"/>
                    <a:pt x="215" y="494"/>
                    <a:pt x="212" y="490"/>
                  </a:cubicBezTo>
                  <a:cubicBezTo>
                    <a:pt x="214" y="494"/>
                    <a:pt x="218" y="497"/>
                    <a:pt x="222" y="500"/>
                  </a:cubicBezTo>
                  <a:cubicBezTo>
                    <a:pt x="210" y="503"/>
                    <a:pt x="197" y="507"/>
                    <a:pt x="187" y="515"/>
                  </a:cubicBezTo>
                  <a:cubicBezTo>
                    <a:pt x="186" y="516"/>
                    <a:pt x="185" y="516"/>
                    <a:pt x="185" y="516"/>
                  </a:cubicBezTo>
                  <a:cubicBezTo>
                    <a:pt x="202" y="504"/>
                    <a:pt x="226" y="499"/>
                    <a:pt x="246" y="494"/>
                  </a:cubicBezTo>
                  <a:cubicBezTo>
                    <a:pt x="238" y="500"/>
                    <a:pt x="231" y="507"/>
                    <a:pt x="228"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3" name="Branch"/>
          <p:cNvSpPr>
            <a:spLocks/>
          </p:cNvSpPr>
          <p:nvPr/>
        </p:nvSpPr>
        <p:spPr bwMode="auto">
          <a:xfrm>
            <a:off x="4276726" y="1999060"/>
            <a:ext cx="1927622" cy="1856185"/>
          </a:xfrm>
          <a:custGeom>
            <a:avLst/>
            <a:gdLst>
              <a:gd name="T0" fmla="*/ 508 w 675"/>
              <a:gd name="T1" fmla="*/ 234 h 650"/>
              <a:gd name="T2" fmla="*/ 405 w 675"/>
              <a:gd name="T3" fmla="*/ 424 h 650"/>
              <a:gd name="T4" fmla="*/ 332 w 675"/>
              <a:gd name="T5" fmla="*/ 360 h 650"/>
              <a:gd name="T6" fmla="*/ 359 w 675"/>
              <a:gd name="T7" fmla="*/ 329 h 650"/>
              <a:gd name="T8" fmla="*/ 487 w 675"/>
              <a:gd name="T9" fmla="*/ 214 h 650"/>
              <a:gd name="T10" fmla="*/ 397 w 675"/>
              <a:gd name="T11" fmla="*/ 162 h 650"/>
              <a:gd name="T12" fmla="*/ 336 w 675"/>
              <a:gd name="T13" fmla="*/ 339 h 650"/>
              <a:gd name="T14" fmla="*/ 269 w 675"/>
              <a:gd name="T15" fmla="*/ 273 h 650"/>
              <a:gd name="T16" fmla="*/ 287 w 675"/>
              <a:gd name="T17" fmla="*/ 240 h 650"/>
              <a:gd name="T18" fmla="*/ 368 w 675"/>
              <a:gd name="T19" fmla="*/ 120 h 650"/>
              <a:gd name="T20" fmla="*/ 283 w 675"/>
              <a:gd name="T21" fmla="*/ 94 h 650"/>
              <a:gd name="T22" fmla="*/ 267 w 675"/>
              <a:gd name="T23" fmla="*/ 254 h 650"/>
              <a:gd name="T24" fmla="*/ 224 w 675"/>
              <a:gd name="T25" fmla="*/ 211 h 650"/>
              <a:gd name="T26" fmla="*/ 180 w 675"/>
              <a:gd name="T27" fmla="*/ 64 h 650"/>
              <a:gd name="T28" fmla="*/ 92 w 675"/>
              <a:gd name="T29" fmla="*/ 120 h 650"/>
              <a:gd name="T30" fmla="*/ 196 w 675"/>
              <a:gd name="T31" fmla="*/ 199 h 650"/>
              <a:gd name="T32" fmla="*/ 256 w 675"/>
              <a:gd name="T33" fmla="*/ 269 h 650"/>
              <a:gd name="T34" fmla="*/ 223 w 675"/>
              <a:gd name="T35" fmla="*/ 266 h 650"/>
              <a:gd name="T36" fmla="*/ 83 w 675"/>
              <a:gd name="T37" fmla="*/ 236 h 650"/>
              <a:gd name="T38" fmla="*/ 91 w 675"/>
              <a:gd name="T39" fmla="*/ 325 h 650"/>
              <a:gd name="T40" fmla="*/ 245 w 675"/>
              <a:gd name="T41" fmla="*/ 279 h 650"/>
              <a:gd name="T42" fmla="*/ 320 w 675"/>
              <a:gd name="T43" fmla="*/ 357 h 650"/>
              <a:gd name="T44" fmla="*/ 282 w 675"/>
              <a:gd name="T45" fmla="*/ 363 h 650"/>
              <a:gd name="T46" fmla="*/ 111 w 675"/>
              <a:gd name="T47" fmla="*/ 367 h 650"/>
              <a:gd name="T48" fmla="*/ 145 w 675"/>
              <a:gd name="T49" fmla="*/ 465 h 650"/>
              <a:gd name="T50" fmla="*/ 306 w 675"/>
              <a:gd name="T51" fmla="*/ 370 h 650"/>
              <a:gd name="T52" fmla="*/ 383 w 675"/>
              <a:gd name="T53" fmla="*/ 444 h 650"/>
              <a:gd name="T54" fmla="*/ 341 w 675"/>
              <a:gd name="T55" fmla="*/ 458 h 650"/>
              <a:gd name="T56" fmla="*/ 145 w 675"/>
              <a:gd name="T57" fmla="*/ 496 h 650"/>
              <a:gd name="T58" fmla="*/ 203 w 675"/>
              <a:gd name="T59" fmla="*/ 602 h 650"/>
              <a:gd name="T60" fmla="*/ 367 w 675"/>
              <a:gd name="T61" fmla="*/ 462 h 650"/>
              <a:gd name="T62" fmla="*/ 448 w 675"/>
              <a:gd name="T63" fmla="*/ 533 h 650"/>
              <a:gd name="T64" fmla="*/ 395 w 675"/>
              <a:gd name="T65" fmla="*/ 446 h 650"/>
              <a:gd name="T66" fmla="*/ 429 w 675"/>
              <a:gd name="T67" fmla="*/ 418 h 650"/>
              <a:gd name="T68" fmla="*/ 600 w 675"/>
              <a:gd name="T69" fmla="*/ 31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5" h="650">
                <a:moveTo>
                  <a:pt x="513" y="229"/>
                </a:moveTo>
                <a:cubicBezTo>
                  <a:pt x="511" y="231"/>
                  <a:pt x="510" y="232"/>
                  <a:pt x="508" y="234"/>
                </a:cubicBezTo>
                <a:cubicBezTo>
                  <a:pt x="451" y="295"/>
                  <a:pt x="425" y="369"/>
                  <a:pt x="416" y="404"/>
                </a:cubicBezTo>
                <a:cubicBezTo>
                  <a:pt x="414" y="411"/>
                  <a:pt x="410" y="418"/>
                  <a:pt x="405" y="424"/>
                </a:cubicBezTo>
                <a:cubicBezTo>
                  <a:pt x="390" y="439"/>
                  <a:pt x="390" y="439"/>
                  <a:pt x="390" y="439"/>
                </a:cubicBezTo>
                <a:cubicBezTo>
                  <a:pt x="332" y="360"/>
                  <a:pt x="332" y="360"/>
                  <a:pt x="332" y="360"/>
                </a:cubicBezTo>
                <a:cubicBezTo>
                  <a:pt x="343" y="343"/>
                  <a:pt x="343" y="343"/>
                  <a:pt x="343" y="343"/>
                </a:cubicBezTo>
                <a:cubicBezTo>
                  <a:pt x="348" y="337"/>
                  <a:pt x="353" y="332"/>
                  <a:pt x="359" y="329"/>
                </a:cubicBezTo>
                <a:cubicBezTo>
                  <a:pt x="387" y="314"/>
                  <a:pt x="444" y="279"/>
                  <a:pt x="483" y="219"/>
                </a:cubicBezTo>
                <a:cubicBezTo>
                  <a:pt x="485" y="218"/>
                  <a:pt x="486" y="216"/>
                  <a:pt x="487" y="214"/>
                </a:cubicBezTo>
                <a:cubicBezTo>
                  <a:pt x="539" y="133"/>
                  <a:pt x="456" y="78"/>
                  <a:pt x="401" y="157"/>
                </a:cubicBezTo>
                <a:cubicBezTo>
                  <a:pt x="400" y="159"/>
                  <a:pt x="398" y="160"/>
                  <a:pt x="397" y="162"/>
                </a:cubicBezTo>
                <a:cubicBezTo>
                  <a:pt x="358" y="220"/>
                  <a:pt x="347" y="286"/>
                  <a:pt x="344" y="318"/>
                </a:cubicBezTo>
                <a:cubicBezTo>
                  <a:pt x="343" y="325"/>
                  <a:pt x="341" y="333"/>
                  <a:pt x="336" y="339"/>
                </a:cubicBezTo>
                <a:cubicBezTo>
                  <a:pt x="327" y="352"/>
                  <a:pt x="327" y="352"/>
                  <a:pt x="327" y="352"/>
                </a:cubicBezTo>
                <a:cubicBezTo>
                  <a:pt x="269" y="273"/>
                  <a:pt x="269" y="273"/>
                  <a:pt x="269" y="273"/>
                </a:cubicBezTo>
                <a:cubicBezTo>
                  <a:pt x="275" y="257"/>
                  <a:pt x="275" y="257"/>
                  <a:pt x="275" y="257"/>
                </a:cubicBezTo>
                <a:cubicBezTo>
                  <a:pt x="278" y="250"/>
                  <a:pt x="282" y="244"/>
                  <a:pt x="287" y="240"/>
                </a:cubicBezTo>
                <a:cubicBezTo>
                  <a:pt x="308" y="221"/>
                  <a:pt x="346" y="180"/>
                  <a:pt x="367" y="125"/>
                </a:cubicBezTo>
                <a:cubicBezTo>
                  <a:pt x="367" y="123"/>
                  <a:pt x="368" y="121"/>
                  <a:pt x="368" y="120"/>
                </a:cubicBezTo>
                <a:cubicBezTo>
                  <a:pt x="395" y="41"/>
                  <a:pt x="315" y="12"/>
                  <a:pt x="285" y="89"/>
                </a:cubicBezTo>
                <a:cubicBezTo>
                  <a:pt x="284" y="91"/>
                  <a:pt x="284" y="92"/>
                  <a:pt x="283" y="94"/>
                </a:cubicBezTo>
                <a:cubicBezTo>
                  <a:pt x="263" y="149"/>
                  <a:pt x="266" y="204"/>
                  <a:pt x="269" y="232"/>
                </a:cubicBezTo>
                <a:cubicBezTo>
                  <a:pt x="270" y="240"/>
                  <a:pt x="270" y="247"/>
                  <a:pt x="267" y="254"/>
                </a:cubicBezTo>
                <a:cubicBezTo>
                  <a:pt x="263" y="264"/>
                  <a:pt x="263" y="264"/>
                  <a:pt x="263" y="264"/>
                </a:cubicBezTo>
                <a:cubicBezTo>
                  <a:pt x="224" y="211"/>
                  <a:pt x="224" y="211"/>
                  <a:pt x="224" y="211"/>
                </a:cubicBezTo>
                <a:cubicBezTo>
                  <a:pt x="219" y="204"/>
                  <a:pt x="216" y="195"/>
                  <a:pt x="216" y="186"/>
                </a:cubicBezTo>
                <a:cubicBezTo>
                  <a:pt x="215" y="158"/>
                  <a:pt x="210" y="107"/>
                  <a:pt x="180" y="64"/>
                </a:cubicBezTo>
                <a:cubicBezTo>
                  <a:pt x="179" y="63"/>
                  <a:pt x="178" y="61"/>
                  <a:pt x="177" y="60"/>
                </a:cubicBezTo>
                <a:cubicBezTo>
                  <a:pt x="133" y="0"/>
                  <a:pt x="51" y="58"/>
                  <a:pt x="92" y="120"/>
                </a:cubicBezTo>
                <a:cubicBezTo>
                  <a:pt x="93" y="121"/>
                  <a:pt x="93" y="123"/>
                  <a:pt x="94" y="124"/>
                </a:cubicBezTo>
                <a:cubicBezTo>
                  <a:pt x="124" y="166"/>
                  <a:pt x="170" y="189"/>
                  <a:pt x="196" y="199"/>
                </a:cubicBezTo>
                <a:cubicBezTo>
                  <a:pt x="204" y="202"/>
                  <a:pt x="211" y="207"/>
                  <a:pt x="216" y="214"/>
                </a:cubicBezTo>
                <a:cubicBezTo>
                  <a:pt x="256" y="269"/>
                  <a:pt x="256" y="269"/>
                  <a:pt x="256" y="269"/>
                </a:cubicBezTo>
                <a:cubicBezTo>
                  <a:pt x="245" y="270"/>
                  <a:pt x="245" y="270"/>
                  <a:pt x="245" y="270"/>
                </a:cubicBezTo>
                <a:cubicBezTo>
                  <a:pt x="238" y="270"/>
                  <a:pt x="230" y="269"/>
                  <a:pt x="223" y="266"/>
                </a:cubicBezTo>
                <a:cubicBezTo>
                  <a:pt x="198" y="254"/>
                  <a:pt x="146" y="234"/>
                  <a:pt x="88" y="236"/>
                </a:cubicBezTo>
                <a:cubicBezTo>
                  <a:pt x="86" y="236"/>
                  <a:pt x="84" y="236"/>
                  <a:pt x="83" y="236"/>
                </a:cubicBezTo>
                <a:cubicBezTo>
                  <a:pt x="0" y="241"/>
                  <a:pt x="3" y="326"/>
                  <a:pt x="86" y="325"/>
                </a:cubicBezTo>
                <a:cubicBezTo>
                  <a:pt x="88" y="325"/>
                  <a:pt x="89" y="325"/>
                  <a:pt x="91" y="325"/>
                </a:cubicBezTo>
                <a:cubicBezTo>
                  <a:pt x="150" y="323"/>
                  <a:pt x="201" y="298"/>
                  <a:pt x="225" y="284"/>
                </a:cubicBezTo>
                <a:cubicBezTo>
                  <a:pt x="231" y="281"/>
                  <a:pt x="238" y="279"/>
                  <a:pt x="245" y="279"/>
                </a:cubicBezTo>
                <a:cubicBezTo>
                  <a:pt x="262" y="278"/>
                  <a:pt x="262" y="278"/>
                  <a:pt x="262" y="278"/>
                </a:cubicBezTo>
                <a:cubicBezTo>
                  <a:pt x="320" y="357"/>
                  <a:pt x="320" y="357"/>
                  <a:pt x="320" y="357"/>
                </a:cubicBezTo>
                <a:cubicBezTo>
                  <a:pt x="304" y="362"/>
                  <a:pt x="304" y="362"/>
                  <a:pt x="304" y="362"/>
                </a:cubicBezTo>
                <a:cubicBezTo>
                  <a:pt x="297" y="364"/>
                  <a:pt x="289" y="365"/>
                  <a:pt x="282" y="363"/>
                </a:cubicBezTo>
                <a:cubicBezTo>
                  <a:pt x="250" y="356"/>
                  <a:pt x="185" y="347"/>
                  <a:pt x="117" y="366"/>
                </a:cubicBezTo>
                <a:cubicBezTo>
                  <a:pt x="115" y="366"/>
                  <a:pt x="113" y="367"/>
                  <a:pt x="111" y="367"/>
                </a:cubicBezTo>
                <a:cubicBezTo>
                  <a:pt x="19" y="396"/>
                  <a:pt x="45" y="491"/>
                  <a:pt x="139" y="467"/>
                </a:cubicBezTo>
                <a:cubicBezTo>
                  <a:pt x="141" y="466"/>
                  <a:pt x="143" y="466"/>
                  <a:pt x="145" y="465"/>
                </a:cubicBezTo>
                <a:cubicBezTo>
                  <a:pt x="213" y="446"/>
                  <a:pt x="265" y="403"/>
                  <a:pt x="288" y="381"/>
                </a:cubicBezTo>
                <a:cubicBezTo>
                  <a:pt x="293" y="376"/>
                  <a:pt x="299" y="372"/>
                  <a:pt x="306" y="370"/>
                </a:cubicBezTo>
                <a:cubicBezTo>
                  <a:pt x="325" y="365"/>
                  <a:pt x="325" y="365"/>
                  <a:pt x="325" y="365"/>
                </a:cubicBezTo>
                <a:cubicBezTo>
                  <a:pt x="383" y="444"/>
                  <a:pt x="383" y="444"/>
                  <a:pt x="383" y="444"/>
                </a:cubicBezTo>
                <a:cubicBezTo>
                  <a:pt x="363" y="454"/>
                  <a:pt x="363" y="454"/>
                  <a:pt x="363" y="454"/>
                </a:cubicBezTo>
                <a:cubicBezTo>
                  <a:pt x="357" y="457"/>
                  <a:pt x="349" y="459"/>
                  <a:pt x="341" y="458"/>
                </a:cubicBezTo>
                <a:cubicBezTo>
                  <a:pt x="306" y="456"/>
                  <a:pt x="227" y="458"/>
                  <a:pt x="151" y="493"/>
                </a:cubicBezTo>
                <a:cubicBezTo>
                  <a:pt x="149" y="494"/>
                  <a:pt x="147" y="495"/>
                  <a:pt x="145" y="496"/>
                </a:cubicBezTo>
                <a:cubicBezTo>
                  <a:pt x="45" y="547"/>
                  <a:pt x="94" y="650"/>
                  <a:pt x="196" y="604"/>
                </a:cubicBezTo>
                <a:cubicBezTo>
                  <a:pt x="198" y="604"/>
                  <a:pt x="200" y="603"/>
                  <a:pt x="203" y="602"/>
                </a:cubicBezTo>
                <a:cubicBezTo>
                  <a:pt x="279" y="565"/>
                  <a:pt x="330" y="504"/>
                  <a:pt x="351" y="475"/>
                </a:cubicBezTo>
                <a:cubicBezTo>
                  <a:pt x="355" y="469"/>
                  <a:pt x="360" y="465"/>
                  <a:pt x="367" y="462"/>
                </a:cubicBezTo>
                <a:cubicBezTo>
                  <a:pt x="388" y="451"/>
                  <a:pt x="388" y="451"/>
                  <a:pt x="388" y="451"/>
                </a:cubicBezTo>
                <a:cubicBezTo>
                  <a:pt x="448" y="533"/>
                  <a:pt x="448" y="533"/>
                  <a:pt x="448" y="533"/>
                </a:cubicBezTo>
                <a:cubicBezTo>
                  <a:pt x="454" y="528"/>
                  <a:pt x="454" y="528"/>
                  <a:pt x="454" y="528"/>
                </a:cubicBezTo>
                <a:cubicBezTo>
                  <a:pt x="395" y="446"/>
                  <a:pt x="395" y="446"/>
                  <a:pt x="395" y="446"/>
                </a:cubicBezTo>
                <a:cubicBezTo>
                  <a:pt x="411" y="429"/>
                  <a:pt x="411" y="429"/>
                  <a:pt x="411" y="429"/>
                </a:cubicBezTo>
                <a:cubicBezTo>
                  <a:pt x="416" y="424"/>
                  <a:pt x="423" y="420"/>
                  <a:pt x="429" y="418"/>
                </a:cubicBezTo>
                <a:cubicBezTo>
                  <a:pt x="463" y="407"/>
                  <a:pt x="537" y="378"/>
                  <a:pt x="595" y="316"/>
                </a:cubicBezTo>
                <a:cubicBezTo>
                  <a:pt x="597" y="315"/>
                  <a:pt x="598" y="313"/>
                  <a:pt x="600" y="311"/>
                </a:cubicBezTo>
                <a:cubicBezTo>
                  <a:pt x="675" y="228"/>
                  <a:pt x="592" y="149"/>
                  <a:pt x="513" y="229"/>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Gear 01"/>
          <p:cNvSpPr>
            <a:spLocks noEditPoints="1"/>
          </p:cNvSpPr>
          <p:nvPr/>
        </p:nvSpPr>
        <p:spPr bwMode="auto">
          <a:xfrm>
            <a:off x="6372226" y="796529"/>
            <a:ext cx="485775" cy="485775"/>
          </a:xfrm>
          <a:custGeom>
            <a:avLst/>
            <a:gdLst>
              <a:gd name="T0" fmla="*/ 53 w 170"/>
              <a:gd name="T1" fmla="*/ 85 h 170"/>
              <a:gd name="T2" fmla="*/ 85 w 170"/>
              <a:gd name="T3" fmla="*/ 54 h 170"/>
              <a:gd name="T4" fmla="*/ 117 w 170"/>
              <a:gd name="T5" fmla="*/ 85 h 170"/>
              <a:gd name="T6" fmla="*/ 85 w 170"/>
              <a:gd name="T7" fmla="*/ 117 h 170"/>
              <a:gd name="T8" fmla="*/ 53 w 170"/>
              <a:gd name="T9" fmla="*/ 85 h 170"/>
              <a:gd name="T10" fmla="*/ 0 w 170"/>
              <a:gd name="T11" fmla="*/ 100 h 170"/>
              <a:gd name="T12" fmla="*/ 0 w 170"/>
              <a:gd name="T13" fmla="*/ 71 h 170"/>
              <a:gd name="T14" fmla="*/ 26 w 170"/>
              <a:gd name="T15" fmla="*/ 63 h 170"/>
              <a:gd name="T16" fmla="*/ 28 w 170"/>
              <a:gd name="T17" fmla="*/ 60 h 170"/>
              <a:gd name="T18" fmla="*/ 14 w 170"/>
              <a:gd name="T19" fmla="*/ 36 h 170"/>
              <a:gd name="T20" fmla="*/ 35 w 170"/>
              <a:gd name="T21" fmla="*/ 15 h 170"/>
              <a:gd name="T22" fmla="*/ 59 w 170"/>
              <a:gd name="T23" fmla="*/ 28 h 170"/>
              <a:gd name="T24" fmla="*/ 63 w 170"/>
              <a:gd name="T25" fmla="*/ 27 h 170"/>
              <a:gd name="T26" fmla="*/ 70 w 170"/>
              <a:gd name="T27" fmla="*/ 0 h 170"/>
              <a:gd name="T28" fmla="*/ 99 w 170"/>
              <a:gd name="T29" fmla="*/ 0 h 170"/>
              <a:gd name="T30" fmla="*/ 107 w 170"/>
              <a:gd name="T31" fmla="*/ 27 h 170"/>
              <a:gd name="T32" fmla="*/ 111 w 170"/>
              <a:gd name="T33" fmla="*/ 28 h 170"/>
              <a:gd name="T34" fmla="*/ 134 w 170"/>
              <a:gd name="T35" fmla="*/ 15 h 170"/>
              <a:gd name="T36" fmla="*/ 155 w 170"/>
              <a:gd name="T37" fmla="*/ 36 h 170"/>
              <a:gd name="T38" fmla="*/ 142 w 170"/>
              <a:gd name="T39" fmla="*/ 60 h 170"/>
              <a:gd name="T40" fmla="*/ 144 w 170"/>
              <a:gd name="T41" fmla="*/ 63 h 170"/>
              <a:gd name="T42" fmla="*/ 170 w 170"/>
              <a:gd name="T43" fmla="*/ 71 h 170"/>
              <a:gd name="T44" fmla="*/ 170 w 170"/>
              <a:gd name="T45" fmla="*/ 100 h 170"/>
              <a:gd name="T46" fmla="*/ 144 w 170"/>
              <a:gd name="T47" fmla="*/ 108 h 170"/>
              <a:gd name="T48" fmla="*/ 142 w 170"/>
              <a:gd name="T49" fmla="*/ 111 h 170"/>
              <a:gd name="T50" fmla="*/ 155 w 170"/>
              <a:gd name="T51" fmla="*/ 135 h 170"/>
              <a:gd name="T52" fmla="*/ 134 w 170"/>
              <a:gd name="T53" fmla="*/ 156 h 170"/>
              <a:gd name="T54" fmla="*/ 111 w 170"/>
              <a:gd name="T55" fmla="*/ 143 h 170"/>
              <a:gd name="T56" fmla="*/ 107 w 170"/>
              <a:gd name="T57" fmla="*/ 144 h 170"/>
              <a:gd name="T58" fmla="*/ 99 w 170"/>
              <a:gd name="T59" fmla="*/ 170 h 170"/>
              <a:gd name="T60" fmla="*/ 70 w 170"/>
              <a:gd name="T61" fmla="*/ 170 h 170"/>
              <a:gd name="T62" fmla="*/ 63 w 170"/>
              <a:gd name="T63" fmla="*/ 144 h 170"/>
              <a:gd name="T64" fmla="*/ 59 w 170"/>
              <a:gd name="T65" fmla="*/ 143 h 170"/>
              <a:gd name="T66" fmla="*/ 35 w 170"/>
              <a:gd name="T67" fmla="*/ 156 h 170"/>
              <a:gd name="T68" fmla="*/ 14 w 170"/>
              <a:gd name="T69" fmla="*/ 135 h 170"/>
              <a:gd name="T70" fmla="*/ 28 w 170"/>
              <a:gd name="T71" fmla="*/ 111 h 170"/>
              <a:gd name="T72" fmla="*/ 26 w 170"/>
              <a:gd name="T73" fmla="*/ 108 h 170"/>
              <a:gd name="T74" fmla="*/ 0 w 170"/>
              <a:gd name="T75" fmla="*/ 100 h 170"/>
              <a:gd name="T76" fmla="*/ 85 w 170"/>
              <a:gd name="T77" fmla="*/ 132 h 170"/>
              <a:gd name="T78" fmla="*/ 131 w 170"/>
              <a:gd name="T79" fmla="*/ 85 h 170"/>
              <a:gd name="T80" fmla="*/ 85 w 170"/>
              <a:gd name="T81" fmla="*/ 39 h 170"/>
              <a:gd name="T82" fmla="*/ 39 w 170"/>
              <a:gd name="T83" fmla="*/ 85 h 170"/>
              <a:gd name="T84" fmla="*/ 85 w 170"/>
              <a:gd name="T85"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53" y="85"/>
                </a:moveTo>
                <a:cubicBezTo>
                  <a:pt x="53" y="68"/>
                  <a:pt x="67" y="54"/>
                  <a:pt x="85" y="54"/>
                </a:cubicBezTo>
                <a:cubicBezTo>
                  <a:pt x="102" y="54"/>
                  <a:pt x="117" y="68"/>
                  <a:pt x="117" y="85"/>
                </a:cubicBezTo>
                <a:cubicBezTo>
                  <a:pt x="117" y="103"/>
                  <a:pt x="102" y="117"/>
                  <a:pt x="85" y="117"/>
                </a:cubicBezTo>
                <a:cubicBezTo>
                  <a:pt x="67" y="117"/>
                  <a:pt x="53" y="103"/>
                  <a:pt x="53" y="85"/>
                </a:cubicBezTo>
                <a:close/>
                <a:moveTo>
                  <a:pt x="0" y="100"/>
                </a:moveTo>
                <a:cubicBezTo>
                  <a:pt x="0" y="71"/>
                  <a:pt x="0" y="71"/>
                  <a:pt x="0" y="71"/>
                </a:cubicBezTo>
                <a:cubicBezTo>
                  <a:pt x="26" y="63"/>
                  <a:pt x="26" y="63"/>
                  <a:pt x="26" y="63"/>
                </a:cubicBezTo>
                <a:cubicBezTo>
                  <a:pt x="26" y="62"/>
                  <a:pt x="27" y="61"/>
                  <a:pt x="28" y="60"/>
                </a:cubicBezTo>
                <a:cubicBezTo>
                  <a:pt x="14" y="36"/>
                  <a:pt x="14" y="36"/>
                  <a:pt x="14" y="36"/>
                </a:cubicBezTo>
                <a:cubicBezTo>
                  <a:pt x="35" y="15"/>
                  <a:pt x="35" y="15"/>
                  <a:pt x="35" y="15"/>
                </a:cubicBezTo>
                <a:cubicBezTo>
                  <a:pt x="59" y="28"/>
                  <a:pt x="59" y="28"/>
                  <a:pt x="59" y="28"/>
                </a:cubicBezTo>
                <a:cubicBezTo>
                  <a:pt x="60" y="28"/>
                  <a:pt x="61" y="27"/>
                  <a:pt x="63" y="27"/>
                </a:cubicBezTo>
                <a:cubicBezTo>
                  <a:pt x="70" y="0"/>
                  <a:pt x="70" y="0"/>
                  <a:pt x="70" y="0"/>
                </a:cubicBezTo>
                <a:cubicBezTo>
                  <a:pt x="99" y="0"/>
                  <a:pt x="99" y="0"/>
                  <a:pt x="99" y="0"/>
                </a:cubicBezTo>
                <a:cubicBezTo>
                  <a:pt x="107" y="27"/>
                  <a:pt x="107" y="27"/>
                  <a:pt x="107" y="27"/>
                </a:cubicBezTo>
                <a:cubicBezTo>
                  <a:pt x="108" y="27"/>
                  <a:pt x="109" y="28"/>
                  <a:pt x="111" y="28"/>
                </a:cubicBezTo>
                <a:cubicBezTo>
                  <a:pt x="134" y="15"/>
                  <a:pt x="134" y="15"/>
                  <a:pt x="134" y="15"/>
                </a:cubicBezTo>
                <a:cubicBezTo>
                  <a:pt x="155" y="36"/>
                  <a:pt x="155" y="36"/>
                  <a:pt x="155" y="36"/>
                </a:cubicBezTo>
                <a:cubicBezTo>
                  <a:pt x="142" y="60"/>
                  <a:pt x="142" y="60"/>
                  <a:pt x="142" y="60"/>
                </a:cubicBezTo>
                <a:cubicBezTo>
                  <a:pt x="143" y="61"/>
                  <a:pt x="143" y="62"/>
                  <a:pt x="144" y="63"/>
                </a:cubicBezTo>
                <a:cubicBezTo>
                  <a:pt x="170" y="71"/>
                  <a:pt x="170" y="71"/>
                  <a:pt x="170" y="71"/>
                </a:cubicBezTo>
                <a:cubicBezTo>
                  <a:pt x="170" y="100"/>
                  <a:pt x="170" y="100"/>
                  <a:pt x="170" y="100"/>
                </a:cubicBezTo>
                <a:cubicBezTo>
                  <a:pt x="144" y="108"/>
                  <a:pt x="144" y="108"/>
                  <a:pt x="144" y="108"/>
                </a:cubicBezTo>
                <a:cubicBezTo>
                  <a:pt x="143" y="109"/>
                  <a:pt x="143" y="110"/>
                  <a:pt x="142" y="111"/>
                </a:cubicBezTo>
                <a:cubicBezTo>
                  <a:pt x="155" y="135"/>
                  <a:pt x="155" y="135"/>
                  <a:pt x="155" y="135"/>
                </a:cubicBezTo>
                <a:cubicBezTo>
                  <a:pt x="134" y="156"/>
                  <a:pt x="134" y="156"/>
                  <a:pt x="134" y="156"/>
                </a:cubicBezTo>
                <a:cubicBezTo>
                  <a:pt x="111" y="143"/>
                  <a:pt x="111" y="143"/>
                  <a:pt x="111" y="143"/>
                </a:cubicBezTo>
                <a:cubicBezTo>
                  <a:pt x="109" y="143"/>
                  <a:pt x="108" y="144"/>
                  <a:pt x="107" y="144"/>
                </a:cubicBezTo>
                <a:cubicBezTo>
                  <a:pt x="99" y="170"/>
                  <a:pt x="99" y="170"/>
                  <a:pt x="99" y="170"/>
                </a:cubicBezTo>
                <a:cubicBezTo>
                  <a:pt x="70" y="170"/>
                  <a:pt x="70" y="170"/>
                  <a:pt x="70" y="170"/>
                </a:cubicBezTo>
                <a:cubicBezTo>
                  <a:pt x="63" y="144"/>
                  <a:pt x="63" y="144"/>
                  <a:pt x="63" y="144"/>
                </a:cubicBezTo>
                <a:cubicBezTo>
                  <a:pt x="61" y="144"/>
                  <a:pt x="60" y="143"/>
                  <a:pt x="59" y="143"/>
                </a:cubicBezTo>
                <a:cubicBezTo>
                  <a:pt x="35" y="156"/>
                  <a:pt x="35" y="156"/>
                  <a:pt x="35" y="156"/>
                </a:cubicBezTo>
                <a:cubicBezTo>
                  <a:pt x="14" y="135"/>
                  <a:pt x="14" y="135"/>
                  <a:pt x="14" y="135"/>
                </a:cubicBezTo>
                <a:cubicBezTo>
                  <a:pt x="28" y="111"/>
                  <a:pt x="28" y="111"/>
                  <a:pt x="28" y="111"/>
                </a:cubicBezTo>
                <a:cubicBezTo>
                  <a:pt x="27" y="110"/>
                  <a:pt x="26" y="109"/>
                  <a:pt x="26" y="108"/>
                </a:cubicBezTo>
                <a:lnTo>
                  <a:pt x="0" y="100"/>
                </a:lnTo>
                <a:close/>
                <a:moveTo>
                  <a:pt x="85" y="132"/>
                </a:moveTo>
                <a:cubicBezTo>
                  <a:pt x="110" y="132"/>
                  <a:pt x="131" y="111"/>
                  <a:pt x="131" y="85"/>
                </a:cubicBezTo>
                <a:cubicBezTo>
                  <a:pt x="131" y="60"/>
                  <a:pt x="110" y="39"/>
                  <a:pt x="85" y="39"/>
                </a:cubicBezTo>
                <a:cubicBezTo>
                  <a:pt x="59" y="39"/>
                  <a:pt x="39" y="60"/>
                  <a:pt x="39" y="85"/>
                </a:cubicBezTo>
                <a:cubicBezTo>
                  <a:pt x="39" y="111"/>
                  <a:pt x="59" y="132"/>
                  <a:pt x="85" y="132"/>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Gear"/>
          <p:cNvSpPr>
            <a:spLocks noEditPoints="1"/>
          </p:cNvSpPr>
          <p:nvPr/>
        </p:nvSpPr>
        <p:spPr bwMode="auto">
          <a:xfrm>
            <a:off x="5575697" y="970360"/>
            <a:ext cx="876300" cy="877491"/>
          </a:xfrm>
          <a:custGeom>
            <a:avLst/>
            <a:gdLst>
              <a:gd name="T0" fmla="*/ 96 w 307"/>
              <a:gd name="T1" fmla="*/ 153 h 307"/>
              <a:gd name="T2" fmla="*/ 154 w 307"/>
              <a:gd name="T3" fmla="*/ 96 h 307"/>
              <a:gd name="T4" fmla="*/ 211 w 307"/>
              <a:gd name="T5" fmla="*/ 153 h 307"/>
              <a:gd name="T6" fmla="*/ 154 w 307"/>
              <a:gd name="T7" fmla="*/ 211 h 307"/>
              <a:gd name="T8" fmla="*/ 96 w 307"/>
              <a:gd name="T9" fmla="*/ 153 h 307"/>
              <a:gd name="T10" fmla="*/ 0 w 307"/>
              <a:gd name="T11" fmla="*/ 180 h 307"/>
              <a:gd name="T12" fmla="*/ 0 w 307"/>
              <a:gd name="T13" fmla="*/ 127 h 307"/>
              <a:gd name="T14" fmla="*/ 47 w 307"/>
              <a:gd name="T15" fmla="*/ 113 h 307"/>
              <a:gd name="T16" fmla="*/ 50 w 307"/>
              <a:gd name="T17" fmla="*/ 107 h 307"/>
              <a:gd name="T18" fmla="*/ 26 w 307"/>
              <a:gd name="T19" fmla="*/ 63 h 307"/>
              <a:gd name="T20" fmla="*/ 64 w 307"/>
              <a:gd name="T21" fmla="*/ 26 h 307"/>
              <a:gd name="T22" fmla="*/ 107 w 307"/>
              <a:gd name="T23" fmla="*/ 50 h 307"/>
              <a:gd name="T24" fmla="*/ 114 w 307"/>
              <a:gd name="T25" fmla="*/ 47 h 307"/>
              <a:gd name="T26" fmla="*/ 127 w 307"/>
              <a:gd name="T27" fmla="*/ 0 h 307"/>
              <a:gd name="T28" fmla="*/ 180 w 307"/>
              <a:gd name="T29" fmla="*/ 0 h 307"/>
              <a:gd name="T30" fmla="*/ 194 w 307"/>
              <a:gd name="T31" fmla="*/ 47 h 307"/>
              <a:gd name="T32" fmla="*/ 200 w 307"/>
              <a:gd name="T33" fmla="*/ 50 h 307"/>
              <a:gd name="T34" fmla="*/ 244 w 307"/>
              <a:gd name="T35" fmla="*/ 26 h 307"/>
              <a:gd name="T36" fmla="*/ 281 w 307"/>
              <a:gd name="T37" fmla="*/ 63 h 307"/>
              <a:gd name="T38" fmla="*/ 257 w 307"/>
              <a:gd name="T39" fmla="*/ 107 h 307"/>
              <a:gd name="T40" fmla="*/ 260 w 307"/>
              <a:gd name="T41" fmla="*/ 113 h 307"/>
              <a:gd name="T42" fmla="*/ 307 w 307"/>
              <a:gd name="T43" fmla="*/ 127 h 307"/>
              <a:gd name="T44" fmla="*/ 307 w 307"/>
              <a:gd name="T45" fmla="*/ 180 h 307"/>
              <a:gd name="T46" fmla="*/ 260 w 307"/>
              <a:gd name="T47" fmla="*/ 194 h 307"/>
              <a:gd name="T48" fmla="*/ 257 w 307"/>
              <a:gd name="T49" fmla="*/ 200 h 307"/>
              <a:gd name="T50" fmla="*/ 281 w 307"/>
              <a:gd name="T51" fmla="*/ 243 h 307"/>
              <a:gd name="T52" fmla="*/ 244 w 307"/>
              <a:gd name="T53" fmla="*/ 281 h 307"/>
              <a:gd name="T54" fmla="*/ 200 w 307"/>
              <a:gd name="T55" fmla="*/ 257 h 307"/>
              <a:gd name="T56" fmla="*/ 194 w 307"/>
              <a:gd name="T57" fmla="*/ 260 h 307"/>
              <a:gd name="T58" fmla="*/ 180 w 307"/>
              <a:gd name="T59" fmla="*/ 307 h 307"/>
              <a:gd name="T60" fmla="*/ 127 w 307"/>
              <a:gd name="T61" fmla="*/ 307 h 307"/>
              <a:gd name="T62" fmla="*/ 114 w 307"/>
              <a:gd name="T63" fmla="*/ 260 h 307"/>
              <a:gd name="T64" fmla="*/ 107 w 307"/>
              <a:gd name="T65" fmla="*/ 257 h 307"/>
              <a:gd name="T66" fmla="*/ 64 w 307"/>
              <a:gd name="T67" fmla="*/ 281 h 307"/>
              <a:gd name="T68" fmla="*/ 26 w 307"/>
              <a:gd name="T69" fmla="*/ 243 h 307"/>
              <a:gd name="T70" fmla="*/ 50 w 307"/>
              <a:gd name="T71" fmla="*/ 200 h 307"/>
              <a:gd name="T72" fmla="*/ 47 w 307"/>
              <a:gd name="T73" fmla="*/ 194 h 307"/>
              <a:gd name="T74" fmla="*/ 0 w 307"/>
              <a:gd name="T75" fmla="*/ 180 h 307"/>
              <a:gd name="T76" fmla="*/ 154 w 307"/>
              <a:gd name="T77" fmla="*/ 237 h 307"/>
              <a:gd name="T78" fmla="*/ 237 w 307"/>
              <a:gd name="T79" fmla="*/ 153 h 307"/>
              <a:gd name="T80" fmla="*/ 154 w 307"/>
              <a:gd name="T81" fmla="*/ 70 h 307"/>
              <a:gd name="T82" fmla="*/ 70 w 307"/>
              <a:gd name="T83" fmla="*/ 153 h 307"/>
              <a:gd name="T84" fmla="*/ 154 w 307"/>
              <a:gd name="T85" fmla="*/ 23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 h="307">
                <a:moveTo>
                  <a:pt x="96" y="153"/>
                </a:moveTo>
                <a:cubicBezTo>
                  <a:pt x="96" y="122"/>
                  <a:pt x="122" y="96"/>
                  <a:pt x="154" y="96"/>
                </a:cubicBezTo>
                <a:cubicBezTo>
                  <a:pt x="186" y="96"/>
                  <a:pt x="211" y="122"/>
                  <a:pt x="211" y="153"/>
                </a:cubicBezTo>
                <a:cubicBezTo>
                  <a:pt x="211" y="185"/>
                  <a:pt x="186" y="211"/>
                  <a:pt x="154" y="211"/>
                </a:cubicBezTo>
                <a:cubicBezTo>
                  <a:pt x="122" y="211"/>
                  <a:pt x="96" y="185"/>
                  <a:pt x="96" y="153"/>
                </a:cubicBezTo>
                <a:close/>
                <a:moveTo>
                  <a:pt x="0" y="180"/>
                </a:moveTo>
                <a:cubicBezTo>
                  <a:pt x="0" y="127"/>
                  <a:pt x="0" y="127"/>
                  <a:pt x="0" y="127"/>
                </a:cubicBezTo>
                <a:cubicBezTo>
                  <a:pt x="47" y="113"/>
                  <a:pt x="47" y="113"/>
                  <a:pt x="47" y="113"/>
                </a:cubicBezTo>
                <a:cubicBezTo>
                  <a:pt x="48" y="111"/>
                  <a:pt x="49" y="109"/>
                  <a:pt x="50" y="107"/>
                </a:cubicBezTo>
                <a:cubicBezTo>
                  <a:pt x="26" y="63"/>
                  <a:pt x="26" y="63"/>
                  <a:pt x="26" y="63"/>
                </a:cubicBezTo>
                <a:cubicBezTo>
                  <a:pt x="64" y="26"/>
                  <a:pt x="64" y="26"/>
                  <a:pt x="64" y="26"/>
                </a:cubicBezTo>
                <a:cubicBezTo>
                  <a:pt x="107" y="50"/>
                  <a:pt x="107" y="50"/>
                  <a:pt x="107" y="50"/>
                </a:cubicBezTo>
                <a:cubicBezTo>
                  <a:pt x="109" y="49"/>
                  <a:pt x="111" y="48"/>
                  <a:pt x="114" y="47"/>
                </a:cubicBezTo>
                <a:cubicBezTo>
                  <a:pt x="127" y="0"/>
                  <a:pt x="127" y="0"/>
                  <a:pt x="127" y="0"/>
                </a:cubicBezTo>
                <a:cubicBezTo>
                  <a:pt x="180" y="0"/>
                  <a:pt x="180" y="0"/>
                  <a:pt x="180" y="0"/>
                </a:cubicBezTo>
                <a:cubicBezTo>
                  <a:pt x="194" y="47"/>
                  <a:pt x="194" y="47"/>
                  <a:pt x="194" y="47"/>
                </a:cubicBezTo>
                <a:cubicBezTo>
                  <a:pt x="196" y="48"/>
                  <a:pt x="198" y="49"/>
                  <a:pt x="200" y="50"/>
                </a:cubicBezTo>
                <a:cubicBezTo>
                  <a:pt x="244" y="26"/>
                  <a:pt x="244" y="26"/>
                  <a:pt x="244" y="26"/>
                </a:cubicBezTo>
                <a:cubicBezTo>
                  <a:pt x="281" y="63"/>
                  <a:pt x="281" y="63"/>
                  <a:pt x="281" y="63"/>
                </a:cubicBezTo>
                <a:cubicBezTo>
                  <a:pt x="257" y="107"/>
                  <a:pt x="257" y="107"/>
                  <a:pt x="257" y="107"/>
                </a:cubicBezTo>
                <a:cubicBezTo>
                  <a:pt x="258" y="109"/>
                  <a:pt x="259" y="111"/>
                  <a:pt x="260" y="113"/>
                </a:cubicBezTo>
                <a:cubicBezTo>
                  <a:pt x="307" y="127"/>
                  <a:pt x="307" y="127"/>
                  <a:pt x="307" y="127"/>
                </a:cubicBezTo>
                <a:cubicBezTo>
                  <a:pt x="307" y="180"/>
                  <a:pt x="307" y="180"/>
                  <a:pt x="307" y="180"/>
                </a:cubicBezTo>
                <a:cubicBezTo>
                  <a:pt x="260" y="194"/>
                  <a:pt x="260" y="194"/>
                  <a:pt x="260" y="194"/>
                </a:cubicBezTo>
                <a:cubicBezTo>
                  <a:pt x="259" y="196"/>
                  <a:pt x="258" y="198"/>
                  <a:pt x="257" y="200"/>
                </a:cubicBezTo>
                <a:cubicBezTo>
                  <a:pt x="281" y="243"/>
                  <a:pt x="281" y="243"/>
                  <a:pt x="281" y="243"/>
                </a:cubicBezTo>
                <a:cubicBezTo>
                  <a:pt x="244" y="281"/>
                  <a:pt x="244" y="281"/>
                  <a:pt x="244" y="281"/>
                </a:cubicBezTo>
                <a:cubicBezTo>
                  <a:pt x="200" y="257"/>
                  <a:pt x="200" y="257"/>
                  <a:pt x="200" y="257"/>
                </a:cubicBezTo>
                <a:cubicBezTo>
                  <a:pt x="198" y="258"/>
                  <a:pt x="196" y="259"/>
                  <a:pt x="194" y="260"/>
                </a:cubicBezTo>
                <a:cubicBezTo>
                  <a:pt x="180" y="307"/>
                  <a:pt x="180" y="307"/>
                  <a:pt x="180" y="307"/>
                </a:cubicBezTo>
                <a:cubicBezTo>
                  <a:pt x="127" y="307"/>
                  <a:pt x="127" y="307"/>
                  <a:pt x="127" y="307"/>
                </a:cubicBezTo>
                <a:cubicBezTo>
                  <a:pt x="114" y="260"/>
                  <a:pt x="114" y="260"/>
                  <a:pt x="114" y="260"/>
                </a:cubicBezTo>
                <a:cubicBezTo>
                  <a:pt x="111" y="259"/>
                  <a:pt x="109" y="258"/>
                  <a:pt x="107" y="257"/>
                </a:cubicBezTo>
                <a:cubicBezTo>
                  <a:pt x="64" y="281"/>
                  <a:pt x="64" y="281"/>
                  <a:pt x="64" y="281"/>
                </a:cubicBezTo>
                <a:cubicBezTo>
                  <a:pt x="26" y="243"/>
                  <a:pt x="26" y="243"/>
                  <a:pt x="26" y="243"/>
                </a:cubicBezTo>
                <a:cubicBezTo>
                  <a:pt x="50" y="200"/>
                  <a:pt x="50" y="200"/>
                  <a:pt x="50" y="200"/>
                </a:cubicBezTo>
                <a:cubicBezTo>
                  <a:pt x="49" y="198"/>
                  <a:pt x="48" y="196"/>
                  <a:pt x="47" y="194"/>
                </a:cubicBezTo>
                <a:lnTo>
                  <a:pt x="0" y="180"/>
                </a:lnTo>
                <a:close/>
                <a:moveTo>
                  <a:pt x="154" y="237"/>
                </a:moveTo>
                <a:cubicBezTo>
                  <a:pt x="200" y="237"/>
                  <a:pt x="237" y="200"/>
                  <a:pt x="237" y="153"/>
                </a:cubicBezTo>
                <a:cubicBezTo>
                  <a:pt x="237" y="107"/>
                  <a:pt x="200" y="70"/>
                  <a:pt x="154" y="70"/>
                </a:cubicBezTo>
                <a:cubicBezTo>
                  <a:pt x="107" y="70"/>
                  <a:pt x="70" y="107"/>
                  <a:pt x="70" y="153"/>
                </a:cubicBezTo>
                <a:cubicBezTo>
                  <a:pt x="70" y="200"/>
                  <a:pt x="107" y="237"/>
                  <a:pt x="154" y="237"/>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14" name="Airplane"/>
          <p:cNvGrpSpPr/>
          <p:nvPr/>
        </p:nvGrpSpPr>
        <p:grpSpPr>
          <a:xfrm>
            <a:off x="6115051" y="422672"/>
            <a:ext cx="567929" cy="300038"/>
            <a:chOff x="8153401" y="563563"/>
            <a:chExt cx="757238" cy="400050"/>
          </a:xfrm>
        </p:grpSpPr>
        <p:sp>
          <p:nvSpPr>
            <p:cNvPr id="18" name="Freeform 18"/>
            <p:cNvSpPr>
              <a:spLocks/>
            </p:cNvSpPr>
            <p:nvPr/>
          </p:nvSpPr>
          <p:spPr bwMode="auto">
            <a:xfrm>
              <a:off x="8172451" y="563563"/>
              <a:ext cx="738188" cy="128588"/>
            </a:xfrm>
            <a:custGeom>
              <a:avLst/>
              <a:gdLst>
                <a:gd name="T0" fmla="*/ 465 w 465"/>
                <a:gd name="T1" fmla="*/ 67 h 81"/>
                <a:gd name="T2" fmla="*/ 41 w 465"/>
                <a:gd name="T3" fmla="*/ 0 h 81"/>
                <a:gd name="T4" fmla="*/ 0 w 465"/>
                <a:gd name="T5" fmla="*/ 81 h 81"/>
                <a:gd name="T6" fmla="*/ 465 w 465"/>
                <a:gd name="T7" fmla="*/ 67 h 81"/>
              </a:gdLst>
              <a:ahLst/>
              <a:cxnLst>
                <a:cxn ang="0">
                  <a:pos x="T0" y="T1"/>
                </a:cxn>
                <a:cxn ang="0">
                  <a:pos x="T2" y="T3"/>
                </a:cxn>
                <a:cxn ang="0">
                  <a:pos x="T4" y="T5"/>
                </a:cxn>
                <a:cxn ang="0">
                  <a:pos x="T6" y="T7"/>
                </a:cxn>
              </a:cxnLst>
              <a:rect l="0" t="0" r="r" b="b"/>
              <a:pathLst>
                <a:path w="465" h="81">
                  <a:moveTo>
                    <a:pt x="465" y="67"/>
                  </a:moveTo>
                  <a:lnTo>
                    <a:pt x="41" y="0"/>
                  </a:lnTo>
                  <a:lnTo>
                    <a:pt x="0" y="81"/>
                  </a:lnTo>
                  <a:lnTo>
                    <a:pt x="465" y="67"/>
                  </a:lnTo>
                  <a:close/>
                </a:path>
              </a:pathLst>
            </a:custGeom>
            <a:solidFill>
              <a:srgbClr val="5A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8172451" y="669925"/>
              <a:ext cx="738188" cy="293688"/>
            </a:xfrm>
            <a:custGeom>
              <a:avLst/>
              <a:gdLst>
                <a:gd name="T0" fmla="*/ 0 w 465"/>
                <a:gd name="T1" fmla="*/ 14 h 185"/>
                <a:gd name="T2" fmla="*/ 31 w 465"/>
                <a:gd name="T3" fmla="*/ 185 h 185"/>
                <a:gd name="T4" fmla="*/ 465 w 465"/>
                <a:gd name="T5" fmla="*/ 0 h 185"/>
                <a:gd name="T6" fmla="*/ 0 w 465"/>
                <a:gd name="T7" fmla="*/ 14 h 185"/>
              </a:gdLst>
              <a:ahLst/>
              <a:cxnLst>
                <a:cxn ang="0">
                  <a:pos x="T0" y="T1"/>
                </a:cxn>
                <a:cxn ang="0">
                  <a:pos x="T2" y="T3"/>
                </a:cxn>
                <a:cxn ang="0">
                  <a:pos x="T4" y="T5"/>
                </a:cxn>
                <a:cxn ang="0">
                  <a:pos x="T6" y="T7"/>
                </a:cxn>
              </a:cxnLst>
              <a:rect l="0" t="0" r="r" b="b"/>
              <a:pathLst>
                <a:path w="465" h="185">
                  <a:moveTo>
                    <a:pt x="0" y="14"/>
                  </a:moveTo>
                  <a:lnTo>
                    <a:pt x="31" y="185"/>
                  </a:lnTo>
                  <a:lnTo>
                    <a:pt x="465" y="0"/>
                  </a:lnTo>
                  <a:lnTo>
                    <a:pt x="0" y="14"/>
                  </a:lnTo>
                  <a:close/>
                </a:path>
              </a:pathLst>
            </a:custGeom>
            <a:solidFill>
              <a:srgbClr val="BDD0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8172451" y="669925"/>
              <a:ext cx="738188" cy="293688"/>
            </a:xfrm>
            <a:custGeom>
              <a:avLst/>
              <a:gdLst>
                <a:gd name="T0" fmla="*/ 0 w 465"/>
                <a:gd name="T1" fmla="*/ 14 h 185"/>
                <a:gd name="T2" fmla="*/ 31 w 465"/>
                <a:gd name="T3" fmla="*/ 185 h 185"/>
                <a:gd name="T4" fmla="*/ 465 w 465"/>
                <a:gd name="T5" fmla="*/ 0 h 185"/>
              </a:gdLst>
              <a:ahLst/>
              <a:cxnLst>
                <a:cxn ang="0">
                  <a:pos x="T0" y="T1"/>
                </a:cxn>
                <a:cxn ang="0">
                  <a:pos x="T2" y="T3"/>
                </a:cxn>
                <a:cxn ang="0">
                  <a:pos x="T4" y="T5"/>
                </a:cxn>
              </a:cxnLst>
              <a:rect l="0" t="0" r="r" b="b"/>
              <a:pathLst>
                <a:path w="465" h="185">
                  <a:moveTo>
                    <a:pt x="0" y="14"/>
                  </a:moveTo>
                  <a:lnTo>
                    <a:pt x="31" y="185"/>
                  </a:lnTo>
                  <a:lnTo>
                    <a:pt x="465" y="0"/>
                  </a:lnTo>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8153401" y="669925"/>
              <a:ext cx="757238" cy="255588"/>
            </a:xfrm>
            <a:custGeom>
              <a:avLst/>
              <a:gdLst>
                <a:gd name="T0" fmla="*/ 477 w 477"/>
                <a:gd name="T1" fmla="*/ 0 h 161"/>
                <a:gd name="T2" fmla="*/ 0 w 477"/>
                <a:gd name="T3" fmla="*/ 161 h 161"/>
                <a:gd name="T4" fmla="*/ 15 w 477"/>
                <a:gd name="T5" fmla="*/ 53 h 161"/>
                <a:gd name="T6" fmla="*/ 477 w 477"/>
                <a:gd name="T7" fmla="*/ 0 h 161"/>
              </a:gdLst>
              <a:ahLst/>
              <a:cxnLst>
                <a:cxn ang="0">
                  <a:pos x="T0" y="T1"/>
                </a:cxn>
                <a:cxn ang="0">
                  <a:pos x="T2" y="T3"/>
                </a:cxn>
                <a:cxn ang="0">
                  <a:pos x="T4" y="T5"/>
                </a:cxn>
                <a:cxn ang="0">
                  <a:pos x="T6" y="T7"/>
                </a:cxn>
              </a:cxnLst>
              <a:rect l="0" t="0" r="r" b="b"/>
              <a:pathLst>
                <a:path w="477" h="161">
                  <a:moveTo>
                    <a:pt x="477" y="0"/>
                  </a:moveTo>
                  <a:lnTo>
                    <a:pt x="0" y="161"/>
                  </a:lnTo>
                  <a:lnTo>
                    <a:pt x="15" y="53"/>
                  </a:lnTo>
                  <a:lnTo>
                    <a:pt x="477" y="0"/>
                  </a:lnTo>
                  <a:close/>
                </a:path>
              </a:pathLst>
            </a:custGeom>
            <a:solidFill>
              <a:srgbClr val="5A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1" name="Icon 03"/>
          <p:cNvGrpSpPr/>
          <p:nvPr/>
        </p:nvGrpSpPr>
        <p:grpSpPr>
          <a:xfrm>
            <a:off x="7802166" y="1401367"/>
            <a:ext cx="490538" cy="489347"/>
            <a:chOff x="10402888" y="1868488"/>
            <a:chExt cx="654050" cy="652463"/>
          </a:xfrm>
        </p:grpSpPr>
        <p:sp>
          <p:nvSpPr>
            <p:cNvPr id="27" name="Freeform 27"/>
            <p:cNvSpPr>
              <a:spLocks/>
            </p:cNvSpPr>
            <p:nvPr/>
          </p:nvSpPr>
          <p:spPr bwMode="auto">
            <a:xfrm>
              <a:off x="10402888" y="1868488"/>
              <a:ext cx="654050" cy="652463"/>
            </a:xfrm>
            <a:custGeom>
              <a:avLst/>
              <a:gdLst>
                <a:gd name="T0" fmla="*/ 159 w 172"/>
                <a:gd name="T1" fmla="*/ 108 h 171"/>
                <a:gd name="T2" fmla="*/ 63 w 172"/>
                <a:gd name="T3" fmla="*/ 159 h 171"/>
                <a:gd name="T4" fmla="*/ 13 w 172"/>
                <a:gd name="T5" fmla="*/ 63 h 171"/>
                <a:gd name="T6" fmla="*/ 109 w 172"/>
                <a:gd name="T7" fmla="*/ 12 h 171"/>
                <a:gd name="T8" fmla="*/ 159 w 172"/>
                <a:gd name="T9" fmla="*/ 108 h 171"/>
              </a:gdLst>
              <a:ahLst/>
              <a:cxnLst>
                <a:cxn ang="0">
                  <a:pos x="T0" y="T1"/>
                </a:cxn>
                <a:cxn ang="0">
                  <a:pos x="T2" y="T3"/>
                </a:cxn>
                <a:cxn ang="0">
                  <a:pos x="T4" y="T5"/>
                </a:cxn>
                <a:cxn ang="0">
                  <a:pos x="T6" y="T7"/>
                </a:cxn>
                <a:cxn ang="0">
                  <a:pos x="T8" y="T9"/>
                </a:cxn>
              </a:cxnLst>
              <a:rect l="0" t="0" r="r" b="b"/>
              <a:pathLst>
                <a:path w="172" h="171">
                  <a:moveTo>
                    <a:pt x="159" y="108"/>
                  </a:moveTo>
                  <a:cubicBezTo>
                    <a:pt x="146" y="149"/>
                    <a:pt x="103" y="171"/>
                    <a:pt x="63" y="159"/>
                  </a:cubicBezTo>
                  <a:cubicBezTo>
                    <a:pt x="22" y="146"/>
                    <a:pt x="0" y="103"/>
                    <a:pt x="13" y="63"/>
                  </a:cubicBezTo>
                  <a:cubicBezTo>
                    <a:pt x="25" y="22"/>
                    <a:pt x="68" y="0"/>
                    <a:pt x="109" y="12"/>
                  </a:cubicBezTo>
                  <a:cubicBezTo>
                    <a:pt x="149" y="25"/>
                    <a:pt x="172" y="68"/>
                    <a:pt x="159" y="108"/>
                  </a:cubicBez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 name="Freeform 28"/>
            <p:cNvSpPr>
              <a:spLocks noEditPoints="1"/>
            </p:cNvSpPr>
            <p:nvPr/>
          </p:nvSpPr>
          <p:spPr bwMode="auto">
            <a:xfrm>
              <a:off x="10566401" y="2044700"/>
              <a:ext cx="320675" cy="304800"/>
            </a:xfrm>
            <a:custGeom>
              <a:avLst/>
              <a:gdLst>
                <a:gd name="T0" fmla="*/ 80 w 84"/>
                <a:gd name="T1" fmla="*/ 47 h 80"/>
                <a:gd name="T2" fmla="*/ 65 w 84"/>
                <a:gd name="T3" fmla="*/ 64 h 80"/>
                <a:gd name="T4" fmla="*/ 49 w 84"/>
                <a:gd name="T5" fmla="*/ 56 h 80"/>
                <a:gd name="T6" fmla="*/ 48 w 84"/>
                <a:gd name="T7" fmla="*/ 56 h 80"/>
                <a:gd name="T8" fmla="*/ 26 w 84"/>
                <a:gd name="T9" fmla="*/ 53 h 80"/>
                <a:gd name="T10" fmla="*/ 25 w 84"/>
                <a:gd name="T11" fmla="*/ 31 h 80"/>
                <a:gd name="T12" fmla="*/ 66 w 84"/>
                <a:gd name="T13" fmla="*/ 28 h 80"/>
                <a:gd name="T14" fmla="*/ 58 w 84"/>
                <a:gd name="T15" fmla="*/ 49 h 80"/>
                <a:gd name="T16" fmla="*/ 63 w 84"/>
                <a:gd name="T17" fmla="*/ 56 h 80"/>
                <a:gd name="T18" fmla="*/ 71 w 84"/>
                <a:gd name="T19" fmla="*/ 40 h 80"/>
                <a:gd name="T20" fmla="*/ 53 w 84"/>
                <a:gd name="T21" fmla="*/ 13 h 80"/>
                <a:gd name="T22" fmla="*/ 21 w 84"/>
                <a:gd name="T23" fmla="*/ 23 h 80"/>
                <a:gd name="T24" fmla="*/ 17 w 84"/>
                <a:gd name="T25" fmla="*/ 55 h 80"/>
                <a:gd name="T26" fmla="*/ 56 w 84"/>
                <a:gd name="T27" fmla="*/ 69 h 80"/>
                <a:gd name="T28" fmla="*/ 53 w 84"/>
                <a:gd name="T29" fmla="*/ 78 h 80"/>
                <a:gd name="T30" fmla="*/ 5 w 84"/>
                <a:gd name="T31" fmla="*/ 37 h 80"/>
                <a:gd name="T32" fmla="*/ 28 w 84"/>
                <a:gd name="T33" fmla="*/ 6 h 80"/>
                <a:gd name="T34" fmla="*/ 67 w 84"/>
                <a:gd name="T35" fmla="*/ 9 h 80"/>
                <a:gd name="T36" fmla="*/ 80 w 84"/>
                <a:gd name="T37" fmla="*/ 47 h 80"/>
                <a:gd name="T38" fmla="*/ 33 w 84"/>
                <a:gd name="T39" fmla="*/ 38 h 80"/>
                <a:gd name="T40" fmla="*/ 37 w 84"/>
                <a:gd name="T41" fmla="*/ 50 h 80"/>
                <a:gd name="T42" fmla="*/ 50 w 84"/>
                <a:gd name="T43" fmla="*/ 41 h 80"/>
                <a:gd name="T44" fmla="*/ 54 w 84"/>
                <a:gd name="T45" fmla="*/ 31 h 80"/>
                <a:gd name="T46" fmla="*/ 33 w 84"/>
                <a:gd name="T47"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80">
                  <a:moveTo>
                    <a:pt x="80" y="47"/>
                  </a:moveTo>
                  <a:cubicBezTo>
                    <a:pt x="77" y="54"/>
                    <a:pt x="73" y="62"/>
                    <a:pt x="65" y="64"/>
                  </a:cubicBezTo>
                  <a:cubicBezTo>
                    <a:pt x="59" y="67"/>
                    <a:pt x="50" y="64"/>
                    <a:pt x="49" y="56"/>
                  </a:cubicBezTo>
                  <a:cubicBezTo>
                    <a:pt x="48" y="56"/>
                    <a:pt x="48" y="56"/>
                    <a:pt x="48" y="56"/>
                  </a:cubicBezTo>
                  <a:cubicBezTo>
                    <a:pt x="41" y="60"/>
                    <a:pt x="32" y="59"/>
                    <a:pt x="26" y="53"/>
                  </a:cubicBezTo>
                  <a:cubicBezTo>
                    <a:pt x="21" y="47"/>
                    <a:pt x="21" y="38"/>
                    <a:pt x="25" y="31"/>
                  </a:cubicBezTo>
                  <a:cubicBezTo>
                    <a:pt x="33" y="14"/>
                    <a:pt x="53" y="19"/>
                    <a:pt x="66" y="28"/>
                  </a:cubicBezTo>
                  <a:cubicBezTo>
                    <a:pt x="58" y="49"/>
                    <a:pt x="58" y="49"/>
                    <a:pt x="58" y="49"/>
                  </a:cubicBezTo>
                  <a:cubicBezTo>
                    <a:pt x="57" y="53"/>
                    <a:pt x="58" y="59"/>
                    <a:pt x="63" y="56"/>
                  </a:cubicBezTo>
                  <a:cubicBezTo>
                    <a:pt x="68" y="53"/>
                    <a:pt x="70" y="45"/>
                    <a:pt x="71" y="40"/>
                  </a:cubicBezTo>
                  <a:cubicBezTo>
                    <a:pt x="74" y="27"/>
                    <a:pt x="66" y="16"/>
                    <a:pt x="53" y="13"/>
                  </a:cubicBezTo>
                  <a:cubicBezTo>
                    <a:pt x="41" y="9"/>
                    <a:pt x="29" y="13"/>
                    <a:pt x="21" y="23"/>
                  </a:cubicBezTo>
                  <a:cubicBezTo>
                    <a:pt x="15" y="32"/>
                    <a:pt x="11" y="45"/>
                    <a:pt x="17" y="55"/>
                  </a:cubicBezTo>
                  <a:cubicBezTo>
                    <a:pt x="25" y="68"/>
                    <a:pt x="43" y="70"/>
                    <a:pt x="56" y="69"/>
                  </a:cubicBezTo>
                  <a:cubicBezTo>
                    <a:pt x="53" y="78"/>
                    <a:pt x="53" y="78"/>
                    <a:pt x="53" y="78"/>
                  </a:cubicBezTo>
                  <a:cubicBezTo>
                    <a:pt x="29" y="80"/>
                    <a:pt x="0" y="65"/>
                    <a:pt x="5" y="37"/>
                  </a:cubicBezTo>
                  <a:cubicBezTo>
                    <a:pt x="7" y="24"/>
                    <a:pt x="15" y="11"/>
                    <a:pt x="28" y="6"/>
                  </a:cubicBezTo>
                  <a:cubicBezTo>
                    <a:pt x="40" y="0"/>
                    <a:pt x="55" y="2"/>
                    <a:pt x="67" y="9"/>
                  </a:cubicBezTo>
                  <a:cubicBezTo>
                    <a:pt x="80" y="17"/>
                    <a:pt x="84" y="32"/>
                    <a:pt x="80" y="47"/>
                  </a:cubicBezTo>
                  <a:close/>
                  <a:moveTo>
                    <a:pt x="33" y="38"/>
                  </a:moveTo>
                  <a:cubicBezTo>
                    <a:pt x="32" y="43"/>
                    <a:pt x="32" y="48"/>
                    <a:pt x="37" y="50"/>
                  </a:cubicBezTo>
                  <a:cubicBezTo>
                    <a:pt x="44" y="52"/>
                    <a:pt x="48" y="46"/>
                    <a:pt x="50" y="41"/>
                  </a:cubicBezTo>
                  <a:cubicBezTo>
                    <a:pt x="54" y="31"/>
                    <a:pt x="54" y="31"/>
                    <a:pt x="54" y="31"/>
                  </a:cubicBezTo>
                  <a:cubicBezTo>
                    <a:pt x="45" y="26"/>
                    <a:pt x="36" y="29"/>
                    <a:pt x="33" y="38"/>
                  </a:cubicBez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2" name="Icon 02"/>
          <p:cNvGrpSpPr/>
          <p:nvPr/>
        </p:nvGrpSpPr>
        <p:grpSpPr>
          <a:xfrm>
            <a:off x="3896916" y="1570435"/>
            <a:ext cx="483394" cy="485775"/>
            <a:chOff x="5195888" y="2093913"/>
            <a:chExt cx="644525" cy="647700"/>
          </a:xfrm>
        </p:grpSpPr>
        <p:sp>
          <p:nvSpPr>
            <p:cNvPr id="16" name="Oval 16"/>
            <p:cNvSpPr>
              <a:spLocks noChangeArrowheads="1"/>
            </p:cNvSpPr>
            <p:nvPr/>
          </p:nvSpPr>
          <p:spPr bwMode="auto">
            <a:xfrm>
              <a:off x="5195888" y="2093913"/>
              <a:ext cx="644525" cy="647700"/>
            </a:xfrm>
            <a:prstGeom prst="ellipse">
              <a:avLst/>
            </a:pr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noEditPoints="1"/>
            </p:cNvSpPr>
            <p:nvPr/>
          </p:nvSpPr>
          <p:spPr bwMode="auto">
            <a:xfrm>
              <a:off x="5303838" y="2249488"/>
              <a:ext cx="428625" cy="334963"/>
            </a:xfrm>
            <a:custGeom>
              <a:avLst/>
              <a:gdLst>
                <a:gd name="T0" fmla="*/ 58 w 113"/>
                <a:gd name="T1" fmla="*/ 50 h 88"/>
                <a:gd name="T2" fmla="*/ 2 w 113"/>
                <a:gd name="T3" fmla="*/ 31 h 88"/>
                <a:gd name="T4" fmla="*/ 5 w 113"/>
                <a:gd name="T5" fmla="*/ 28 h 88"/>
                <a:gd name="T6" fmla="*/ 89 w 113"/>
                <a:gd name="T7" fmla="*/ 1 h 88"/>
                <a:gd name="T8" fmla="*/ 93 w 113"/>
                <a:gd name="T9" fmla="*/ 1 h 88"/>
                <a:gd name="T10" fmla="*/ 58 w 113"/>
                <a:gd name="T11" fmla="*/ 50 h 88"/>
                <a:gd name="T12" fmla="*/ 68 w 113"/>
                <a:gd name="T13" fmla="*/ 44 h 88"/>
                <a:gd name="T14" fmla="*/ 106 w 113"/>
                <a:gd name="T15" fmla="*/ 53 h 88"/>
                <a:gd name="T16" fmla="*/ 108 w 113"/>
                <a:gd name="T17" fmla="*/ 56 h 88"/>
                <a:gd name="T18" fmla="*/ 106 w 113"/>
                <a:gd name="T19" fmla="*/ 57 h 88"/>
                <a:gd name="T20" fmla="*/ 105 w 113"/>
                <a:gd name="T21" fmla="*/ 57 h 88"/>
                <a:gd name="T22" fmla="*/ 65 w 113"/>
                <a:gd name="T23" fmla="*/ 48 h 88"/>
                <a:gd name="T24" fmla="*/ 61 w 113"/>
                <a:gd name="T25" fmla="*/ 54 h 88"/>
                <a:gd name="T26" fmla="*/ 60 w 113"/>
                <a:gd name="T27" fmla="*/ 55 h 88"/>
                <a:gd name="T28" fmla="*/ 59 w 113"/>
                <a:gd name="T29" fmla="*/ 55 h 88"/>
                <a:gd name="T30" fmla="*/ 52 w 113"/>
                <a:gd name="T31" fmla="*/ 53 h 88"/>
                <a:gd name="T32" fmla="*/ 25 w 113"/>
                <a:gd name="T33" fmla="*/ 83 h 88"/>
                <a:gd name="T34" fmla="*/ 24 w 113"/>
                <a:gd name="T35" fmla="*/ 84 h 88"/>
                <a:gd name="T36" fmla="*/ 22 w 113"/>
                <a:gd name="T37" fmla="*/ 84 h 88"/>
                <a:gd name="T38" fmla="*/ 22 w 113"/>
                <a:gd name="T39" fmla="*/ 80 h 88"/>
                <a:gd name="T40" fmla="*/ 47 w 113"/>
                <a:gd name="T41" fmla="*/ 51 h 88"/>
                <a:gd name="T42" fmla="*/ 0 w 113"/>
                <a:gd name="T43" fmla="*/ 36 h 88"/>
                <a:gd name="T44" fmla="*/ 1 w 113"/>
                <a:gd name="T45" fmla="*/ 37 h 88"/>
                <a:gd name="T46" fmla="*/ 16 w 113"/>
                <a:gd name="T47" fmla="*/ 82 h 88"/>
                <a:gd name="T48" fmla="*/ 24 w 113"/>
                <a:gd name="T49" fmla="*/ 87 h 88"/>
                <a:gd name="T50" fmla="*/ 108 w 113"/>
                <a:gd name="T51" fmla="*/ 59 h 88"/>
                <a:gd name="T52" fmla="*/ 112 w 113"/>
                <a:gd name="T53" fmla="*/ 51 h 88"/>
                <a:gd name="T54" fmla="*/ 97 w 113"/>
                <a:gd name="T55" fmla="*/ 5 h 88"/>
                <a:gd name="T56" fmla="*/ 97 w 113"/>
                <a:gd name="T57" fmla="*/ 4 h 88"/>
                <a:gd name="T58" fmla="*/ 68 w 113"/>
                <a:gd name="T5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88">
                  <a:moveTo>
                    <a:pt x="58" y="50"/>
                  </a:moveTo>
                  <a:cubicBezTo>
                    <a:pt x="2" y="31"/>
                    <a:pt x="2" y="31"/>
                    <a:pt x="2" y="31"/>
                  </a:cubicBezTo>
                  <a:cubicBezTo>
                    <a:pt x="2" y="30"/>
                    <a:pt x="3" y="29"/>
                    <a:pt x="5" y="28"/>
                  </a:cubicBezTo>
                  <a:cubicBezTo>
                    <a:pt x="89" y="1"/>
                    <a:pt x="89" y="1"/>
                    <a:pt x="89" y="1"/>
                  </a:cubicBezTo>
                  <a:cubicBezTo>
                    <a:pt x="90" y="0"/>
                    <a:pt x="92" y="0"/>
                    <a:pt x="93" y="1"/>
                  </a:cubicBezTo>
                  <a:lnTo>
                    <a:pt x="58" y="50"/>
                  </a:lnTo>
                  <a:close/>
                  <a:moveTo>
                    <a:pt x="68" y="44"/>
                  </a:moveTo>
                  <a:cubicBezTo>
                    <a:pt x="106" y="53"/>
                    <a:pt x="106" y="53"/>
                    <a:pt x="106" y="53"/>
                  </a:cubicBezTo>
                  <a:cubicBezTo>
                    <a:pt x="107" y="53"/>
                    <a:pt x="108" y="54"/>
                    <a:pt x="108" y="56"/>
                  </a:cubicBezTo>
                  <a:cubicBezTo>
                    <a:pt x="108" y="56"/>
                    <a:pt x="107" y="57"/>
                    <a:pt x="106" y="57"/>
                  </a:cubicBezTo>
                  <a:cubicBezTo>
                    <a:pt x="106" y="57"/>
                    <a:pt x="105" y="57"/>
                    <a:pt x="105" y="57"/>
                  </a:cubicBezTo>
                  <a:cubicBezTo>
                    <a:pt x="65" y="48"/>
                    <a:pt x="65" y="48"/>
                    <a:pt x="65" y="48"/>
                  </a:cubicBezTo>
                  <a:cubicBezTo>
                    <a:pt x="61" y="54"/>
                    <a:pt x="61" y="54"/>
                    <a:pt x="61" y="54"/>
                  </a:cubicBezTo>
                  <a:cubicBezTo>
                    <a:pt x="61" y="54"/>
                    <a:pt x="61" y="55"/>
                    <a:pt x="60" y="55"/>
                  </a:cubicBezTo>
                  <a:cubicBezTo>
                    <a:pt x="60" y="55"/>
                    <a:pt x="59" y="55"/>
                    <a:pt x="59" y="55"/>
                  </a:cubicBezTo>
                  <a:cubicBezTo>
                    <a:pt x="52" y="53"/>
                    <a:pt x="52" y="53"/>
                    <a:pt x="52" y="53"/>
                  </a:cubicBezTo>
                  <a:cubicBezTo>
                    <a:pt x="25" y="83"/>
                    <a:pt x="25" y="83"/>
                    <a:pt x="25" y="83"/>
                  </a:cubicBezTo>
                  <a:cubicBezTo>
                    <a:pt x="25" y="84"/>
                    <a:pt x="25" y="84"/>
                    <a:pt x="24" y="84"/>
                  </a:cubicBezTo>
                  <a:cubicBezTo>
                    <a:pt x="24" y="84"/>
                    <a:pt x="23" y="84"/>
                    <a:pt x="22" y="84"/>
                  </a:cubicBezTo>
                  <a:cubicBezTo>
                    <a:pt x="21" y="83"/>
                    <a:pt x="21" y="81"/>
                    <a:pt x="22" y="80"/>
                  </a:cubicBezTo>
                  <a:cubicBezTo>
                    <a:pt x="47" y="51"/>
                    <a:pt x="47" y="51"/>
                    <a:pt x="47" y="51"/>
                  </a:cubicBezTo>
                  <a:cubicBezTo>
                    <a:pt x="0" y="36"/>
                    <a:pt x="0" y="36"/>
                    <a:pt x="0" y="36"/>
                  </a:cubicBezTo>
                  <a:cubicBezTo>
                    <a:pt x="1" y="37"/>
                    <a:pt x="1" y="37"/>
                    <a:pt x="1" y="37"/>
                  </a:cubicBezTo>
                  <a:cubicBezTo>
                    <a:pt x="16" y="82"/>
                    <a:pt x="16" y="82"/>
                    <a:pt x="16" y="82"/>
                  </a:cubicBezTo>
                  <a:cubicBezTo>
                    <a:pt x="17" y="86"/>
                    <a:pt x="20" y="88"/>
                    <a:pt x="24" y="87"/>
                  </a:cubicBezTo>
                  <a:cubicBezTo>
                    <a:pt x="108" y="59"/>
                    <a:pt x="108" y="59"/>
                    <a:pt x="108" y="59"/>
                  </a:cubicBezTo>
                  <a:cubicBezTo>
                    <a:pt x="111" y="58"/>
                    <a:pt x="113" y="54"/>
                    <a:pt x="112" y="51"/>
                  </a:cubicBezTo>
                  <a:cubicBezTo>
                    <a:pt x="97" y="5"/>
                    <a:pt x="97" y="5"/>
                    <a:pt x="97" y="5"/>
                  </a:cubicBezTo>
                  <a:cubicBezTo>
                    <a:pt x="97" y="4"/>
                    <a:pt x="97" y="4"/>
                    <a:pt x="97" y="4"/>
                  </a:cubicBezTo>
                  <a:lnTo>
                    <a:pt x="68" y="44"/>
                  </a:lnTo>
                  <a:close/>
                </a:path>
              </a:pathLst>
            </a:custGeom>
            <a:solidFill>
              <a:srgbClr val="5A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3" name="Icon"/>
          <p:cNvGrpSpPr/>
          <p:nvPr/>
        </p:nvGrpSpPr>
        <p:grpSpPr>
          <a:xfrm>
            <a:off x="5275660" y="522685"/>
            <a:ext cx="428625" cy="425054"/>
            <a:chOff x="7034213" y="696913"/>
            <a:chExt cx="571500" cy="566738"/>
          </a:xfrm>
        </p:grpSpPr>
        <p:sp>
          <p:nvSpPr>
            <p:cNvPr id="22" name="Freeform 22"/>
            <p:cNvSpPr>
              <a:spLocks/>
            </p:cNvSpPr>
            <p:nvPr/>
          </p:nvSpPr>
          <p:spPr bwMode="auto">
            <a:xfrm>
              <a:off x="7034213" y="696913"/>
              <a:ext cx="571500" cy="566738"/>
            </a:xfrm>
            <a:custGeom>
              <a:avLst/>
              <a:gdLst>
                <a:gd name="T0" fmla="*/ 149 w 150"/>
                <a:gd name="T1" fmla="*/ 75 h 149"/>
                <a:gd name="T2" fmla="*/ 74 w 150"/>
                <a:gd name="T3" fmla="*/ 149 h 149"/>
                <a:gd name="T4" fmla="*/ 1 w 150"/>
                <a:gd name="T5" fmla="*/ 74 h 149"/>
                <a:gd name="T6" fmla="*/ 76 w 150"/>
                <a:gd name="T7" fmla="*/ 0 h 149"/>
                <a:gd name="T8" fmla="*/ 149 w 150"/>
                <a:gd name="T9" fmla="*/ 75 h 149"/>
              </a:gdLst>
              <a:ahLst/>
              <a:cxnLst>
                <a:cxn ang="0">
                  <a:pos x="T0" y="T1"/>
                </a:cxn>
                <a:cxn ang="0">
                  <a:pos x="T2" y="T3"/>
                </a:cxn>
                <a:cxn ang="0">
                  <a:pos x="T4" y="T5"/>
                </a:cxn>
                <a:cxn ang="0">
                  <a:pos x="T6" y="T7"/>
                </a:cxn>
                <a:cxn ang="0">
                  <a:pos x="T8" y="T9"/>
                </a:cxn>
              </a:cxnLst>
              <a:rect l="0" t="0" r="r" b="b"/>
              <a:pathLst>
                <a:path w="150" h="149">
                  <a:moveTo>
                    <a:pt x="149" y="75"/>
                  </a:moveTo>
                  <a:cubicBezTo>
                    <a:pt x="149" y="116"/>
                    <a:pt x="116" y="149"/>
                    <a:pt x="74" y="149"/>
                  </a:cubicBezTo>
                  <a:cubicBezTo>
                    <a:pt x="33" y="148"/>
                    <a:pt x="0" y="115"/>
                    <a:pt x="1" y="74"/>
                  </a:cubicBezTo>
                  <a:cubicBezTo>
                    <a:pt x="1" y="33"/>
                    <a:pt x="35" y="0"/>
                    <a:pt x="76" y="0"/>
                  </a:cubicBezTo>
                  <a:cubicBezTo>
                    <a:pt x="117" y="0"/>
                    <a:pt x="150" y="34"/>
                    <a:pt x="149" y="75"/>
                  </a:cubicBez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noEditPoints="1"/>
            </p:cNvSpPr>
            <p:nvPr/>
          </p:nvSpPr>
          <p:spPr bwMode="auto">
            <a:xfrm>
              <a:off x="7156451" y="852488"/>
              <a:ext cx="327025" cy="304800"/>
            </a:xfrm>
            <a:custGeom>
              <a:avLst/>
              <a:gdLst>
                <a:gd name="T0" fmla="*/ 69 w 86"/>
                <a:gd name="T1" fmla="*/ 1 h 80"/>
                <a:gd name="T2" fmla="*/ 18 w 86"/>
                <a:gd name="T3" fmla="*/ 0 h 80"/>
                <a:gd name="T4" fmla="*/ 1 w 86"/>
                <a:gd name="T5" fmla="*/ 17 h 80"/>
                <a:gd name="T6" fmla="*/ 1 w 86"/>
                <a:gd name="T7" fmla="*/ 41 h 80"/>
                <a:gd name="T8" fmla="*/ 18 w 86"/>
                <a:gd name="T9" fmla="*/ 58 h 80"/>
                <a:gd name="T10" fmla="*/ 23 w 86"/>
                <a:gd name="T11" fmla="*/ 58 h 80"/>
                <a:gd name="T12" fmla="*/ 23 w 86"/>
                <a:gd name="T13" fmla="*/ 80 h 80"/>
                <a:gd name="T14" fmla="*/ 44 w 86"/>
                <a:gd name="T15" fmla="*/ 58 h 80"/>
                <a:gd name="T16" fmla="*/ 68 w 86"/>
                <a:gd name="T17" fmla="*/ 59 h 80"/>
                <a:gd name="T18" fmla="*/ 86 w 86"/>
                <a:gd name="T19" fmla="*/ 42 h 80"/>
                <a:gd name="T20" fmla="*/ 86 w 86"/>
                <a:gd name="T21" fmla="*/ 18 h 80"/>
                <a:gd name="T22" fmla="*/ 69 w 86"/>
                <a:gd name="T23" fmla="*/ 1 h 80"/>
                <a:gd name="T24" fmla="*/ 14 w 86"/>
                <a:gd name="T25" fmla="*/ 29 h 80"/>
                <a:gd name="T26" fmla="*/ 20 w 86"/>
                <a:gd name="T27" fmla="*/ 24 h 80"/>
                <a:gd name="T28" fmla="*/ 25 w 86"/>
                <a:gd name="T29" fmla="*/ 29 h 80"/>
                <a:gd name="T30" fmla="*/ 20 w 86"/>
                <a:gd name="T31" fmla="*/ 35 h 80"/>
                <a:gd name="T32" fmla="*/ 14 w 86"/>
                <a:gd name="T33" fmla="*/ 29 h 80"/>
                <a:gd name="T34" fmla="*/ 43 w 86"/>
                <a:gd name="T35" fmla="*/ 35 h 80"/>
                <a:gd name="T36" fmla="*/ 37 w 86"/>
                <a:gd name="T37" fmla="*/ 29 h 80"/>
                <a:gd name="T38" fmla="*/ 43 w 86"/>
                <a:gd name="T39" fmla="*/ 24 h 80"/>
                <a:gd name="T40" fmla="*/ 49 w 86"/>
                <a:gd name="T41" fmla="*/ 30 h 80"/>
                <a:gd name="T42" fmla="*/ 43 w 86"/>
                <a:gd name="T43" fmla="*/ 35 h 80"/>
                <a:gd name="T44" fmla="*/ 67 w 86"/>
                <a:gd name="T45" fmla="*/ 35 h 80"/>
                <a:gd name="T46" fmla="*/ 61 w 86"/>
                <a:gd name="T47" fmla="*/ 30 h 80"/>
                <a:gd name="T48" fmla="*/ 67 w 86"/>
                <a:gd name="T49" fmla="*/ 24 h 80"/>
                <a:gd name="T50" fmla="*/ 72 w 86"/>
                <a:gd name="T51" fmla="*/ 30 h 80"/>
                <a:gd name="T52" fmla="*/ 67 w 86"/>
                <a:gd name="T5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0">
                  <a:moveTo>
                    <a:pt x="69" y="1"/>
                  </a:moveTo>
                  <a:cubicBezTo>
                    <a:pt x="18" y="0"/>
                    <a:pt x="18" y="0"/>
                    <a:pt x="18" y="0"/>
                  </a:cubicBezTo>
                  <a:cubicBezTo>
                    <a:pt x="9" y="0"/>
                    <a:pt x="1" y="8"/>
                    <a:pt x="1" y="17"/>
                  </a:cubicBezTo>
                  <a:cubicBezTo>
                    <a:pt x="1" y="41"/>
                    <a:pt x="1" y="41"/>
                    <a:pt x="1" y="41"/>
                  </a:cubicBezTo>
                  <a:cubicBezTo>
                    <a:pt x="0" y="50"/>
                    <a:pt x="8" y="58"/>
                    <a:pt x="18" y="58"/>
                  </a:cubicBezTo>
                  <a:cubicBezTo>
                    <a:pt x="23" y="58"/>
                    <a:pt x="23" y="58"/>
                    <a:pt x="23" y="58"/>
                  </a:cubicBezTo>
                  <a:cubicBezTo>
                    <a:pt x="23" y="80"/>
                    <a:pt x="23" y="80"/>
                    <a:pt x="23" y="80"/>
                  </a:cubicBezTo>
                  <a:cubicBezTo>
                    <a:pt x="44" y="58"/>
                    <a:pt x="44" y="58"/>
                    <a:pt x="44" y="58"/>
                  </a:cubicBezTo>
                  <a:cubicBezTo>
                    <a:pt x="68" y="59"/>
                    <a:pt x="68" y="59"/>
                    <a:pt x="68" y="59"/>
                  </a:cubicBezTo>
                  <a:cubicBezTo>
                    <a:pt x="78" y="59"/>
                    <a:pt x="85" y="51"/>
                    <a:pt x="86" y="42"/>
                  </a:cubicBezTo>
                  <a:cubicBezTo>
                    <a:pt x="86" y="18"/>
                    <a:pt x="86" y="18"/>
                    <a:pt x="86" y="18"/>
                  </a:cubicBezTo>
                  <a:cubicBezTo>
                    <a:pt x="86" y="9"/>
                    <a:pt x="78" y="1"/>
                    <a:pt x="69" y="1"/>
                  </a:cubicBezTo>
                  <a:close/>
                  <a:moveTo>
                    <a:pt x="14" y="29"/>
                  </a:moveTo>
                  <a:cubicBezTo>
                    <a:pt x="14" y="26"/>
                    <a:pt x="16" y="24"/>
                    <a:pt x="20" y="24"/>
                  </a:cubicBezTo>
                  <a:cubicBezTo>
                    <a:pt x="23" y="24"/>
                    <a:pt x="25" y="26"/>
                    <a:pt x="25" y="29"/>
                  </a:cubicBezTo>
                  <a:cubicBezTo>
                    <a:pt x="25" y="33"/>
                    <a:pt x="23" y="35"/>
                    <a:pt x="20" y="35"/>
                  </a:cubicBezTo>
                  <a:cubicBezTo>
                    <a:pt x="16" y="35"/>
                    <a:pt x="14" y="32"/>
                    <a:pt x="14" y="29"/>
                  </a:cubicBezTo>
                  <a:close/>
                  <a:moveTo>
                    <a:pt x="43" y="35"/>
                  </a:moveTo>
                  <a:cubicBezTo>
                    <a:pt x="40" y="35"/>
                    <a:pt x="37" y="33"/>
                    <a:pt x="37" y="29"/>
                  </a:cubicBezTo>
                  <a:cubicBezTo>
                    <a:pt x="37" y="26"/>
                    <a:pt x="40" y="24"/>
                    <a:pt x="43" y="24"/>
                  </a:cubicBezTo>
                  <a:cubicBezTo>
                    <a:pt x="46" y="24"/>
                    <a:pt x="49" y="26"/>
                    <a:pt x="49" y="30"/>
                  </a:cubicBezTo>
                  <a:cubicBezTo>
                    <a:pt x="49" y="33"/>
                    <a:pt x="46" y="35"/>
                    <a:pt x="43" y="35"/>
                  </a:cubicBezTo>
                  <a:close/>
                  <a:moveTo>
                    <a:pt x="67" y="35"/>
                  </a:moveTo>
                  <a:cubicBezTo>
                    <a:pt x="64" y="35"/>
                    <a:pt x="61" y="33"/>
                    <a:pt x="61" y="30"/>
                  </a:cubicBezTo>
                  <a:cubicBezTo>
                    <a:pt x="61" y="27"/>
                    <a:pt x="64" y="24"/>
                    <a:pt x="67" y="24"/>
                  </a:cubicBezTo>
                  <a:cubicBezTo>
                    <a:pt x="70" y="24"/>
                    <a:pt x="72" y="27"/>
                    <a:pt x="72" y="30"/>
                  </a:cubicBezTo>
                  <a:cubicBezTo>
                    <a:pt x="72" y="33"/>
                    <a:pt x="70" y="35"/>
                    <a:pt x="67" y="35"/>
                  </a:cubicBezTo>
                  <a:close/>
                </a:path>
              </a:pathLst>
            </a:custGeom>
            <a:solidFill>
              <a:srgbClr val="5A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9" name="Letter"/>
          <p:cNvGrpSpPr/>
          <p:nvPr/>
        </p:nvGrpSpPr>
        <p:grpSpPr>
          <a:xfrm>
            <a:off x="6492479" y="3430191"/>
            <a:ext cx="1908572" cy="1188244"/>
            <a:chOff x="8656638" y="4573588"/>
            <a:chExt cx="2544763" cy="1584325"/>
          </a:xfrm>
        </p:grpSpPr>
        <p:sp>
          <p:nvSpPr>
            <p:cNvPr id="29" name="Freeform 29"/>
            <p:cNvSpPr>
              <a:spLocks/>
            </p:cNvSpPr>
            <p:nvPr/>
          </p:nvSpPr>
          <p:spPr bwMode="auto">
            <a:xfrm>
              <a:off x="8656638" y="4573588"/>
              <a:ext cx="2544763" cy="1584325"/>
            </a:xfrm>
            <a:custGeom>
              <a:avLst/>
              <a:gdLst>
                <a:gd name="T0" fmla="*/ 669 w 669"/>
                <a:gd name="T1" fmla="*/ 46 h 416"/>
                <a:gd name="T2" fmla="*/ 669 w 669"/>
                <a:gd name="T3" fmla="*/ 370 h 416"/>
                <a:gd name="T4" fmla="*/ 653 w 669"/>
                <a:gd name="T5" fmla="*/ 404 h 416"/>
                <a:gd name="T6" fmla="*/ 622 w 669"/>
                <a:gd name="T7" fmla="*/ 416 h 416"/>
                <a:gd name="T8" fmla="*/ 47 w 669"/>
                <a:gd name="T9" fmla="*/ 416 h 416"/>
                <a:gd name="T10" fmla="*/ 16 w 669"/>
                <a:gd name="T11" fmla="*/ 404 h 416"/>
                <a:gd name="T12" fmla="*/ 0 w 669"/>
                <a:gd name="T13" fmla="*/ 370 h 416"/>
                <a:gd name="T14" fmla="*/ 0 w 669"/>
                <a:gd name="T15" fmla="*/ 46 h 416"/>
                <a:gd name="T16" fmla="*/ 15 w 669"/>
                <a:gd name="T17" fmla="*/ 12 h 416"/>
                <a:gd name="T18" fmla="*/ 16 w 669"/>
                <a:gd name="T19" fmla="*/ 11 h 416"/>
                <a:gd name="T20" fmla="*/ 47 w 669"/>
                <a:gd name="T21" fmla="*/ 0 h 416"/>
                <a:gd name="T22" fmla="*/ 622 w 669"/>
                <a:gd name="T23" fmla="*/ 0 h 416"/>
                <a:gd name="T24" fmla="*/ 653 w 669"/>
                <a:gd name="T25" fmla="*/ 11 h 416"/>
                <a:gd name="T26" fmla="*/ 654 w 669"/>
                <a:gd name="T27" fmla="*/ 12 h 416"/>
                <a:gd name="T28" fmla="*/ 669 w 669"/>
                <a:gd name="T29" fmla="*/ 4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9" h="416">
                  <a:moveTo>
                    <a:pt x="669" y="46"/>
                  </a:moveTo>
                  <a:cubicBezTo>
                    <a:pt x="669" y="370"/>
                    <a:pt x="669" y="370"/>
                    <a:pt x="669" y="370"/>
                  </a:cubicBezTo>
                  <a:cubicBezTo>
                    <a:pt x="669" y="383"/>
                    <a:pt x="663" y="396"/>
                    <a:pt x="653" y="404"/>
                  </a:cubicBezTo>
                  <a:cubicBezTo>
                    <a:pt x="645" y="412"/>
                    <a:pt x="634" y="416"/>
                    <a:pt x="622" y="416"/>
                  </a:cubicBezTo>
                  <a:cubicBezTo>
                    <a:pt x="47" y="416"/>
                    <a:pt x="47" y="416"/>
                    <a:pt x="47" y="416"/>
                  </a:cubicBezTo>
                  <a:cubicBezTo>
                    <a:pt x="35" y="416"/>
                    <a:pt x="24" y="412"/>
                    <a:pt x="16" y="404"/>
                  </a:cubicBezTo>
                  <a:cubicBezTo>
                    <a:pt x="6" y="396"/>
                    <a:pt x="0" y="383"/>
                    <a:pt x="0" y="370"/>
                  </a:cubicBezTo>
                  <a:cubicBezTo>
                    <a:pt x="0" y="46"/>
                    <a:pt x="0" y="46"/>
                    <a:pt x="0" y="46"/>
                  </a:cubicBezTo>
                  <a:cubicBezTo>
                    <a:pt x="0" y="33"/>
                    <a:pt x="6" y="21"/>
                    <a:pt x="15" y="12"/>
                  </a:cubicBezTo>
                  <a:cubicBezTo>
                    <a:pt x="16" y="12"/>
                    <a:pt x="16" y="11"/>
                    <a:pt x="16" y="11"/>
                  </a:cubicBezTo>
                  <a:cubicBezTo>
                    <a:pt x="25" y="4"/>
                    <a:pt x="35" y="0"/>
                    <a:pt x="47" y="0"/>
                  </a:cubicBezTo>
                  <a:cubicBezTo>
                    <a:pt x="622" y="0"/>
                    <a:pt x="622" y="0"/>
                    <a:pt x="622" y="0"/>
                  </a:cubicBezTo>
                  <a:cubicBezTo>
                    <a:pt x="634" y="0"/>
                    <a:pt x="644" y="4"/>
                    <a:pt x="653" y="11"/>
                  </a:cubicBezTo>
                  <a:cubicBezTo>
                    <a:pt x="653" y="11"/>
                    <a:pt x="653" y="12"/>
                    <a:pt x="654" y="12"/>
                  </a:cubicBezTo>
                  <a:cubicBezTo>
                    <a:pt x="663" y="21"/>
                    <a:pt x="669" y="33"/>
                    <a:pt x="669" y="46"/>
                  </a:cubicBezTo>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 name="Freeform 30"/>
            <p:cNvSpPr>
              <a:spLocks noEditPoints="1"/>
            </p:cNvSpPr>
            <p:nvPr/>
          </p:nvSpPr>
          <p:spPr bwMode="auto">
            <a:xfrm>
              <a:off x="8716963" y="5346700"/>
              <a:ext cx="2424113" cy="765175"/>
            </a:xfrm>
            <a:custGeom>
              <a:avLst/>
              <a:gdLst>
                <a:gd name="T0" fmla="*/ 566 w 1527"/>
                <a:gd name="T1" fmla="*/ 2 h 482"/>
                <a:gd name="T2" fmla="*/ 0 w 1527"/>
                <a:gd name="T3" fmla="*/ 482 h 482"/>
                <a:gd name="T4" fmla="*/ 592 w 1527"/>
                <a:gd name="T5" fmla="*/ 24 h 482"/>
                <a:gd name="T6" fmla="*/ 566 w 1527"/>
                <a:gd name="T7" fmla="*/ 2 h 482"/>
                <a:gd name="T8" fmla="*/ 959 w 1527"/>
                <a:gd name="T9" fmla="*/ 0 h 482"/>
                <a:gd name="T10" fmla="*/ 933 w 1527"/>
                <a:gd name="T11" fmla="*/ 21 h 482"/>
                <a:gd name="T12" fmla="*/ 1527 w 1527"/>
                <a:gd name="T13" fmla="*/ 482 h 482"/>
                <a:gd name="T14" fmla="*/ 959 w 1527"/>
                <a:gd name="T15" fmla="*/ 0 h 4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7" h="482">
                  <a:moveTo>
                    <a:pt x="566" y="2"/>
                  </a:moveTo>
                  <a:lnTo>
                    <a:pt x="0" y="482"/>
                  </a:lnTo>
                  <a:lnTo>
                    <a:pt x="592" y="24"/>
                  </a:lnTo>
                  <a:lnTo>
                    <a:pt x="566" y="2"/>
                  </a:lnTo>
                  <a:close/>
                  <a:moveTo>
                    <a:pt x="959" y="0"/>
                  </a:moveTo>
                  <a:lnTo>
                    <a:pt x="933" y="21"/>
                  </a:lnTo>
                  <a:lnTo>
                    <a:pt x="1527" y="482"/>
                  </a:lnTo>
                  <a:lnTo>
                    <a:pt x="959" y="0"/>
                  </a:lnTo>
                  <a:close/>
                </a:path>
              </a:pathLst>
            </a:custGeom>
            <a:solidFill>
              <a:srgbClr val="FF9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 name="Freeform 31"/>
            <p:cNvSpPr>
              <a:spLocks noEditPoints="1"/>
            </p:cNvSpPr>
            <p:nvPr/>
          </p:nvSpPr>
          <p:spPr bwMode="auto">
            <a:xfrm>
              <a:off x="8716963" y="5346700"/>
              <a:ext cx="2424113" cy="765175"/>
            </a:xfrm>
            <a:custGeom>
              <a:avLst/>
              <a:gdLst>
                <a:gd name="T0" fmla="*/ 566 w 1527"/>
                <a:gd name="T1" fmla="*/ 2 h 482"/>
                <a:gd name="T2" fmla="*/ 0 w 1527"/>
                <a:gd name="T3" fmla="*/ 482 h 482"/>
                <a:gd name="T4" fmla="*/ 592 w 1527"/>
                <a:gd name="T5" fmla="*/ 24 h 482"/>
                <a:gd name="T6" fmla="*/ 566 w 1527"/>
                <a:gd name="T7" fmla="*/ 2 h 482"/>
                <a:gd name="T8" fmla="*/ 959 w 1527"/>
                <a:gd name="T9" fmla="*/ 0 h 482"/>
                <a:gd name="T10" fmla="*/ 933 w 1527"/>
                <a:gd name="T11" fmla="*/ 21 h 482"/>
                <a:gd name="T12" fmla="*/ 1527 w 1527"/>
                <a:gd name="T13" fmla="*/ 482 h 482"/>
                <a:gd name="T14" fmla="*/ 959 w 1527"/>
                <a:gd name="T15" fmla="*/ 0 h 4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7" h="482">
                  <a:moveTo>
                    <a:pt x="566" y="2"/>
                  </a:moveTo>
                  <a:lnTo>
                    <a:pt x="0" y="482"/>
                  </a:lnTo>
                  <a:lnTo>
                    <a:pt x="592" y="24"/>
                  </a:lnTo>
                  <a:lnTo>
                    <a:pt x="566" y="2"/>
                  </a:lnTo>
                  <a:moveTo>
                    <a:pt x="959" y="0"/>
                  </a:moveTo>
                  <a:lnTo>
                    <a:pt x="933" y="21"/>
                  </a:lnTo>
                  <a:lnTo>
                    <a:pt x="1527" y="482"/>
                  </a:lnTo>
                  <a:lnTo>
                    <a:pt x="9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 name="Freeform 32"/>
            <p:cNvSpPr>
              <a:spLocks/>
            </p:cNvSpPr>
            <p:nvPr/>
          </p:nvSpPr>
          <p:spPr bwMode="auto">
            <a:xfrm>
              <a:off x="8716963" y="5170488"/>
              <a:ext cx="2424113" cy="987425"/>
            </a:xfrm>
            <a:custGeom>
              <a:avLst/>
              <a:gdLst>
                <a:gd name="T0" fmla="*/ 637 w 637"/>
                <a:gd name="T1" fmla="*/ 247 h 259"/>
                <a:gd name="T2" fmla="*/ 606 w 637"/>
                <a:gd name="T3" fmla="*/ 259 h 259"/>
                <a:gd name="T4" fmla="*/ 31 w 637"/>
                <a:gd name="T5" fmla="*/ 259 h 259"/>
                <a:gd name="T6" fmla="*/ 0 w 637"/>
                <a:gd name="T7" fmla="*/ 247 h 259"/>
                <a:gd name="T8" fmla="*/ 319 w 637"/>
                <a:gd name="T9" fmla="*/ 0 h 259"/>
                <a:gd name="T10" fmla="*/ 637 w 637"/>
                <a:gd name="T11" fmla="*/ 247 h 259"/>
              </a:gdLst>
              <a:ahLst/>
              <a:cxnLst>
                <a:cxn ang="0">
                  <a:pos x="T0" y="T1"/>
                </a:cxn>
                <a:cxn ang="0">
                  <a:pos x="T2" y="T3"/>
                </a:cxn>
                <a:cxn ang="0">
                  <a:pos x="T4" y="T5"/>
                </a:cxn>
                <a:cxn ang="0">
                  <a:pos x="T6" y="T7"/>
                </a:cxn>
                <a:cxn ang="0">
                  <a:pos x="T8" y="T9"/>
                </a:cxn>
                <a:cxn ang="0">
                  <a:pos x="T10" y="T11"/>
                </a:cxn>
              </a:cxnLst>
              <a:rect l="0" t="0" r="r" b="b"/>
              <a:pathLst>
                <a:path w="637" h="259">
                  <a:moveTo>
                    <a:pt x="637" y="247"/>
                  </a:moveTo>
                  <a:cubicBezTo>
                    <a:pt x="629" y="255"/>
                    <a:pt x="618" y="259"/>
                    <a:pt x="606" y="259"/>
                  </a:cubicBezTo>
                  <a:cubicBezTo>
                    <a:pt x="31" y="259"/>
                    <a:pt x="31" y="259"/>
                    <a:pt x="31" y="259"/>
                  </a:cubicBezTo>
                  <a:cubicBezTo>
                    <a:pt x="19" y="259"/>
                    <a:pt x="8" y="255"/>
                    <a:pt x="0" y="247"/>
                  </a:cubicBezTo>
                  <a:cubicBezTo>
                    <a:pt x="319" y="0"/>
                    <a:pt x="319" y="0"/>
                    <a:pt x="319" y="0"/>
                  </a:cubicBezTo>
                  <a:cubicBezTo>
                    <a:pt x="637" y="247"/>
                    <a:pt x="637" y="247"/>
                    <a:pt x="637" y="247"/>
                  </a:cubicBezTo>
                </a:path>
              </a:pathLst>
            </a:custGeom>
            <a:solidFill>
              <a:srgbClr val="FFB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 name="Freeform 33"/>
            <p:cNvSpPr>
              <a:spLocks noEditPoints="1"/>
            </p:cNvSpPr>
            <p:nvPr/>
          </p:nvSpPr>
          <p:spPr bwMode="auto">
            <a:xfrm>
              <a:off x="8713788" y="4573588"/>
              <a:ext cx="2432050" cy="44450"/>
            </a:xfrm>
            <a:custGeom>
              <a:avLst/>
              <a:gdLst>
                <a:gd name="T0" fmla="*/ 1 w 639"/>
                <a:gd name="T1" fmla="*/ 12 h 12"/>
                <a:gd name="T2" fmla="*/ 639 w 639"/>
                <a:gd name="T3" fmla="*/ 12 h 12"/>
                <a:gd name="T4" fmla="*/ 624 w 639"/>
                <a:gd name="T5" fmla="*/ 3 h 12"/>
                <a:gd name="T6" fmla="*/ 623 w 639"/>
                <a:gd name="T7" fmla="*/ 3 h 12"/>
                <a:gd name="T8" fmla="*/ 623 w 639"/>
                <a:gd name="T9" fmla="*/ 2 h 12"/>
                <a:gd name="T10" fmla="*/ 623 w 639"/>
                <a:gd name="T11" fmla="*/ 2 h 12"/>
                <a:gd name="T12" fmla="*/ 622 w 639"/>
                <a:gd name="T13" fmla="*/ 2 h 12"/>
                <a:gd name="T14" fmla="*/ 622 w 639"/>
                <a:gd name="T15" fmla="*/ 2 h 12"/>
                <a:gd name="T16" fmla="*/ 622 w 639"/>
                <a:gd name="T17" fmla="*/ 2 h 12"/>
                <a:gd name="T18" fmla="*/ 621 w 639"/>
                <a:gd name="T19" fmla="*/ 2 h 12"/>
                <a:gd name="T20" fmla="*/ 619 w 639"/>
                <a:gd name="T21" fmla="*/ 1 h 12"/>
                <a:gd name="T22" fmla="*/ 618 w 639"/>
                <a:gd name="T23" fmla="*/ 1 h 12"/>
                <a:gd name="T24" fmla="*/ 618 w 639"/>
                <a:gd name="T25" fmla="*/ 1 h 12"/>
                <a:gd name="T26" fmla="*/ 618 w 639"/>
                <a:gd name="T27" fmla="*/ 1 h 12"/>
                <a:gd name="T28" fmla="*/ 617 w 639"/>
                <a:gd name="T29" fmla="*/ 1 h 12"/>
                <a:gd name="T30" fmla="*/ 617 w 639"/>
                <a:gd name="T31" fmla="*/ 1 h 12"/>
                <a:gd name="T32" fmla="*/ 617 w 639"/>
                <a:gd name="T33" fmla="*/ 1 h 12"/>
                <a:gd name="T34" fmla="*/ 23 w 639"/>
                <a:gd name="T35" fmla="*/ 1 h 12"/>
                <a:gd name="T36" fmla="*/ 616 w 639"/>
                <a:gd name="T37" fmla="*/ 1 h 12"/>
                <a:gd name="T38" fmla="*/ 23 w 639"/>
                <a:gd name="T39" fmla="*/ 1 h 12"/>
                <a:gd name="T40" fmla="*/ 616 w 639"/>
                <a:gd name="T41" fmla="*/ 1 h 12"/>
                <a:gd name="T42" fmla="*/ 616 w 639"/>
                <a:gd name="T43" fmla="*/ 1 h 12"/>
                <a:gd name="T44" fmla="*/ 24 w 639"/>
                <a:gd name="T45" fmla="*/ 0 h 12"/>
                <a:gd name="T46" fmla="*/ 615 w 639"/>
                <a:gd name="T47" fmla="*/ 0 h 12"/>
                <a:gd name="T48" fmla="*/ 615 w 639"/>
                <a:gd name="T49" fmla="*/ 0 h 12"/>
                <a:gd name="T50" fmla="*/ 615 w 639"/>
                <a:gd name="T51" fmla="*/ 0 h 12"/>
                <a:gd name="T52" fmla="*/ 614 w 639"/>
                <a:gd name="T53" fmla="*/ 0 h 12"/>
                <a:gd name="T54" fmla="*/ 613 w 639"/>
                <a:gd name="T55" fmla="*/ 0 h 12"/>
                <a:gd name="T56" fmla="*/ 613 w 639"/>
                <a:gd name="T57" fmla="*/ 0 h 12"/>
                <a:gd name="T58" fmla="*/ 26 w 639"/>
                <a:gd name="T59" fmla="*/ 0 h 12"/>
                <a:gd name="T60" fmla="*/ 27 w 639"/>
                <a:gd name="T61" fmla="*/ 0 h 12"/>
                <a:gd name="T62" fmla="*/ 613 w 639"/>
                <a:gd name="T63" fmla="*/ 0 h 12"/>
                <a:gd name="T64" fmla="*/ 27 w 639"/>
                <a:gd name="T65" fmla="*/ 0 h 12"/>
                <a:gd name="T66" fmla="*/ 27 w 639"/>
                <a:gd name="T67" fmla="*/ 0 h 12"/>
                <a:gd name="T68" fmla="*/ 612 w 639"/>
                <a:gd name="T69" fmla="*/ 0 h 12"/>
                <a:gd name="T70" fmla="*/ 27 w 639"/>
                <a:gd name="T71" fmla="*/ 0 h 12"/>
                <a:gd name="T72" fmla="*/ 28 w 639"/>
                <a:gd name="T73" fmla="*/ 0 h 12"/>
                <a:gd name="T74" fmla="*/ 611 w 639"/>
                <a:gd name="T75" fmla="*/ 0 h 12"/>
                <a:gd name="T76" fmla="*/ 28 w 639"/>
                <a:gd name="T77" fmla="*/ 0 h 12"/>
                <a:gd name="T78" fmla="*/ 28 w 639"/>
                <a:gd name="T79" fmla="*/ 0 h 12"/>
                <a:gd name="T80" fmla="*/ 611 w 639"/>
                <a:gd name="T81" fmla="*/ 0 h 12"/>
                <a:gd name="T82" fmla="*/ 29 w 639"/>
                <a:gd name="T83" fmla="*/ 0 h 12"/>
                <a:gd name="T84" fmla="*/ 29 w 639"/>
                <a:gd name="T85" fmla="*/ 0 h 12"/>
                <a:gd name="T86" fmla="*/ 610 w 639"/>
                <a:gd name="T87" fmla="*/ 0 h 12"/>
                <a:gd name="T88" fmla="*/ 29 w 639"/>
                <a:gd name="T89" fmla="*/ 0 h 12"/>
                <a:gd name="T90" fmla="*/ 29 w 639"/>
                <a:gd name="T91" fmla="*/ 0 h 12"/>
                <a:gd name="T92" fmla="*/ 610 w 639"/>
                <a:gd name="T93" fmla="*/ 0 h 12"/>
                <a:gd name="T94" fmla="*/ 30 w 639"/>
                <a:gd name="T95" fmla="*/ 0 h 12"/>
                <a:gd name="T96" fmla="*/ 30 w 639"/>
                <a:gd name="T97" fmla="*/ 0 h 12"/>
                <a:gd name="T98" fmla="*/ 609 w 639"/>
                <a:gd name="T99" fmla="*/ 0 h 12"/>
                <a:gd name="T100" fmla="*/ 30 w 639"/>
                <a:gd name="T101" fmla="*/ 0 h 12"/>
                <a:gd name="T102" fmla="*/ 609 w 639"/>
                <a:gd name="T103" fmla="*/ 0 h 12"/>
                <a:gd name="T104" fmla="*/ 30 w 639"/>
                <a:gd name="T105" fmla="*/ 0 h 12"/>
                <a:gd name="T106" fmla="*/ 608 w 639"/>
                <a:gd name="T107" fmla="*/ 0 h 12"/>
                <a:gd name="T108" fmla="*/ 608 w 639"/>
                <a:gd name="T109" fmla="*/ 0 h 12"/>
                <a:gd name="T110" fmla="*/ 31 w 639"/>
                <a:gd name="T111" fmla="*/ 0 h 12"/>
                <a:gd name="T112" fmla="*/ 31 w 639"/>
                <a:gd name="T113" fmla="*/ 0 h 12"/>
                <a:gd name="T114" fmla="*/ 32 w 639"/>
                <a:gd name="T115" fmla="*/ 0 h 12"/>
                <a:gd name="T116" fmla="*/ 608 w 639"/>
                <a:gd name="T1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12">
                  <a:moveTo>
                    <a:pt x="1" y="12"/>
                  </a:moveTo>
                  <a:cubicBezTo>
                    <a:pt x="1" y="12"/>
                    <a:pt x="1" y="12"/>
                    <a:pt x="0" y="12"/>
                  </a:cubicBezTo>
                  <a:cubicBezTo>
                    <a:pt x="0" y="12"/>
                    <a:pt x="0" y="12"/>
                    <a:pt x="0" y="12"/>
                  </a:cubicBezTo>
                  <a:cubicBezTo>
                    <a:pt x="1" y="12"/>
                    <a:pt x="1" y="12"/>
                    <a:pt x="1" y="12"/>
                  </a:cubicBezTo>
                  <a:moveTo>
                    <a:pt x="638" y="12"/>
                  </a:moveTo>
                  <a:cubicBezTo>
                    <a:pt x="638" y="12"/>
                    <a:pt x="639" y="12"/>
                    <a:pt x="639" y="12"/>
                  </a:cubicBezTo>
                  <a:cubicBezTo>
                    <a:pt x="639" y="12"/>
                    <a:pt x="639" y="12"/>
                    <a:pt x="639" y="12"/>
                  </a:cubicBezTo>
                  <a:cubicBezTo>
                    <a:pt x="639" y="12"/>
                    <a:pt x="639" y="12"/>
                    <a:pt x="639" y="12"/>
                  </a:cubicBezTo>
                  <a:cubicBezTo>
                    <a:pt x="639" y="12"/>
                    <a:pt x="638" y="12"/>
                    <a:pt x="638" y="12"/>
                  </a:cubicBezTo>
                  <a:moveTo>
                    <a:pt x="624" y="3"/>
                  </a:moveTo>
                  <a:cubicBezTo>
                    <a:pt x="624" y="3"/>
                    <a:pt x="624" y="3"/>
                    <a:pt x="624" y="3"/>
                  </a:cubicBezTo>
                  <a:cubicBezTo>
                    <a:pt x="624" y="3"/>
                    <a:pt x="624" y="3"/>
                    <a:pt x="624" y="3"/>
                  </a:cubicBezTo>
                  <a:moveTo>
                    <a:pt x="623" y="3"/>
                  </a:moveTo>
                  <a:cubicBezTo>
                    <a:pt x="623" y="3"/>
                    <a:pt x="623" y="3"/>
                    <a:pt x="623" y="3"/>
                  </a:cubicBezTo>
                  <a:cubicBezTo>
                    <a:pt x="623" y="3"/>
                    <a:pt x="623" y="3"/>
                    <a:pt x="623" y="3"/>
                  </a:cubicBezTo>
                  <a:moveTo>
                    <a:pt x="623" y="3"/>
                  </a:moveTo>
                  <a:cubicBezTo>
                    <a:pt x="623" y="3"/>
                    <a:pt x="623" y="3"/>
                    <a:pt x="623" y="3"/>
                  </a:cubicBezTo>
                  <a:cubicBezTo>
                    <a:pt x="623" y="3"/>
                    <a:pt x="623" y="3"/>
                    <a:pt x="623" y="3"/>
                  </a:cubicBezTo>
                  <a:moveTo>
                    <a:pt x="623" y="2"/>
                  </a:moveTo>
                  <a:cubicBezTo>
                    <a:pt x="623" y="2"/>
                    <a:pt x="623" y="2"/>
                    <a:pt x="623" y="2"/>
                  </a:cubicBezTo>
                  <a:cubicBezTo>
                    <a:pt x="623" y="2"/>
                    <a:pt x="623" y="2"/>
                    <a:pt x="623" y="2"/>
                  </a:cubicBezTo>
                  <a:moveTo>
                    <a:pt x="623" y="2"/>
                  </a:moveTo>
                  <a:cubicBezTo>
                    <a:pt x="623" y="2"/>
                    <a:pt x="623" y="2"/>
                    <a:pt x="623" y="2"/>
                  </a:cubicBezTo>
                  <a:cubicBezTo>
                    <a:pt x="623" y="2"/>
                    <a:pt x="623" y="2"/>
                    <a:pt x="623" y="2"/>
                  </a:cubicBezTo>
                  <a:moveTo>
                    <a:pt x="622" y="2"/>
                  </a:moveTo>
                  <a:cubicBezTo>
                    <a:pt x="622" y="2"/>
                    <a:pt x="622" y="2"/>
                    <a:pt x="622" y="2"/>
                  </a:cubicBezTo>
                  <a:cubicBezTo>
                    <a:pt x="622" y="2"/>
                    <a:pt x="622" y="2"/>
                    <a:pt x="622" y="2"/>
                  </a:cubicBezTo>
                  <a:moveTo>
                    <a:pt x="622" y="2"/>
                  </a:moveTo>
                  <a:cubicBezTo>
                    <a:pt x="622" y="2"/>
                    <a:pt x="622" y="2"/>
                    <a:pt x="622" y="2"/>
                  </a:cubicBezTo>
                  <a:cubicBezTo>
                    <a:pt x="622" y="2"/>
                    <a:pt x="622" y="2"/>
                    <a:pt x="622" y="2"/>
                  </a:cubicBezTo>
                  <a:moveTo>
                    <a:pt x="622" y="2"/>
                  </a:moveTo>
                  <a:cubicBezTo>
                    <a:pt x="622" y="2"/>
                    <a:pt x="622" y="2"/>
                    <a:pt x="622" y="2"/>
                  </a:cubicBezTo>
                  <a:cubicBezTo>
                    <a:pt x="622" y="2"/>
                    <a:pt x="622" y="2"/>
                    <a:pt x="622" y="2"/>
                  </a:cubicBezTo>
                  <a:moveTo>
                    <a:pt x="622" y="2"/>
                  </a:moveTo>
                  <a:cubicBezTo>
                    <a:pt x="622" y="2"/>
                    <a:pt x="622" y="2"/>
                    <a:pt x="622" y="2"/>
                  </a:cubicBezTo>
                  <a:cubicBezTo>
                    <a:pt x="622" y="2"/>
                    <a:pt x="622" y="2"/>
                    <a:pt x="622" y="2"/>
                  </a:cubicBezTo>
                  <a:moveTo>
                    <a:pt x="621" y="2"/>
                  </a:moveTo>
                  <a:cubicBezTo>
                    <a:pt x="621" y="2"/>
                    <a:pt x="621" y="2"/>
                    <a:pt x="621" y="2"/>
                  </a:cubicBezTo>
                  <a:cubicBezTo>
                    <a:pt x="621" y="2"/>
                    <a:pt x="621" y="2"/>
                    <a:pt x="621" y="2"/>
                  </a:cubicBezTo>
                  <a:moveTo>
                    <a:pt x="621" y="2"/>
                  </a:moveTo>
                  <a:cubicBezTo>
                    <a:pt x="621" y="2"/>
                    <a:pt x="621" y="2"/>
                    <a:pt x="621" y="2"/>
                  </a:cubicBezTo>
                  <a:cubicBezTo>
                    <a:pt x="621" y="2"/>
                    <a:pt x="621" y="2"/>
                    <a:pt x="621" y="2"/>
                  </a:cubicBezTo>
                  <a:moveTo>
                    <a:pt x="619" y="1"/>
                  </a:moveTo>
                  <a:cubicBezTo>
                    <a:pt x="619" y="1"/>
                    <a:pt x="619" y="1"/>
                    <a:pt x="619" y="1"/>
                  </a:cubicBezTo>
                  <a:cubicBezTo>
                    <a:pt x="619" y="1"/>
                    <a:pt x="619" y="1"/>
                    <a:pt x="619" y="1"/>
                  </a:cubicBezTo>
                  <a:moveTo>
                    <a:pt x="618" y="1"/>
                  </a:moveTo>
                  <a:cubicBezTo>
                    <a:pt x="618" y="1"/>
                    <a:pt x="618" y="1"/>
                    <a:pt x="619" y="1"/>
                  </a:cubicBezTo>
                  <a:cubicBezTo>
                    <a:pt x="618" y="1"/>
                    <a:pt x="618" y="1"/>
                    <a:pt x="618" y="1"/>
                  </a:cubicBezTo>
                  <a:moveTo>
                    <a:pt x="618" y="1"/>
                  </a:moveTo>
                  <a:cubicBezTo>
                    <a:pt x="618" y="1"/>
                    <a:pt x="618" y="1"/>
                    <a:pt x="618" y="1"/>
                  </a:cubicBezTo>
                  <a:cubicBezTo>
                    <a:pt x="618" y="1"/>
                    <a:pt x="618" y="1"/>
                    <a:pt x="618" y="1"/>
                  </a:cubicBezTo>
                  <a:moveTo>
                    <a:pt x="618" y="1"/>
                  </a:moveTo>
                  <a:cubicBezTo>
                    <a:pt x="618" y="1"/>
                    <a:pt x="618" y="1"/>
                    <a:pt x="618" y="1"/>
                  </a:cubicBezTo>
                  <a:cubicBezTo>
                    <a:pt x="618" y="1"/>
                    <a:pt x="618" y="1"/>
                    <a:pt x="618" y="1"/>
                  </a:cubicBezTo>
                  <a:moveTo>
                    <a:pt x="618" y="1"/>
                  </a:moveTo>
                  <a:cubicBezTo>
                    <a:pt x="618" y="1"/>
                    <a:pt x="618" y="1"/>
                    <a:pt x="618" y="1"/>
                  </a:cubicBezTo>
                  <a:cubicBezTo>
                    <a:pt x="618" y="1"/>
                    <a:pt x="618" y="1"/>
                    <a:pt x="618" y="1"/>
                  </a:cubicBezTo>
                  <a:moveTo>
                    <a:pt x="617" y="1"/>
                  </a:moveTo>
                  <a:cubicBezTo>
                    <a:pt x="617" y="1"/>
                    <a:pt x="617" y="1"/>
                    <a:pt x="617" y="1"/>
                  </a:cubicBezTo>
                  <a:cubicBezTo>
                    <a:pt x="617" y="1"/>
                    <a:pt x="617" y="1"/>
                    <a:pt x="617" y="1"/>
                  </a:cubicBezTo>
                  <a:moveTo>
                    <a:pt x="617" y="1"/>
                  </a:moveTo>
                  <a:cubicBezTo>
                    <a:pt x="617" y="1"/>
                    <a:pt x="617" y="1"/>
                    <a:pt x="617" y="1"/>
                  </a:cubicBezTo>
                  <a:cubicBezTo>
                    <a:pt x="617" y="1"/>
                    <a:pt x="617" y="1"/>
                    <a:pt x="617" y="1"/>
                  </a:cubicBezTo>
                  <a:moveTo>
                    <a:pt x="617" y="1"/>
                  </a:moveTo>
                  <a:cubicBezTo>
                    <a:pt x="617" y="1"/>
                    <a:pt x="617" y="1"/>
                    <a:pt x="617" y="1"/>
                  </a:cubicBezTo>
                  <a:cubicBezTo>
                    <a:pt x="617" y="1"/>
                    <a:pt x="617" y="1"/>
                    <a:pt x="617" y="1"/>
                  </a:cubicBezTo>
                  <a:moveTo>
                    <a:pt x="617" y="1"/>
                  </a:moveTo>
                  <a:cubicBezTo>
                    <a:pt x="617" y="1"/>
                    <a:pt x="617" y="1"/>
                    <a:pt x="617" y="1"/>
                  </a:cubicBezTo>
                  <a:cubicBezTo>
                    <a:pt x="617" y="1"/>
                    <a:pt x="617" y="1"/>
                    <a:pt x="617" y="1"/>
                  </a:cubicBezTo>
                  <a:moveTo>
                    <a:pt x="23" y="1"/>
                  </a:moveTo>
                  <a:cubicBezTo>
                    <a:pt x="23" y="1"/>
                    <a:pt x="23" y="1"/>
                    <a:pt x="23" y="1"/>
                  </a:cubicBezTo>
                  <a:cubicBezTo>
                    <a:pt x="23" y="1"/>
                    <a:pt x="23" y="1"/>
                    <a:pt x="23" y="1"/>
                  </a:cubicBezTo>
                  <a:moveTo>
                    <a:pt x="616" y="1"/>
                  </a:moveTo>
                  <a:cubicBezTo>
                    <a:pt x="616" y="1"/>
                    <a:pt x="616" y="1"/>
                    <a:pt x="616" y="1"/>
                  </a:cubicBezTo>
                  <a:cubicBezTo>
                    <a:pt x="616" y="1"/>
                    <a:pt x="616" y="1"/>
                    <a:pt x="616" y="1"/>
                  </a:cubicBezTo>
                  <a:moveTo>
                    <a:pt x="616" y="1"/>
                  </a:moveTo>
                  <a:cubicBezTo>
                    <a:pt x="616" y="1"/>
                    <a:pt x="616" y="1"/>
                    <a:pt x="616" y="1"/>
                  </a:cubicBezTo>
                  <a:cubicBezTo>
                    <a:pt x="616" y="1"/>
                    <a:pt x="616" y="1"/>
                    <a:pt x="616" y="1"/>
                  </a:cubicBezTo>
                  <a:moveTo>
                    <a:pt x="23" y="1"/>
                  </a:moveTo>
                  <a:cubicBezTo>
                    <a:pt x="23" y="1"/>
                    <a:pt x="23" y="1"/>
                    <a:pt x="23" y="1"/>
                  </a:cubicBezTo>
                  <a:cubicBezTo>
                    <a:pt x="23" y="1"/>
                    <a:pt x="23" y="1"/>
                    <a:pt x="23" y="1"/>
                  </a:cubicBezTo>
                  <a:moveTo>
                    <a:pt x="616" y="1"/>
                  </a:moveTo>
                  <a:cubicBezTo>
                    <a:pt x="616" y="1"/>
                    <a:pt x="616" y="1"/>
                    <a:pt x="616" y="1"/>
                  </a:cubicBezTo>
                  <a:cubicBezTo>
                    <a:pt x="616" y="1"/>
                    <a:pt x="616" y="1"/>
                    <a:pt x="616" y="1"/>
                  </a:cubicBezTo>
                  <a:moveTo>
                    <a:pt x="24" y="1"/>
                  </a:moveTo>
                  <a:cubicBezTo>
                    <a:pt x="24" y="1"/>
                    <a:pt x="24" y="1"/>
                    <a:pt x="24" y="1"/>
                  </a:cubicBezTo>
                  <a:cubicBezTo>
                    <a:pt x="24" y="1"/>
                    <a:pt x="24" y="1"/>
                    <a:pt x="24" y="1"/>
                  </a:cubicBezTo>
                  <a:moveTo>
                    <a:pt x="616" y="1"/>
                  </a:moveTo>
                  <a:cubicBezTo>
                    <a:pt x="616" y="1"/>
                    <a:pt x="616" y="1"/>
                    <a:pt x="616" y="1"/>
                  </a:cubicBezTo>
                  <a:cubicBezTo>
                    <a:pt x="616" y="1"/>
                    <a:pt x="616" y="1"/>
                    <a:pt x="616" y="1"/>
                  </a:cubicBezTo>
                  <a:moveTo>
                    <a:pt x="24" y="0"/>
                  </a:moveTo>
                  <a:cubicBezTo>
                    <a:pt x="24" y="0"/>
                    <a:pt x="24" y="0"/>
                    <a:pt x="24" y="0"/>
                  </a:cubicBezTo>
                  <a:cubicBezTo>
                    <a:pt x="24" y="0"/>
                    <a:pt x="24" y="0"/>
                    <a:pt x="24" y="0"/>
                  </a:cubicBezTo>
                  <a:moveTo>
                    <a:pt x="615" y="0"/>
                  </a:moveTo>
                  <a:cubicBezTo>
                    <a:pt x="615" y="0"/>
                    <a:pt x="615" y="0"/>
                    <a:pt x="615" y="0"/>
                  </a:cubicBezTo>
                  <a:cubicBezTo>
                    <a:pt x="615" y="0"/>
                    <a:pt x="615" y="0"/>
                    <a:pt x="615" y="0"/>
                  </a:cubicBezTo>
                  <a:moveTo>
                    <a:pt x="615" y="0"/>
                  </a:moveTo>
                  <a:cubicBezTo>
                    <a:pt x="615" y="0"/>
                    <a:pt x="615" y="0"/>
                    <a:pt x="615" y="0"/>
                  </a:cubicBezTo>
                  <a:cubicBezTo>
                    <a:pt x="615" y="0"/>
                    <a:pt x="615" y="0"/>
                    <a:pt x="615" y="0"/>
                  </a:cubicBezTo>
                  <a:moveTo>
                    <a:pt x="615" y="0"/>
                  </a:moveTo>
                  <a:cubicBezTo>
                    <a:pt x="615" y="0"/>
                    <a:pt x="615" y="0"/>
                    <a:pt x="615" y="0"/>
                  </a:cubicBezTo>
                  <a:cubicBezTo>
                    <a:pt x="615" y="0"/>
                    <a:pt x="615" y="0"/>
                    <a:pt x="615" y="0"/>
                  </a:cubicBezTo>
                  <a:moveTo>
                    <a:pt x="614" y="0"/>
                  </a:moveTo>
                  <a:cubicBezTo>
                    <a:pt x="614" y="0"/>
                    <a:pt x="615" y="0"/>
                    <a:pt x="615" y="0"/>
                  </a:cubicBezTo>
                  <a:cubicBezTo>
                    <a:pt x="615" y="0"/>
                    <a:pt x="614" y="0"/>
                    <a:pt x="614" y="0"/>
                  </a:cubicBezTo>
                  <a:moveTo>
                    <a:pt x="614" y="0"/>
                  </a:moveTo>
                  <a:cubicBezTo>
                    <a:pt x="614" y="0"/>
                    <a:pt x="614" y="0"/>
                    <a:pt x="614" y="0"/>
                  </a:cubicBezTo>
                  <a:cubicBezTo>
                    <a:pt x="614" y="0"/>
                    <a:pt x="614" y="0"/>
                    <a:pt x="614" y="0"/>
                  </a:cubicBezTo>
                  <a:moveTo>
                    <a:pt x="614" y="0"/>
                  </a:moveTo>
                  <a:cubicBezTo>
                    <a:pt x="614" y="0"/>
                    <a:pt x="614" y="0"/>
                    <a:pt x="614" y="0"/>
                  </a:cubicBezTo>
                  <a:cubicBezTo>
                    <a:pt x="614" y="0"/>
                    <a:pt x="614" y="0"/>
                    <a:pt x="614" y="0"/>
                  </a:cubicBezTo>
                  <a:moveTo>
                    <a:pt x="613" y="0"/>
                  </a:moveTo>
                  <a:cubicBezTo>
                    <a:pt x="613" y="0"/>
                    <a:pt x="613" y="0"/>
                    <a:pt x="613" y="0"/>
                  </a:cubicBezTo>
                  <a:cubicBezTo>
                    <a:pt x="613" y="0"/>
                    <a:pt x="613" y="0"/>
                    <a:pt x="613" y="0"/>
                  </a:cubicBezTo>
                  <a:moveTo>
                    <a:pt x="613" y="0"/>
                  </a:moveTo>
                  <a:cubicBezTo>
                    <a:pt x="613" y="0"/>
                    <a:pt x="613" y="0"/>
                    <a:pt x="613" y="0"/>
                  </a:cubicBezTo>
                  <a:cubicBezTo>
                    <a:pt x="613" y="0"/>
                    <a:pt x="613" y="0"/>
                    <a:pt x="613" y="0"/>
                  </a:cubicBezTo>
                  <a:moveTo>
                    <a:pt x="26" y="0"/>
                  </a:moveTo>
                  <a:cubicBezTo>
                    <a:pt x="26" y="0"/>
                    <a:pt x="26" y="0"/>
                    <a:pt x="26" y="0"/>
                  </a:cubicBezTo>
                  <a:cubicBezTo>
                    <a:pt x="26" y="0"/>
                    <a:pt x="26" y="0"/>
                    <a:pt x="26" y="0"/>
                  </a:cubicBezTo>
                  <a:moveTo>
                    <a:pt x="613" y="0"/>
                  </a:moveTo>
                  <a:cubicBezTo>
                    <a:pt x="613" y="0"/>
                    <a:pt x="613" y="0"/>
                    <a:pt x="613" y="0"/>
                  </a:cubicBezTo>
                  <a:cubicBezTo>
                    <a:pt x="613" y="0"/>
                    <a:pt x="613" y="0"/>
                    <a:pt x="613" y="0"/>
                  </a:cubicBezTo>
                  <a:moveTo>
                    <a:pt x="27" y="0"/>
                  </a:moveTo>
                  <a:cubicBezTo>
                    <a:pt x="27" y="0"/>
                    <a:pt x="27" y="0"/>
                    <a:pt x="27" y="0"/>
                  </a:cubicBezTo>
                  <a:cubicBezTo>
                    <a:pt x="27" y="0"/>
                    <a:pt x="27" y="0"/>
                    <a:pt x="27" y="0"/>
                  </a:cubicBezTo>
                  <a:moveTo>
                    <a:pt x="612" y="0"/>
                  </a:moveTo>
                  <a:cubicBezTo>
                    <a:pt x="613" y="0"/>
                    <a:pt x="613" y="0"/>
                    <a:pt x="613" y="0"/>
                  </a:cubicBezTo>
                  <a:cubicBezTo>
                    <a:pt x="613" y="0"/>
                    <a:pt x="613" y="0"/>
                    <a:pt x="612" y="0"/>
                  </a:cubicBezTo>
                  <a:moveTo>
                    <a:pt x="27" y="0"/>
                  </a:moveTo>
                  <a:cubicBezTo>
                    <a:pt x="27" y="0"/>
                    <a:pt x="27" y="0"/>
                    <a:pt x="27" y="0"/>
                  </a:cubicBezTo>
                  <a:cubicBezTo>
                    <a:pt x="27" y="0"/>
                    <a:pt x="27" y="0"/>
                    <a:pt x="27" y="0"/>
                  </a:cubicBezTo>
                  <a:moveTo>
                    <a:pt x="612" y="0"/>
                  </a:moveTo>
                  <a:cubicBezTo>
                    <a:pt x="612" y="0"/>
                    <a:pt x="612" y="0"/>
                    <a:pt x="612" y="0"/>
                  </a:cubicBezTo>
                  <a:cubicBezTo>
                    <a:pt x="612" y="0"/>
                    <a:pt x="612" y="0"/>
                    <a:pt x="612" y="0"/>
                  </a:cubicBezTo>
                  <a:moveTo>
                    <a:pt x="27" y="0"/>
                  </a:moveTo>
                  <a:cubicBezTo>
                    <a:pt x="27" y="0"/>
                    <a:pt x="27" y="0"/>
                    <a:pt x="27" y="0"/>
                  </a:cubicBezTo>
                  <a:cubicBezTo>
                    <a:pt x="27" y="0"/>
                    <a:pt x="27" y="0"/>
                    <a:pt x="27" y="0"/>
                  </a:cubicBezTo>
                  <a:moveTo>
                    <a:pt x="612" y="0"/>
                  </a:moveTo>
                  <a:cubicBezTo>
                    <a:pt x="612" y="0"/>
                    <a:pt x="612" y="0"/>
                    <a:pt x="612" y="0"/>
                  </a:cubicBezTo>
                  <a:cubicBezTo>
                    <a:pt x="612" y="0"/>
                    <a:pt x="612" y="0"/>
                    <a:pt x="612" y="0"/>
                  </a:cubicBezTo>
                  <a:moveTo>
                    <a:pt x="27" y="0"/>
                  </a:moveTo>
                  <a:cubicBezTo>
                    <a:pt x="27" y="0"/>
                    <a:pt x="27" y="0"/>
                    <a:pt x="27" y="0"/>
                  </a:cubicBezTo>
                  <a:cubicBezTo>
                    <a:pt x="27" y="0"/>
                    <a:pt x="27" y="0"/>
                    <a:pt x="27" y="0"/>
                  </a:cubicBezTo>
                  <a:moveTo>
                    <a:pt x="612" y="0"/>
                  </a:moveTo>
                  <a:cubicBezTo>
                    <a:pt x="612" y="0"/>
                    <a:pt x="612" y="0"/>
                    <a:pt x="612" y="0"/>
                  </a:cubicBezTo>
                  <a:cubicBezTo>
                    <a:pt x="612" y="0"/>
                    <a:pt x="612" y="0"/>
                    <a:pt x="612" y="0"/>
                  </a:cubicBezTo>
                  <a:moveTo>
                    <a:pt x="28" y="0"/>
                  </a:moveTo>
                  <a:cubicBezTo>
                    <a:pt x="28" y="0"/>
                    <a:pt x="28" y="0"/>
                    <a:pt x="28" y="0"/>
                  </a:cubicBezTo>
                  <a:cubicBezTo>
                    <a:pt x="28" y="0"/>
                    <a:pt x="28" y="0"/>
                    <a:pt x="28" y="0"/>
                  </a:cubicBezTo>
                  <a:moveTo>
                    <a:pt x="611" y="0"/>
                  </a:moveTo>
                  <a:cubicBezTo>
                    <a:pt x="611" y="0"/>
                    <a:pt x="611" y="0"/>
                    <a:pt x="611" y="0"/>
                  </a:cubicBezTo>
                  <a:cubicBezTo>
                    <a:pt x="611" y="0"/>
                    <a:pt x="611" y="0"/>
                    <a:pt x="611" y="0"/>
                  </a:cubicBezTo>
                  <a:moveTo>
                    <a:pt x="28" y="0"/>
                  </a:moveTo>
                  <a:cubicBezTo>
                    <a:pt x="28" y="0"/>
                    <a:pt x="28" y="0"/>
                    <a:pt x="28" y="0"/>
                  </a:cubicBezTo>
                  <a:cubicBezTo>
                    <a:pt x="28" y="0"/>
                    <a:pt x="28" y="0"/>
                    <a:pt x="28" y="0"/>
                  </a:cubicBezTo>
                  <a:moveTo>
                    <a:pt x="611" y="0"/>
                  </a:moveTo>
                  <a:cubicBezTo>
                    <a:pt x="611" y="0"/>
                    <a:pt x="611" y="0"/>
                    <a:pt x="611" y="0"/>
                  </a:cubicBezTo>
                  <a:cubicBezTo>
                    <a:pt x="611" y="0"/>
                    <a:pt x="611" y="0"/>
                    <a:pt x="611" y="0"/>
                  </a:cubicBezTo>
                  <a:moveTo>
                    <a:pt x="28" y="0"/>
                  </a:moveTo>
                  <a:cubicBezTo>
                    <a:pt x="28" y="0"/>
                    <a:pt x="28" y="0"/>
                    <a:pt x="28" y="0"/>
                  </a:cubicBezTo>
                  <a:cubicBezTo>
                    <a:pt x="28" y="0"/>
                    <a:pt x="28" y="0"/>
                    <a:pt x="28" y="0"/>
                  </a:cubicBezTo>
                  <a:moveTo>
                    <a:pt x="611" y="0"/>
                  </a:moveTo>
                  <a:cubicBezTo>
                    <a:pt x="611" y="0"/>
                    <a:pt x="611" y="0"/>
                    <a:pt x="611" y="0"/>
                  </a:cubicBezTo>
                  <a:cubicBezTo>
                    <a:pt x="611" y="0"/>
                    <a:pt x="611" y="0"/>
                    <a:pt x="611" y="0"/>
                  </a:cubicBezTo>
                  <a:moveTo>
                    <a:pt x="29" y="0"/>
                  </a:moveTo>
                  <a:cubicBezTo>
                    <a:pt x="29" y="0"/>
                    <a:pt x="28" y="0"/>
                    <a:pt x="28" y="0"/>
                  </a:cubicBezTo>
                  <a:cubicBezTo>
                    <a:pt x="28" y="0"/>
                    <a:pt x="29" y="0"/>
                    <a:pt x="29" y="0"/>
                  </a:cubicBezTo>
                  <a:moveTo>
                    <a:pt x="611" y="0"/>
                  </a:moveTo>
                  <a:cubicBezTo>
                    <a:pt x="611" y="0"/>
                    <a:pt x="611" y="0"/>
                    <a:pt x="611" y="0"/>
                  </a:cubicBezTo>
                  <a:cubicBezTo>
                    <a:pt x="611" y="0"/>
                    <a:pt x="611" y="0"/>
                    <a:pt x="611" y="0"/>
                  </a:cubicBezTo>
                  <a:moveTo>
                    <a:pt x="29" y="0"/>
                  </a:moveTo>
                  <a:cubicBezTo>
                    <a:pt x="29" y="0"/>
                    <a:pt x="29" y="0"/>
                    <a:pt x="29" y="0"/>
                  </a:cubicBezTo>
                  <a:cubicBezTo>
                    <a:pt x="29" y="0"/>
                    <a:pt x="29" y="0"/>
                    <a:pt x="29" y="0"/>
                  </a:cubicBezTo>
                  <a:moveTo>
                    <a:pt x="610" y="0"/>
                  </a:moveTo>
                  <a:cubicBezTo>
                    <a:pt x="610" y="0"/>
                    <a:pt x="610" y="0"/>
                    <a:pt x="610" y="0"/>
                  </a:cubicBezTo>
                  <a:cubicBezTo>
                    <a:pt x="610" y="0"/>
                    <a:pt x="610" y="0"/>
                    <a:pt x="610" y="0"/>
                  </a:cubicBezTo>
                  <a:moveTo>
                    <a:pt x="29" y="0"/>
                  </a:moveTo>
                  <a:cubicBezTo>
                    <a:pt x="29" y="0"/>
                    <a:pt x="29" y="0"/>
                    <a:pt x="29" y="0"/>
                  </a:cubicBezTo>
                  <a:cubicBezTo>
                    <a:pt x="29" y="0"/>
                    <a:pt x="29" y="0"/>
                    <a:pt x="29" y="0"/>
                  </a:cubicBezTo>
                  <a:moveTo>
                    <a:pt x="610" y="0"/>
                  </a:moveTo>
                  <a:cubicBezTo>
                    <a:pt x="610" y="0"/>
                    <a:pt x="610" y="0"/>
                    <a:pt x="610" y="0"/>
                  </a:cubicBezTo>
                  <a:cubicBezTo>
                    <a:pt x="610" y="0"/>
                    <a:pt x="610" y="0"/>
                    <a:pt x="610" y="0"/>
                  </a:cubicBezTo>
                  <a:moveTo>
                    <a:pt x="29" y="0"/>
                  </a:moveTo>
                  <a:cubicBezTo>
                    <a:pt x="29" y="0"/>
                    <a:pt x="29" y="0"/>
                    <a:pt x="29" y="0"/>
                  </a:cubicBezTo>
                  <a:cubicBezTo>
                    <a:pt x="29" y="0"/>
                    <a:pt x="29" y="0"/>
                    <a:pt x="29" y="0"/>
                  </a:cubicBezTo>
                  <a:moveTo>
                    <a:pt x="610" y="0"/>
                  </a:moveTo>
                  <a:cubicBezTo>
                    <a:pt x="610" y="0"/>
                    <a:pt x="610" y="0"/>
                    <a:pt x="610" y="0"/>
                  </a:cubicBezTo>
                  <a:cubicBezTo>
                    <a:pt x="610" y="0"/>
                    <a:pt x="610" y="0"/>
                    <a:pt x="610" y="0"/>
                  </a:cubicBezTo>
                  <a:moveTo>
                    <a:pt x="30" y="0"/>
                  </a:moveTo>
                  <a:cubicBezTo>
                    <a:pt x="30" y="0"/>
                    <a:pt x="30" y="0"/>
                    <a:pt x="30" y="0"/>
                  </a:cubicBezTo>
                  <a:cubicBezTo>
                    <a:pt x="30" y="0"/>
                    <a:pt x="30" y="0"/>
                    <a:pt x="30" y="0"/>
                  </a:cubicBezTo>
                  <a:moveTo>
                    <a:pt x="609" y="0"/>
                  </a:moveTo>
                  <a:cubicBezTo>
                    <a:pt x="609" y="0"/>
                    <a:pt x="610" y="0"/>
                    <a:pt x="610" y="0"/>
                  </a:cubicBezTo>
                  <a:cubicBezTo>
                    <a:pt x="610" y="0"/>
                    <a:pt x="609" y="0"/>
                    <a:pt x="609" y="0"/>
                  </a:cubicBezTo>
                  <a:moveTo>
                    <a:pt x="30" y="0"/>
                  </a:moveTo>
                  <a:cubicBezTo>
                    <a:pt x="30" y="0"/>
                    <a:pt x="30" y="0"/>
                    <a:pt x="30" y="0"/>
                  </a:cubicBezTo>
                  <a:cubicBezTo>
                    <a:pt x="30" y="0"/>
                    <a:pt x="30" y="0"/>
                    <a:pt x="30" y="0"/>
                  </a:cubicBezTo>
                  <a:moveTo>
                    <a:pt x="609" y="0"/>
                  </a:moveTo>
                  <a:cubicBezTo>
                    <a:pt x="609" y="0"/>
                    <a:pt x="609" y="0"/>
                    <a:pt x="609" y="0"/>
                  </a:cubicBezTo>
                  <a:cubicBezTo>
                    <a:pt x="609" y="0"/>
                    <a:pt x="609" y="0"/>
                    <a:pt x="609" y="0"/>
                  </a:cubicBezTo>
                  <a:moveTo>
                    <a:pt x="30" y="0"/>
                  </a:moveTo>
                  <a:cubicBezTo>
                    <a:pt x="30" y="0"/>
                    <a:pt x="30" y="0"/>
                    <a:pt x="30" y="0"/>
                  </a:cubicBezTo>
                  <a:cubicBezTo>
                    <a:pt x="30" y="0"/>
                    <a:pt x="30" y="0"/>
                    <a:pt x="30" y="0"/>
                  </a:cubicBezTo>
                  <a:moveTo>
                    <a:pt x="609" y="0"/>
                  </a:moveTo>
                  <a:cubicBezTo>
                    <a:pt x="609" y="0"/>
                    <a:pt x="609" y="0"/>
                    <a:pt x="609" y="0"/>
                  </a:cubicBezTo>
                  <a:cubicBezTo>
                    <a:pt x="609" y="0"/>
                    <a:pt x="609" y="0"/>
                    <a:pt x="609" y="0"/>
                  </a:cubicBezTo>
                  <a:moveTo>
                    <a:pt x="609" y="0"/>
                  </a:moveTo>
                  <a:cubicBezTo>
                    <a:pt x="609" y="0"/>
                    <a:pt x="609" y="0"/>
                    <a:pt x="609" y="0"/>
                  </a:cubicBezTo>
                  <a:cubicBezTo>
                    <a:pt x="609" y="0"/>
                    <a:pt x="609" y="0"/>
                    <a:pt x="609" y="0"/>
                  </a:cubicBezTo>
                  <a:moveTo>
                    <a:pt x="31" y="0"/>
                  </a:moveTo>
                  <a:cubicBezTo>
                    <a:pt x="30" y="0"/>
                    <a:pt x="30" y="0"/>
                    <a:pt x="30" y="0"/>
                  </a:cubicBezTo>
                  <a:cubicBezTo>
                    <a:pt x="30" y="0"/>
                    <a:pt x="30" y="0"/>
                    <a:pt x="31" y="0"/>
                  </a:cubicBezTo>
                  <a:moveTo>
                    <a:pt x="608" y="0"/>
                  </a:moveTo>
                  <a:cubicBezTo>
                    <a:pt x="608" y="0"/>
                    <a:pt x="608" y="0"/>
                    <a:pt x="608" y="0"/>
                  </a:cubicBezTo>
                  <a:cubicBezTo>
                    <a:pt x="608" y="0"/>
                    <a:pt x="608" y="0"/>
                    <a:pt x="608" y="0"/>
                  </a:cubicBezTo>
                  <a:moveTo>
                    <a:pt x="31" y="0"/>
                  </a:moveTo>
                  <a:cubicBezTo>
                    <a:pt x="31" y="0"/>
                    <a:pt x="31" y="0"/>
                    <a:pt x="31" y="0"/>
                  </a:cubicBezTo>
                  <a:cubicBezTo>
                    <a:pt x="31" y="0"/>
                    <a:pt x="31" y="0"/>
                    <a:pt x="31" y="0"/>
                  </a:cubicBezTo>
                  <a:moveTo>
                    <a:pt x="608" y="0"/>
                  </a:moveTo>
                  <a:cubicBezTo>
                    <a:pt x="608" y="0"/>
                    <a:pt x="608" y="0"/>
                    <a:pt x="608" y="0"/>
                  </a:cubicBezTo>
                  <a:cubicBezTo>
                    <a:pt x="608" y="0"/>
                    <a:pt x="608" y="0"/>
                    <a:pt x="608" y="0"/>
                  </a:cubicBezTo>
                  <a:moveTo>
                    <a:pt x="31" y="0"/>
                  </a:moveTo>
                  <a:cubicBezTo>
                    <a:pt x="31" y="0"/>
                    <a:pt x="31" y="0"/>
                    <a:pt x="31" y="0"/>
                  </a:cubicBezTo>
                  <a:cubicBezTo>
                    <a:pt x="31" y="0"/>
                    <a:pt x="31" y="0"/>
                    <a:pt x="31" y="0"/>
                  </a:cubicBezTo>
                  <a:moveTo>
                    <a:pt x="31" y="0"/>
                  </a:moveTo>
                  <a:cubicBezTo>
                    <a:pt x="31" y="0"/>
                    <a:pt x="31" y="0"/>
                    <a:pt x="31" y="0"/>
                  </a:cubicBezTo>
                  <a:cubicBezTo>
                    <a:pt x="31" y="0"/>
                    <a:pt x="31" y="0"/>
                    <a:pt x="31" y="0"/>
                  </a:cubicBezTo>
                  <a:moveTo>
                    <a:pt x="608" y="0"/>
                  </a:moveTo>
                  <a:cubicBezTo>
                    <a:pt x="608" y="0"/>
                    <a:pt x="608" y="0"/>
                    <a:pt x="608" y="0"/>
                  </a:cubicBezTo>
                  <a:cubicBezTo>
                    <a:pt x="608" y="0"/>
                    <a:pt x="608" y="0"/>
                    <a:pt x="608" y="0"/>
                  </a:cubicBezTo>
                  <a:moveTo>
                    <a:pt x="32" y="0"/>
                  </a:moveTo>
                  <a:cubicBezTo>
                    <a:pt x="32" y="0"/>
                    <a:pt x="32" y="0"/>
                    <a:pt x="32" y="0"/>
                  </a:cubicBezTo>
                  <a:cubicBezTo>
                    <a:pt x="32" y="0"/>
                    <a:pt x="32" y="0"/>
                    <a:pt x="32" y="0"/>
                  </a:cubicBezTo>
                  <a:moveTo>
                    <a:pt x="607" y="0"/>
                  </a:moveTo>
                  <a:cubicBezTo>
                    <a:pt x="608" y="0"/>
                    <a:pt x="608" y="0"/>
                    <a:pt x="608" y="0"/>
                  </a:cubicBezTo>
                  <a:cubicBezTo>
                    <a:pt x="608" y="0"/>
                    <a:pt x="608" y="0"/>
                    <a:pt x="607" y="0"/>
                  </a:cubicBezTo>
                </a:path>
              </a:pathLst>
            </a:cu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 name="Freeform 34"/>
            <p:cNvSpPr>
              <a:spLocks/>
            </p:cNvSpPr>
            <p:nvPr/>
          </p:nvSpPr>
          <p:spPr bwMode="auto">
            <a:xfrm>
              <a:off x="8713788" y="4573588"/>
              <a:ext cx="2432050" cy="776288"/>
            </a:xfrm>
            <a:custGeom>
              <a:avLst/>
              <a:gdLst>
                <a:gd name="T0" fmla="*/ 390 w 639"/>
                <a:gd name="T1" fmla="*/ 0 h 204"/>
                <a:gd name="T2" fmla="*/ 183 w 639"/>
                <a:gd name="T3" fmla="*/ 0 h 204"/>
                <a:gd name="T4" fmla="*/ 136 w 639"/>
                <a:gd name="T5" fmla="*/ 0 h 204"/>
                <a:gd name="T6" fmla="*/ 32 w 639"/>
                <a:gd name="T7" fmla="*/ 0 h 204"/>
                <a:gd name="T8" fmla="*/ 31 w 639"/>
                <a:gd name="T9" fmla="*/ 0 h 204"/>
                <a:gd name="T10" fmla="*/ 31 w 639"/>
                <a:gd name="T11" fmla="*/ 0 h 204"/>
                <a:gd name="T12" fmla="*/ 30 w 639"/>
                <a:gd name="T13" fmla="*/ 0 h 204"/>
                <a:gd name="T14" fmla="*/ 30 w 639"/>
                <a:gd name="T15" fmla="*/ 0 h 204"/>
                <a:gd name="T16" fmla="*/ 30 w 639"/>
                <a:gd name="T17" fmla="*/ 0 h 204"/>
                <a:gd name="T18" fmla="*/ 29 w 639"/>
                <a:gd name="T19" fmla="*/ 0 h 204"/>
                <a:gd name="T20" fmla="*/ 29 w 639"/>
                <a:gd name="T21" fmla="*/ 0 h 204"/>
                <a:gd name="T22" fmla="*/ 28 w 639"/>
                <a:gd name="T23" fmla="*/ 0 h 204"/>
                <a:gd name="T24" fmla="*/ 28 w 639"/>
                <a:gd name="T25" fmla="*/ 0 h 204"/>
                <a:gd name="T26" fmla="*/ 27 w 639"/>
                <a:gd name="T27" fmla="*/ 0 h 204"/>
                <a:gd name="T28" fmla="*/ 27 w 639"/>
                <a:gd name="T29" fmla="*/ 0 h 204"/>
                <a:gd name="T30" fmla="*/ 27 w 639"/>
                <a:gd name="T31" fmla="*/ 0 h 204"/>
                <a:gd name="T32" fmla="*/ 26 w 639"/>
                <a:gd name="T33" fmla="*/ 0 h 204"/>
                <a:gd name="T34" fmla="*/ 24 w 639"/>
                <a:gd name="T35" fmla="*/ 1 h 204"/>
                <a:gd name="T36" fmla="*/ 23 w 639"/>
                <a:gd name="T37" fmla="*/ 1 h 204"/>
                <a:gd name="T38" fmla="*/ 1 w 639"/>
                <a:gd name="T39" fmla="*/ 12 h 204"/>
                <a:gd name="T40" fmla="*/ 320 w 639"/>
                <a:gd name="T41" fmla="*/ 134 h 204"/>
                <a:gd name="T42" fmla="*/ 638 w 639"/>
                <a:gd name="T43" fmla="*/ 12 h 204"/>
                <a:gd name="T44" fmla="*/ 623 w 639"/>
                <a:gd name="T45" fmla="*/ 3 h 204"/>
                <a:gd name="T46" fmla="*/ 623 w 639"/>
                <a:gd name="T47" fmla="*/ 3 h 204"/>
                <a:gd name="T48" fmla="*/ 623 w 639"/>
                <a:gd name="T49" fmla="*/ 2 h 204"/>
                <a:gd name="T50" fmla="*/ 622 w 639"/>
                <a:gd name="T51" fmla="*/ 2 h 204"/>
                <a:gd name="T52" fmla="*/ 622 w 639"/>
                <a:gd name="T53" fmla="*/ 2 h 204"/>
                <a:gd name="T54" fmla="*/ 622 w 639"/>
                <a:gd name="T55" fmla="*/ 2 h 204"/>
                <a:gd name="T56" fmla="*/ 621 w 639"/>
                <a:gd name="T57" fmla="*/ 2 h 204"/>
                <a:gd name="T58" fmla="*/ 619 w 639"/>
                <a:gd name="T59" fmla="*/ 1 h 204"/>
                <a:gd name="T60" fmla="*/ 618 w 639"/>
                <a:gd name="T61" fmla="*/ 1 h 204"/>
                <a:gd name="T62" fmla="*/ 618 w 639"/>
                <a:gd name="T63" fmla="*/ 1 h 204"/>
                <a:gd name="T64" fmla="*/ 617 w 639"/>
                <a:gd name="T65" fmla="*/ 1 h 204"/>
                <a:gd name="T66" fmla="*/ 617 w 639"/>
                <a:gd name="T67" fmla="*/ 1 h 204"/>
                <a:gd name="T68" fmla="*/ 617 w 639"/>
                <a:gd name="T69" fmla="*/ 1 h 204"/>
                <a:gd name="T70" fmla="*/ 616 w 639"/>
                <a:gd name="T71" fmla="*/ 1 h 204"/>
                <a:gd name="T72" fmla="*/ 616 w 639"/>
                <a:gd name="T73" fmla="*/ 1 h 204"/>
                <a:gd name="T74" fmla="*/ 616 w 639"/>
                <a:gd name="T75" fmla="*/ 1 h 204"/>
                <a:gd name="T76" fmla="*/ 615 w 639"/>
                <a:gd name="T77" fmla="*/ 0 h 204"/>
                <a:gd name="T78" fmla="*/ 615 w 639"/>
                <a:gd name="T79" fmla="*/ 0 h 204"/>
                <a:gd name="T80" fmla="*/ 614 w 639"/>
                <a:gd name="T81" fmla="*/ 0 h 204"/>
                <a:gd name="T82" fmla="*/ 614 w 639"/>
                <a:gd name="T83" fmla="*/ 0 h 204"/>
                <a:gd name="T84" fmla="*/ 613 w 639"/>
                <a:gd name="T85" fmla="*/ 0 h 204"/>
                <a:gd name="T86" fmla="*/ 613 w 639"/>
                <a:gd name="T87" fmla="*/ 0 h 204"/>
                <a:gd name="T88" fmla="*/ 612 w 639"/>
                <a:gd name="T89" fmla="*/ 0 h 204"/>
                <a:gd name="T90" fmla="*/ 612 w 639"/>
                <a:gd name="T91" fmla="*/ 0 h 204"/>
                <a:gd name="T92" fmla="*/ 611 w 639"/>
                <a:gd name="T93" fmla="*/ 0 h 204"/>
                <a:gd name="T94" fmla="*/ 611 w 639"/>
                <a:gd name="T95" fmla="*/ 0 h 204"/>
                <a:gd name="T96" fmla="*/ 611 w 639"/>
                <a:gd name="T97" fmla="*/ 0 h 204"/>
                <a:gd name="T98" fmla="*/ 610 w 639"/>
                <a:gd name="T99" fmla="*/ 0 h 204"/>
                <a:gd name="T100" fmla="*/ 610 w 639"/>
                <a:gd name="T101" fmla="*/ 0 h 204"/>
                <a:gd name="T102" fmla="*/ 609 w 639"/>
                <a:gd name="T103" fmla="*/ 0 h 204"/>
                <a:gd name="T104" fmla="*/ 609 w 639"/>
                <a:gd name="T105" fmla="*/ 0 h 204"/>
                <a:gd name="T106" fmla="*/ 609 w 639"/>
                <a:gd name="T107" fmla="*/ 0 h 204"/>
                <a:gd name="T108" fmla="*/ 608 w 639"/>
                <a:gd name="T109" fmla="*/ 0 h 204"/>
                <a:gd name="T110" fmla="*/ 608 w 639"/>
                <a:gd name="T111" fmla="*/ 0 h 204"/>
                <a:gd name="T112" fmla="*/ 607 w 639"/>
                <a:gd name="T11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204">
                  <a:moveTo>
                    <a:pt x="607" y="0"/>
                  </a:moveTo>
                  <a:cubicBezTo>
                    <a:pt x="413" y="0"/>
                    <a:pt x="413" y="0"/>
                    <a:pt x="413" y="0"/>
                  </a:cubicBezTo>
                  <a:cubicBezTo>
                    <a:pt x="390" y="0"/>
                    <a:pt x="390" y="0"/>
                    <a:pt x="390" y="0"/>
                  </a:cubicBezTo>
                  <a:cubicBezTo>
                    <a:pt x="368" y="0"/>
                    <a:pt x="368" y="0"/>
                    <a:pt x="368" y="0"/>
                  </a:cubicBezTo>
                  <a:cubicBezTo>
                    <a:pt x="366" y="0"/>
                    <a:pt x="366" y="0"/>
                    <a:pt x="366" y="0"/>
                  </a:cubicBezTo>
                  <a:cubicBezTo>
                    <a:pt x="183" y="0"/>
                    <a:pt x="183" y="0"/>
                    <a:pt x="183" y="0"/>
                  </a:cubicBezTo>
                  <a:cubicBezTo>
                    <a:pt x="168" y="0"/>
                    <a:pt x="168" y="0"/>
                    <a:pt x="168" y="0"/>
                  </a:cubicBezTo>
                  <a:cubicBezTo>
                    <a:pt x="138" y="0"/>
                    <a:pt x="138" y="0"/>
                    <a:pt x="138" y="0"/>
                  </a:cubicBezTo>
                  <a:cubicBezTo>
                    <a:pt x="136" y="0"/>
                    <a:pt x="136" y="0"/>
                    <a:pt x="136" y="0"/>
                  </a:cubicBezTo>
                  <a:cubicBezTo>
                    <a:pt x="32" y="0"/>
                    <a:pt x="32"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1" y="0"/>
                    <a:pt x="31" y="0"/>
                    <a:pt x="31" y="0"/>
                  </a:cubicBezTo>
                  <a:cubicBezTo>
                    <a:pt x="31" y="0"/>
                    <a:pt x="31" y="0"/>
                    <a:pt x="31" y="0"/>
                  </a:cubicBezTo>
                  <a:cubicBezTo>
                    <a:pt x="31" y="0"/>
                    <a:pt x="31" y="0"/>
                    <a:pt x="31" y="0"/>
                  </a:cubicBezTo>
                  <a:cubicBezTo>
                    <a:pt x="31" y="0"/>
                    <a:pt x="31" y="0"/>
                    <a:pt x="31" y="0"/>
                  </a:cubicBezTo>
                  <a:cubicBezTo>
                    <a:pt x="31" y="0"/>
                    <a:pt x="31" y="0"/>
                    <a:pt x="31" y="0"/>
                  </a:cubicBezTo>
                  <a:cubicBezTo>
                    <a:pt x="30" y="0"/>
                    <a:pt x="30" y="0"/>
                    <a:pt x="30" y="0"/>
                  </a:cubicBezTo>
                  <a:cubicBezTo>
                    <a:pt x="30" y="0"/>
                    <a:pt x="30" y="0"/>
                    <a:pt x="30" y="0"/>
                  </a:cubicBezTo>
                  <a:cubicBezTo>
                    <a:pt x="30" y="0"/>
                    <a:pt x="30" y="0"/>
                    <a:pt x="30" y="0"/>
                  </a:cubicBezTo>
                  <a:cubicBezTo>
                    <a:pt x="30" y="0"/>
                    <a:pt x="30" y="0"/>
                    <a:pt x="30" y="0"/>
                  </a:cubicBezTo>
                  <a:cubicBezTo>
                    <a:pt x="30" y="0"/>
                    <a:pt x="30" y="0"/>
                    <a:pt x="30" y="0"/>
                  </a:cubicBezTo>
                  <a:cubicBezTo>
                    <a:pt x="30" y="0"/>
                    <a:pt x="30" y="0"/>
                    <a:pt x="30" y="0"/>
                  </a:cubicBezTo>
                  <a:cubicBezTo>
                    <a:pt x="30" y="0"/>
                    <a:pt x="30" y="0"/>
                    <a:pt x="30" y="0"/>
                  </a:cubicBezTo>
                  <a:cubicBezTo>
                    <a:pt x="30"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0"/>
                    <a:pt x="26" y="0"/>
                    <a:pt x="26" y="0"/>
                  </a:cubicBezTo>
                  <a:cubicBezTo>
                    <a:pt x="26" y="0"/>
                    <a:pt x="26" y="0"/>
                    <a:pt x="26" y="0"/>
                  </a:cubicBezTo>
                  <a:cubicBezTo>
                    <a:pt x="25" y="0"/>
                    <a:pt x="25" y="0"/>
                    <a:pt x="24" y="0"/>
                  </a:cubicBezTo>
                  <a:cubicBezTo>
                    <a:pt x="24" y="0"/>
                    <a:pt x="24" y="0"/>
                    <a:pt x="24" y="0"/>
                  </a:cubicBezTo>
                  <a:cubicBezTo>
                    <a:pt x="24" y="0"/>
                    <a:pt x="24" y="1"/>
                    <a:pt x="24" y="1"/>
                  </a:cubicBezTo>
                  <a:cubicBezTo>
                    <a:pt x="24" y="1"/>
                    <a:pt x="24" y="1"/>
                    <a:pt x="24" y="1"/>
                  </a:cubicBezTo>
                  <a:cubicBezTo>
                    <a:pt x="23" y="1"/>
                    <a:pt x="23" y="1"/>
                    <a:pt x="23" y="1"/>
                  </a:cubicBezTo>
                  <a:cubicBezTo>
                    <a:pt x="23" y="1"/>
                    <a:pt x="23" y="1"/>
                    <a:pt x="23" y="1"/>
                  </a:cubicBezTo>
                  <a:cubicBezTo>
                    <a:pt x="23" y="1"/>
                    <a:pt x="23" y="1"/>
                    <a:pt x="23" y="1"/>
                  </a:cubicBezTo>
                  <a:cubicBezTo>
                    <a:pt x="23" y="1"/>
                    <a:pt x="23" y="1"/>
                    <a:pt x="23" y="1"/>
                  </a:cubicBezTo>
                  <a:cubicBezTo>
                    <a:pt x="14" y="2"/>
                    <a:pt x="7" y="6"/>
                    <a:pt x="1" y="12"/>
                  </a:cubicBezTo>
                  <a:cubicBezTo>
                    <a:pt x="1" y="12"/>
                    <a:pt x="1" y="12"/>
                    <a:pt x="0" y="12"/>
                  </a:cubicBezTo>
                  <a:cubicBezTo>
                    <a:pt x="237" y="204"/>
                    <a:pt x="237" y="204"/>
                    <a:pt x="237" y="204"/>
                  </a:cubicBezTo>
                  <a:cubicBezTo>
                    <a:pt x="320" y="134"/>
                    <a:pt x="320" y="134"/>
                    <a:pt x="320" y="134"/>
                  </a:cubicBezTo>
                  <a:cubicBezTo>
                    <a:pt x="401" y="203"/>
                    <a:pt x="401" y="203"/>
                    <a:pt x="401" y="203"/>
                  </a:cubicBezTo>
                  <a:cubicBezTo>
                    <a:pt x="639" y="12"/>
                    <a:pt x="639" y="12"/>
                    <a:pt x="639" y="12"/>
                  </a:cubicBezTo>
                  <a:cubicBezTo>
                    <a:pt x="639" y="12"/>
                    <a:pt x="638" y="12"/>
                    <a:pt x="638" y="12"/>
                  </a:cubicBezTo>
                  <a:cubicBezTo>
                    <a:pt x="634" y="8"/>
                    <a:pt x="629" y="5"/>
                    <a:pt x="624" y="3"/>
                  </a:cubicBezTo>
                  <a:cubicBezTo>
                    <a:pt x="624" y="3"/>
                    <a:pt x="624" y="3"/>
                    <a:pt x="624" y="3"/>
                  </a:cubicBezTo>
                  <a:cubicBezTo>
                    <a:pt x="624" y="3"/>
                    <a:pt x="623" y="3"/>
                    <a:pt x="623" y="3"/>
                  </a:cubicBezTo>
                  <a:cubicBezTo>
                    <a:pt x="623" y="3"/>
                    <a:pt x="623" y="3"/>
                    <a:pt x="623" y="3"/>
                  </a:cubicBezTo>
                  <a:cubicBezTo>
                    <a:pt x="623" y="3"/>
                    <a:pt x="623" y="3"/>
                    <a:pt x="623" y="3"/>
                  </a:cubicBezTo>
                  <a:cubicBezTo>
                    <a:pt x="623" y="3"/>
                    <a:pt x="623" y="3"/>
                    <a:pt x="623" y="3"/>
                  </a:cubicBezTo>
                  <a:cubicBezTo>
                    <a:pt x="623" y="3"/>
                    <a:pt x="623" y="3"/>
                    <a:pt x="623" y="2"/>
                  </a:cubicBezTo>
                  <a:cubicBezTo>
                    <a:pt x="623" y="2"/>
                    <a:pt x="623" y="2"/>
                    <a:pt x="623" y="2"/>
                  </a:cubicBezTo>
                  <a:cubicBezTo>
                    <a:pt x="623" y="2"/>
                    <a:pt x="623" y="2"/>
                    <a:pt x="623" y="2"/>
                  </a:cubicBezTo>
                  <a:cubicBezTo>
                    <a:pt x="623" y="2"/>
                    <a:pt x="623" y="2"/>
                    <a:pt x="623" y="2"/>
                  </a:cubicBezTo>
                  <a:cubicBezTo>
                    <a:pt x="623" y="2"/>
                    <a:pt x="622" y="2"/>
                    <a:pt x="622" y="2"/>
                  </a:cubicBezTo>
                  <a:cubicBezTo>
                    <a:pt x="622" y="2"/>
                    <a:pt x="622" y="2"/>
                    <a:pt x="622" y="2"/>
                  </a:cubicBezTo>
                  <a:cubicBezTo>
                    <a:pt x="622" y="2"/>
                    <a:pt x="622" y="2"/>
                    <a:pt x="622" y="2"/>
                  </a:cubicBezTo>
                  <a:cubicBezTo>
                    <a:pt x="622" y="2"/>
                    <a:pt x="622" y="2"/>
                    <a:pt x="622" y="2"/>
                  </a:cubicBezTo>
                  <a:cubicBezTo>
                    <a:pt x="622" y="2"/>
                    <a:pt x="622" y="2"/>
                    <a:pt x="622" y="2"/>
                  </a:cubicBezTo>
                  <a:cubicBezTo>
                    <a:pt x="622" y="2"/>
                    <a:pt x="622" y="2"/>
                    <a:pt x="622" y="2"/>
                  </a:cubicBezTo>
                  <a:cubicBezTo>
                    <a:pt x="622" y="2"/>
                    <a:pt x="622" y="2"/>
                    <a:pt x="622" y="2"/>
                  </a:cubicBezTo>
                  <a:cubicBezTo>
                    <a:pt x="622" y="2"/>
                    <a:pt x="622" y="2"/>
                    <a:pt x="622" y="2"/>
                  </a:cubicBezTo>
                  <a:cubicBezTo>
                    <a:pt x="622" y="2"/>
                    <a:pt x="621" y="2"/>
                    <a:pt x="621" y="2"/>
                  </a:cubicBezTo>
                  <a:cubicBezTo>
                    <a:pt x="621" y="2"/>
                    <a:pt x="621" y="2"/>
                    <a:pt x="621" y="2"/>
                  </a:cubicBezTo>
                  <a:cubicBezTo>
                    <a:pt x="621" y="2"/>
                    <a:pt x="621" y="2"/>
                    <a:pt x="621" y="2"/>
                  </a:cubicBezTo>
                  <a:cubicBezTo>
                    <a:pt x="621" y="2"/>
                    <a:pt x="621" y="2"/>
                    <a:pt x="621" y="2"/>
                  </a:cubicBezTo>
                  <a:cubicBezTo>
                    <a:pt x="620" y="2"/>
                    <a:pt x="620" y="1"/>
                    <a:pt x="619" y="1"/>
                  </a:cubicBezTo>
                  <a:cubicBezTo>
                    <a:pt x="619" y="1"/>
                    <a:pt x="619" y="1"/>
                    <a:pt x="619" y="1"/>
                  </a:cubicBezTo>
                  <a:cubicBezTo>
                    <a:pt x="619" y="1"/>
                    <a:pt x="619" y="1"/>
                    <a:pt x="619" y="1"/>
                  </a:cubicBezTo>
                  <a:cubicBezTo>
                    <a:pt x="618" y="1"/>
                    <a:pt x="618" y="1"/>
                    <a:pt x="618" y="1"/>
                  </a:cubicBezTo>
                  <a:cubicBezTo>
                    <a:pt x="618" y="1"/>
                    <a:pt x="618" y="1"/>
                    <a:pt x="618" y="1"/>
                  </a:cubicBezTo>
                  <a:cubicBezTo>
                    <a:pt x="618" y="1"/>
                    <a:pt x="618" y="1"/>
                    <a:pt x="618" y="1"/>
                  </a:cubicBezTo>
                  <a:cubicBezTo>
                    <a:pt x="618" y="1"/>
                    <a:pt x="618" y="1"/>
                    <a:pt x="618" y="1"/>
                  </a:cubicBezTo>
                  <a:cubicBezTo>
                    <a:pt x="618" y="1"/>
                    <a:pt x="618" y="1"/>
                    <a:pt x="618" y="1"/>
                  </a:cubicBezTo>
                  <a:cubicBezTo>
                    <a:pt x="618" y="1"/>
                    <a:pt x="618" y="1"/>
                    <a:pt x="618" y="1"/>
                  </a:cubicBezTo>
                  <a:cubicBezTo>
                    <a:pt x="618" y="1"/>
                    <a:pt x="618" y="1"/>
                    <a:pt x="618" y="1"/>
                  </a:cubicBezTo>
                  <a:cubicBezTo>
                    <a:pt x="618" y="1"/>
                    <a:pt x="618" y="1"/>
                    <a:pt x="617" y="1"/>
                  </a:cubicBezTo>
                  <a:cubicBezTo>
                    <a:pt x="617" y="1"/>
                    <a:pt x="617" y="1"/>
                    <a:pt x="617" y="1"/>
                  </a:cubicBezTo>
                  <a:cubicBezTo>
                    <a:pt x="617" y="1"/>
                    <a:pt x="617" y="1"/>
                    <a:pt x="617" y="1"/>
                  </a:cubicBezTo>
                  <a:cubicBezTo>
                    <a:pt x="617" y="1"/>
                    <a:pt x="617" y="1"/>
                    <a:pt x="617" y="1"/>
                  </a:cubicBezTo>
                  <a:cubicBezTo>
                    <a:pt x="617" y="1"/>
                    <a:pt x="617" y="1"/>
                    <a:pt x="617" y="1"/>
                  </a:cubicBezTo>
                  <a:cubicBezTo>
                    <a:pt x="617" y="1"/>
                    <a:pt x="617" y="1"/>
                    <a:pt x="617" y="1"/>
                  </a:cubicBezTo>
                  <a:cubicBezTo>
                    <a:pt x="617" y="1"/>
                    <a:pt x="617" y="1"/>
                    <a:pt x="617" y="1"/>
                  </a:cubicBezTo>
                  <a:cubicBezTo>
                    <a:pt x="617" y="1"/>
                    <a:pt x="617" y="1"/>
                    <a:pt x="617" y="1"/>
                  </a:cubicBezTo>
                  <a:cubicBezTo>
                    <a:pt x="617" y="1"/>
                    <a:pt x="616" y="1"/>
                    <a:pt x="616" y="1"/>
                  </a:cubicBezTo>
                  <a:cubicBezTo>
                    <a:pt x="616" y="1"/>
                    <a:pt x="616" y="1"/>
                    <a:pt x="616" y="1"/>
                  </a:cubicBezTo>
                  <a:cubicBezTo>
                    <a:pt x="616" y="1"/>
                    <a:pt x="616" y="1"/>
                    <a:pt x="616" y="1"/>
                  </a:cubicBezTo>
                  <a:cubicBezTo>
                    <a:pt x="616" y="1"/>
                    <a:pt x="616" y="1"/>
                    <a:pt x="616" y="1"/>
                  </a:cubicBezTo>
                  <a:cubicBezTo>
                    <a:pt x="616" y="1"/>
                    <a:pt x="616" y="1"/>
                    <a:pt x="616" y="1"/>
                  </a:cubicBezTo>
                  <a:cubicBezTo>
                    <a:pt x="616" y="1"/>
                    <a:pt x="616" y="1"/>
                    <a:pt x="616" y="1"/>
                  </a:cubicBezTo>
                  <a:cubicBezTo>
                    <a:pt x="616" y="1"/>
                    <a:pt x="616" y="1"/>
                    <a:pt x="616" y="1"/>
                  </a:cubicBezTo>
                  <a:cubicBezTo>
                    <a:pt x="616" y="1"/>
                    <a:pt x="616" y="1"/>
                    <a:pt x="616" y="1"/>
                  </a:cubicBezTo>
                  <a:cubicBezTo>
                    <a:pt x="615" y="1"/>
                    <a:pt x="615" y="0"/>
                    <a:pt x="615" y="0"/>
                  </a:cubicBezTo>
                  <a:cubicBezTo>
                    <a:pt x="615" y="0"/>
                    <a:pt x="615" y="0"/>
                    <a:pt x="615" y="0"/>
                  </a:cubicBezTo>
                  <a:cubicBezTo>
                    <a:pt x="615" y="0"/>
                    <a:pt x="615" y="0"/>
                    <a:pt x="615" y="0"/>
                  </a:cubicBezTo>
                  <a:cubicBezTo>
                    <a:pt x="615" y="0"/>
                    <a:pt x="615" y="0"/>
                    <a:pt x="615" y="0"/>
                  </a:cubicBezTo>
                  <a:cubicBezTo>
                    <a:pt x="615" y="0"/>
                    <a:pt x="615" y="0"/>
                    <a:pt x="615" y="0"/>
                  </a:cubicBezTo>
                  <a:cubicBezTo>
                    <a:pt x="615" y="0"/>
                    <a:pt x="615" y="0"/>
                    <a:pt x="615" y="0"/>
                  </a:cubicBezTo>
                  <a:cubicBezTo>
                    <a:pt x="615" y="0"/>
                    <a:pt x="615" y="0"/>
                    <a:pt x="615" y="0"/>
                  </a:cubicBezTo>
                  <a:cubicBezTo>
                    <a:pt x="615" y="0"/>
                    <a:pt x="614" y="0"/>
                    <a:pt x="614" y="0"/>
                  </a:cubicBezTo>
                  <a:cubicBezTo>
                    <a:pt x="614" y="0"/>
                    <a:pt x="614" y="0"/>
                    <a:pt x="614" y="0"/>
                  </a:cubicBezTo>
                  <a:cubicBezTo>
                    <a:pt x="614" y="0"/>
                    <a:pt x="614" y="0"/>
                    <a:pt x="614" y="0"/>
                  </a:cubicBezTo>
                  <a:cubicBezTo>
                    <a:pt x="614" y="0"/>
                    <a:pt x="614" y="0"/>
                    <a:pt x="614" y="0"/>
                  </a:cubicBezTo>
                  <a:cubicBezTo>
                    <a:pt x="614" y="0"/>
                    <a:pt x="614" y="0"/>
                    <a:pt x="614" y="0"/>
                  </a:cubicBezTo>
                  <a:cubicBezTo>
                    <a:pt x="614" y="0"/>
                    <a:pt x="614" y="0"/>
                    <a:pt x="613" y="0"/>
                  </a:cubicBezTo>
                  <a:cubicBezTo>
                    <a:pt x="613" y="0"/>
                    <a:pt x="613" y="0"/>
                    <a:pt x="613" y="0"/>
                  </a:cubicBezTo>
                  <a:cubicBezTo>
                    <a:pt x="613" y="0"/>
                    <a:pt x="613" y="0"/>
                    <a:pt x="613" y="0"/>
                  </a:cubicBezTo>
                  <a:cubicBezTo>
                    <a:pt x="613" y="0"/>
                    <a:pt x="613" y="0"/>
                    <a:pt x="613" y="0"/>
                  </a:cubicBezTo>
                  <a:cubicBezTo>
                    <a:pt x="613" y="0"/>
                    <a:pt x="613" y="0"/>
                    <a:pt x="613" y="0"/>
                  </a:cubicBezTo>
                  <a:cubicBezTo>
                    <a:pt x="613" y="0"/>
                    <a:pt x="613" y="0"/>
                    <a:pt x="613" y="0"/>
                  </a:cubicBezTo>
                  <a:cubicBezTo>
                    <a:pt x="613" y="0"/>
                    <a:pt x="613" y="0"/>
                    <a:pt x="613" y="0"/>
                  </a:cubicBezTo>
                  <a:cubicBezTo>
                    <a:pt x="613" y="0"/>
                    <a:pt x="613" y="0"/>
                    <a:pt x="612" y="0"/>
                  </a:cubicBezTo>
                  <a:cubicBezTo>
                    <a:pt x="612" y="0"/>
                    <a:pt x="612" y="0"/>
                    <a:pt x="612" y="0"/>
                  </a:cubicBezTo>
                  <a:cubicBezTo>
                    <a:pt x="612" y="0"/>
                    <a:pt x="612" y="0"/>
                    <a:pt x="612" y="0"/>
                  </a:cubicBezTo>
                  <a:cubicBezTo>
                    <a:pt x="612" y="0"/>
                    <a:pt x="612" y="0"/>
                    <a:pt x="612" y="0"/>
                  </a:cubicBezTo>
                  <a:cubicBezTo>
                    <a:pt x="612" y="0"/>
                    <a:pt x="612" y="0"/>
                    <a:pt x="612" y="0"/>
                  </a:cubicBezTo>
                  <a:cubicBezTo>
                    <a:pt x="612" y="0"/>
                    <a:pt x="612" y="0"/>
                    <a:pt x="612" y="0"/>
                  </a:cubicBezTo>
                  <a:cubicBezTo>
                    <a:pt x="612" y="0"/>
                    <a:pt x="612" y="0"/>
                    <a:pt x="612" y="0"/>
                  </a:cubicBezTo>
                  <a:cubicBezTo>
                    <a:pt x="612" y="0"/>
                    <a:pt x="612" y="0"/>
                    <a:pt x="611" y="0"/>
                  </a:cubicBezTo>
                  <a:cubicBezTo>
                    <a:pt x="611" y="0"/>
                    <a:pt x="611" y="0"/>
                    <a:pt x="611" y="0"/>
                  </a:cubicBezTo>
                  <a:cubicBezTo>
                    <a:pt x="611" y="0"/>
                    <a:pt x="611" y="0"/>
                    <a:pt x="611" y="0"/>
                  </a:cubicBezTo>
                  <a:cubicBezTo>
                    <a:pt x="611" y="0"/>
                    <a:pt x="611" y="0"/>
                    <a:pt x="611" y="0"/>
                  </a:cubicBezTo>
                  <a:cubicBezTo>
                    <a:pt x="611" y="0"/>
                    <a:pt x="611" y="0"/>
                    <a:pt x="611" y="0"/>
                  </a:cubicBezTo>
                  <a:cubicBezTo>
                    <a:pt x="611" y="0"/>
                    <a:pt x="611" y="0"/>
                    <a:pt x="611" y="0"/>
                  </a:cubicBezTo>
                  <a:cubicBezTo>
                    <a:pt x="611" y="0"/>
                    <a:pt x="611" y="0"/>
                    <a:pt x="611" y="0"/>
                  </a:cubicBezTo>
                  <a:cubicBezTo>
                    <a:pt x="611" y="0"/>
                    <a:pt x="611" y="0"/>
                    <a:pt x="611" y="0"/>
                  </a:cubicBezTo>
                  <a:cubicBezTo>
                    <a:pt x="610" y="0"/>
                    <a:pt x="610" y="0"/>
                    <a:pt x="610" y="0"/>
                  </a:cubicBezTo>
                  <a:cubicBezTo>
                    <a:pt x="610" y="0"/>
                    <a:pt x="610" y="0"/>
                    <a:pt x="610" y="0"/>
                  </a:cubicBezTo>
                  <a:cubicBezTo>
                    <a:pt x="610" y="0"/>
                    <a:pt x="610" y="0"/>
                    <a:pt x="610" y="0"/>
                  </a:cubicBezTo>
                  <a:cubicBezTo>
                    <a:pt x="610" y="0"/>
                    <a:pt x="610" y="0"/>
                    <a:pt x="610" y="0"/>
                  </a:cubicBezTo>
                  <a:cubicBezTo>
                    <a:pt x="610" y="0"/>
                    <a:pt x="610" y="0"/>
                    <a:pt x="610" y="0"/>
                  </a:cubicBezTo>
                  <a:cubicBezTo>
                    <a:pt x="610" y="0"/>
                    <a:pt x="610" y="0"/>
                    <a:pt x="610" y="0"/>
                  </a:cubicBezTo>
                  <a:cubicBezTo>
                    <a:pt x="610" y="0"/>
                    <a:pt x="610" y="0"/>
                    <a:pt x="610" y="0"/>
                  </a:cubicBezTo>
                  <a:cubicBezTo>
                    <a:pt x="610" y="0"/>
                    <a:pt x="609" y="0"/>
                    <a:pt x="609" y="0"/>
                  </a:cubicBezTo>
                  <a:cubicBezTo>
                    <a:pt x="609" y="0"/>
                    <a:pt x="609" y="0"/>
                    <a:pt x="609" y="0"/>
                  </a:cubicBezTo>
                  <a:cubicBezTo>
                    <a:pt x="609" y="0"/>
                    <a:pt x="609" y="0"/>
                    <a:pt x="609" y="0"/>
                  </a:cubicBezTo>
                  <a:cubicBezTo>
                    <a:pt x="609" y="0"/>
                    <a:pt x="609" y="0"/>
                    <a:pt x="609" y="0"/>
                  </a:cubicBezTo>
                  <a:cubicBezTo>
                    <a:pt x="609" y="0"/>
                    <a:pt x="609" y="0"/>
                    <a:pt x="609" y="0"/>
                  </a:cubicBezTo>
                  <a:cubicBezTo>
                    <a:pt x="609" y="0"/>
                    <a:pt x="609" y="0"/>
                    <a:pt x="609" y="0"/>
                  </a:cubicBezTo>
                  <a:cubicBezTo>
                    <a:pt x="609" y="0"/>
                    <a:pt x="609" y="0"/>
                    <a:pt x="609" y="0"/>
                  </a:cubicBezTo>
                  <a:cubicBezTo>
                    <a:pt x="609" y="0"/>
                    <a:pt x="609" y="0"/>
                    <a:pt x="608" y="0"/>
                  </a:cubicBezTo>
                  <a:cubicBezTo>
                    <a:pt x="608" y="0"/>
                    <a:pt x="608" y="0"/>
                    <a:pt x="608" y="0"/>
                  </a:cubicBezTo>
                  <a:cubicBezTo>
                    <a:pt x="608" y="0"/>
                    <a:pt x="608" y="0"/>
                    <a:pt x="608" y="0"/>
                  </a:cubicBezTo>
                  <a:cubicBezTo>
                    <a:pt x="608" y="0"/>
                    <a:pt x="608" y="0"/>
                    <a:pt x="608" y="0"/>
                  </a:cubicBezTo>
                  <a:cubicBezTo>
                    <a:pt x="608" y="0"/>
                    <a:pt x="608" y="0"/>
                    <a:pt x="608" y="0"/>
                  </a:cubicBezTo>
                  <a:cubicBezTo>
                    <a:pt x="608" y="0"/>
                    <a:pt x="608" y="0"/>
                    <a:pt x="608" y="0"/>
                  </a:cubicBezTo>
                  <a:cubicBezTo>
                    <a:pt x="608" y="0"/>
                    <a:pt x="608" y="0"/>
                    <a:pt x="608" y="0"/>
                  </a:cubicBezTo>
                  <a:cubicBezTo>
                    <a:pt x="608" y="0"/>
                    <a:pt x="608" y="0"/>
                    <a:pt x="607" y="0"/>
                  </a:cubicBezTo>
                  <a:cubicBezTo>
                    <a:pt x="607" y="0"/>
                    <a:pt x="607" y="0"/>
                    <a:pt x="607" y="0"/>
                  </a:cubicBezTo>
                  <a:cubicBezTo>
                    <a:pt x="607" y="0"/>
                    <a:pt x="607" y="0"/>
                    <a:pt x="607" y="0"/>
                  </a:cubicBezTo>
                </a:path>
              </a:pathLst>
            </a:custGeom>
            <a:solidFill>
              <a:srgbClr val="FF93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5" name="Freeform 35"/>
            <p:cNvSpPr>
              <a:spLocks/>
            </p:cNvSpPr>
            <p:nvPr/>
          </p:nvSpPr>
          <p:spPr bwMode="auto">
            <a:xfrm>
              <a:off x="9615488" y="5083175"/>
              <a:ext cx="623888" cy="301625"/>
            </a:xfrm>
            <a:custGeom>
              <a:avLst/>
              <a:gdLst>
                <a:gd name="T0" fmla="*/ 199 w 393"/>
                <a:gd name="T1" fmla="*/ 0 h 190"/>
                <a:gd name="T2" fmla="*/ 0 w 393"/>
                <a:gd name="T3" fmla="*/ 168 h 190"/>
                <a:gd name="T4" fmla="*/ 26 w 393"/>
                <a:gd name="T5" fmla="*/ 190 h 190"/>
                <a:gd name="T6" fmla="*/ 199 w 393"/>
                <a:gd name="T7" fmla="*/ 55 h 190"/>
                <a:gd name="T8" fmla="*/ 367 w 393"/>
                <a:gd name="T9" fmla="*/ 187 h 190"/>
                <a:gd name="T10" fmla="*/ 393 w 393"/>
                <a:gd name="T11" fmla="*/ 166 h 190"/>
                <a:gd name="T12" fmla="*/ 199 w 393"/>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93" h="190">
                  <a:moveTo>
                    <a:pt x="199" y="0"/>
                  </a:moveTo>
                  <a:lnTo>
                    <a:pt x="0" y="168"/>
                  </a:lnTo>
                  <a:lnTo>
                    <a:pt x="26" y="190"/>
                  </a:lnTo>
                  <a:lnTo>
                    <a:pt x="199" y="55"/>
                  </a:lnTo>
                  <a:lnTo>
                    <a:pt x="367" y="187"/>
                  </a:lnTo>
                  <a:lnTo>
                    <a:pt x="393" y="166"/>
                  </a:lnTo>
                  <a:lnTo>
                    <a:pt x="199" y="0"/>
                  </a:lnTo>
                  <a:close/>
                </a:path>
              </a:pathLst>
            </a:custGeom>
            <a:solidFill>
              <a:srgbClr val="FF8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6" name="Freeform 36"/>
            <p:cNvSpPr>
              <a:spLocks/>
            </p:cNvSpPr>
            <p:nvPr/>
          </p:nvSpPr>
          <p:spPr bwMode="auto">
            <a:xfrm>
              <a:off x="9615488" y="5083175"/>
              <a:ext cx="623888" cy="301625"/>
            </a:xfrm>
            <a:custGeom>
              <a:avLst/>
              <a:gdLst>
                <a:gd name="T0" fmla="*/ 199 w 393"/>
                <a:gd name="T1" fmla="*/ 0 h 190"/>
                <a:gd name="T2" fmla="*/ 0 w 393"/>
                <a:gd name="T3" fmla="*/ 168 h 190"/>
                <a:gd name="T4" fmla="*/ 26 w 393"/>
                <a:gd name="T5" fmla="*/ 190 h 190"/>
                <a:gd name="T6" fmla="*/ 199 w 393"/>
                <a:gd name="T7" fmla="*/ 55 h 190"/>
                <a:gd name="T8" fmla="*/ 367 w 393"/>
                <a:gd name="T9" fmla="*/ 187 h 190"/>
                <a:gd name="T10" fmla="*/ 393 w 393"/>
                <a:gd name="T11" fmla="*/ 166 h 190"/>
                <a:gd name="T12" fmla="*/ 199 w 393"/>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93" h="190">
                  <a:moveTo>
                    <a:pt x="199" y="0"/>
                  </a:moveTo>
                  <a:lnTo>
                    <a:pt x="0" y="168"/>
                  </a:lnTo>
                  <a:lnTo>
                    <a:pt x="26" y="190"/>
                  </a:lnTo>
                  <a:lnTo>
                    <a:pt x="199" y="55"/>
                  </a:lnTo>
                  <a:lnTo>
                    <a:pt x="367" y="187"/>
                  </a:lnTo>
                  <a:lnTo>
                    <a:pt x="393" y="16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Freeform 37"/>
            <p:cNvSpPr>
              <a:spLocks/>
            </p:cNvSpPr>
            <p:nvPr/>
          </p:nvSpPr>
          <p:spPr bwMode="auto">
            <a:xfrm>
              <a:off x="9656763" y="5170488"/>
              <a:ext cx="541338" cy="430213"/>
            </a:xfrm>
            <a:custGeom>
              <a:avLst/>
              <a:gdLst>
                <a:gd name="T0" fmla="*/ 173 w 341"/>
                <a:gd name="T1" fmla="*/ 0 h 271"/>
                <a:gd name="T2" fmla="*/ 0 w 341"/>
                <a:gd name="T3" fmla="*/ 135 h 271"/>
                <a:gd name="T4" fmla="*/ 168 w 341"/>
                <a:gd name="T5" fmla="*/ 271 h 271"/>
                <a:gd name="T6" fmla="*/ 341 w 341"/>
                <a:gd name="T7" fmla="*/ 132 h 271"/>
                <a:gd name="T8" fmla="*/ 173 w 341"/>
                <a:gd name="T9" fmla="*/ 0 h 271"/>
              </a:gdLst>
              <a:ahLst/>
              <a:cxnLst>
                <a:cxn ang="0">
                  <a:pos x="T0" y="T1"/>
                </a:cxn>
                <a:cxn ang="0">
                  <a:pos x="T2" y="T3"/>
                </a:cxn>
                <a:cxn ang="0">
                  <a:pos x="T4" y="T5"/>
                </a:cxn>
                <a:cxn ang="0">
                  <a:pos x="T6" y="T7"/>
                </a:cxn>
                <a:cxn ang="0">
                  <a:pos x="T8" y="T9"/>
                </a:cxn>
              </a:cxnLst>
              <a:rect l="0" t="0" r="r" b="b"/>
              <a:pathLst>
                <a:path w="341" h="271">
                  <a:moveTo>
                    <a:pt x="173" y="0"/>
                  </a:moveTo>
                  <a:lnTo>
                    <a:pt x="0" y="135"/>
                  </a:lnTo>
                  <a:lnTo>
                    <a:pt x="168" y="271"/>
                  </a:lnTo>
                  <a:lnTo>
                    <a:pt x="341" y="132"/>
                  </a:lnTo>
                  <a:lnTo>
                    <a:pt x="173" y="0"/>
                  </a:lnTo>
                  <a:close/>
                </a:path>
              </a:pathLst>
            </a:custGeom>
            <a:solidFill>
              <a:srgbClr val="FFA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8" name="Freeform 38"/>
            <p:cNvSpPr>
              <a:spLocks/>
            </p:cNvSpPr>
            <p:nvPr/>
          </p:nvSpPr>
          <p:spPr bwMode="auto">
            <a:xfrm>
              <a:off x="9656763" y="5170488"/>
              <a:ext cx="541338" cy="430213"/>
            </a:xfrm>
            <a:custGeom>
              <a:avLst/>
              <a:gdLst>
                <a:gd name="T0" fmla="*/ 173 w 341"/>
                <a:gd name="T1" fmla="*/ 0 h 271"/>
                <a:gd name="T2" fmla="*/ 0 w 341"/>
                <a:gd name="T3" fmla="*/ 135 h 271"/>
                <a:gd name="T4" fmla="*/ 168 w 341"/>
                <a:gd name="T5" fmla="*/ 271 h 271"/>
                <a:gd name="T6" fmla="*/ 341 w 341"/>
                <a:gd name="T7" fmla="*/ 132 h 271"/>
                <a:gd name="T8" fmla="*/ 173 w 341"/>
                <a:gd name="T9" fmla="*/ 0 h 271"/>
              </a:gdLst>
              <a:ahLst/>
              <a:cxnLst>
                <a:cxn ang="0">
                  <a:pos x="T0" y="T1"/>
                </a:cxn>
                <a:cxn ang="0">
                  <a:pos x="T2" y="T3"/>
                </a:cxn>
                <a:cxn ang="0">
                  <a:pos x="T4" y="T5"/>
                </a:cxn>
                <a:cxn ang="0">
                  <a:pos x="T6" y="T7"/>
                </a:cxn>
                <a:cxn ang="0">
                  <a:pos x="T8" y="T9"/>
                </a:cxn>
              </a:cxnLst>
              <a:rect l="0" t="0" r="r" b="b"/>
              <a:pathLst>
                <a:path w="341" h="271">
                  <a:moveTo>
                    <a:pt x="173" y="0"/>
                  </a:moveTo>
                  <a:lnTo>
                    <a:pt x="0" y="135"/>
                  </a:lnTo>
                  <a:lnTo>
                    <a:pt x="168" y="271"/>
                  </a:lnTo>
                  <a:lnTo>
                    <a:pt x="341" y="13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Freeform 39"/>
            <p:cNvSpPr>
              <a:spLocks/>
            </p:cNvSpPr>
            <p:nvPr/>
          </p:nvSpPr>
          <p:spPr bwMode="auto">
            <a:xfrm>
              <a:off x="8716963" y="4573588"/>
              <a:ext cx="2424113" cy="887413"/>
            </a:xfrm>
            <a:custGeom>
              <a:avLst/>
              <a:gdLst>
                <a:gd name="T0" fmla="*/ 637 w 637"/>
                <a:gd name="T1" fmla="*/ 11 h 233"/>
                <a:gd name="T2" fmla="*/ 317 w 637"/>
                <a:gd name="T3" fmla="*/ 233 h 233"/>
                <a:gd name="T4" fmla="*/ 0 w 637"/>
                <a:gd name="T5" fmla="*/ 11 h 233"/>
                <a:gd name="T6" fmla="*/ 31 w 637"/>
                <a:gd name="T7" fmla="*/ 0 h 233"/>
                <a:gd name="T8" fmla="*/ 606 w 637"/>
                <a:gd name="T9" fmla="*/ 0 h 233"/>
                <a:gd name="T10" fmla="*/ 637 w 637"/>
                <a:gd name="T11" fmla="*/ 11 h 233"/>
              </a:gdLst>
              <a:ahLst/>
              <a:cxnLst>
                <a:cxn ang="0">
                  <a:pos x="T0" y="T1"/>
                </a:cxn>
                <a:cxn ang="0">
                  <a:pos x="T2" y="T3"/>
                </a:cxn>
                <a:cxn ang="0">
                  <a:pos x="T4" y="T5"/>
                </a:cxn>
                <a:cxn ang="0">
                  <a:pos x="T6" y="T7"/>
                </a:cxn>
                <a:cxn ang="0">
                  <a:pos x="T8" y="T9"/>
                </a:cxn>
                <a:cxn ang="0">
                  <a:pos x="T10" y="T11"/>
                </a:cxn>
              </a:cxnLst>
              <a:rect l="0" t="0" r="r" b="b"/>
              <a:pathLst>
                <a:path w="637" h="233">
                  <a:moveTo>
                    <a:pt x="637" y="11"/>
                  </a:moveTo>
                  <a:cubicBezTo>
                    <a:pt x="317" y="233"/>
                    <a:pt x="317" y="233"/>
                    <a:pt x="317" y="233"/>
                  </a:cubicBezTo>
                  <a:cubicBezTo>
                    <a:pt x="0" y="11"/>
                    <a:pt x="0" y="11"/>
                    <a:pt x="0" y="11"/>
                  </a:cubicBezTo>
                  <a:cubicBezTo>
                    <a:pt x="9" y="4"/>
                    <a:pt x="19" y="0"/>
                    <a:pt x="31" y="0"/>
                  </a:cubicBezTo>
                  <a:cubicBezTo>
                    <a:pt x="606" y="0"/>
                    <a:pt x="606" y="0"/>
                    <a:pt x="606" y="0"/>
                  </a:cubicBezTo>
                  <a:cubicBezTo>
                    <a:pt x="618" y="0"/>
                    <a:pt x="628" y="4"/>
                    <a:pt x="637" y="11"/>
                  </a:cubicBezTo>
                  <a:close/>
                </a:path>
              </a:pathLst>
            </a:custGeom>
            <a:solidFill>
              <a:srgbClr val="FFB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08" name="Old phone"/>
          <p:cNvGrpSpPr/>
          <p:nvPr/>
        </p:nvGrpSpPr>
        <p:grpSpPr>
          <a:xfrm>
            <a:off x="3994547" y="3232547"/>
            <a:ext cx="2006204" cy="1385888"/>
            <a:chOff x="5326063" y="4310063"/>
            <a:chExt cx="2674938" cy="1847850"/>
          </a:xfrm>
        </p:grpSpPr>
        <p:sp>
          <p:nvSpPr>
            <p:cNvPr id="40" name="Freeform 40"/>
            <p:cNvSpPr>
              <a:spLocks/>
            </p:cNvSpPr>
            <p:nvPr/>
          </p:nvSpPr>
          <p:spPr bwMode="auto">
            <a:xfrm>
              <a:off x="5337176" y="4584700"/>
              <a:ext cx="768350" cy="552450"/>
            </a:xfrm>
            <a:custGeom>
              <a:avLst/>
              <a:gdLst>
                <a:gd name="T0" fmla="*/ 76 w 202"/>
                <a:gd name="T1" fmla="*/ 16 h 145"/>
                <a:gd name="T2" fmla="*/ 13 w 202"/>
                <a:gd name="T3" fmla="*/ 145 h 145"/>
                <a:gd name="T4" fmla="*/ 202 w 202"/>
                <a:gd name="T5" fmla="*/ 84 h 145"/>
                <a:gd name="T6" fmla="*/ 76 w 202"/>
                <a:gd name="T7" fmla="*/ 16 h 145"/>
              </a:gdLst>
              <a:ahLst/>
              <a:cxnLst>
                <a:cxn ang="0">
                  <a:pos x="T0" y="T1"/>
                </a:cxn>
                <a:cxn ang="0">
                  <a:pos x="T2" y="T3"/>
                </a:cxn>
                <a:cxn ang="0">
                  <a:pos x="T4" y="T5"/>
                </a:cxn>
                <a:cxn ang="0">
                  <a:pos x="T6" y="T7"/>
                </a:cxn>
              </a:cxnLst>
              <a:rect l="0" t="0" r="r" b="b"/>
              <a:pathLst>
                <a:path w="202" h="145">
                  <a:moveTo>
                    <a:pt x="76" y="16"/>
                  </a:moveTo>
                  <a:cubicBezTo>
                    <a:pt x="27" y="32"/>
                    <a:pt x="0" y="88"/>
                    <a:pt x="13" y="145"/>
                  </a:cubicBezTo>
                  <a:cubicBezTo>
                    <a:pt x="202" y="84"/>
                    <a:pt x="202" y="84"/>
                    <a:pt x="202" y="84"/>
                  </a:cubicBezTo>
                  <a:cubicBezTo>
                    <a:pt x="180" y="31"/>
                    <a:pt x="125" y="0"/>
                    <a:pt x="76" y="16"/>
                  </a:cubicBezTo>
                  <a:close/>
                </a:path>
              </a:pathLst>
            </a:custGeom>
            <a:solidFill>
              <a:srgbClr val="E62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 name="Freeform 41"/>
            <p:cNvSpPr>
              <a:spLocks/>
            </p:cNvSpPr>
            <p:nvPr/>
          </p:nvSpPr>
          <p:spPr bwMode="auto">
            <a:xfrm>
              <a:off x="7216776" y="4584700"/>
              <a:ext cx="769938" cy="552450"/>
            </a:xfrm>
            <a:custGeom>
              <a:avLst/>
              <a:gdLst>
                <a:gd name="T0" fmla="*/ 126 w 202"/>
                <a:gd name="T1" fmla="*/ 16 h 145"/>
                <a:gd name="T2" fmla="*/ 0 w 202"/>
                <a:gd name="T3" fmla="*/ 84 h 145"/>
                <a:gd name="T4" fmla="*/ 190 w 202"/>
                <a:gd name="T5" fmla="*/ 145 h 145"/>
                <a:gd name="T6" fmla="*/ 126 w 202"/>
                <a:gd name="T7" fmla="*/ 16 h 145"/>
              </a:gdLst>
              <a:ahLst/>
              <a:cxnLst>
                <a:cxn ang="0">
                  <a:pos x="T0" y="T1"/>
                </a:cxn>
                <a:cxn ang="0">
                  <a:pos x="T2" y="T3"/>
                </a:cxn>
                <a:cxn ang="0">
                  <a:pos x="T4" y="T5"/>
                </a:cxn>
                <a:cxn ang="0">
                  <a:pos x="T6" y="T7"/>
                </a:cxn>
              </a:cxnLst>
              <a:rect l="0" t="0" r="r" b="b"/>
              <a:pathLst>
                <a:path w="202" h="145">
                  <a:moveTo>
                    <a:pt x="126" y="16"/>
                  </a:moveTo>
                  <a:cubicBezTo>
                    <a:pt x="77" y="0"/>
                    <a:pt x="23" y="31"/>
                    <a:pt x="0" y="84"/>
                  </a:cubicBezTo>
                  <a:cubicBezTo>
                    <a:pt x="190" y="145"/>
                    <a:pt x="190" y="145"/>
                    <a:pt x="190" y="145"/>
                  </a:cubicBezTo>
                  <a:cubicBezTo>
                    <a:pt x="202" y="88"/>
                    <a:pt x="175" y="32"/>
                    <a:pt x="126" y="16"/>
                  </a:cubicBezTo>
                  <a:close/>
                </a:path>
              </a:pathLst>
            </a:custGeom>
            <a:solidFill>
              <a:srgbClr val="E62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Freeform 42"/>
            <p:cNvSpPr>
              <a:spLocks/>
            </p:cNvSpPr>
            <p:nvPr/>
          </p:nvSpPr>
          <p:spPr bwMode="auto">
            <a:xfrm>
              <a:off x="5380038" y="4310063"/>
              <a:ext cx="2563813" cy="655638"/>
            </a:xfrm>
            <a:custGeom>
              <a:avLst/>
              <a:gdLst>
                <a:gd name="T0" fmla="*/ 674 w 674"/>
                <a:gd name="T1" fmla="*/ 172 h 172"/>
                <a:gd name="T2" fmla="*/ 337 w 674"/>
                <a:gd name="T3" fmla="*/ 0 h 172"/>
                <a:gd name="T4" fmla="*/ 0 w 674"/>
                <a:gd name="T5" fmla="*/ 172 h 172"/>
                <a:gd name="T6" fmla="*/ 182 w 674"/>
                <a:gd name="T7" fmla="*/ 138 h 172"/>
                <a:gd name="T8" fmla="*/ 337 w 674"/>
                <a:gd name="T9" fmla="*/ 55 h 172"/>
                <a:gd name="T10" fmla="*/ 492 w 674"/>
                <a:gd name="T11" fmla="*/ 138 h 172"/>
                <a:gd name="T12" fmla="*/ 674 w 67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674" h="172">
                  <a:moveTo>
                    <a:pt x="674" y="172"/>
                  </a:moveTo>
                  <a:cubicBezTo>
                    <a:pt x="660" y="104"/>
                    <a:pt x="621" y="0"/>
                    <a:pt x="337" y="0"/>
                  </a:cubicBezTo>
                  <a:cubicBezTo>
                    <a:pt x="53" y="0"/>
                    <a:pt x="14" y="104"/>
                    <a:pt x="0" y="172"/>
                  </a:cubicBezTo>
                  <a:cubicBezTo>
                    <a:pt x="182" y="138"/>
                    <a:pt x="182" y="138"/>
                    <a:pt x="182" y="138"/>
                  </a:cubicBezTo>
                  <a:cubicBezTo>
                    <a:pt x="162" y="86"/>
                    <a:pt x="230" y="55"/>
                    <a:pt x="337" y="55"/>
                  </a:cubicBezTo>
                  <a:cubicBezTo>
                    <a:pt x="445" y="55"/>
                    <a:pt x="513" y="86"/>
                    <a:pt x="492" y="138"/>
                  </a:cubicBezTo>
                  <a:lnTo>
                    <a:pt x="674" y="172"/>
                  </a:lnTo>
                  <a:close/>
                </a:path>
              </a:pathLst>
            </a:custGeom>
            <a:solidFill>
              <a:srgbClr val="E62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43"/>
            <p:cNvSpPr>
              <a:spLocks/>
            </p:cNvSpPr>
            <p:nvPr/>
          </p:nvSpPr>
          <p:spPr bwMode="auto">
            <a:xfrm>
              <a:off x="5500688" y="4356100"/>
              <a:ext cx="2322513" cy="585788"/>
            </a:xfrm>
            <a:custGeom>
              <a:avLst/>
              <a:gdLst>
                <a:gd name="T0" fmla="*/ 305 w 610"/>
                <a:gd name="T1" fmla="*/ 43 h 154"/>
                <a:gd name="T2" fmla="*/ 460 w 610"/>
                <a:gd name="T3" fmla="*/ 126 h 154"/>
                <a:gd name="T4" fmla="*/ 610 w 610"/>
                <a:gd name="T5" fmla="*/ 154 h 154"/>
                <a:gd name="T6" fmla="*/ 305 w 610"/>
                <a:gd name="T7" fmla="*/ 0 h 154"/>
                <a:gd name="T8" fmla="*/ 0 w 610"/>
                <a:gd name="T9" fmla="*/ 154 h 154"/>
                <a:gd name="T10" fmla="*/ 150 w 610"/>
                <a:gd name="T11" fmla="*/ 126 h 154"/>
                <a:gd name="T12" fmla="*/ 305 w 610"/>
                <a:gd name="T13" fmla="*/ 43 h 154"/>
              </a:gdLst>
              <a:ahLst/>
              <a:cxnLst>
                <a:cxn ang="0">
                  <a:pos x="T0" y="T1"/>
                </a:cxn>
                <a:cxn ang="0">
                  <a:pos x="T2" y="T3"/>
                </a:cxn>
                <a:cxn ang="0">
                  <a:pos x="T4" y="T5"/>
                </a:cxn>
                <a:cxn ang="0">
                  <a:pos x="T6" y="T7"/>
                </a:cxn>
                <a:cxn ang="0">
                  <a:pos x="T8" y="T9"/>
                </a:cxn>
                <a:cxn ang="0">
                  <a:pos x="T10" y="T11"/>
                </a:cxn>
                <a:cxn ang="0">
                  <a:pos x="T12" y="T13"/>
                </a:cxn>
              </a:cxnLst>
              <a:rect l="0" t="0" r="r" b="b"/>
              <a:pathLst>
                <a:path w="610" h="154">
                  <a:moveTo>
                    <a:pt x="305" y="43"/>
                  </a:moveTo>
                  <a:cubicBezTo>
                    <a:pt x="413" y="43"/>
                    <a:pt x="481" y="74"/>
                    <a:pt x="460" y="126"/>
                  </a:cubicBezTo>
                  <a:cubicBezTo>
                    <a:pt x="610" y="154"/>
                    <a:pt x="610" y="154"/>
                    <a:pt x="610" y="154"/>
                  </a:cubicBezTo>
                  <a:cubicBezTo>
                    <a:pt x="598" y="68"/>
                    <a:pt x="466" y="0"/>
                    <a:pt x="305" y="0"/>
                  </a:cubicBezTo>
                  <a:cubicBezTo>
                    <a:pt x="144" y="0"/>
                    <a:pt x="12" y="68"/>
                    <a:pt x="0" y="154"/>
                  </a:cubicBezTo>
                  <a:cubicBezTo>
                    <a:pt x="150" y="126"/>
                    <a:pt x="150" y="126"/>
                    <a:pt x="150" y="126"/>
                  </a:cubicBezTo>
                  <a:cubicBezTo>
                    <a:pt x="130" y="74"/>
                    <a:pt x="198" y="43"/>
                    <a:pt x="305" y="43"/>
                  </a:cubicBezTo>
                  <a:close/>
                </a:path>
              </a:pathLst>
            </a:custGeom>
            <a:solidFill>
              <a:srgbClr val="B52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44"/>
            <p:cNvSpPr>
              <a:spLocks/>
            </p:cNvSpPr>
            <p:nvPr/>
          </p:nvSpPr>
          <p:spPr bwMode="auto">
            <a:xfrm>
              <a:off x="7186613" y="4579938"/>
              <a:ext cx="814388" cy="677863"/>
            </a:xfrm>
            <a:custGeom>
              <a:avLst/>
              <a:gdLst>
                <a:gd name="T0" fmla="*/ 4 w 214"/>
                <a:gd name="T1" fmla="*/ 97 h 178"/>
                <a:gd name="T2" fmla="*/ 134 w 214"/>
                <a:gd name="T3" fmla="*/ 17 h 178"/>
                <a:gd name="T4" fmla="*/ 194 w 214"/>
                <a:gd name="T5" fmla="*/ 158 h 178"/>
                <a:gd name="T6" fmla="*/ 194 w 214"/>
                <a:gd name="T7" fmla="*/ 158 h 178"/>
                <a:gd name="T8" fmla="*/ 164 w 214"/>
                <a:gd name="T9" fmla="*/ 174 h 178"/>
                <a:gd name="T10" fmla="*/ 20 w 214"/>
                <a:gd name="T11" fmla="*/ 127 h 178"/>
                <a:gd name="T12" fmla="*/ 4 w 214"/>
                <a:gd name="T13" fmla="*/ 97 h 178"/>
              </a:gdLst>
              <a:ahLst/>
              <a:cxnLst>
                <a:cxn ang="0">
                  <a:pos x="T0" y="T1"/>
                </a:cxn>
                <a:cxn ang="0">
                  <a:pos x="T2" y="T3"/>
                </a:cxn>
                <a:cxn ang="0">
                  <a:pos x="T4" y="T5"/>
                </a:cxn>
                <a:cxn ang="0">
                  <a:pos x="T6" y="T7"/>
                </a:cxn>
                <a:cxn ang="0">
                  <a:pos x="T8" y="T9"/>
                </a:cxn>
                <a:cxn ang="0">
                  <a:pos x="T10" y="T11"/>
                </a:cxn>
                <a:cxn ang="0">
                  <a:pos x="T12" y="T13"/>
                </a:cxn>
              </a:cxnLst>
              <a:rect l="0" t="0" r="r" b="b"/>
              <a:pathLst>
                <a:path w="214" h="178">
                  <a:moveTo>
                    <a:pt x="4" y="97"/>
                  </a:moveTo>
                  <a:cubicBezTo>
                    <a:pt x="23" y="36"/>
                    <a:pt x="82" y="0"/>
                    <a:pt x="134" y="17"/>
                  </a:cubicBezTo>
                  <a:cubicBezTo>
                    <a:pt x="187" y="34"/>
                    <a:pt x="214" y="97"/>
                    <a:pt x="194" y="158"/>
                  </a:cubicBezTo>
                  <a:cubicBezTo>
                    <a:pt x="194" y="158"/>
                    <a:pt x="194" y="158"/>
                    <a:pt x="194" y="158"/>
                  </a:cubicBezTo>
                  <a:cubicBezTo>
                    <a:pt x="190" y="171"/>
                    <a:pt x="176" y="178"/>
                    <a:pt x="164" y="174"/>
                  </a:cubicBezTo>
                  <a:cubicBezTo>
                    <a:pt x="20" y="127"/>
                    <a:pt x="20" y="127"/>
                    <a:pt x="20" y="127"/>
                  </a:cubicBezTo>
                  <a:cubicBezTo>
                    <a:pt x="7" y="123"/>
                    <a:pt x="0" y="110"/>
                    <a:pt x="4" y="97"/>
                  </a:cubicBezTo>
                  <a:close/>
                </a:path>
              </a:pathLst>
            </a:custGeom>
            <a:solidFill>
              <a:srgbClr val="E62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Freeform 45"/>
            <p:cNvSpPr>
              <a:spLocks/>
            </p:cNvSpPr>
            <p:nvPr/>
          </p:nvSpPr>
          <p:spPr bwMode="auto">
            <a:xfrm>
              <a:off x="5326063" y="4579938"/>
              <a:ext cx="814388" cy="677863"/>
            </a:xfrm>
            <a:custGeom>
              <a:avLst/>
              <a:gdLst>
                <a:gd name="T0" fmla="*/ 210 w 214"/>
                <a:gd name="T1" fmla="*/ 97 h 178"/>
                <a:gd name="T2" fmla="*/ 79 w 214"/>
                <a:gd name="T3" fmla="*/ 17 h 178"/>
                <a:gd name="T4" fmla="*/ 19 w 214"/>
                <a:gd name="T5" fmla="*/ 158 h 178"/>
                <a:gd name="T6" fmla="*/ 19 w 214"/>
                <a:gd name="T7" fmla="*/ 158 h 178"/>
                <a:gd name="T8" fmla="*/ 49 w 214"/>
                <a:gd name="T9" fmla="*/ 174 h 178"/>
                <a:gd name="T10" fmla="*/ 194 w 214"/>
                <a:gd name="T11" fmla="*/ 127 h 178"/>
                <a:gd name="T12" fmla="*/ 210 w 214"/>
                <a:gd name="T13" fmla="*/ 97 h 178"/>
              </a:gdLst>
              <a:ahLst/>
              <a:cxnLst>
                <a:cxn ang="0">
                  <a:pos x="T0" y="T1"/>
                </a:cxn>
                <a:cxn ang="0">
                  <a:pos x="T2" y="T3"/>
                </a:cxn>
                <a:cxn ang="0">
                  <a:pos x="T4" y="T5"/>
                </a:cxn>
                <a:cxn ang="0">
                  <a:pos x="T6" y="T7"/>
                </a:cxn>
                <a:cxn ang="0">
                  <a:pos x="T8" y="T9"/>
                </a:cxn>
                <a:cxn ang="0">
                  <a:pos x="T10" y="T11"/>
                </a:cxn>
                <a:cxn ang="0">
                  <a:pos x="T12" y="T13"/>
                </a:cxn>
              </a:cxnLst>
              <a:rect l="0" t="0" r="r" b="b"/>
              <a:pathLst>
                <a:path w="214" h="178">
                  <a:moveTo>
                    <a:pt x="210" y="97"/>
                  </a:moveTo>
                  <a:cubicBezTo>
                    <a:pt x="190" y="36"/>
                    <a:pt x="132" y="0"/>
                    <a:pt x="79" y="17"/>
                  </a:cubicBezTo>
                  <a:cubicBezTo>
                    <a:pt x="27" y="34"/>
                    <a:pt x="0" y="97"/>
                    <a:pt x="19" y="158"/>
                  </a:cubicBezTo>
                  <a:cubicBezTo>
                    <a:pt x="19" y="158"/>
                    <a:pt x="19" y="158"/>
                    <a:pt x="19" y="158"/>
                  </a:cubicBezTo>
                  <a:cubicBezTo>
                    <a:pt x="23" y="171"/>
                    <a:pt x="37" y="178"/>
                    <a:pt x="49" y="174"/>
                  </a:cubicBezTo>
                  <a:cubicBezTo>
                    <a:pt x="194" y="127"/>
                    <a:pt x="194" y="127"/>
                    <a:pt x="194" y="127"/>
                  </a:cubicBezTo>
                  <a:cubicBezTo>
                    <a:pt x="207" y="123"/>
                    <a:pt x="214" y="110"/>
                    <a:pt x="210" y="97"/>
                  </a:cubicBezTo>
                  <a:close/>
                </a:path>
              </a:pathLst>
            </a:custGeom>
            <a:solidFill>
              <a:srgbClr val="E62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Freeform 46"/>
            <p:cNvSpPr>
              <a:spLocks/>
            </p:cNvSpPr>
            <p:nvPr/>
          </p:nvSpPr>
          <p:spPr bwMode="auto">
            <a:xfrm>
              <a:off x="5386388" y="4903788"/>
              <a:ext cx="754063" cy="354013"/>
            </a:xfrm>
            <a:custGeom>
              <a:avLst/>
              <a:gdLst>
                <a:gd name="T0" fmla="*/ 189 w 198"/>
                <a:gd name="T1" fmla="*/ 0 h 93"/>
                <a:gd name="T2" fmla="*/ 0 w 198"/>
                <a:gd name="T3" fmla="*/ 61 h 93"/>
                <a:gd name="T4" fmla="*/ 3 w 198"/>
                <a:gd name="T5" fmla="*/ 73 h 93"/>
                <a:gd name="T6" fmla="*/ 3 w 198"/>
                <a:gd name="T7" fmla="*/ 73 h 93"/>
                <a:gd name="T8" fmla="*/ 34 w 198"/>
                <a:gd name="T9" fmla="*/ 89 h 93"/>
                <a:gd name="T10" fmla="*/ 178 w 198"/>
                <a:gd name="T11" fmla="*/ 42 h 93"/>
                <a:gd name="T12" fmla="*/ 194 w 198"/>
                <a:gd name="T13" fmla="*/ 12 h 93"/>
                <a:gd name="T14" fmla="*/ 194 w 198"/>
                <a:gd name="T15" fmla="*/ 12 h 93"/>
                <a:gd name="T16" fmla="*/ 189 w 19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93">
                  <a:moveTo>
                    <a:pt x="189" y="0"/>
                  </a:moveTo>
                  <a:cubicBezTo>
                    <a:pt x="0" y="61"/>
                    <a:pt x="0" y="61"/>
                    <a:pt x="0" y="61"/>
                  </a:cubicBezTo>
                  <a:cubicBezTo>
                    <a:pt x="1" y="65"/>
                    <a:pt x="2" y="69"/>
                    <a:pt x="3" y="73"/>
                  </a:cubicBezTo>
                  <a:cubicBezTo>
                    <a:pt x="3" y="73"/>
                    <a:pt x="3" y="73"/>
                    <a:pt x="3" y="73"/>
                  </a:cubicBezTo>
                  <a:cubicBezTo>
                    <a:pt x="7" y="86"/>
                    <a:pt x="21" y="93"/>
                    <a:pt x="34" y="89"/>
                  </a:cubicBezTo>
                  <a:cubicBezTo>
                    <a:pt x="178" y="42"/>
                    <a:pt x="178" y="42"/>
                    <a:pt x="178" y="42"/>
                  </a:cubicBezTo>
                  <a:cubicBezTo>
                    <a:pt x="191" y="38"/>
                    <a:pt x="198" y="25"/>
                    <a:pt x="194" y="12"/>
                  </a:cubicBezTo>
                  <a:cubicBezTo>
                    <a:pt x="194" y="12"/>
                    <a:pt x="194" y="12"/>
                    <a:pt x="194" y="12"/>
                  </a:cubicBezTo>
                  <a:cubicBezTo>
                    <a:pt x="193" y="8"/>
                    <a:pt x="191" y="4"/>
                    <a:pt x="189" y="0"/>
                  </a:cubicBezTo>
                  <a:close/>
                </a:path>
              </a:pathLst>
            </a:custGeom>
            <a:solidFill>
              <a:srgbClr val="B52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Freeform 47"/>
            <p:cNvSpPr>
              <a:spLocks/>
            </p:cNvSpPr>
            <p:nvPr/>
          </p:nvSpPr>
          <p:spPr bwMode="auto">
            <a:xfrm>
              <a:off x="7186613" y="4903788"/>
              <a:ext cx="754063" cy="354013"/>
            </a:xfrm>
            <a:custGeom>
              <a:avLst/>
              <a:gdLst>
                <a:gd name="T0" fmla="*/ 8 w 198"/>
                <a:gd name="T1" fmla="*/ 0 h 93"/>
                <a:gd name="T2" fmla="*/ 4 w 198"/>
                <a:gd name="T3" fmla="*/ 12 h 93"/>
                <a:gd name="T4" fmla="*/ 4 w 198"/>
                <a:gd name="T5" fmla="*/ 12 h 93"/>
                <a:gd name="T6" fmla="*/ 20 w 198"/>
                <a:gd name="T7" fmla="*/ 42 h 93"/>
                <a:gd name="T8" fmla="*/ 164 w 198"/>
                <a:gd name="T9" fmla="*/ 89 h 93"/>
                <a:gd name="T10" fmla="*/ 194 w 198"/>
                <a:gd name="T11" fmla="*/ 73 h 93"/>
                <a:gd name="T12" fmla="*/ 194 w 198"/>
                <a:gd name="T13" fmla="*/ 73 h 93"/>
                <a:gd name="T14" fmla="*/ 198 w 198"/>
                <a:gd name="T15" fmla="*/ 61 h 93"/>
                <a:gd name="T16" fmla="*/ 8 w 19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93">
                  <a:moveTo>
                    <a:pt x="8" y="0"/>
                  </a:moveTo>
                  <a:cubicBezTo>
                    <a:pt x="6" y="4"/>
                    <a:pt x="5" y="8"/>
                    <a:pt x="4" y="12"/>
                  </a:cubicBezTo>
                  <a:cubicBezTo>
                    <a:pt x="4" y="12"/>
                    <a:pt x="4" y="12"/>
                    <a:pt x="4" y="12"/>
                  </a:cubicBezTo>
                  <a:cubicBezTo>
                    <a:pt x="0" y="25"/>
                    <a:pt x="7" y="38"/>
                    <a:pt x="20" y="42"/>
                  </a:cubicBezTo>
                  <a:cubicBezTo>
                    <a:pt x="164" y="89"/>
                    <a:pt x="164" y="89"/>
                    <a:pt x="164" y="89"/>
                  </a:cubicBezTo>
                  <a:cubicBezTo>
                    <a:pt x="176" y="93"/>
                    <a:pt x="190" y="86"/>
                    <a:pt x="194" y="73"/>
                  </a:cubicBezTo>
                  <a:cubicBezTo>
                    <a:pt x="194" y="73"/>
                    <a:pt x="194" y="73"/>
                    <a:pt x="194" y="73"/>
                  </a:cubicBezTo>
                  <a:cubicBezTo>
                    <a:pt x="196" y="69"/>
                    <a:pt x="197" y="65"/>
                    <a:pt x="198" y="61"/>
                  </a:cubicBezTo>
                  <a:lnTo>
                    <a:pt x="8" y="0"/>
                  </a:lnTo>
                  <a:close/>
                </a:path>
              </a:pathLst>
            </a:custGeom>
            <a:solidFill>
              <a:srgbClr val="B52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Freeform 48"/>
            <p:cNvSpPr>
              <a:spLocks/>
            </p:cNvSpPr>
            <p:nvPr/>
          </p:nvSpPr>
          <p:spPr bwMode="auto">
            <a:xfrm>
              <a:off x="5740401" y="4805363"/>
              <a:ext cx="1846263" cy="1035050"/>
            </a:xfrm>
            <a:custGeom>
              <a:avLst/>
              <a:gdLst>
                <a:gd name="T0" fmla="*/ 452 w 485"/>
                <a:gd name="T1" fmla="*/ 225 h 272"/>
                <a:gd name="T2" fmla="*/ 370 w 485"/>
                <a:gd name="T3" fmla="*/ 21 h 272"/>
                <a:gd name="T4" fmla="*/ 346 w 485"/>
                <a:gd name="T5" fmla="*/ 0 h 272"/>
                <a:gd name="T6" fmla="*/ 138 w 485"/>
                <a:gd name="T7" fmla="*/ 0 h 272"/>
                <a:gd name="T8" fmla="*/ 114 w 485"/>
                <a:gd name="T9" fmla="*/ 21 h 272"/>
                <a:gd name="T10" fmla="*/ 32 w 485"/>
                <a:gd name="T11" fmla="*/ 225 h 272"/>
                <a:gd name="T12" fmla="*/ 0 w 485"/>
                <a:gd name="T13" fmla="*/ 272 h 272"/>
                <a:gd name="T14" fmla="*/ 485 w 485"/>
                <a:gd name="T15" fmla="*/ 272 h 272"/>
                <a:gd name="T16" fmla="*/ 452 w 485"/>
                <a:gd name="T17" fmla="*/ 22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72">
                  <a:moveTo>
                    <a:pt x="452" y="225"/>
                  </a:moveTo>
                  <a:cubicBezTo>
                    <a:pt x="409" y="165"/>
                    <a:pt x="381" y="95"/>
                    <a:pt x="370" y="21"/>
                  </a:cubicBezTo>
                  <a:cubicBezTo>
                    <a:pt x="368" y="9"/>
                    <a:pt x="358" y="0"/>
                    <a:pt x="346" y="0"/>
                  </a:cubicBezTo>
                  <a:cubicBezTo>
                    <a:pt x="138" y="0"/>
                    <a:pt x="138" y="0"/>
                    <a:pt x="138" y="0"/>
                  </a:cubicBezTo>
                  <a:cubicBezTo>
                    <a:pt x="126" y="0"/>
                    <a:pt x="116" y="9"/>
                    <a:pt x="114" y="21"/>
                  </a:cubicBezTo>
                  <a:cubicBezTo>
                    <a:pt x="103" y="95"/>
                    <a:pt x="75" y="165"/>
                    <a:pt x="32" y="225"/>
                  </a:cubicBezTo>
                  <a:cubicBezTo>
                    <a:pt x="0" y="272"/>
                    <a:pt x="0" y="272"/>
                    <a:pt x="0" y="272"/>
                  </a:cubicBezTo>
                  <a:cubicBezTo>
                    <a:pt x="485" y="272"/>
                    <a:pt x="485" y="272"/>
                    <a:pt x="485" y="272"/>
                  </a:cubicBezTo>
                  <a:lnTo>
                    <a:pt x="452" y="225"/>
                  </a:ln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Rectangle 49"/>
            <p:cNvSpPr>
              <a:spLocks noChangeArrowheads="1"/>
            </p:cNvSpPr>
            <p:nvPr/>
          </p:nvSpPr>
          <p:spPr bwMode="auto">
            <a:xfrm>
              <a:off x="5740401" y="5840413"/>
              <a:ext cx="1846263" cy="317500"/>
            </a:xfrm>
            <a:prstGeom prst="rect">
              <a:avLst/>
            </a:prstGeom>
            <a:solidFill>
              <a:srgbClr val="E62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Oval 50"/>
            <p:cNvSpPr>
              <a:spLocks noChangeArrowheads="1"/>
            </p:cNvSpPr>
            <p:nvPr/>
          </p:nvSpPr>
          <p:spPr bwMode="auto">
            <a:xfrm>
              <a:off x="6219826" y="5053013"/>
              <a:ext cx="884238" cy="719138"/>
            </a:xfrm>
            <a:prstGeom prst="ellipse">
              <a:avLst/>
            </a:prstGeom>
            <a:solidFill>
              <a:srgbClr val="CF2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 name="Freeform 51"/>
            <p:cNvSpPr>
              <a:spLocks/>
            </p:cNvSpPr>
            <p:nvPr/>
          </p:nvSpPr>
          <p:spPr bwMode="auto">
            <a:xfrm>
              <a:off x="6597651" y="5080000"/>
              <a:ext cx="133350" cy="52388"/>
            </a:xfrm>
            <a:custGeom>
              <a:avLst/>
              <a:gdLst>
                <a:gd name="T0" fmla="*/ 17 w 35"/>
                <a:gd name="T1" fmla="*/ 3 h 14"/>
                <a:gd name="T2" fmla="*/ 35 w 35"/>
                <a:gd name="T3" fmla="*/ 14 h 14"/>
                <a:gd name="T4" fmla="*/ 35 w 35"/>
                <a:gd name="T5" fmla="*/ 13 h 14"/>
                <a:gd name="T6" fmla="*/ 17 w 35"/>
                <a:gd name="T7" fmla="*/ 0 h 14"/>
                <a:gd name="T8" fmla="*/ 0 w 35"/>
                <a:gd name="T9" fmla="*/ 13 h 14"/>
                <a:gd name="T10" fmla="*/ 0 w 35"/>
                <a:gd name="T11" fmla="*/ 14 h 14"/>
                <a:gd name="T12" fmla="*/ 17 w 35"/>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35" h="14">
                  <a:moveTo>
                    <a:pt x="17" y="3"/>
                  </a:moveTo>
                  <a:cubicBezTo>
                    <a:pt x="26" y="3"/>
                    <a:pt x="33" y="8"/>
                    <a:pt x="35" y="14"/>
                  </a:cubicBezTo>
                  <a:cubicBezTo>
                    <a:pt x="35" y="14"/>
                    <a:pt x="35" y="13"/>
                    <a:pt x="35" y="13"/>
                  </a:cubicBezTo>
                  <a:cubicBezTo>
                    <a:pt x="35" y="5"/>
                    <a:pt x="27" y="0"/>
                    <a:pt x="17" y="0"/>
                  </a:cubicBezTo>
                  <a:cubicBezTo>
                    <a:pt x="8" y="0"/>
                    <a:pt x="0" y="5"/>
                    <a:pt x="0" y="13"/>
                  </a:cubicBezTo>
                  <a:cubicBezTo>
                    <a:pt x="0" y="13"/>
                    <a:pt x="0" y="14"/>
                    <a:pt x="0" y="14"/>
                  </a:cubicBezTo>
                  <a:cubicBezTo>
                    <a:pt x="1" y="8"/>
                    <a:pt x="8" y="3"/>
                    <a:pt x="17" y="3"/>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Freeform 52"/>
            <p:cNvSpPr>
              <a:spLocks/>
            </p:cNvSpPr>
            <p:nvPr/>
          </p:nvSpPr>
          <p:spPr bwMode="auto">
            <a:xfrm>
              <a:off x="6315076" y="5227638"/>
              <a:ext cx="138113" cy="57150"/>
            </a:xfrm>
            <a:custGeom>
              <a:avLst/>
              <a:gdLst>
                <a:gd name="T0" fmla="*/ 1 w 36"/>
                <a:gd name="T1" fmla="*/ 13 h 15"/>
                <a:gd name="T2" fmla="*/ 18 w 36"/>
                <a:gd name="T3" fmla="*/ 4 h 15"/>
                <a:gd name="T4" fmla="*/ 23 w 36"/>
                <a:gd name="T5" fmla="*/ 4 h 15"/>
                <a:gd name="T6" fmla="*/ 35 w 36"/>
                <a:gd name="T7" fmla="*/ 15 h 15"/>
                <a:gd name="T8" fmla="*/ 23 w 36"/>
                <a:gd name="T9" fmla="*/ 1 h 15"/>
                <a:gd name="T10" fmla="*/ 18 w 36"/>
                <a:gd name="T11" fmla="*/ 0 h 15"/>
                <a:gd name="T12" fmla="*/ 1 w 36"/>
                <a:gd name="T13" fmla="*/ 9 h 15"/>
                <a:gd name="T14" fmla="*/ 0 w 36"/>
                <a:gd name="T15" fmla="*/ 15 h 15"/>
                <a:gd name="T16" fmla="*/ 1 w 3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1" y="13"/>
                  </a:moveTo>
                  <a:cubicBezTo>
                    <a:pt x="4" y="7"/>
                    <a:pt x="10" y="4"/>
                    <a:pt x="18" y="4"/>
                  </a:cubicBezTo>
                  <a:cubicBezTo>
                    <a:pt x="20" y="4"/>
                    <a:pt x="21" y="4"/>
                    <a:pt x="23" y="4"/>
                  </a:cubicBezTo>
                  <a:cubicBezTo>
                    <a:pt x="30" y="6"/>
                    <a:pt x="34" y="10"/>
                    <a:pt x="35" y="15"/>
                  </a:cubicBezTo>
                  <a:cubicBezTo>
                    <a:pt x="36" y="9"/>
                    <a:pt x="31" y="3"/>
                    <a:pt x="23" y="1"/>
                  </a:cubicBezTo>
                  <a:cubicBezTo>
                    <a:pt x="21" y="0"/>
                    <a:pt x="20" y="0"/>
                    <a:pt x="18" y="0"/>
                  </a:cubicBezTo>
                  <a:cubicBezTo>
                    <a:pt x="10" y="0"/>
                    <a:pt x="4" y="4"/>
                    <a:pt x="1" y="9"/>
                  </a:cubicBezTo>
                  <a:cubicBezTo>
                    <a:pt x="0" y="11"/>
                    <a:pt x="0" y="13"/>
                    <a:pt x="0" y="15"/>
                  </a:cubicBezTo>
                  <a:cubicBezTo>
                    <a:pt x="1" y="14"/>
                    <a:pt x="1" y="13"/>
                    <a:pt x="1" y="13"/>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Freeform 53"/>
            <p:cNvSpPr>
              <a:spLocks/>
            </p:cNvSpPr>
            <p:nvPr/>
          </p:nvSpPr>
          <p:spPr bwMode="auto">
            <a:xfrm>
              <a:off x="6870701" y="5227638"/>
              <a:ext cx="138113" cy="57150"/>
            </a:xfrm>
            <a:custGeom>
              <a:avLst/>
              <a:gdLst>
                <a:gd name="T0" fmla="*/ 13 w 36"/>
                <a:gd name="T1" fmla="*/ 4 h 15"/>
                <a:gd name="T2" fmla="*/ 19 w 36"/>
                <a:gd name="T3" fmla="*/ 4 h 15"/>
                <a:gd name="T4" fmla="*/ 35 w 36"/>
                <a:gd name="T5" fmla="*/ 13 h 15"/>
                <a:gd name="T6" fmla="*/ 36 w 36"/>
                <a:gd name="T7" fmla="*/ 15 h 15"/>
                <a:gd name="T8" fmla="*/ 35 w 36"/>
                <a:gd name="T9" fmla="*/ 9 h 15"/>
                <a:gd name="T10" fmla="*/ 19 w 36"/>
                <a:gd name="T11" fmla="*/ 0 h 15"/>
                <a:gd name="T12" fmla="*/ 13 w 36"/>
                <a:gd name="T13" fmla="*/ 1 h 15"/>
                <a:gd name="T14" fmla="*/ 1 w 36"/>
                <a:gd name="T15" fmla="*/ 15 h 15"/>
                <a:gd name="T16" fmla="*/ 13 w 3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13" y="4"/>
                  </a:moveTo>
                  <a:cubicBezTo>
                    <a:pt x="15" y="4"/>
                    <a:pt x="17" y="4"/>
                    <a:pt x="19" y="4"/>
                  </a:cubicBezTo>
                  <a:cubicBezTo>
                    <a:pt x="26" y="4"/>
                    <a:pt x="33" y="7"/>
                    <a:pt x="35" y="13"/>
                  </a:cubicBezTo>
                  <a:cubicBezTo>
                    <a:pt x="36" y="13"/>
                    <a:pt x="36" y="14"/>
                    <a:pt x="36" y="15"/>
                  </a:cubicBezTo>
                  <a:cubicBezTo>
                    <a:pt x="36" y="13"/>
                    <a:pt x="36" y="11"/>
                    <a:pt x="35" y="9"/>
                  </a:cubicBezTo>
                  <a:cubicBezTo>
                    <a:pt x="33" y="4"/>
                    <a:pt x="26" y="0"/>
                    <a:pt x="19" y="0"/>
                  </a:cubicBezTo>
                  <a:cubicBezTo>
                    <a:pt x="17" y="0"/>
                    <a:pt x="15" y="0"/>
                    <a:pt x="13" y="1"/>
                  </a:cubicBezTo>
                  <a:cubicBezTo>
                    <a:pt x="5" y="3"/>
                    <a:pt x="0" y="9"/>
                    <a:pt x="1" y="15"/>
                  </a:cubicBezTo>
                  <a:cubicBezTo>
                    <a:pt x="2" y="10"/>
                    <a:pt x="7" y="6"/>
                    <a:pt x="13" y="4"/>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4" name="Freeform 54"/>
            <p:cNvSpPr>
              <a:spLocks/>
            </p:cNvSpPr>
            <p:nvPr/>
          </p:nvSpPr>
          <p:spPr bwMode="auto">
            <a:xfrm>
              <a:off x="6875463" y="5365750"/>
              <a:ext cx="136525" cy="52388"/>
            </a:xfrm>
            <a:custGeom>
              <a:avLst/>
              <a:gdLst>
                <a:gd name="T0" fmla="*/ 1 w 36"/>
                <a:gd name="T1" fmla="*/ 12 h 14"/>
                <a:gd name="T2" fmla="*/ 18 w 36"/>
                <a:gd name="T3" fmla="*/ 3 h 14"/>
                <a:gd name="T4" fmla="*/ 23 w 36"/>
                <a:gd name="T5" fmla="*/ 4 h 14"/>
                <a:gd name="T6" fmla="*/ 35 w 36"/>
                <a:gd name="T7" fmla="*/ 14 h 14"/>
                <a:gd name="T8" fmla="*/ 23 w 36"/>
                <a:gd name="T9" fmla="*/ 0 h 14"/>
                <a:gd name="T10" fmla="*/ 18 w 36"/>
                <a:gd name="T11" fmla="*/ 0 h 14"/>
                <a:gd name="T12" fmla="*/ 1 w 36"/>
                <a:gd name="T13" fmla="*/ 9 h 14"/>
                <a:gd name="T14" fmla="*/ 0 w 36"/>
                <a:gd name="T15" fmla="*/ 14 h 14"/>
                <a:gd name="T16" fmla="*/ 1 w 36"/>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
                  <a:moveTo>
                    <a:pt x="1" y="12"/>
                  </a:moveTo>
                  <a:cubicBezTo>
                    <a:pt x="3" y="6"/>
                    <a:pt x="10" y="3"/>
                    <a:pt x="18" y="3"/>
                  </a:cubicBezTo>
                  <a:cubicBezTo>
                    <a:pt x="19" y="3"/>
                    <a:pt x="21" y="3"/>
                    <a:pt x="23" y="4"/>
                  </a:cubicBezTo>
                  <a:cubicBezTo>
                    <a:pt x="30" y="5"/>
                    <a:pt x="34" y="10"/>
                    <a:pt x="35" y="14"/>
                  </a:cubicBezTo>
                  <a:cubicBezTo>
                    <a:pt x="36" y="8"/>
                    <a:pt x="31" y="2"/>
                    <a:pt x="23" y="0"/>
                  </a:cubicBezTo>
                  <a:cubicBezTo>
                    <a:pt x="21" y="0"/>
                    <a:pt x="19" y="0"/>
                    <a:pt x="18" y="0"/>
                  </a:cubicBezTo>
                  <a:cubicBezTo>
                    <a:pt x="10" y="0"/>
                    <a:pt x="3" y="3"/>
                    <a:pt x="1" y="9"/>
                  </a:cubicBezTo>
                  <a:cubicBezTo>
                    <a:pt x="0" y="11"/>
                    <a:pt x="0" y="12"/>
                    <a:pt x="0" y="14"/>
                  </a:cubicBezTo>
                  <a:cubicBezTo>
                    <a:pt x="0" y="14"/>
                    <a:pt x="1" y="13"/>
                    <a:pt x="1" y="12"/>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Freeform 55"/>
            <p:cNvSpPr>
              <a:spLocks/>
            </p:cNvSpPr>
            <p:nvPr/>
          </p:nvSpPr>
          <p:spPr bwMode="auto">
            <a:xfrm>
              <a:off x="6421438" y="5118100"/>
              <a:ext cx="138113" cy="57150"/>
            </a:xfrm>
            <a:custGeom>
              <a:avLst/>
              <a:gdLst>
                <a:gd name="T0" fmla="*/ 8 w 36"/>
                <a:gd name="T1" fmla="*/ 6 h 15"/>
                <a:gd name="T2" fmla="*/ 18 w 36"/>
                <a:gd name="T3" fmla="*/ 4 h 15"/>
                <a:gd name="T4" fmla="*/ 32 w 36"/>
                <a:gd name="T5" fmla="*/ 9 h 15"/>
                <a:gd name="T6" fmla="*/ 35 w 36"/>
                <a:gd name="T7" fmla="*/ 15 h 15"/>
                <a:gd name="T8" fmla="*/ 32 w 36"/>
                <a:gd name="T9" fmla="*/ 6 h 15"/>
                <a:gd name="T10" fmla="*/ 18 w 36"/>
                <a:gd name="T11" fmla="*/ 0 h 15"/>
                <a:gd name="T12" fmla="*/ 8 w 36"/>
                <a:gd name="T13" fmla="*/ 3 h 15"/>
                <a:gd name="T14" fmla="*/ 0 w 36"/>
                <a:gd name="T15" fmla="*/ 15 h 15"/>
                <a:gd name="T16" fmla="*/ 8 w 36"/>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8" y="6"/>
                  </a:moveTo>
                  <a:cubicBezTo>
                    <a:pt x="11" y="5"/>
                    <a:pt x="14" y="4"/>
                    <a:pt x="18" y="4"/>
                  </a:cubicBezTo>
                  <a:cubicBezTo>
                    <a:pt x="23" y="4"/>
                    <a:pt x="29" y="6"/>
                    <a:pt x="32" y="9"/>
                  </a:cubicBezTo>
                  <a:cubicBezTo>
                    <a:pt x="34" y="11"/>
                    <a:pt x="35" y="13"/>
                    <a:pt x="35" y="15"/>
                  </a:cubicBezTo>
                  <a:cubicBezTo>
                    <a:pt x="36" y="12"/>
                    <a:pt x="35" y="9"/>
                    <a:pt x="32" y="6"/>
                  </a:cubicBezTo>
                  <a:cubicBezTo>
                    <a:pt x="29" y="2"/>
                    <a:pt x="23" y="0"/>
                    <a:pt x="18" y="0"/>
                  </a:cubicBezTo>
                  <a:cubicBezTo>
                    <a:pt x="14" y="0"/>
                    <a:pt x="11" y="1"/>
                    <a:pt x="8" y="3"/>
                  </a:cubicBezTo>
                  <a:cubicBezTo>
                    <a:pt x="2" y="6"/>
                    <a:pt x="0" y="11"/>
                    <a:pt x="0" y="15"/>
                  </a:cubicBezTo>
                  <a:cubicBezTo>
                    <a:pt x="1" y="12"/>
                    <a:pt x="4" y="8"/>
                    <a:pt x="8" y="6"/>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6769101" y="5118100"/>
              <a:ext cx="136525" cy="57150"/>
            </a:xfrm>
            <a:custGeom>
              <a:avLst/>
              <a:gdLst>
                <a:gd name="T0" fmla="*/ 3 w 36"/>
                <a:gd name="T1" fmla="*/ 9 h 15"/>
                <a:gd name="T2" fmla="*/ 18 w 36"/>
                <a:gd name="T3" fmla="*/ 4 h 15"/>
                <a:gd name="T4" fmla="*/ 28 w 36"/>
                <a:gd name="T5" fmla="*/ 6 h 15"/>
                <a:gd name="T6" fmla="*/ 35 w 36"/>
                <a:gd name="T7" fmla="*/ 15 h 15"/>
                <a:gd name="T8" fmla="*/ 28 w 36"/>
                <a:gd name="T9" fmla="*/ 3 h 15"/>
                <a:gd name="T10" fmla="*/ 18 w 36"/>
                <a:gd name="T11" fmla="*/ 0 h 15"/>
                <a:gd name="T12" fmla="*/ 3 w 36"/>
                <a:gd name="T13" fmla="*/ 6 h 15"/>
                <a:gd name="T14" fmla="*/ 0 w 36"/>
                <a:gd name="T15" fmla="*/ 15 h 15"/>
                <a:gd name="T16" fmla="*/ 3 w 36"/>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3" y="9"/>
                  </a:moveTo>
                  <a:cubicBezTo>
                    <a:pt x="7" y="6"/>
                    <a:pt x="12" y="4"/>
                    <a:pt x="18" y="4"/>
                  </a:cubicBezTo>
                  <a:cubicBezTo>
                    <a:pt x="21" y="4"/>
                    <a:pt x="25" y="5"/>
                    <a:pt x="28" y="6"/>
                  </a:cubicBezTo>
                  <a:cubicBezTo>
                    <a:pt x="32" y="8"/>
                    <a:pt x="34" y="12"/>
                    <a:pt x="35" y="15"/>
                  </a:cubicBezTo>
                  <a:cubicBezTo>
                    <a:pt x="36" y="11"/>
                    <a:pt x="33" y="6"/>
                    <a:pt x="28" y="3"/>
                  </a:cubicBezTo>
                  <a:cubicBezTo>
                    <a:pt x="25" y="1"/>
                    <a:pt x="21" y="0"/>
                    <a:pt x="18" y="0"/>
                  </a:cubicBezTo>
                  <a:cubicBezTo>
                    <a:pt x="12" y="0"/>
                    <a:pt x="7" y="2"/>
                    <a:pt x="3" y="6"/>
                  </a:cubicBezTo>
                  <a:cubicBezTo>
                    <a:pt x="1" y="9"/>
                    <a:pt x="0" y="12"/>
                    <a:pt x="0" y="15"/>
                  </a:cubicBezTo>
                  <a:cubicBezTo>
                    <a:pt x="1" y="13"/>
                    <a:pt x="2" y="11"/>
                    <a:pt x="3" y="9"/>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6311901" y="5365750"/>
              <a:ext cx="141288" cy="52388"/>
            </a:xfrm>
            <a:custGeom>
              <a:avLst/>
              <a:gdLst>
                <a:gd name="T0" fmla="*/ 13 w 37"/>
                <a:gd name="T1" fmla="*/ 4 h 14"/>
                <a:gd name="T2" fmla="*/ 19 w 37"/>
                <a:gd name="T3" fmla="*/ 3 h 14"/>
                <a:gd name="T4" fmla="*/ 36 w 37"/>
                <a:gd name="T5" fmla="*/ 12 h 14"/>
                <a:gd name="T6" fmla="*/ 36 w 37"/>
                <a:gd name="T7" fmla="*/ 14 h 14"/>
                <a:gd name="T8" fmla="*/ 36 w 37"/>
                <a:gd name="T9" fmla="*/ 9 h 14"/>
                <a:gd name="T10" fmla="*/ 19 w 37"/>
                <a:gd name="T11" fmla="*/ 0 h 14"/>
                <a:gd name="T12" fmla="*/ 13 w 37"/>
                <a:gd name="T13" fmla="*/ 0 h 14"/>
                <a:gd name="T14" fmla="*/ 1 w 37"/>
                <a:gd name="T15" fmla="*/ 14 h 14"/>
                <a:gd name="T16" fmla="*/ 13 w 37"/>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
                  <a:moveTo>
                    <a:pt x="13" y="4"/>
                  </a:moveTo>
                  <a:cubicBezTo>
                    <a:pt x="15" y="3"/>
                    <a:pt x="17" y="3"/>
                    <a:pt x="19" y="3"/>
                  </a:cubicBezTo>
                  <a:cubicBezTo>
                    <a:pt x="26" y="3"/>
                    <a:pt x="33" y="6"/>
                    <a:pt x="36" y="12"/>
                  </a:cubicBezTo>
                  <a:cubicBezTo>
                    <a:pt x="36" y="13"/>
                    <a:pt x="36" y="14"/>
                    <a:pt x="36" y="14"/>
                  </a:cubicBezTo>
                  <a:cubicBezTo>
                    <a:pt x="37" y="12"/>
                    <a:pt x="36" y="11"/>
                    <a:pt x="36" y="9"/>
                  </a:cubicBezTo>
                  <a:cubicBezTo>
                    <a:pt x="33" y="3"/>
                    <a:pt x="26" y="0"/>
                    <a:pt x="19" y="0"/>
                  </a:cubicBezTo>
                  <a:cubicBezTo>
                    <a:pt x="17" y="0"/>
                    <a:pt x="15" y="0"/>
                    <a:pt x="13" y="0"/>
                  </a:cubicBezTo>
                  <a:cubicBezTo>
                    <a:pt x="5" y="2"/>
                    <a:pt x="0" y="8"/>
                    <a:pt x="1" y="14"/>
                  </a:cubicBezTo>
                  <a:cubicBezTo>
                    <a:pt x="2" y="10"/>
                    <a:pt x="7" y="5"/>
                    <a:pt x="13" y="4"/>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8" name="Freeform 58"/>
            <p:cNvSpPr>
              <a:spLocks/>
            </p:cNvSpPr>
            <p:nvPr/>
          </p:nvSpPr>
          <p:spPr bwMode="auto">
            <a:xfrm>
              <a:off x="6421438" y="5472113"/>
              <a:ext cx="138113" cy="57150"/>
            </a:xfrm>
            <a:custGeom>
              <a:avLst/>
              <a:gdLst>
                <a:gd name="T0" fmla="*/ 4 w 36"/>
                <a:gd name="T1" fmla="*/ 9 h 15"/>
                <a:gd name="T2" fmla="*/ 18 w 36"/>
                <a:gd name="T3" fmla="*/ 4 h 15"/>
                <a:gd name="T4" fmla="*/ 28 w 36"/>
                <a:gd name="T5" fmla="*/ 6 h 15"/>
                <a:gd name="T6" fmla="*/ 35 w 36"/>
                <a:gd name="T7" fmla="*/ 15 h 15"/>
                <a:gd name="T8" fmla="*/ 28 w 36"/>
                <a:gd name="T9" fmla="*/ 3 h 15"/>
                <a:gd name="T10" fmla="*/ 18 w 36"/>
                <a:gd name="T11" fmla="*/ 0 h 15"/>
                <a:gd name="T12" fmla="*/ 4 w 36"/>
                <a:gd name="T13" fmla="*/ 6 h 15"/>
                <a:gd name="T14" fmla="*/ 0 w 36"/>
                <a:gd name="T15" fmla="*/ 15 h 15"/>
                <a:gd name="T16" fmla="*/ 4 w 36"/>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4" y="9"/>
                  </a:moveTo>
                  <a:cubicBezTo>
                    <a:pt x="7" y="6"/>
                    <a:pt x="12" y="4"/>
                    <a:pt x="18" y="4"/>
                  </a:cubicBezTo>
                  <a:cubicBezTo>
                    <a:pt x="21" y="4"/>
                    <a:pt x="25" y="4"/>
                    <a:pt x="28" y="6"/>
                  </a:cubicBezTo>
                  <a:cubicBezTo>
                    <a:pt x="32" y="8"/>
                    <a:pt x="35" y="12"/>
                    <a:pt x="35" y="15"/>
                  </a:cubicBezTo>
                  <a:cubicBezTo>
                    <a:pt x="36" y="10"/>
                    <a:pt x="34" y="6"/>
                    <a:pt x="28" y="3"/>
                  </a:cubicBezTo>
                  <a:cubicBezTo>
                    <a:pt x="25" y="1"/>
                    <a:pt x="21" y="0"/>
                    <a:pt x="18" y="0"/>
                  </a:cubicBezTo>
                  <a:cubicBezTo>
                    <a:pt x="12" y="0"/>
                    <a:pt x="7" y="2"/>
                    <a:pt x="4" y="6"/>
                  </a:cubicBezTo>
                  <a:cubicBezTo>
                    <a:pt x="1" y="9"/>
                    <a:pt x="0" y="12"/>
                    <a:pt x="0" y="15"/>
                  </a:cubicBezTo>
                  <a:cubicBezTo>
                    <a:pt x="1" y="13"/>
                    <a:pt x="2" y="11"/>
                    <a:pt x="4" y="9"/>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9" name="Freeform 59"/>
            <p:cNvSpPr>
              <a:spLocks/>
            </p:cNvSpPr>
            <p:nvPr/>
          </p:nvSpPr>
          <p:spPr bwMode="auto">
            <a:xfrm>
              <a:off x="6769101" y="5472113"/>
              <a:ext cx="136525" cy="57150"/>
            </a:xfrm>
            <a:custGeom>
              <a:avLst/>
              <a:gdLst>
                <a:gd name="T0" fmla="*/ 7 w 36"/>
                <a:gd name="T1" fmla="*/ 6 h 15"/>
                <a:gd name="T2" fmla="*/ 18 w 36"/>
                <a:gd name="T3" fmla="*/ 4 h 15"/>
                <a:gd name="T4" fmla="*/ 32 w 36"/>
                <a:gd name="T5" fmla="*/ 9 h 15"/>
                <a:gd name="T6" fmla="*/ 35 w 36"/>
                <a:gd name="T7" fmla="*/ 15 h 15"/>
                <a:gd name="T8" fmla="*/ 32 w 36"/>
                <a:gd name="T9" fmla="*/ 6 h 15"/>
                <a:gd name="T10" fmla="*/ 18 w 36"/>
                <a:gd name="T11" fmla="*/ 0 h 15"/>
                <a:gd name="T12" fmla="*/ 7 w 36"/>
                <a:gd name="T13" fmla="*/ 3 h 15"/>
                <a:gd name="T14" fmla="*/ 0 w 36"/>
                <a:gd name="T15" fmla="*/ 15 h 15"/>
                <a:gd name="T16" fmla="*/ 7 w 36"/>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7" y="6"/>
                  </a:moveTo>
                  <a:cubicBezTo>
                    <a:pt x="10" y="4"/>
                    <a:pt x="14" y="4"/>
                    <a:pt x="18" y="4"/>
                  </a:cubicBezTo>
                  <a:cubicBezTo>
                    <a:pt x="23" y="4"/>
                    <a:pt x="28" y="6"/>
                    <a:pt x="32" y="9"/>
                  </a:cubicBezTo>
                  <a:cubicBezTo>
                    <a:pt x="34" y="11"/>
                    <a:pt x="35" y="13"/>
                    <a:pt x="35" y="15"/>
                  </a:cubicBezTo>
                  <a:cubicBezTo>
                    <a:pt x="36" y="12"/>
                    <a:pt x="35" y="9"/>
                    <a:pt x="32" y="6"/>
                  </a:cubicBezTo>
                  <a:cubicBezTo>
                    <a:pt x="28" y="2"/>
                    <a:pt x="23" y="0"/>
                    <a:pt x="18" y="0"/>
                  </a:cubicBezTo>
                  <a:cubicBezTo>
                    <a:pt x="14" y="0"/>
                    <a:pt x="10" y="1"/>
                    <a:pt x="7" y="3"/>
                  </a:cubicBezTo>
                  <a:cubicBezTo>
                    <a:pt x="2" y="6"/>
                    <a:pt x="0" y="10"/>
                    <a:pt x="0" y="15"/>
                  </a:cubicBezTo>
                  <a:cubicBezTo>
                    <a:pt x="1" y="12"/>
                    <a:pt x="3" y="8"/>
                    <a:pt x="7" y="6"/>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0" name="Freeform 60"/>
            <p:cNvSpPr>
              <a:spLocks/>
            </p:cNvSpPr>
            <p:nvPr/>
          </p:nvSpPr>
          <p:spPr bwMode="auto">
            <a:xfrm>
              <a:off x="6597651" y="5513388"/>
              <a:ext cx="133350" cy="57150"/>
            </a:xfrm>
            <a:custGeom>
              <a:avLst/>
              <a:gdLst>
                <a:gd name="T0" fmla="*/ 17 w 35"/>
                <a:gd name="T1" fmla="*/ 4 h 15"/>
                <a:gd name="T2" fmla="*/ 35 w 35"/>
                <a:gd name="T3" fmla="*/ 15 h 15"/>
                <a:gd name="T4" fmla="*/ 35 w 35"/>
                <a:gd name="T5" fmla="*/ 13 h 15"/>
                <a:gd name="T6" fmla="*/ 17 w 35"/>
                <a:gd name="T7" fmla="*/ 0 h 15"/>
                <a:gd name="T8" fmla="*/ 0 w 35"/>
                <a:gd name="T9" fmla="*/ 13 h 15"/>
                <a:gd name="T10" fmla="*/ 0 w 35"/>
                <a:gd name="T11" fmla="*/ 15 h 15"/>
                <a:gd name="T12" fmla="*/ 17 w 35"/>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35" h="15">
                  <a:moveTo>
                    <a:pt x="17" y="4"/>
                  </a:moveTo>
                  <a:cubicBezTo>
                    <a:pt x="26" y="4"/>
                    <a:pt x="33" y="9"/>
                    <a:pt x="35" y="15"/>
                  </a:cubicBezTo>
                  <a:cubicBezTo>
                    <a:pt x="35" y="14"/>
                    <a:pt x="35" y="14"/>
                    <a:pt x="35" y="13"/>
                  </a:cubicBezTo>
                  <a:cubicBezTo>
                    <a:pt x="35" y="6"/>
                    <a:pt x="27" y="0"/>
                    <a:pt x="17" y="0"/>
                  </a:cubicBezTo>
                  <a:cubicBezTo>
                    <a:pt x="8" y="0"/>
                    <a:pt x="0" y="6"/>
                    <a:pt x="0" y="13"/>
                  </a:cubicBezTo>
                  <a:cubicBezTo>
                    <a:pt x="0" y="14"/>
                    <a:pt x="0" y="14"/>
                    <a:pt x="0" y="15"/>
                  </a:cubicBezTo>
                  <a:cubicBezTo>
                    <a:pt x="1" y="9"/>
                    <a:pt x="8" y="4"/>
                    <a:pt x="17" y="4"/>
                  </a:cubicBezTo>
                  <a:close/>
                </a:path>
              </a:pathLst>
            </a:custGeom>
            <a:solidFill>
              <a:srgbClr val="A9B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1" name="Freeform 61"/>
            <p:cNvSpPr>
              <a:spLocks noEditPoints="1"/>
            </p:cNvSpPr>
            <p:nvPr/>
          </p:nvSpPr>
          <p:spPr bwMode="auto">
            <a:xfrm>
              <a:off x="6224588" y="5022850"/>
              <a:ext cx="874713" cy="647700"/>
            </a:xfrm>
            <a:custGeom>
              <a:avLst/>
              <a:gdLst>
                <a:gd name="T0" fmla="*/ 230 w 230"/>
                <a:gd name="T1" fmla="*/ 85 h 170"/>
                <a:gd name="T2" fmla="*/ 0 w 230"/>
                <a:gd name="T3" fmla="*/ 85 h 170"/>
                <a:gd name="T4" fmla="*/ 163 w 230"/>
                <a:gd name="T5" fmla="*/ 85 h 170"/>
                <a:gd name="T6" fmla="*/ 67 w 230"/>
                <a:gd name="T7" fmla="*/ 85 h 170"/>
                <a:gd name="T8" fmla="*/ 163 w 230"/>
                <a:gd name="T9" fmla="*/ 85 h 170"/>
                <a:gd name="T10" fmla="*/ 56 w 230"/>
                <a:gd name="T11" fmla="*/ 46 h 170"/>
                <a:gd name="T12" fmla="*/ 80 w 230"/>
                <a:gd name="T13" fmla="*/ 49 h 170"/>
                <a:gd name="T14" fmla="*/ 70 w 230"/>
                <a:gd name="T15" fmla="*/ 25 h 170"/>
                <a:gd name="T16" fmla="*/ 146 w 230"/>
                <a:gd name="T17" fmla="*/ 31 h 170"/>
                <a:gd name="T18" fmla="*/ 161 w 230"/>
                <a:gd name="T19" fmla="*/ 52 h 170"/>
                <a:gd name="T20" fmla="*/ 171 w 230"/>
                <a:gd name="T21" fmla="*/ 28 h 170"/>
                <a:gd name="T22" fmla="*/ 146 w 230"/>
                <a:gd name="T23" fmla="*/ 31 h 170"/>
                <a:gd name="T24" fmla="*/ 80 w 230"/>
                <a:gd name="T25" fmla="*/ 121 h 170"/>
                <a:gd name="T26" fmla="*/ 56 w 230"/>
                <a:gd name="T27" fmla="*/ 124 h 170"/>
                <a:gd name="T28" fmla="*/ 70 w 230"/>
                <a:gd name="T29" fmla="*/ 144 h 170"/>
                <a:gd name="T30" fmla="*/ 171 w 230"/>
                <a:gd name="T31" fmla="*/ 142 h 170"/>
                <a:gd name="T32" fmla="*/ 161 w 230"/>
                <a:gd name="T33" fmla="*/ 118 h 170"/>
                <a:gd name="T34" fmla="*/ 146 w 230"/>
                <a:gd name="T35" fmla="*/ 139 h 170"/>
                <a:gd name="T36" fmla="*/ 171 w 230"/>
                <a:gd name="T37" fmla="*/ 142 h 170"/>
                <a:gd name="T38" fmla="*/ 47 w 230"/>
                <a:gd name="T39" fmla="*/ 115 h 170"/>
                <a:gd name="T40" fmla="*/ 42 w 230"/>
                <a:gd name="T41" fmla="*/ 90 h 170"/>
                <a:gd name="T42" fmla="*/ 25 w 230"/>
                <a:gd name="T43" fmla="*/ 107 h 170"/>
                <a:gd name="T44" fmla="*/ 205 w 230"/>
                <a:gd name="T45" fmla="*/ 107 h 170"/>
                <a:gd name="T46" fmla="*/ 189 w 230"/>
                <a:gd name="T47" fmla="*/ 90 h 170"/>
                <a:gd name="T48" fmla="*/ 183 w 230"/>
                <a:gd name="T49" fmla="*/ 115 h 170"/>
                <a:gd name="T50" fmla="*/ 205 w 230"/>
                <a:gd name="T51" fmla="*/ 107 h 170"/>
                <a:gd name="T52" fmla="*/ 36 w 230"/>
                <a:gd name="T53" fmla="*/ 80 h 170"/>
                <a:gd name="T54" fmla="*/ 59 w 230"/>
                <a:gd name="T55" fmla="*/ 71 h 170"/>
                <a:gd name="T56" fmla="*/ 42 w 230"/>
                <a:gd name="T57" fmla="*/ 54 h 170"/>
                <a:gd name="T58" fmla="*/ 189 w 230"/>
                <a:gd name="T59" fmla="*/ 54 h 170"/>
                <a:gd name="T60" fmla="*/ 172 w 230"/>
                <a:gd name="T61" fmla="*/ 71 h 170"/>
                <a:gd name="T62" fmla="*/ 194 w 230"/>
                <a:gd name="T63" fmla="*/ 80 h 170"/>
                <a:gd name="T64" fmla="*/ 189 w 230"/>
                <a:gd name="T65" fmla="*/ 54 h 170"/>
                <a:gd name="T66" fmla="*/ 98 w 230"/>
                <a:gd name="T67" fmla="*/ 28 h 170"/>
                <a:gd name="T68" fmla="*/ 133 w 230"/>
                <a:gd name="T69" fmla="*/ 28 h 170"/>
                <a:gd name="T70" fmla="*/ 115 w 230"/>
                <a:gd name="T71" fmla="*/ 155 h 170"/>
                <a:gd name="T72" fmla="*/ 115 w 230"/>
                <a:gd name="T73" fmla="*/ 129 h 170"/>
                <a:gd name="T74" fmla="*/ 115 w 230"/>
                <a:gd name="T75" fmla="*/ 1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170">
                  <a:moveTo>
                    <a:pt x="115" y="0"/>
                  </a:moveTo>
                  <a:cubicBezTo>
                    <a:pt x="179" y="0"/>
                    <a:pt x="230" y="38"/>
                    <a:pt x="230" y="85"/>
                  </a:cubicBezTo>
                  <a:cubicBezTo>
                    <a:pt x="230" y="132"/>
                    <a:pt x="179" y="170"/>
                    <a:pt x="115" y="170"/>
                  </a:cubicBezTo>
                  <a:cubicBezTo>
                    <a:pt x="52" y="170"/>
                    <a:pt x="0" y="132"/>
                    <a:pt x="0" y="85"/>
                  </a:cubicBezTo>
                  <a:cubicBezTo>
                    <a:pt x="0" y="38"/>
                    <a:pt x="52" y="0"/>
                    <a:pt x="115" y="0"/>
                  </a:cubicBezTo>
                  <a:close/>
                  <a:moveTo>
                    <a:pt x="163" y="85"/>
                  </a:moveTo>
                  <a:cubicBezTo>
                    <a:pt x="163" y="65"/>
                    <a:pt x="142" y="49"/>
                    <a:pt x="115" y="49"/>
                  </a:cubicBezTo>
                  <a:cubicBezTo>
                    <a:pt x="89" y="49"/>
                    <a:pt x="67" y="65"/>
                    <a:pt x="67" y="85"/>
                  </a:cubicBezTo>
                  <a:cubicBezTo>
                    <a:pt x="67" y="105"/>
                    <a:pt x="89" y="121"/>
                    <a:pt x="115" y="121"/>
                  </a:cubicBezTo>
                  <a:cubicBezTo>
                    <a:pt x="142" y="121"/>
                    <a:pt x="163" y="105"/>
                    <a:pt x="163" y="85"/>
                  </a:cubicBezTo>
                  <a:close/>
                  <a:moveTo>
                    <a:pt x="60" y="28"/>
                  </a:moveTo>
                  <a:cubicBezTo>
                    <a:pt x="52" y="32"/>
                    <a:pt x="50" y="40"/>
                    <a:pt x="56" y="46"/>
                  </a:cubicBezTo>
                  <a:cubicBezTo>
                    <a:pt x="59" y="50"/>
                    <a:pt x="64" y="52"/>
                    <a:pt x="70" y="52"/>
                  </a:cubicBezTo>
                  <a:cubicBezTo>
                    <a:pt x="73" y="52"/>
                    <a:pt x="77" y="51"/>
                    <a:pt x="80" y="49"/>
                  </a:cubicBezTo>
                  <a:cubicBezTo>
                    <a:pt x="88" y="45"/>
                    <a:pt x="90" y="37"/>
                    <a:pt x="84" y="31"/>
                  </a:cubicBezTo>
                  <a:cubicBezTo>
                    <a:pt x="81" y="27"/>
                    <a:pt x="75" y="25"/>
                    <a:pt x="70" y="25"/>
                  </a:cubicBezTo>
                  <a:cubicBezTo>
                    <a:pt x="66" y="25"/>
                    <a:pt x="63" y="26"/>
                    <a:pt x="60" y="28"/>
                  </a:cubicBezTo>
                  <a:close/>
                  <a:moveTo>
                    <a:pt x="146" y="31"/>
                  </a:moveTo>
                  <a:cubicBezTo>
                    <a:pt x="141" y="37"/>
                    <a:pt x="142" y="45"/>
                    <a:pt x="150" y="49"/>
                  </a:cubicBezTo>
                  <a:cubicBezTo>
                    <a:pt x="153" y="51"/>
                    <a:pt x="157" y="52"/>
                    <a:pt x="161" y="52"/>
                  </a:cubicBezTo>
                  <a:cubicBezTo>
                    <a:pt x="166" y="52"/>
                    <a:pt x="171" y="50"/>
                    <a:pt x="175" y="46"/>
                  </a:cubicBezTo>
                  <a:cubicBezTo>
                    <a:pt x="181" y="40"/>
                    <a:pt x="179" y="32"/>
                    <a:pt x="171" y="28"/>
                  </a:cubicBezTo>
                  <a:cubicBezTo>
                    <a:pt x="168" y="26"/>
                    <a:pt x="164" y="25"/>
                    <a:pt x="161" y="25"/>
                  </a:cubicBezTo>
                  <a:cubicBezTo>
                    <a:pt x="155" y="25"/>
                    <a:pt x="150" y="27"/>
                    <a:pt x="146" y="31"/>
                  </a:cubicBezTo>
                  <a:close/>
                  <a:moveTo>
                    <a:pt x="84" y="139"/>
                  </a:moveTo>
                  <a:cubicBezTo>
                    <a:pt x="90" y="133"/>
                    <a:pt x="88" y="125"/>
                    <a:pt x="80" y="121"/>
                  </a:cubicBezTo>
                  <a:cubicBezTo>
                    <a:pt x="77" y="119"/>
                    <a:pt x="73" y="118"/>
                    <a:pt x="70" y="118"/>
                  </a:cubicBezTo>
                  <a:cubicBezTo>
                    <a:pt x="64" y="118"/>
                    <a:pt x="59" y="120"/>
                    <a:pt x="56" y="124"/>
                  </a:cubicBezTo>
                  <a:cubicBezTo>
                    <a:pt x="50" y="129"/>
                    <a:pt x="52" y="138"/>
                    <a:pt x="60" y="142"/>
                  </a:cubicBezTo>
                  <a:cubicBezTo>
                    <a:pt x="63" y="144"/>
                    <a:pt x="66" y="144"/>
                    <a:pt x="70" y="144"/>
                  </a:cubicBezTo>
                  <a:cubicBezTo>
                    <a:pt x="75" y="144"/>
                    <a:pt x="81" y="143"/>
                    <a:pt x="84" y="139"/>
                  </a:cubicBezTo>
                  <a:close/>
                  <a:moveTo>
                    <a:pt x="171" y="142"/>
                  </a:moveTo>
                  <a:cubicBezTo>
                    <a:pt x="179" y="138"/>
                    <a:pt x="181" y="129"/>
                    <a:pt x="175" y="124"/>
                  </a:cubicBezTo>
                  <a:cubicBezTo>
                    <a:pt x="171" y="120"/>
                    <a:pt x="166" y="118"/>
                    <a:pt x="161" y="118"/>
                  </a:cubicBezTo>
                  <a:cubicBezTo>
                    <a:pt x="157" y="118"/>
                    <a:pt x="153" y="119"/>
                    <a:pt x="150" y="121"/>
                  </a:cubicBezTo>
                  <a:cubicBezTo>
                    <a:pt x="142" y="125"/>
                    <a:pt x="141" y="133"/>
                    <a:pt x="146" y="139"/>
                  </a:cubicBezTo>
                  <a:cubicBezTo>
                    <a:pt x="150" y="143"/>
                    <a:pt x="155" y="144"/>
                    <a:pt x="161" y="144"/>
                  </a:cubicBezTo>
                  <a:cubicBezTo>
                    <a:pt x="164" y="144"/>
                    <a:pt x="168" y="144"/>
                    <a:pt x="171" y="142"/>
                  </a:cubicBezTo>
                  <a:close/>
                  <a:moveTo>
                    <a:pt x="42" y="116"/>
                  </a:moveTo>
                  <a:cubicBezTo>
                    <a:pt x="44" y="116"/>
                    <a:pt x="45" y="116"/>
                    <a:pt x="47" y="115"/>
                  </a:cubicBezTo>
                  <a:cubicBezTo>
                    <a:pt x="56" y="113"/>
                    <a:pt x="62" y="105"/>
                    <a:pt x="59" y="99"/>
                  </a:cubicBezTo>
                  <a:cubicBezTo>
                    <a:pt x="56" y="93"/>
                    <a:pt x="49" y="90"/>
                    <a:pt x="42" y="90"/>
                  </a:cubicBezTo>
                  <a:cubicBezTo>
                    <a:pt x="40" y="90"/>
                    <a:pt x="38" y="90"/>
                    <a:pt x="36" y="90"/>
                  </a:cubicBezTo>
                  <a:cubicBezTo>
                    <a:pt x="27" y="92"/>
                    <a:pt x="22" y="100"/>
                    <a:pt x="25" y="107"/>
                  </a:cubicBezTo>
                  <a:cubicBezTo>
                    <a:pt x="28" y="112"/>
                    <a:pt x="34" y="116"/>
                    <a:pt x="42" y="116"/>
                  </a:cubicBezTo>
                  <a:close/>
                  <a:moveTo>
                    <a:pt x="205" y="107"/>
                  </a:moveTo>
                  <a:cubicBezTo>
                    <a:pt x="208" y="100"/>
                    <a:pt x="203" y="92"/>
                    <a:pt x="194" y="90"/>
                  </a:cubicBezTo>
                  <a:cubicBezTo>
                    <a:pt x="192" y="90"/>
                    <a:pt x="190" y="90"/>
                    <a:pt x="189" y="90"/>
                  </a:cubicBezTo>
                  <a:cubicBezTo>
                    <a:pt x="181" y="90"/>
                    <a:pt x="174" y="93"/>
                    <a:pt x="172" y="99"/>
                  </a:cubicBezTo>
                  <a:cubicBezTo>
                    <a:pt x="169" y="105"/>
                    <a:pt x="174" y="113"/>
                    <a:pt x="183" y="115"/>
                  </a:cubicBezTo>
                  <a:cubicBezTo>
                    <a:pt x="185" y="116"/>
                    <a:pt x="187" y="116"/>
                    <a:pt x="189" y="116"/>
                  </a:cubicBezTo>
                  <a:cubicBezTo>
                    <a:pt x="196" y="116"/>
                    <a:pt x="203" y="112"/>
                    <a:pt x="205" y="107"/>
                  </a:cubicBezTo>
                  <a:close/>
                  <a:moveTo>
                    <a:pt x="25" y="63"/>
                  </a:moveTo>
                  <a:cubicBezTo>
                    <a:pt x="22" y="70"/>
                    <a:pt x="27" y="77"/>
                    <a:pt x="36" y="80"/>
                  </a:cubicBezTo>
                  <a:cubicBezTo>
                    <a:pt x="38" y="80"/>
                    <a:pt x="40" y="80"/>
                    <a:pt x="42" y="80"/>
                  </a:cubicBezTo>
                  <a:cubicBezTo>
                    <a:pt x="49" y="80"/>
                    <a:pt x="56" y="77"/>
                    <a:pt x="59" y="71"/>
                  </a:cubicBezTo>
                  <a:cubicBezTo>
                    <a:pt x="62" y="64"/>
                    <a:pt x="56" y="57"/>
                    <a:pt x="47" y="55"/>
                  </a:cubicBezTo>
                  <a:cubicBezTo>
                    <a:pt x="45" y="54"/>
                    <a:pt x="44" y="54"/>
                    <a:pt x="42" y="54"/>
                  </a:cubicBezTo>
                  <a:cubicBezTo>
                    <a:pt x="34" y="54"/>
                    <a:pt x="28" y="58"/>
                    <a:pt x="25" y="63"/>
                  </a:cubicBezTo>
                  <a:close/>
                  <a:moveTo>
                    <a:pt x="189" y="54"/>
                  </a:moveTo>
                  <a:cubicBezTo>
                    <a:pt x="187" y="54"/>
                    <a:pt x="185" y="54"/>
                    <a:pt x="183" y="55"/>
                  </a:cubicBezTo>
                  <a:cubicBezTo>
                    <a:pt x="174" y="57"/>
                    <a:pt x="169" y="64"/>
                    <a:pt x="172" y="71"/>
                  </a:cubicBezTo>
                  <a:cubicBezTo>
                    <a:pt x="174" y="77"/>
                    <a:pt x="181" y="80"/>
                    <a:pt x="189" y="80"/>
                  </a:cubicBezTo>
                  <a:cubicBezTo>
                    <a:pt x="190" y="80"/>
                    <a:pt x="192" y="80"/>
                    <a:pt x="194" y="80"/>
                  </a:cubicBezTo>
                  <a:cubicBezTo>
                    <a:pt x="203" y="77"/>
                    <a:pt x="208" y="70"/>
                    <a:pt x="205" y="63"/>
                  </a:cubicBezTo>
                  <a:cubicBezTo>
                    <a:pt x="203" y="58"/>
                    <a:pt x="196" y="54"/>
                    <a:pt x="189" y="54"/>
                  </a:cubicBezTo>
                  <a:close/>
                  <a:moveTo>
                    <a:pt x="115" y="15"/>
                  </a:moveTo>
                  <a:cubicBezTo>
                    <a:pt x="106" y="15"/>
                    <a:pt x="98" y="20"/>
                    <a:pt x="98" y="28"/>
                  </a:cubicBezTo>
                  <a:cubicBezTo>
                    <a:pt x="98" y="35"/>
                    <a:pt x="106" y="41"/>
                    <a:pt x="115" y="41"/>
                  </a:cubicBezTo>
                  <a:cubicBezTo>
                    <a:pt x="125" y="41"/>
                    <a:pt x="133" y="35"/>
                    <a:pt x="133" y="28"/>
                  </a:cubicBezTo>
                  <a:cubicBezTo>
                    <a:pt x="133" y="20"/>
                    <a:pt x="125" y="15"/>
                    <a:pt x="115" y="15"/>
                  </a:cubicBezTo>
                  <a:close/>
                  <a:moveTo>
                    <a:pt x="115" y="155"/>
                  </a:moveTo>
                  <a:cubicBezTo>
                    <a:pt x="125" y="155"/>
                    <a:pt x="133" y="150"/>
                    <a:pt x="133" y="142"/>
                  </a:cubicBezTo>
                  <a:cubicBezTo>
                    <a:pt x="133" y="135"/>
                    <a:pt x="125" y="129"/>
                    <a:pt x="115" y="129"/>
                  </a:cubicBezTo>
                  <a:cubicBezTo>
                    <a:pt x="106" y="129"/>
                    <a:pt x="98" y="135"/>
                    <a:pt x="98" y="142"/>
                  </a:cubicBezTo>
                  <a:cubicBezTo>
                    <a:pt x="98" y="150"/>
                    <a:pt x="106" y="155"/>
                    <a:pt x="115" y="155"/>
                  </a:cubicBezTo>
                  <a:close/>
                </a:path>
              </a:pathLst>
            </a:custGeom>
            <a:solidFill>
              <a:srgbClr val="E8E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2" name="Oval 62"/>
            <p:cNvSpPr>
              <a:spLocks noChangeArrowheads="1"/>
            </p:cNvSpPr>
            <p:nvPr/>
          </p:nvSpPr>
          <p:spPr bwMode="auto">
            <a:xfrm>
              <a:off x="6478588" y="5208588"/>
              <a:ext cx="366713" cy="274638"/>
            </a:xfrm>
            <a:prstGeom prst="ellipse">
              <a:avLst/>
            </a:pr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3" name="Freeform 63"/>
            <p:cNvSpPr>
              <a:spLocks/>
            </p:cNvSpPr>
            <p:nvPr/>
          </p:nvSpPr>
          <p:spPr bwMode="auto">
            <a:xfrm>
              <a:off x="6478588" y="5208588"/>
              <a:ext cx="301625" cy="255588"/>
            </a:xfrm>
            <a:custGeom>
              <a:avLst/>
              <a:gdLst>
                <a:gd name="T0" fmla="*/ 7 w 79"/>
                <a:gd name="T1" fmla="*/ 39 h 67"/>
                <a:gd name="T2" fmla="*/ 55 w 79"/>
                <a:gd name="T3" fmla="*/ 4 h 67"/>
                <a:gd name="T4" fmla="*/ 79 w 79"/>
                <a:gd name="T5" fmla="*/ 9 h 67"/>
                <a:gd name="T6" fmla="*/ 48 w 79"/>
                <a:gd name="T7" fmla="*/ 0 h 67"/>
                <a:gd name="T8" fmla="*/ 0 w 79"/>
                <a:gd name="T9" fmla="*/ 36 h 67"/>
                <a:gd name="T10" fmla="*/ 24 w 79"/>
                <a:gd name="T11" fmla="*/ 67 h 67"/>
                <a:gd name="T12" fmla="*/ 7 w 79"/>
                <a:gd name="T13" fmla="*/ 39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7" y="39"/>
                  </a:moveTo>
                  <a:cubicBezTo>
                    <a:pt x="7" y="20"/>
                    <a:pt x="28" y="4"/>
                    <a:pt x="55" y="4"/>
                  </a:cubicBezTo>
                  <a:cubicBezTo>
                    <a:pt x="64" y="4"/>
                    <a:pt x="72" y="6"/>
                    <a:pt x="79" y="9"/>
                  </a:cubicBezTo>
                  <a:cubicBezTo>
                    <a:pt x="71" y="3"/>
                    <a:pt x="60" y="0"/>
                    <a:pt x="48" y="0"/>
                  </a:cubicBezTo>
                  <a:cubicBezTo>
                    <a:pt x="22" y="0"/>
                    <a:pt x="0" y="16"/>
                    <a:pt x="0" y="36"/>
                  </a:cubicBezTo>
                  <a:cubicBezTo>
                    <a:pt x="0" y="49"/>
                    <a:pt x="10" y="60"/>
                    <a:pt x="24" y="67"/>
                  </a:cubicBezTo>
                  <a:cubicBezTo>
                    <a:pt x="14" y="60"/>
                    <a:pt x="7" y="50"/>
                    <a:pt x="7" y="39"/>
                  </a:cubicBezTo>
                  <a:close/>
                </a:path>
              </a:pathLst>
            </a:custGeom>
            <a:solidFill>
              <a:srgbClr val="CF2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64"/>
            <p:cNvSpPr>
              <a:spLocks/>
            </p:cNvSpPr>
            <p:nvPr/>
          </p:nvSpPr>
          <p:spPr bwMode="auto">
            <a:xfrm>
              <a:off x="6224588" y="5346700"/>
              <a:ext cx="874713" cy="368300"/>
            </a:xfrm>
            <a:custGeom>
              <a:avLst/>
              <a:gdLst>
                <a:gd name="T0" fmla="*/ 230 w 230"/>
                <a:gd name="T1" fmla="*/ 0 h 97"/>
                <a:gd name="T2" fmla="*/ 230 w 230"/>
                <a:gd name="T3" fmla="*/ 12 h 97"/>
                <a:gd name="T4" fmla="*/ 210 w 230"/>
                <a:gd name="T5" fmla="*/ 60 h 97"/>
                <a:gd name="T6" fmla="*/ 200 w 230"/>
                <a:gd name="T7" fmla="*/ 69 h 97"/>
                <a:gd name="T8" fmla="*/ 115 w 230"/>
                <a:gd name="T9" fmla="*/ 97 h 97"/>
                <a:gd name="T10" fmla="*/ 0 w 230"/>
                <a:gd name="T11" fmla="*/ 12 h 97"/>
                <a:gd name="T12" fmla="*/ 0 w 230"/>
                <a:gd name="T13" fmla="*/ 0 h 97"/>
                <a:gd name="T14" fmla="*/ 115 w 230"/>
                <a:gd name="T15" fmla="*/ 85 h 97"/>
                <a:gd name="T16" fmla="*/ 200 w 230"/>
                <a:gd name="T17" fmla="*/ 57 h 97"/>
                <a:gd name="T18" fmla="*/ 210 w 230"/>
                <a:gd name="T19" fmla="*/ 48 h 97"/>
                <a:gd name="T20" fmla="*/ 230 w 230"/>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7">
                  <a:moveTo>
                    <a:pt x="230" y="0"/>
                  </a:moveTo>
                  <a:cubicBezTo>
                    <a:pt x="230" y="12"/>
                    <a:pt x="230" y="12"/>
                    <a:pt x="230" y="12"/>
                  </a:cubicBezTo>
                  <a:cubicBezTo>
                    <a:pt x="230" y="30"/>
                    <a:pt x="223" y="46"/>
                    <a:pt x="210" y="60"/>
                  </a:cubicBezTo>
                  <a:cubicBezTo>
                    <a:pt x="207" y="63"/>
                    <a:pt x="204" y="66"/>
                    <a:pt x="200" y="69"/>
                  </a:cubicBezTo>
                  <a:cubicBezTo>
                    <a:pt x="179" y="86"/>
                    <a:pt x="149" y="97"/>
                    <a:pt x="115" y="97"/>
                  </a:cubicBezTo>
                  <a:cubicBezTo>
                    <a:pt x="52" y="97"/>
                    <a:pt x="0" y="59"/>
                    <a:pt x="0" y="12"/>
                  </a:cubicBezTo>
                  <a:cubicBezTo>
                    <a:pt x="0" y="0"/>
                    <a:pt x="0" y="0"/>
                    <a:pt x="0" y="0"/>
                  </a:cubicBezTo>
                  <a:cubicBezTo>
                    <a:pt x="0" y="47"/>
                    <a:pt x="52" y="85"/>
                    <a:pt x="115" y="85"/>
                  </a:cubicBezTo>
                  <a:cubicBezTo>
                    <a:pt x="149" y="85"/>
                    <a:pt x="179" y="75"/>
                    <a:pt x="200" y="57"/>
                  </a:cubicBezTo>
                  <a:cubicBezTo>
                    <a:pt x="204" y="54"/>
                    <a:pt x="207" y="51"/>
                    <a:pt x="210" y="48"/>
                  </a:cubicBezTo>
                  <a:cubicBezTo>
                    <a:pt x="223" y="35"/>
                    <a:pt x="230" y="18"/>
                    <a:pt x="230" y="0"/>
                  </a:cubicBezTo>
                  <a:close/>
                </a:path>
              </a:pathLst>
            </a:custGeom>
            <a:solidFill>
              <a:srgbClr val="BCC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5" name="Freeform 65"/>
            <p:cNvSpPr>
              <a:spLocks/>
            </p:cNvSpPr>
            <p:nvPr/>
          </p:nvSpPr>
          <p:spPr bwMode="auto">
            <a:xfrm>
              <a:off x="6905626" y="5486400"/>
              <a:ext cx="117475" cy="76200"/>
            </a:xfrm>
            <a:custGeom>
              <a:avLst/>
              <a:gdLst>
                <a:gd name="T0" fmla="*/ 5 w 31"/>
                <a:gd name="T1" fmla="*/ 0 h 20"/>
                <a:gd name="T2" fmla="*/ 6 w 31"/>
                <a:gd name="T3" fmla="*/ 0 h 20"/>
                <a:gd name="T4" fmla="*/ 31 w 31"/>
                <a:gd name="T5" fmla="*/ 11 h 20"/>
                <a:gd name="T6" fmla="*/ 21 w 31"/>
                <a:gd name="T7" fmla="*/ 20 h 20"/>
                <a:gd name="T8" fmla="*/ 2 w 31"/>
                <a:gd name="T9" fmla="*/ 4 h 20"/>
                <a:gd name="T10" fmla="*/ 5 w 31"/>
                <a:gd name="T11" fmla="*/ 0 h 20"/>
              </a:gdLst>
              <a:ahLst/>
              <a:cxnLst>
                <a:cxn ang="0">
                  <a:pos x="T0" y="T1"/>
                </a:cxn>
                <a:cxn ang="0">
                  <a:pos x="T2" y="T3"/>
                </a:cxn>
                <a:cxn ang="0">
                  <a:pos x="T4" y="T5"/>
                </a:cxn>
                <a:cxn ang="0">
                  <a:pos x="T6" y="T7"/>
                </a:cxn>
                <a:cxn ang="0">
                  <a:pos x="T8" y="T9"/>
                </a:cxn>
                <a:cxn ang="0">
                  <a:pos x="T10" y="T11"/>
                </a:cxn>
              </a:cxnLst>
              <a:rect l="0" t="0" r="r" b="b"/>
              <a:pathLst>
                <a:path w="31" h="20">
                  <a:moveTo>
                    <a:pt x="5" y="0"/>
                  </a:moveTo>
                  <a:cubicBezTo>
                    <a:pt x="5" y="0"/>
                    <a:pt x="6" y="0"/>
                    <a:pt x="6" y="0"/>
                  </a:cubicBezTo>
                  <a:cubicBezTo>
                    <a:pt x="31" y="11"/>
                    <a:pt x="31" y="11"/>
                    <a:pt x="31" y="11"/>
                  </a:cubicBezTo>
                  <a:cubicBezTo>
                    <a:pt x="21" y="20"/>
                    <a:pt x="21" y="20"/>
                    <a:pt x="21" y="20"/>
                  </a:cubicBezTo>
                  <a:cubicBezTo>
                    <a:pt x="2" y="4"/>
                    <a:pt x="2" y="4"/>
                    <a:pt x="2" y="4"/>
                  </a:cubicBezTo>
                  <a:cubicBezTo>
                    <a:pt x="0" y="2"/>
                    <a:pt x="2" y="0"/>
                    <a:pt x="5"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6" name="Freeform 66"/>
            <p:cNvSpPr>
              <a:spLocks/>
            </p:cNvSpPr>
            <p:nvPr/>
          </p:nvSpPr>
          <p:spPr bwMode="auto">
            <a:xfrm>
              <a:off x="6985001" y="5529263"/>
              <a:ext cx="38100" cy="79375"/>
            </a:xfrm>
            <a:custGeom>
              <a:avLst/>
              <a:gdLst>
                <a:gd name="T0" fmla="*/ 10 w 10"/>
                <a:gd name="T1" fmla="*/ 0 h 21"/>
                <a:gd name="T2" fmla="*/ 10 w 10"/>
                <a:gd name="T3" fmla="*/ 12 h 21"/>
                <a:gd name="T4" fmla="*/ 0 w 10"/>
                <a:gd name="T5" fmla="*/ 21 h 21"/>
                <a:gd name="T6" fmla="*/ 0 w 10"/>
                <a:gd name="T7" fmla="*/ 9 h 21"/>
                <a:gd name="T8" fmla="*/ 10 w 10"/>
                <a:gd name="T9" fmla="*/ 0 h 21"/>
              </a:gdLst>
              <a:ahLst/>
              <a:cxnLst>
                <a:cxn ang="0">
                  <a:pos x="T0" y="T1"/>
                </a:cxn>
                <a:cxn ang="0">
                  <a:pos x="T2" y="T3"/>
                </a:cxn>
                <a:cxn ang="0">
                  <a:pos x="T4" y="T5"/>
                </a:cxn>
                <a:cxn ang="0">
                  <a:pos x="T6" y="T7"/>
                </a:cxn>
                <a:cxn ang="0">
                  <a:pos x="T8" y="T9"/>
                </a:cxn>
              </a:cxnLst>
              <a:rect l="0" t="0" r="r" b="b"/>
              <a:pathLst>
                <a:path w="10" h="21">
                  <a:moveTo>
                    <a:pt x="10" y="0"/>
                  </a:moveTo>
                  <a:cubicBezTo>
                    <a:pt x="10" y="12"/>
                    <a:pt x="10" y="12"/>
                    <a:pt x="10" y="12"/>
                  </a:cubicBezTo>
                  <a:cubicBezTo>
                    <a:pt x="7" y="15"/>
                    <a:pt x="4" y="18"/>
                    <a:pt x="0" y="21"/>
                  </a:cubicBezTo>
                  <a:cubicBezTo>
                    <a:pt x="0" y="9"/>
                    <a:pt x="0" y="9"/>
                    <a:pt x="0" y="9"/>
                  </a:cubicBez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7" name="Freeform 67"/>
            <p:cNvSpPr>
              <a:spLocks/>
            </p:cNvSpPr>
            <p:nvPr/>
          </p:nvSpPr>
          <p:spPr bwMode="auto">
            <a:xfrm>
              <a:off x="6326188" y="4489450"/>
              <a:ext cx="669925" cy="315913"/>
            </a:xfrm>
            <a:custGeom>
              <a:avLst/>
              <a:gdLst>
                <a:gd name="T0" fmla="*/ 133 w 176"/>
                <a:gd name="T1" fmla="*/ 13 h 83"/>
                <a:gd name="T2" fmla="*/ 133 w 176"/>
                <a:gd name="T3" fmla="*/ 55 h 83"/>
                <a:gd name="T4" fmla="*/ 117 w 176"/>
                <a:gd name="T5" fmla="*/ 71 h 83"/>
                <a:gd name="T6" fmla="*/ 60 w 176"/>
                <a:gd name="T7" fmla="*/ 71 h 83"/>
                <a:gd name="T8" fmla="*/ 43 w 176"/>
                <a:gd name="T9" fmla="*/ 55 h 83"/>
                <a:gd name="T10" fmla="*/ 43 w 176"/>
                <a:gd name="T11" fmla="*/ 13 h 83"/>
                <a:gd name="T12" fmla="*/ 31 w 176"/>
                <a:gd name="T13" fmla="*/ 0 h 83"/>
                <a:gd name="T14" fmla="*/ 13 w 176"/>
                <a:gd name="T15" fmla="*/ 0 h 83"/>
                <a:gd name="T16" fmla="*/ 0 w 176"/>
                <a:gd name="T17" fmla="*/ 13 h 83"/>
                <a:gd name="T18" fmla="*/ 0 w 176"/>
                <a:gd name="T19" fmla="*/ 83 h 83"/>
                <a:gd name="T20" fmla="*/ 176 w 176"/>
                <a:gd name="T21" fmla="*/ 83 h 83"/>
                <a:gd name="T22" fmla="*/ 176 w 176"/>
                <a:gd name="T23" fmla="*/ 13 h 83"/>
                <a:gd name="T24" fmla="*/ 163 w 176"/>
                <a:gd name="T25" fmla="*/ 0 h 83"/>
                <a:gd name="T26" fmla="*/ 146 w 176"/>
                <a:gd name="T27" fmla="*/ 0 h 83"/>
                <a:gd name="T28" fmla="*/ 133 w 176"/>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83">
                  <a:moveTo>
                    <a:pt x="133" y="13"/>
                  </a:moveTo>
                  <a:cubicBezTo>
                    <a:pt x="133" y="55"/>
                    <a:pt x="133" y="55"/>
                    <a:pt x="133" y="55"/>
                  </a:cubicBezTo>
                  <a:cubicBezTo>
                    <a:pt x="133" y="64"/>
                    <a:pt x="126" y="71"/>
                    <a:pt x="117" y="71"/>
                  </a:cubicBezTo>
                  <a:cubicBezTo>
                    <a:pt x="60" y="71"/>
                    <a:pt x="60" y="71"/>
                    <a:pt x="60" y="71"/>
                  </a:cubicBezTo>
                  <a:cubicBezTo>
                    <a:pt x="51" y="71"/>
                    <a:pt x="43" y="64"/>
                    <a:pt x="43" y="55"/>
                  </a:cubicBezTo>
                  <a:cubicBezTo>
                    <a:pt x="43" y="13"/>
                    <a:pt x="43" y="13"/>
                    <a:pt x="43" y="13"/>
                  </a:cubicBezTo>
                  <a:cubicBezTo>
                    <a:pt x="43" y="6"/>
                    <a:pt x="38" y="0"/>
                    <a:pt x="31" y="0"/>
                  </a:cubicBezTo>
                  <a:cubicBezTo>
                    <a:pt x="13" y="0"/>
                    <a:pt x="13" y="0"/>
                    <a:pt x="13" y="0"/>
                  </a:cubicBezTo>
                  <a:cubicBezTo>
                    <a:pt x="6" y="0"/>
                    <a:pt x="0" y="6"/>
                    <a:pt x="0" y="13"/>
                  </a:cubicBezTo>
                  <a:cubicBezTo>
                    <a:pt x="0" y="83"/>
                    <a:pt x="0" y="83"/>
                    <a:pt x="0" y="83"/>
                  </a:cubicBezTo>
                  <a:cubicBezTo>
                    <a:pt x="176" y="83"/>
                    <a:pt x="176" y="83"/>
                    <a:pt x="176" y="83"/>
                  </a:cubicBezTo>
                  <a:cubicBezTo>
                    <a:pt x="176" y="13"/>
                    <a:pt x="176" y="13"/>
                    <a:pt x="176" y="13"/>
                  </a:cubicBezTo>
                  <a:cubicBezTo>
                    <a:pt x="176" y="6"/>
                    <a:pt x="171" y="0"/>
                    <a:pt x="163" y="0"/>
                  </a:cubicBezTo>
                  <a:cubicBezTo>
                    <a:pt x="146" y="0"/>
                    <a:pt x="146" y="0"/>
                    <a:pt x="146" y="0"/>
                  </a:cubicBezTo>
                  <a:cubicBezTo>
                    <a:pt x="139" y="0"/>
                    <a:pt x="133" y="6"/>
                    <a:pt x="133" y="13"/>
                  </a:cubicBezTo>
                  <a:close/>
                </a:path>
              </a:pathLst>
            </a:custGeom>
            <a:solidFill>
              <a:srgbClr val="E62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8" name="Rectangle 68"/>
            <p:cNvSpPr>
              <a:spLocks noChangeArrowheads="1"/>
            </p:cNvSpPr>
            <p:nvPr/>
          </p:nvSpPr>
          <p:spPr bwMode="auto">
            <a:xfrm>
              <a:off x="6326188" y="4778375"/>
              <a:ext cx="669925" cy="26988"/>
            </a:xfrm>
            <a:prstGeom prst="rect">
              <a:avLst/>
            </a:prstGeom>
            <a:solidFill>
              <a:srgbClr val="B52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07" name="Phone"/>
          <p:cNvGrpSpPr/>
          <p:nvPr/>
        </p:nvGrpSpPr>
        <p:grpSpPr>
          <a:xfrm>
            <a:off x="5564983" y="1515666"/>
            <a:ext cx="1669256" cy="3253979"/>
            <a:chOff x="7419976" y="2020888"/>
            <a:chExt cx="2225675" cy="4338638"/>
          </a:xfrm>
        </p:grpSpPr>
        <p:sp>
          <p:nvSpPr>
            <p:cNvPr id="69" name="Freeform 69"/>
            <p:cNvSpPr>
              <a:spLocks noEditPoints="1"/>
            </p:cNvSpPr>
            <p:nvPr/>
          </p:nvSpPr>
          <p:spPr bwMode="auto">
            <a:xfrm>
              <a:off x="7464426" y="2066925"/>
              <a:ext cx="2139950" cy="4254500"/>
            </a:xfrm>
            <a:custGeom>
              <a:avLst/>
              <a:gdLst>
                <a:gd name="T0" fmla="*/ 479 w 562"/>
                <a:gd name="T1" fmla="*/ 0 h 1117"/>
                <a:gd name="T2" fmla="*/ 82 w 562"/>
                <a:gd name="T3" fmla="*/ 0 h 1117"/>
                <a:gd name="T4" fmla="*/ 0 w 562"/>
                <a:gd name="T5" fmla="*/ 82 h 1117"/>
                <a:gd name="T6" fmla="*/ 0 w 562"/>
                <a:gd name="T7" fmla="*/ 1033 h 1117"/>
                <a:gd name="T8" fmla="*/ 82 w 562"/>
                <a:gd name="T9" fmla="*/ 1117 h 1117"/>
                <a:gd name="T10" fmla="*/ 479 w 562"/>
                <a:gd name="T11" fmla="*/ 1117 h 1117"/>
                <a:gd name="T12" fmla="*/ 562 w 562"/>
                <a:gd name="T13" fmla="*/ 1033 h 1117"/>
                <a:gd name="T14" fmla="*/ 562 w 562"/>
                <a:gd name="T15" fmla="*/ 82 h 1117"/>
                <a:gd name="T16" fmla="*/ 479 w 562"/>
                <a:gd name="T17" fmla="*/ 0 h 1117"/>
                <a:gd name="T18" fmla="*/ 537 w 562"/>
                <a:gd name="T19" fmla="*/ 1038 h 1117"/>
                <a:gd name="T20" fmla="*/ 481 w 562"/>
                <a:gd name="T21" fmla="*/ 1094 h 1117"/>
                <a:gd name="T22" fmla="*/ 80 w 562"/>
                <a:gd name="T23" fmla="*/ 1094 h 1117"/>
                <a:gd name="T24" fmla="*/ 23 w 562"/>
                <a:gd name="T25" fmla="*/ 1038 h 1117"/>
                <a:gd name="T26" fmla="*/ 23 w 562"/>
                <a:gd name="T27" fmla="*/ 80 h 1117"/>
                <a:gd name="T28" fmla="*/ 80 w 562"/>
                <a:gd name="T29" fmla="*/ 23 h 1117"/>
                <a:gd name="T30" fmla="*/ 127 w 562"/>
                <a:gd name="T31" fmla="*/ 23 h 1117"/>
                <a:gd name="T32" fmla="*/ 137 w 562"/>
                <a:gd name="T33" fmla="*/ 33 h 1117"/>
                <a:gd name="T34" fmla="*/ 137 w 562"/>
                <a:gd name="T35" fmla="*/ 35 h 1117"/>
                <a:gd name="T36" fmla="*/ 167 w 562"/>
                <a:gd name="T37" fmla="*/ 64 h 1117"/>
                <a:gd name="T38" fmla="*/ 394 w 562"/>
                <a:gd name="T39" fmla="*/ 64 h 1117"/>
                <a:gd name="T40" fmla="*/ 424 w 562"/>
                <a:gd name="T41" fmla="*/ 35 h 1117"/>
                <a:gd name="T42" fmla="*/ 424 w 562"/>
                <a:gd name="T43" fmla="*/ 33 h 1117"/>
                <a:gd name="T44" fmla="*/ 434 w 562"/>
                <a:gd name="T45" fmla="*/ 23 h 1117"/>
                <a:gd name="T46" fmla="*/ 481 w 562"/>
                <a:gd name="T47" fmla="*/ 23 h 1117"/>
                <a:gd name="T48" fmla="*/ 537 w 562"/>
                <a:gd name="T49" fmla="*/ 80 h 1117"/>
                <a:gd name="T50" fmla="*/ 537 w 562"/>
                <a:gd name="T51" fmla="*/ 1038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2" h="1117">
                  <a:moveTo>
                    <a:pt x="479" y="0"/>
                  </a:moveTo>
                  <a:cubicBezTo>
                    <a:pt x="82" y="0"/>
                    <a:pt x="82" y="0"/>
                    <a:pt x="82" y="0"/>
                  </a:cubicBezTo>
                  <a:cubicBezTo>
                    <a:pt x="37" y="0"/>
                    <a:pt x="0" y="37"/>
                    <a:pt x="0" y="82"/>
                  </a:cubicBezTo>
                  <a:cubicBezTo>
                    <a:pt x="0" y="1033"/>
                    <a:pt x="0" y="1033"/>
                    <a:pt x="0" y="1033"/>
                  </a:cubicBezTo>
                  <a:cubicBezTo>
                    <a:pt x="0" y="1078"/>
                    <a:pt x="37" y="1117"/>
                    <a:pt x="82" y="1117"/>
                  </a:cubicBezTo>
                  <a:cubicBezTo>
                    <a:pt x="479" y="1117"/>
                    <a:pt x="479" y="1117"/>
                    <a:pt x="479" y="1117"/>
                  </a:cubicBezTo>
                  <a:cubicBezTo>
                    <a:pt x="525" y="1117"/>
                    <a:pt x="562" y="1078"/>
                    <a:pt x="562" y="1033"/>
                  </a:cubicBezTo>
                  <a:cubicBezTo>
                    <a:pt x="562" y="82"/>
                    <a:pt x="562" y="82"/>
                    <a:pt x="562" y="82"/>
                  </a:cubicBezTo>
                  <a:cubicBezTo>
                    <a:pt x="562" y="37"/>
                    <a:pt x="525" y="0"/>
                    <a:pt x="479" y="0"/>
                  </a:cubicBezTo>
                  <a:close/>
                  <a:moveTo>
                    <a:pt x="537" y="1038"/>
                  </a:moveTo>
                  <a:cubicBezTo>
                    <a:pt x="537" y="1069"/>
                    <a:pt x="512" y="1094"/>
                    <a:pt x="481" y="1094"/>
                  </a:cubicBezTo>
                  <a:cubicBezTo>
                    <a:pt x="80" y="1094"/>
                    <a:pt x="80" y="1094"/>
                    <a:pt x="80" y="1094"/>
                  </a:cubicBezTo>
                  <a:cubicBezTo>
                    <a:pt x="49" y="1094"/>
                    <a:pt x="23" y="1069"/>
                    <a:pt x="23" y="1038"/>
                  </a:cubicBezTo>
                  <a:cubicBezTo>
                    <a:pt x="23" y="80"/>
                    <a:pt x="23" y="80"/>
                    <a:pt x="23" y="80"/>
                  </a:cubicBezTo>
                  <a:cubicBezTo>
                    <a:pt x="23" y="49"/>
                    <a:pt x="49" y="23"/>
                    <a:pt x="80" y="23"/>
                  </a:cubicBezTo>
                  <a:cubicBezTo>
                    <a:pt x="127" y="23"/>
                    <a:pt x="127" y="23"/>
                    <a:pt x="127" y="23"/>
                  </a:cubicBezTo>
                  <a:cubicBezTo>
                    <a:pt x="133" y="23"/>
                    <a:pt x="137" y="28"/>
                    <a:pt x="137" y="33"/>
                  </a:cubicBezTo>
                  <a:cubicBezTo>
                    <a:pt x="137" y="35"/>
                    <a:pt x="137" y="35"/>
                    <a:pt x="137" y="35"/>
                  </a:cubicBezTo>
                  <a:cubicBezTo>
                    <a:pt x="137" y="51"/>
                    <a:pt x="150" y="64"/>
                    <a:pt x="167" y="64"/>
                  </a:cubicBezTo>
                  <a:cubicBezTo>
                    <a:pt x="394" y="64"/>
                    <a:pt x="394" y="64"/>
                    <a:pt x="394" y="64"/>
                  </a:cubicBezTo>
                  <a:cubicBezTo>
                    <a:pt x="410" y="64"/>
                    <a:pt x="424" y="51"/>
                    <a:pt x="424" y="35"/>
                  </a:cubicBezTo>
                  <a:cubicBezTo>
                    <a:pt x="424" y="33"/>
                    <a:pt x="424" y="33"/>
                    <a:pt x="424" y="33"/>
                  </a:cubicBezTo>
                  <a:cubicBezTo>
                    <a:pt x="424" y="28"/>
                    <a:pt x="428" y="23"/>
                    <a:pt x="434" y="23"/>
                  </a:cubicBezTo>
                  <a:cubicBezTo>
                    <a:pt x="481" y="23"/>
                    <a:pt x="481" y="23"/>
                    <a:pt x="481" y="23"/>
                  </a:cubicBezTo>
                  <a:cubicBezTo>
                    <a:pt x="512" y="23"/>
                    <a:pt x="537" y="49"/>
                    <a:pt x="537" y="80"/>
                  </a:cubicBezTo>
                  <a:lnTo>
                    <a:pt x="537" y="1038"/>
                  </a:lnTo>
                  <a:close/>
                </a:path>
              </a:pathLst>
            </a:custGeom>
            <a:solidFill>
              <a:srgbClr val="4A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0" name="Freeform 70"/>
            <p:cNvSpPr>
              <a:spLocks noEditPoints="1"/>
            </p:cNvSpPr>
            <p:nvPr/>
          </p:nvSpPr>
          <p:spPr bwMode="auto">
            <a:xfrm>
              <a:off x="7419976" y="2020888"/>
              <a:ext cx="2225675" cy="4338638"/>
            </a:xfrm>
            <a:custGeom>
              <a:avLst/>
              <a:gdLst>
                <a:gd name="T0" fmla="*/ 491 w 585"/>
                <a:gd name="T1" fmla="*/ 0 h 1139"/>
                <a:gd name="T2" fmla="*/ 94 w 585"/>
                <a:gd name="T3" fmla="*/ 0 h 1139"/>
                <a:gd name="T4" fmla="*/ 0 w 585"/>
                <a:gd name="T5" fmla="*/ 94 h 1139"/>
                <a:gd name="T6" fmla="*/ 0 w 585"/>
                <a:gd name="T7" fmla="*/ 1045 h 1139"/>
                <a:gd name="T8" fmla="*/ 94 w 585"/>
                <a:gd name="T9" fmla="*/ 1139 h 1139"/>
                <a:gd name="T10" fmla="*/ 491 w 585"/>
                <a:gd name="T11" fmla="*/ 1139 h 1139"/>
                <a:gd name="T12" fmla="*/ 585 w 585"/>
                <a:gd name="T13" fmla="*/ 1045 h 1139"/>
                <a:gd name="T14" fmla="*/ 585 w 585"/>
                <a:gd name="T15" fmla="*/ 94 h 1139"/>
                <a:gd name="T16" fmla="*/ 491 w 585"/>
                <a:gd name="T17" fmla="*/ 0 h 1139"/>
                <a:gd name="T18" fmla="*/ 574 w 585"/>
                <a:gd name="T19" fmla="*/ 1045 h 1139"/>
                <a:gd name="T20" fmla="*/ 491 w 585"/>
                <a:gd name="T21" fmla="*/ 1129 h 1139"/>
                <a:gd name="T22" fmla="*/ 94 w 585"/>
                <a:gd name="T23" fmla="*/ 1129 h 1139"/>
                <a:gd name="T24" fmla="*/ 12 w 585"/>
                <a:gd name="T25" fmla="*/ 1045 h 1139"/>
                <a:gd name="T26" fmla="*/ 12 w 585"/>
                <a:gd name="T27" fmla="*/ 94 h 1139"/>
                <a:gd name="T28" fmla="*/ 94 w 585"/>
                <a:gd name="T29" fmla="*/ 12 h 1139"/>
                <a:gd name="T30" fmla="*/ 491 w 585"/>
                <a:gd name="T31" fmla="*/ 12 h 1139"/>
                <a:gd name="T32" fmla="*/ 574 w 585"/>
                <a:gd name="T33" fmla="*/ 94 h 1139"/>
                <a:gd name="T34" fmla="*/ 574 w 585"/>
                <a:gd name="T35" fmla="*/ 1045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1139">
                  <a:moveTo>
                    <a:pt x="491" y="0"/>
                  </a:moveTo>
                  <a:cubicBezTo>
                    <a:pt x="94" y="0"/>
                    <a:pt x="94" y="0"/>
                    <a:pt x="94" y="0"/>
                  </a:cubicBezTo>
                  <a:cubicBezTo>
                    <a:pt x="42" y="0"/>
                    <a:pt x="0" y="42"/>
                    <a:pt x="0" y="94"/>
                  </a:cubicBezTo>
                  <a:cubicBezTo>
                    <a:pt x="0" y="1045"/>
                    <a:pt x="0" y="1045"/>
                    <a:pt x="0" y="1045"/>
                  </a:cubicBezTo>
                  <a:cubicBezTo>
                    <a:pt x="0" y="1097"/>
                    <a:pt x="42" y="1139"/>
                    <a:pt x="94" y="1139"/>
                  </a:cubicBezTo>
                  <a:cubicBezTo>
                    <a:pt x="491" y="1139"/>
                    <a:pt x="491" y="1139"/>
                    <a:pt x="491" y="1139"/>
                  </a:cubicBezTo>
                  <a:cubicBezTo>
                    <a:pt x="543" y="1139"/>
                    <a:pt x="585" y="1097"/>
                    <a:pt x="585" y="1045"/>
                  </a:cubicBezTo>
                  <a:cubicBezTo>
                    <a:pt x="585" y="94"/>
                    <a:pt x="585" y="94"/>
                    <a:pt x="585" y="94"/>
                  </a:cubicBezTo>
                  <a:cubicBezTo>
                    <a:pt x="585" y="42"/>
                    <a:pt x="543" y="0"/>
                    <a:pt x="491" y="0"/>
                  </a:cubicBezTo>
                  <a:close/>
                  <a:moveTo>
                    <a:pt x="574" y="1045"/>
                  </a:moveTo>
                  <a:cubicBezTo>
                    <a:pt x="574" y="1090"/>
                    <a:pt x="537" y="1129"/>
                    <a:pt x="491" y="1129"/>
                  </a:cubicBezTo>
                  <a:cubicBezTo>
                    <a:pt x="94" y="1129"/>
                    <a:pt x="94" y="1129"/>
                    <a:pt x="94" y="1129"/>
                  </a:cubicBezTo>
                  <a:cubicBezTo>
                    <a:pt x="49" y="1129"/>
                    <a:pt x="12" y="1090"/>
                    <a:pt x="12" y="1045"/>
                  </a:cubicBezTo>
                  <a:cubicBezTo>
                    <a:pt x="12" y="94"/>
                    <a:pt x="12" y="94"/>
                    <a:pt x="12" y="94"/>
                  </a:cubicBezTo>
                  <a:cubicBezTo>
                    <a:pt x="12" y="49"/>
                    <a:pt x="49" y="12"/>
                    <a:pt x="94" y="12"/>
                  </a:cubicBezTo>
                  <a:cubicBezTo>
                    <a:pt x="491" y="12"/>
                    <a:pt x="491" y="12"/>
                    <a:pt x="491" y="12"/>
                  </a:cubicBezTo>
                  <a:cubicBezTo>
                    <a:pt x="537" y="12"/>
                    <a:pt x="574" y="49"/>
                    <a:pt x="574" y="94"/>
                  </a:cubicBezTo>
                  <a:lnTo>
                    <a:pt x="574" y="1045"/>
                  </a:lnTo>
                  <a:close/>
                </a:path>
              </a:pathLst>
            </a:custGeom>
            <a:solidFill>
              <a:srgbClr val="5C7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1" name="Freeform 71"/>
            <p:cNvSpPr>
              <a:spLocks/>
            </p:cNvSpPr>
            <p:nvPr/>
          </p:nvSpPr>
          <p:spPr bwMode="auto">
            <a:xfrm>
              <a:off x="7551738" y="2154238"/>
              <a:ext cx="1957388" cy="4079875"/>
            </a:xfrm>
            <a:custGeom>
              <a:avLst/>
              <a:gdLst>
                <a:gd name="T0" fmla="*/ 458 w 514"/>
                <a:gd name="T1" fmla="*/ 0 h 1071"/>
                <a:gd name="T2" fmla="*/ 411 w 514"/>
                <a:gd name="T3" fmla="*/ 0 h 1071"/>
                <a:gd name="T4" fmla="*/ 401 w 514"/>
                <a:gd name="T5" fmla="*/ 10 h 1071"/>
                <a:gd name="T6" fmla="*/ 401 w 514"/>
                <a:gd name="T7" fmla="*/ 12 h 1071"/>
                <a:gd name="T8" fmla="*/ 371 w 514"/>
                <a:gd name="T9" fmla="*/ 41 h 1071"/>
                <a:gd name="T10" fmla="*/ 144 w 514"/>
                <a:gd name="T11" fmla="*/ 41 h 1071"/>
                <a:gd name="T12" fmla="*/ 114 w 514"/>
                <a:gd name="T13" fmla="*/ 12 h 1071"/>
                <a:gd name="T14" fmla="*/ 114 w 514"/>
                <a:gd name="T15" fmla="*/ 10 h 1071"/>
                <a:gd name="T16" fmla="*/ 104 w 514"/>
                <a:gd name="T17" fmla="*/ 0 h 1071"/>
                <a:gd name="T18" fmla="*/ 57 w 514"/>
                <a:gd name="T19" fmla="*/ 0 h 1071"/>
                <a:gd name="T20" fmla="*/ 0 w 514"/>
                <a:gd name="T21" fmla="*/ 57 h 1071"/>
                <a:gd name="T22" fmla="*/ 0 w 514"/>
                <a:gd name="T23" fmla="*/ 1015 h 1071"/>
                <a:gd name="T24" fmla="*/ 57 w 514"/>
                <a:gd name="T25" fmla="*/ 1071 h 1071"/>
                <a:gd name="T26" fmla="*/ 458 w 514"/>
                <a:gd name="T27" fmla="*/ 1071 h 1071"/>
                <a:gd name="T28" fmla="*/ 514 w 514"/>
                <a:gd name="T29" fmla="*/ 1015 h 1071"/>
                <a:gd name="T30" fmla="*/ 514 w 514"/>
                <a:gd name="T31" fmla="*/ 57 h 1071"/>
                <a:gd name="T32" fmla="*/ 458 w 514"/>
                <a:gd name="T33"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4" h="1071">
                  <a:moveTo>
                    <a:pt x="458" y="0"/>
                  </a:moveTo>
                  <a:cubicBezTo>
                    <a:pt x="411" y="0"/>
                    <a:pt x="411" y="0"/>
                    <a:pt x="411" y="0"/>
                  </a:cubicBezTo>
                  <a:cubicBezTo>
                    <a:pt x="405" y="0"/>
                    <a:pt x="401" y="5"/>
                    <a:pt x="401" y="10"/>
                  </a:cubicBezTo>
                  <a:cubicBezTo>
                    <a:pt x="401" y="12"/>
                    <a:pt x="401" y="12"/>
                    <a:pt x="401" y="12"/>
                  </a:cubicBezTo>
                  <a:cubicBezTo>
                    <a:pt x="401" y="28"/>
                    <a:pt x="387" y="41"/>
                    <a:pt x="371" y="41"/>
                  </a:cubicBezTo>
                  <a:cubicBezTo>
                    <a:pt x="144" y="41"/>
                    <a:pt x="144" y="41"/>
                    <a:pt x="144" y="41"/>
                  </a:cubicBezTo>
                  <a:cubicBezTo>
                    <a:pt x="127" y="41"/>
                    <a:pt x="114" y="28"/>
                    <a:pt x="114" y="12"/>
                  </a:cubicBezTo>
                  <a:cubicBezTo>
                    <a:pt x="114" y="10"/>
                    <a:pt x="114" y="10"/>
                    <a:pt x="114" y="10"/>
                  </a:cubicBezTo>
                  <a:cubicBezTo>
                    <a:pt x="114" y="5"/>
                    <a:pt x="110" y="0"/>
                    <a:pt x="104" y="0"/>
                  </a:cubicBezTo>
                  <a:cubicBezTo>
                    <a:pt x="57" y="0"/>
                    <a:pt x="57" y="0"/>
                    <a:pt x="57" y="0"/>
                  </a:cubicBezTo>
                  <a:cubicBezTo>
                    <a:pt x="26" y="0"/>
                    <a:pt x="0" y="26"/>
                    <a:pt x="0" y="57"/>
                  </a:cubicBezTo>
                  <a:cubicBezTo>
                    <a:pt x="0" y="1015"/>
                    <a:pt x="0" y="1015"/>
                    <a:pt x="0" y="1015"/>
                  </a:cubicBezTo>
                  <a:cubicBezTo>
                    <a:pt x="0" y="1046"/>
                    <a:pt x="26" y="1071"/>
                    <a:pt x="57" y="1071"/>
                  </a:cubicBezTo>
                  <a:cubicBezTo>
                    <a:pt x="458" y="1071"/>
                    <a:pt x="458" y="1071"/>
                    <a:pt x="458" y="1071"/>
                  </a:cubicBezTo>
                  <a:cubicBezTo>
                    <a:pt x="489" y="1071"/>
                    <a:pt x="514" y="1046"/>
                    <a:pt x="514" y="1015"/>
                  </a:cubicBezTo>
                  <a:cubicBezTo>
                    <a:pt x="514" y="57"/>
                    <a:pt x="514" y="57"/>
                    <a:pt x="514" y="57"/>
                  </a:cubicBezTo>
                  <a:cubicBezTo>
                    <a:pt x="514" y="26"/>
                    <a:pt x="489" y="0"/>
                    <a:pt x="458" y="0"/>
                  </a:cubicBez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2" name="Rectangle 72"/>
            <p:cNvSpPr>
              <a:spLocks noChangeArrowheads="1"/>
            </p:cNvSpPr>
            <p:nvPr/>
          </p:nvSpPr>
          <p:spPr bwMode="auto">
            <a:xfrm>
              <a:off x="7834313" y="3275013"/>
              <a:ext cx="1441450" cy="300038"/>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3" name="Rectangle 73"/>
            <p:cNvSpPr>
              <a:spLocks noChangeArrowheads="1"/>
            </p:cNvSpPr>
            <p:nvPr/>
          </p:nvSpPr>
          <p:spPr bwMode="auto">
            <a:xfrm>
              <a:off x="7834313" y="3716338"/>
              <a:ext cx="1441450" cy="300038"/>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4" name="Rectangle 74"/>
            <p:cNvSpPr>
              <a:spLocks noChangeArrowheads="1"/>
            </p:cNvSpPr>
            <p:nvPr/>
          </p:nvSpPr>
          <p:spPr bwMode="auto">
            <a:xfrm>
              <a:off x="7834313" y="4157663"/>
              <a:ext cx="1441450" cy="1412875"/>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5" name="Oval 75"/>
            <p:cNvSpPr>
              <a:spLocks noChangeArrowheads="1"/>
            </p:cNvSpPr>
            <p:nvPr/>
          </p:nvSpPr>
          <p:spPr bwMode="auto">
            <a:xfrm>
              <a:off x="8736013" y="2170113"/>
              <a:ext cx="68263" cy="68263"/>
            </a:xfrm>
            <a:prstGeom prst="ellipse">
              <a:avLst/>
            </a:prstGeom>
            <a:solidFill>
              <a:srgbClr val="3546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6" name="Freeform 76"/>
            <p:cNvSpPr>
              <a:spLocks/>
            </p:cNvSpPr>
            <p:nvPr/>
          </p:nvSpPr>
          <p:spPr bwMode="auto">
            <a:xfrm>
              <a:off x="8393113" y="2185988"/>
              <a:ext cx="274638" cy="38100"/>
            </a:xfrm>
            <a:custGeom>
              <a:avLst/>
              <a:gdLst>
                <a:gd name="T0" fmla="*/ 67 w 72"/>
                <a:gd name="T1" fmla="*/ 10 h 10"/>
                <a:gd name="T2" fmla="*/ 5 w 72"/>
                <a:gd name="T3" fmla="*/ 10 h 10"/>
                <a:gd name="T4" fmla="*/ 0 w 72"/>
                <a:gd name="T5" fmla="*/ 5 h 10"/>
                <a:gd name="T6" fmla="*/ 5 w 72"/>
                <a:gd name="T7" fmla="*/ 0 h 10"/>
                <a:gd name="T8" fmla="*/ 67 w 72"/>
                <a:gd name="T9" fmla="*/ 0 h 10"/>
                <a:gd name="T10" fmla="*/ 72 w 72"/>
                <a:gd name="T11" fmla="*/ 5 h 10"/>
                <a:gd name="T12" fmla="*/ 67 w 7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2" h="10">
                  <a:moveTo>
                    <a:pt x="67" y="10"/>
                  </a:moveTo>
                  <a:cubicBezTo>
                    <a:pt x="5" y="10"/>
                    <a:pt x="5" y="10"/>
                    <a:pt x="5" y="10"/>
                  </a:cubicBezTo>
                  <a:cubicBezTo>
                    <a:pt x="2" y="10"/>
                    <a:pt x="0" y="8"/>
                    <a:pt x="0" y="5"/>
                  </a:cubicBezTo>
                  <a:cubicBezTo>
                    <a:pt x="0" y="2"/>
                    <a:pt x="2" y="0"/>
                    <a:pt x="5" y="0"/>
                  </a:cubicBezTo>
                  <a:cubicBezTo>
                    <a:pt x="67" y="0"/>
                    <a:pt x="67" y="0"/>
                    <a:pt x="67" y="0"/>
                  </a:cubicBezTo>
                  <a:cubicBezTo>
                    <a:pt x="70" y="0"/>
                    <a:pt x="72" y="2"/>
                    <a:pt x="72" y="5"/>
                  </a:cubicBezTo>
                  <a:cubicBezTo>
                    <a:pt x="72" y="8"/>
                    <a:pt x="70" y="10"/>
                    <a:pt x="67"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7" name="Freeform 77"/>
            <p:cNvSpPr>
              <a:spLocks/>
            </p:cNvSpPr>
            <p:nvPr/>
          </p:nvSpPr>
          <p:spPr bwMode="auto">
            <a:xfrm>
              <a:off x="8393113" y="2185988"/>
              <a:ext cx="274638" cy="38100"/>
            </a:xfrm>
            <a:custGeom>
              <a:avLst/>
              <a:gdLst>
                <a:gd name="T0" fmla="*/ 67 w 72"/>
                <a:gd name="T1" fmla="*/ 10 h 10"/>
                <a:gd name="T2" fmla="*/ 5 w 72"/>
                <a:gd name="T3" fmla="*/ 10 h 10"/>
                <a:gd name="T4" fmla="*/ 0 w 72"/>
                <a:gd name="T5" fmla="*/ 5 h 10"/>
                <a:gd name="T6" fmla="*/ 5 w 72"/>
                <a:gd name="T7" fmla="*/ 0 h 10"/>
                <a:gd name="T8" fmla="*/ 67 w 72"/>
                <a:gd name="T9" fmla="*/ 0 h 10"/>
                <a:gd name="T10" fmla="*/ 72 w 72"/>
                <a:gd name="T11" fmla="*/ 5 h 10"/>
                <a:gd name="T12" fmla="*/ 67 w 7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2" h="10">
                  <a:moveTo>
                    <a:pt x="67" y="10"/>
                  </a:moveTo>
                  <a:cubicBezTo>
                    <a:pt x="5" y="10"/>
                    <a:pt x="5" y="10"/>
                    <a:pt x="5" y="10"/>
                  </a:cubicBezTo>
                  <a:cubicBezTo>
                    <a:pt x="2" y="10"/>
                    <a:pt x="0" y="8"/>
                    <a:pt x="0" y="5"/>
                  </a:cubicBezTo>
                  <a:cubicBezTo>
                    <a:pt x="0" y="2"/>
                    <a:pt x="2" y="0"/>
                    <a:pt x="5" y="0"/>
                  </a:cubicBezTo>
                  <a:cubicBezTo>
                    <a:pt x="67" y="0"/>
                    <a:pt x="67" y="0"/>
                    <a:pt x="67" y="0"/>
                  </a:cubicBezTo>
                  <a:cubicBezTo>
                    <a:pt x="70" y="0"/>
                    <a:pt x="72" y="2"/>
                    <a:pt x="72" y="5"/>
                  </a:cubicBezTo>
                  <a:cubicBezTo>
                    <a:pt x="72" y="8"/>
                    <a:pt x="70" y="10"/>
                    <a:pt x="67"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8" name="Rectangle 78"/>
            <p:cNvSpPr>
              <a:spLocks noChangeArrowheads="1"/>
            </p:cNvSpPr>
            <p:nvPr/>
          </p:nvSpPr>
          <p:spPr bwMode="auto">
            <a:xfrm>
              <a:off x="7810501" y="3251200"/>
              <a:ext cx="1443038" cy="30162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9" name="Rectangle 79"/>
            <p:cNvSpPr>
              <a:spLocks noChangeArrowheads="1"/>
            </p:cNvSpPr>
            <p:nvPr/>
          </p:nvSpPr>
          <p:spPr bwMode="auto">
            <a:xfrm>
              <a:off x="7810501" y="3694113"/>
              <a:ext cx="1443038" cy="3000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0" name="Rectangle 80"/>
            <p:cNvSpPr>
              <a:spLocks noChangeArrowheads="1"/>
            </p:cNvSpPr>
            <p:nvPr/>
          </p:nvSpPr>
          <p:spPr bwMode="auto">
            <a:xfrm>
              <a:off x="7810501" y="4135438"/>
              <a:ext cx="1443038" cy="14128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1" name="Rectangle 81"/>
            <p:cNvSpPr>
              <a:spLocks noChangeArrowheads="1"/>
            </p:cNvSpPr>
            <p:nvPr/>
          </p:nvSpPr>
          <p:spPr bwMode="auto">
            <a:xfrm>
              <a:off x="8108951" y="3001963"/>
              <a:ext cx="8891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825" b="1">
                  <a:solidFill>
                    <a:schemeClr val="bg1"/>
                  </a:solidFill>
                  <a:latin typeface="Open Sans" panose="020B0606030504020204" pitchFamily="34" charset="0"/>
                </a:rPr>
                <a:t>CONTACT US</a:t>
              </a:r>
              <a:endParaRPr lang="ru-RU" altLang="ru-RU" sz="1350">
                <a:solidFill>
                  <a:schemeClr val="bg1"/>
                </a:solidFill>
              </a:endParaRPr>
            </a:p>
          </p:txBody>
        </p:sp>
        <p:sp>
          <p:nvSpPr>
            <p:cNvPr id="82" name="Rectangle 82"/>
            <p:cNvSpPr>
              <a:spLocks noChangeArrowheads="1"/>
            </p:cNvSpPr>
            <p:nvPr/>
          </p:nvSpPr>
          <p:spPr bwMode="auto">
            <a:xfrm>
              <a:off x="7956551" y="3341688"/>
              <a:ext cx="337699"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675" b="1" dirty="0">
                  <a:solidFill>
                    <a:schemeClr val="bg1"/>
                  </a:solidFill>
                  <a:latin typeface="Open Sans Semibold" panose="020B0706030804020204" pitchFamily="34" charset="0"/>
                </a:rPr>
                <a:t>NAME</a:t>
              </a:r>
              <a:endParaRPr lang="ru-RU" altLang="ru-RU" sz="1350" dirty="0">
                <a:solidFill>
                  <a:schemeClr val="bg1"/>
                </a:solidFill>
              </a:endParaRPr>
            </a:p>
          </p:txBody>
        </p:sp>
        <p:sp>
          <p:nvSpPr>
            <p:cNvPr id="83" name="Rectangle 83"/>
            <p:cNvSpPr>
              <a:spLocks noChangeArrowheads="1"/>
            </p:cNvSpPr>
            <p:nvPr/>
          </p:nvSpPr>
          <p:spPr bwMode="auto">
            <a:xfrm>
              <a:off x="7956551" y="3789362"/>
              <a:ext cx="380447"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675" b="1">
                  <a:solidFill>
                    <a:schemeClr val="bg1"/>
                  </a:solidFill>
                  <a:latin typeface="Open Sans Semibold" panose="020B0706030804020204" pitchFamily="34" charset="0"/>
                </a:rPr>
                <a:t>E-MAIL</a:t>
              </a:r>
              <a:endParaRPr lang="ru-RU" altLang="ru-RU" sz="1350">
                <a:solidFill>
                  <a:schemeClr val="bg1"/>
                </a:solidFill>
              </a:endParaRPr>
            </a:p>
          </p:txBody>
        </p:sp>
        <p:sp>
          <p:nvSpPr>
            <p:cNvPr id="84" name="Rectangle 84"/>
            <p:cNvSpPr>
              <a:spLocks noChangeArrowheads="1"/>
            </p:cNvSpPr>
            <p:nvPr/>
          </p:nvSpPr>
          <p:spPr bwMode="auto">
            <a:xfrm>
              <a:off x="7956551" y="4243388"/>
              <a:ext cx="4638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600" b="1">
                  <a:solidFill>
                    <a:schemeClr val="bg1"/>
                  </a:solidFill>
                  <a:latin typeface="Open Sans Semibold" panose="020B0706030804020204" pitchFamily="34" charset="0"/>
                </a:rPr>
                <a:t>MESSAGE</a:t>
              </a:r>
              <a:endParaRPr lang="ru-RU" altLang="ru-RU" sz="1350">
                <a:solidFill>
                  <a:schemeClr val="bg1"/>
                </a:solidFill>
              </a:endParaRPr>
            </a:p>
          </p:txBody>
        </p:sp>
      </p:grpSp>
      <p:grpSp>
        <p:nvGrpSpPr>
          <p:cNvPr id="106" name="Flowerpot"/>
          <p:cNvGrpSpPr/>
          <p:nvPr/>
        </p:nvGrpSpPr>
        <p:grpSpPr>
          <a:xfrm>
            <a:off x="4938713" y="3432573"/>
            <a:ext cx="1022747" cy="1427560"/>
            <a:chOff x="6584951" y="4576763"/>
            <a:chExt cx="1363662" cy="1903413"/>
          </a:xfrm>
        </p:grpSpPr>
        <p:sp>
          <p:nvSpPr>
            <p:cNvPr id="85" name="Freeform 85"/>
            <p:cNvSpPr>
              <a:spLocks/>
            </p:cNvSpPr>
            <p:nvPr/>
          </p:nvSpPr>
          <p:spPr bwMode="auto">
            <a:xfrm>
              <a:off x="6886576" y="5840413"/>
              <a:ext cx="792163" cy="639763"/>
            </a:xfrm>
            <a:custGeom>
              <a:avLst/>
              <a:gdLst>
                <a:gd name="T0" fmla="*/ 148 w 208"/>
                <a:gd name="T1" fmla="*/ 168 h 168"/>
                <a:gd name="T2" fmla="*/ 60 w 208"/>
                <a:gd name="T3" fmla="*/ 168 h 168"/>
                <a:gd name="T4" fmla="*/ 42 w 208"/>
                <a:gd name="T5" fmla="*/ 154 h 168"/>
                <a:gd name="T6" fmla="*/ 0 w 208"/>
                <a:gd name="T7" fmla="*/ 0 h 168"/>
                <a:gd name="T8" fmla="*/ 208 w 208"/>
                <a:gd name="T9" fmla="*/ 0 h 168"/>
                <a:gd name="T10" fmla="*/ 165 w 208"/>
                <a:gd name="T11" fmla="*/ 154 h 168"/>
                <a:gd name="T12" fmla="*/ 148 w 20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08" h="168">
                  <a:moveTo>
                    <a:pt x="148" y="168"/>
                  </a:moveTo>
                  <a:cubicBezTo>
                    <a:pt x="60" y="168"/>
                    <a:pt x="60" y="168"/>
                    <a:pt x="60" y="168"/>
                  </a:cubicBezTo>
                  <a:cubicBezTo>
                    <a:pt x="51" y="168"/>
                    <a:pt x="44" y="163"/>
                    <a:pt x="42" y="154"/>
                  </a:cubicBezTo>
                  <a:cubicBezTo>
                    <a:pt x="0" y="0"/>
                    <a:pt x="0" y="0"/>
                    <a:pt x="0" y="0"/>
                  </a:cubicBezTo>
                  <a:cubicBezTo>
                    <a:pt x="208" y="0"/>
                    <a:pt x="208" y="0"/>
                    <a:pt x="208" y="0"/>
                  </a:cubicBezTo>
                  <a:cubicBezTo>
                    <a:pt x="165" y="154"/>
                    <a:pt x="165" y="154"/>
                    <a:pt x="165" y="154"/>
                  </a:cubicBezTo>
                  <a:cubicBezTo>
                    <a:pt x="163" y="163"/>
                    <a:pt x="156" y="168"/>
                    <a:pt x="148" y="168"/>
                  </a:cubicBezTo>
                  <a:close/>
                </a:path>
              </a:pathLst>
            </a:custGeom>
            <a:solidFill>
              <a:srgbClr val="404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6" name="Freeform 86"/>
            <p:cNvSpPr>
              <a:spLocks/>
            </p:cNvSpPr>
            <p:nvPr/>
          </p:nvSpPr>
          <p:spPr bwMode="auto">
            <a:xfrm>
              <a:off x="7053263" y="5840413"/>
              <a:ext cx="625475" cy="639763"/>
            </a:xfrm>
            <a:custGeom>
              <a:avLst/>
              <a:gdLst>
                <a:gd name="T0" fmla="*/ 149 w 164"/>
                <a:gd name="T1" fmla="*/ 0 h 168"/>
                <a:gd name="T2" fmla="*/ 0 w 164"/>
                <a:gd name="T3" fmla="*/ 159 h 168"/>
                <a:gd name="T4" fmla="*/ 16 w 164"/>
                <a:gd name="T5" fmla="*/ 168 h 168"/>
                <a:gd name="T6" fmla="*/ 104 w 164"/>
                <a:gd name="T7" fmla="*/ 168 h 168"/>
                <a:gd name="T8" fmla="*/ 121 w 164"/>
                <a:gd name="T9" fmla="*/ 154 h 168"/>
                <a:gd name="T10" fmla="*/ 164 w 164"/>
                <a:gd name="T11" fmla="*/ 0 h 168"/>
                <a:gd name="T12" fmla="*/ 149 w 164"/>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64" h="168">
                  <a:moveTo>
                    <a:pt x="149" y="0"/>
                  </a:moveTo>
                  <a:cubicBezTo>
                    <a:pt x="120" y="100"/>
                    <a:pt x="42" y="155"/>
                    <a:pt x="0" y="159"/>
                  </a:cubicBezTo>
                  <a:cubicBezTo>
                    <a:pt x="3" y="164"/>
                    <a:pt x="9" y="168"/>
                    <a:pt x="16" y="168"/>
                  </a:cubicBezTo>
                  <a:cubicBezTo>
                    <a:pt x="104" y="168"/>
                    <a:pt x="104" y="168"/>
                    <a:pt x="104" y="168"/>
                  </a:cubicBezTo>
                  <a:cubicBezTo>
                    <a:pt x="112" y="168"/>
                    <a:pt x="119" y="163"/>
                    <a:pt x="121" y="154"/>
                  </a:cubicBezTo>
                  <a:cubicBezTo>
                    <a:pt x="164" y="0"/>
                    <a:pt x="164" y="0"/>
                    <a:pt x="164" y="0"/>
                  </a:cubicBezTo>
                  <a:lnTo>
                    <a:pt x="149" y="0"/>
                  </a:lnTo>
                  <a:close/>
                </a:path>
              </a:pathLst>
            </a:custGeom>
            <a:solidFill>
              <a:srgbClr val="383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7" name="Freeform 87"/>
            <p:cNvSpPr>
              <a:spLocks/>
            </p:cNvSpPr>
            <p:nvPr/>
          </p:nvSpPr>
          <p:spPr bwMode="auto">
            <a:xfrm>
              <a:off x="6897688" y="4576763"/>
              <a:ext cx="609600" cy="1154113"/>
            </a:xfrm>
            <a:custGeom>
              <a:avLst/>
              <a:gdLst>
                <a:gd name="T0" fmla="*/ 41 w 160"/>
                <a:gd name="T1" fmla="*/ 48 h 303"/>
                <a:gd name="T2" fmla="*/ 88 w 160"/>
                <a:gd name="T3" fmla="*/ 47 h 303"/>
                <a:gd name="T4" fmla="*/ 125 w 160"/>
                <a:gd name="T5" fmla="*/ 14 h 303"/>
                <a:gd name="T6" fmla="*/ 151 w 160"/>
                <a:gd name="T7" fmla="*/ 6 h 303"/>
                <a:gd name="T8" fmla="*/ 155 w 160"/>
                <a:gd name="T9" fmla="*/ 31 h 303"/>
                <a:gd name="T10" fmla="*/ 140 w 160"/>
                <a:gd name="T11" fmla="*/ 54 h 303"/>
                <a:gd name="T12" fmla="*/ 141 w 160"/>
                <a:gd name="T13" fmla="*/ 87 h 303"/>
                <a:gd name="T14" fmla="*/ 156 w 160"/>
                <a:gd name="T15" fmla="*/ 114 h 303"/>
                <a:gd name="T16" fmla="*/ 153 w 160"/>
                <a:gd name="T17" fmla="*/ 143 h 303"/>
                <a:gd name="T18" fmla="*/ 143 w 160"/>
                <a:gd name="T19" fmla="*/ 159 h 303"/>
                <a:gd name="T20" fmla="*/ 148 w 160"/>
                <a:gd name="T21" fmla="*/ 175 h 303"/>
                <a:gd name="T22" fmla="*/ 136 w 160"/>
                <a:gd name="T23" fmla="*/ 197 h 303"/>
                <a:gd name="T24" fmla="*/ 120 w 160"/>
                <a:gd name="T25" fmla="*/ 217 h 303"/>
                <a:gd name="T26" fmla="*/ 123 w 160"/>
                <a:gd name="T27" fmla="*/ 240 h 303"/>
                <a:gd name="T28" fmla="*/ 125 w 160"/>
                <a:gd name="T29" fmla="*/ 274 h 303"/>
                <a:gd name="T30" fmla="*/ 119 w 160"/>
                <a:gd name="T31" fmla="*/ 291 h 303"/>
                <a:gd name="T32" fmla="*/ 114 w 160"/>
                <a:gd name="T33" fmla="*/ 303 h 303"/>
                <a:gd name="T34" fmla="*/ 83 w 160"/>
                <a:gd name="T35" fmla="*/ 295 h 303"/>
                <a:gd name="T36" fmla="*/ 55 w 160"/>
                <a:gd name="T37" fmla="*/ 281 h 303"/>
                <a:gd name="T38" fmla="*/ 46 w 160"/>
                <a:gd name="T39" fmla="*/ 253 h 303"/>
                <a:gd name="T40" fmla="*/ 60 w 160"/>
                <a:gd name="T41" fmla="*/ 225 h 303"/>
                <a:gd name="T42" fmla="*/ 43 w 160"/>
                <a:gd name="T43" fmla="*/ 200 h 303"/>
                <a:gd name="T44" fmla="*/ 14 w 160"/>
                <a:gd name="T45" fmla="*/ 186 h 303"/>
                <a:gd name="T46" fmla="*/ 6 w 160"/>
                <a:gd name="T47" fmla="*/ 159 h 303"/>
                <a:gd name="T48" fmla="*/ 27 w 160"/>
                <a:gd name="T49" fmla="*/ 143 h 303"/>
                <a:gd name="T50" fmla="*/ 30 w 160"/>
                <a:gd name="T51" fmla="*/ 108 h 303"/>
                <a:gd name="T52" fmla="*/ 21 w 160"/>
                <a:gd name="T53" fmla="*/ 72 h 303"/>
                <a:gd name="T54" fmla="*/ 41 w 160"/>
                <a:gd name="T55" fmla="*/ 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303">
                  <a:moveTo>
                    <a:pt x="41" y="48"/>
                  </a:moveTo>
                  <a:cubicBezTo>
                    <a:pt x="57" y="43"/>
                    <a:pt x="73" y="52"/>
                    <a:pt x="88" y="47"/>
                  </a:cubicBezTo>
                  <a:cubicBezTo>
                    <a:pt x="104" y="43"/>
                    <a:pt x="113" y="26"/>
                    <a:pt x="125" y="14"/>
                  </a:cubicBezTo>
                  <a:cubicBezTo>
                    <a:pt x="132" y="7"/>
                    <a:pt x="143" y="0"/>
                    <a:pt x="151" y="6"/>
                  </a:cubicBezTo>
                  <a:cubicBezTo>
                    <a:pt x="159" y="11"/>
                    <a:pt x="159" y="23"/>
                    <a:pt x="155" y="31"/>
                  </a:cubicBezTo>
                  <a:cubicBezTo>
                    <a:pt x="151" y="39"/>
                    <a:pt x="144" y="46"/>
                    <a:pt x="140" y="54"/>
                  </a:cubicBezTo>
                  <a:cubicBezTo>
                    <a:pt x="135" y="64"/>
                    <a:pt x="135" y="77"/>
                    <a:pt x="141" y="87"/>
                  </a:cubicBezTo>
                  <a:cubicBezTo>
                    <a:pt x="146" y="96"/>
                    <a:pt x="154" y="103"/>
                    <a:pt x="156" y="114"/>
                  </a:cubicBezTo>
                  <a:cubicBezTo>
                    <a:pt x="159" y="124"/>
                    <a:pt x="160" y="134"/>
                    <a:pt x="153" y="143"/>
                  </a:cubicBezTo>
                  <a:cubicBezTo>
                    <a:pt x="149" y="148"/>
                    <a:pt x="143" y="153"/>
                    <a:pt x="143" y="159"/>
                  </a:cubicBezTo>
                  <a:cubicBezTo>
                    <a:pt x="142" y="165"/>
                    <a:pt x="147" y="170"/>
                    <a:pt x="148" y="175"/>
                  </a:cubicBezTo>
                  <a:cubicBezTo>
                    <a:pt x="150" y="184"/>
                    <a:pt x="143" y="192"/>
                    <a:pt x="136" y="197"/>
                  </a:cubicBezTo>
                  <a:cubicBezTo>
                    <a:pt x="129" y="203"/>
                    <a:pt x="122" y="209"/>
                    <a:pt x="120" y="217"/>
                  </a:cubicBezTo>
                  <a:cubicBezTo>
                    <a:pt x="118" y="225"/>
                    <a:pt x="121" y="233"/>
                    <a:pt x="123" y="240"/>
                  </a:cubicBezTo>
                  <a:cubicBezTo>
                    <a:pt x="127" y="251"/>
                    <a:pt x="127" y="263"/>
                    <a:pt x="125" y="274"/>
                  </a:cubicBezTo>
                  <a:cubicBezTo>
                    <a:pt x="124" y="280"/>
                    <a:pt x="122" y="285"/>
                    <a:pt x="119" y="291"/>
                  </a:cubicBezTo>
                  <a:cubicBezTo>
                    <a:pt x="118" y="294"/>
                    <a:pt x="116" y="300"/>
                    <a:pt x="114" y="303"/>
                  </a:cubicBezTo>
                  <a:cubicBezTo>
                    <a:pt x="104" y="300"/>
                    <a:pt x="94" y="297"/>
                    <a:pt x="83" y="295"/>
                  </a:cubicBezTo>
                  <a:cubicBezTo>
                    <a:pt x="73" y="292"/>
                    <a:pt x="63" y="288"/>
                    <a:pt x="55" y="281"/>
                  </a:cubicBezTo>
                  <a:cubicBezTo>
                    <a:pt x="47" y="274"/>
                    <a:pt x="43" y="263"/>
                    <a:pt x="46" y="253"/>
                  </a:cubicBezTo>
                  <a:cubicBezTo>
                    <a:pt x="49" y="243"/>
                    <a:pt x="59" y="235"/>
                    <a:pt x="60" y="225"/>
                  </a:cubicBezTo>
                  <a:cubicBezTo>
                    <a:pt x="61" y="214"/>
                    <a:pt x="52" y="205"/>
                    <a:pt x="43" y="200"/>
                  </a:cubicBezTo>
                  <a:cubicBezTo>
                    <a:pt x="33" y="195"/>
                    <a:pt x="23" y="192"/>
                    <a:pt x="14" y="186"/>
                  </a:cubicBezTo>
                  <a:cubicBezTo>
                    <a:pt x="6" y="180"/>
                    <a:pt x="0" y="167"/>
                    <a:pt x="6" y="159"/>
                  </a:cubicBezTo>
                  <a:cubicBezTo>
                    <a:pt x="11" y="151"/>
                    <a:pt x="21" y="149"/>
                    <a:pt x="27" y="143"/>
                  </a:cubicBezTo>
                  <a:cubicBezTo>
                    <a:pt x="35" y="134"/>
                    <a:pt x="34" y="119"/>
                    <a:pt x="30" y="108"/>
                  </a:cubicBezTo>
                  <a:cubicBezTo>
                    <a:pt x="25" y="96"/>
                    <a:pt x="19" y="85"/>
                    <a:pt x="21" y="72"/>
                  </a:cubicBezTo>
                  <a:cubicBezTo>
                    <a:pt x="22" y="61"/>
                    <a:pt x="31" y="51"/>
                    <a:pt x="41" y="48"/>
                  </a:cubicBezTo>
                  <a:close/>
                </a:path>
              </a:pathLst>
            </a:cu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8" name="Freeform 88"/>
            <p:cNvSpPr>
              <a:spLocks/>
            </p:cNvSpPr>
            <p:nvPr/>
          </p:nvSpPr>
          <p:spPr bwMode="auto">
            <a:xfrm>
              <a:off x="7167563" y="4759325"/>
              <a:ext cx="781050" cy="1081088"/>
            </a:xfrm>
            <a:custGeom>
              <a:avLst/>
              <a:gdLst>
                <a:gd name="T0" fmla="*/ 154 w 205"/>
                <a:gd name="T1" fmla="*/ 153 h 284"/>
                <a:gd name="T2" fmla="*/ 142 w 205"/>
                <a:gd name="T3" fmla="*/ 152 h 284"/>
                <a:gd name="T4" fmla="*/ 133 w 205"/>
                <a:gd name="T5" fmla="*/ 160 h 284"/>
                <a:gd name="T6" fmla="*/ 136 w 205"/>
                <a:gd name="T7" fmla="*/ 175 h 284"/>
                <a:gd name="T8" fmla="*/ 117 w 205"/>
                <a:gd name="T9" fmla="*/ 195 h 284"/>
                <a:gd name="T10" fmla="*/ 101 w 205"/>
                <a:gd name="T11" fmla="*/ 192 h 284"/>
                <a:gd name="T12" fmla="*/ 86 w 205"/>
                <a:gd name="T13" fmla="*/ 209 h 284"/>
                <a:gd name="T14" fmla="*/ 87 w 205"/>
                <a:gd name="T15" fmla="*/ 234 h 284"/>
                <a:gd name="T16" fmla="*/ 78 w 205"/>
                <a:gd name="T17" fmla="*/ 256 h 284"/>
                <a:gd name="T18" fmla="*/ 53 w 205"/>
                <a:gd name="T19" fmla="*/ 259 h 284"/>
                <a:gd name="T20" fmla="*/ 26 w 205"/>
                <a:gd name="T21" fmla="*/ 284 h 284"/>
                <a:gd name="T22" fmla="*/ 20 w 205"/>
                <a:gd name="T23" fmla="*/ 173 h 284"/>
                <a:gd name="T24" fmla="*/ 37 w 205"/>
                <a:gd name="T25" fmla="*/ 183 h 284"/>
                <a:gd name="T26" fmla="*/ 50 w 205"/>
                <a:gd name="T27" fmla="*/ 166 h 284"/>
                <a:gd name="T28" fmla="*/ 48 w 205"/>
                <a:gd name="T29" fmla="*/ 144 h 284"/>
                <a:gd name="T30" fmla="*/ 47 w 205"/>
                <a:gd name="T31" fmla="*/ 131 h 284"/>
                <a:gd name="T32" fmla="*/ 56 w 205"/>
                <a:gd name="T33" fmla="*/ 123 h 284"/>
                <a:gd name="T34" fmla="*/ 69 w 205"/>
                <a:gd name="T35" fmla="*/ 129 h 284"/>
                <a:gd name="T36" fmla="*/ 77 w 205"/>
                <a:gd name="T37" fmla="*/ 123 h 284"/>
                <a:gd name="T38" fmla="*/ 78 w 205"/>
                <a:gd name="T39" fmla="*/ 112 h 284"/>
                <a:gd name="T40" fmla="*/ 65 w 205"/>
                <a:gd name="T41" fmla="*/ 69 h 284"/>
                <a:gd name="T42" fmla="*/ 62 w 205"/>
                <a:gd name="T43" fmla="*/ 60 h 284"/>
                <a:gd name="T44" fmla="*/ 66 w 205"/>
                <a:gd name="T45" fmla="*/ 53 h 284"/>
                <a:gd name="T46" fmla="*/ 77 w 205"/>
                <a:gd name="T47" fmla="*/ 60 h 284"/>
                <a:gd name="T48" fmla="*/ 86 w 205"/>
                <a:gd name="T49" fmla="*/ 70 h 284"/>
                <a:gd name="T50" fmla="*/ 97 w 205"/>
                <a:gd name="T51" fmla="*/ 63 h 284"/>
                <a:gd name="T52" fmla="*/ 97 w 205"/>
                <a:gd name="T53" fmla="*/ 49 h 284"/>
                <a:gd name="T54" fmla="*/ 100 w 205"/>
                <a:gd name="T55" fmla="*/ 13 h 284"/>
                <a:gd name="T56" fmla="*/ 109 w 205"/>
                <a:gd name="T57" fmla="*/ 1 h 284"/>
                <a:gd name="T58" fmla="*/ 122 w 205"/>
                <a:gd name="T59" fmla="*/ 9 h 284"/>
                <a:gd name="T60" fmla="*/ 131 w 205"/>
                <a:gd name="T61" fmla="*/ 32 h 284"/>
                <a:gd name="T62" fmla="*/ 137 w 205"/>
                <a:gd name="T63" fmla="*/ 47 h 284"/>
                <a:gd name="T64" fmla="*/ 156 w 205"/>
                <a:gd name="T65" fmla="*/ 40 h 284"/>
                <a:gd name="T66" fmla="*/ 175 w 205"/>
                <a:gd name="T67" fmla="*/ 35 h 284"/>
                <a:gd name="T68" fmla="*/ 176 w 205"/>
                <a:gd name="T69" fmla="*/ 53 h 284"/>
                <a:gd name="T70" fmla="*/ 166 w 205"/>
                <a:gd name="T71" fmla="*/ 71 h 284"/>
                <a:gd name="T72" fmla="*/ 168 w 205"/>
                <a:gd name="T73" fmla="*/ 77 h 284"/>
                <a:gd name="T74" fmla="*/ 178 w 205"/>
                <a:gd name="T75" fmla="*/ 78 h 284"/>
                <a:gd name="T76" fmla="*/ 187 w 205"/>
                <a:gd name="T77" fmla="*/ 74 h 284"/>
                <a:gd name="T78" fmla="*/ 202 w 205"/>
                <a:gd name="T79" fmla="*/ 83 h 284"/>
                <a:gd name="T80" fmla="*/ 198 w 205"/>
                <a:gd name="T81" fmla="*/ 102 h 284"/>
                <a:gd name="T82" fmla="*/ 182 w 205"/>
                <a:gd name="T83" fmla="*/ 112 h 284"/>
                <a:gd name="T84" fmla="*/ 169 w 205"/>
                <a:gd name="T85" fmla="*/ 121 h 284"/>
                <a:gd name="T86" fmla="*/ 177 w 205"/>
                <a:gd name="T87" fmla="*/ 133 h 284"/>
                <a:gd name="T88" fmla="*/ 187 w 205"/>
                <a:gd name="T89" fmla="*/ 144 h 284"/>
                <a:gd name="T90" fmla="*/ 175 w 205"/>
                <a:gd name="T91" fmla="*/ 157 h 284"/>
                <a:gd name="T92" fmla="*/ 154 w 205"/>
                <a:gd name="T93"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84">
                  <a:moveTo>
                    <a:pt x="154" y="153"/>
                  </a:moveTo>
                  <a:cubicBezTo>
                    <a:pt x="150" y="152"/>
                    <a:pt x="146" y="151"/>
                    <a:pt x="142" y="152"/>
                  </a:cubicBezTo>
                  <a:cubicBezTo>
                    <a:pt x="138" y="153"/>
                    <a:pt x="134" y="156"/>
                    <a:pt x="133" y="160"/>
                  </a:cubicBezTo>
                  <a:cubicBezTo>
                    <a:pt x="132" y="165"/>
                    <a:pt x="135" y="170"/>
                    <a:pt x="136" y="175"/>
                  </a:cubicBezTo>
                  <a:cubicBezTo>
                    <a:pt x="137" y="186"/>
                    <a:pt x="127" y="196"/>
                    <a:pt x="117" y="195"/>
                  </a:cubicBezTo>
                  <a:cubicBezTo>
                    <a:pt x="112" y="194"/>
                    <a:pt x="107" y="191"/>
                    <a:pt x="101" y="192"/>
                  </a:cubicBezTo>
                  <a:cubicBezTo>
                    <a:pt x="93" y="192"/>
                    <a:pt x="87" y="201"/>
                    <a:pt x="86" y="209"/>
                  </a:cubicBezTo>
                  <a:cubicBezTo>
                    <a:pt x="85" y="217"/>
                    <a:pt x="87" y="226"/>
                    <a:pt x="87" y="234"/>
                  </a:cubicBezTo>
                  <a:cubicBezTo>
                    <a:pt x="87" y="242"/>
                    <a:pt x="85" y="252"/>
                    <a:pt x="78" y="256"/>
                  </a:cubicBezTo>
                  <a:cubicBezTo>
                    <a:pt x="71" y="261"/>
                    <a:pt x="61" y="258"/>
                    <a:pt x="53" y="259"/>
                  </a:cubicBezTo>
                  <a:cubicBezTo>
                    <a:pt x="40" y="261"/>
                    <a:pt x="29" y="271"/>
                    <a:pt x="26" y="284"/>
                  </a:cubicBezTo>
                  <a:cubicBezTo>
                    <a:pt x="3" y="253"/>
                    <a:pt x="0" y="207"/>
                    <a:pt x="20" y="173"/>
                  </a:cubicBezTo>
                  <a:cubicBezTo>
                    <a:pt x="21" y="181"/>
                    <a:pt x="30" y="185"/>
                    <a:pt x="37" y="183"/>
                  </a:cubicBezTo>
                  <a:cubicBezTo>
                    <a:pt x="44" y="180"/>
                    <a:pt x="49" y="173"/>
                    <a:pt x="50" y="166"/>
                  </a:cubicBezTo>
                  <a:cubicBezTo>
                    <a:pt x="51" y="159"/>
                    <a:pt x="49" y="151"/>
                    <a:pt x="48" y="144"/>
                  </a:cubicBezTo>
                  <a:cubicBezTo>
                    <a:pt x="47" y="140"/>
                    <a:pt x="46" y="136"/>
                    <a:pt x="47" y="131"/>
                  </a:cubicBezTo>
                  <a:cubicBezTo>
                    <a:pt x="48" y="127"/>
                    <a:pt x="51" y="123"/>
                    <a:pt x="56" y="123"/>
                  </a:cubicBezTo>
                  <a:cubicBezTo>
                    <a:pt x="60" y="124"/>
                    <a:pt x="64" y="129"/>
                    <a:pt x="69" y="129"/>
                  </a:cubicBezTo>
                  <a:cubicBezTo>
                    <a:pt x="73" y="130"/>
                    <a:pt x="76" y="127"/>
                    <a:pt x="77" y="123"/>
                  </a:cubicBezTo>
                  <a:cubicBezTo>
                    <a:pt x="78" y="120"/>
                    <a:pt x="78" y="116"/>
                    <a:pt x="78" y="112"/>
                  </a:cubicBezTo>
                  <a:cubicBezTo>
                    <a:pt x="76" y="97"/>
                    <a:pt x="72" y="82"/>
                    <a:pt x="65" y="69"/>
                  </a:cubicBezTo>
                  <a:cubicBezTo>
                    <a:pt x="64" y="66"/>
                    <a:pt x="63" y="63"/>
                    <a:pt x="62" y="60"/>
                  </a:cubicBezTo>
                  <a:cubicBezTo>
                    <a:pt x="62" y="58"/>
                    <a:pt x="63" y="54"/>
                    <a:pt x="66" y="53"/>
                  </a:cubicBezTo>
                  <a:cubicBezTo>
                    <a:pt x="70" y="51"/>
                    <a:pt x="75" y="55"/>
                    <a:pt x="77" y="60"/>
                  </a:cubicBezTo>
                  <a:cubicBezTo>
                    <a:pt x="79" y="64"/>
                    <a:pt x="81" y="69"/>
                    <a:pt x="86" y="70"/>
                  </a:cubicBezTo>
                  <a:cubicBezTo>
                    <a:pt x="90" y="71"/>
                    <a:pt x="95" y="67"/>
                    <a:pt x="97" y="63"/>
                  </a:cubicBezTo>
                  <a:cubicBezTo>
                    <a:pt x="98" y="58"/>
                    <a:pt x="98" y="53"/>
                    <a:pt x="97" y="49"/>
                  </a:cubicBezTo>
                  <a:cubicBezTo>
                    <a:pt x="96" y="37"/>
                    <a:pt x="97" y="24"/>
                    <a:pt x="100" y="13"/>
                  </a:cubicBezTo>
                  <a:cubicBezTo>
                    <a:pt x="101" y="8"/>
                    <a:pt x="104" y="2"/>
                    <a:pt x="109" y="1"/>
                  </a:cubicBezTo>
                  <a:cubicBezTo>
                    <a:pt x="114" y="0"/>
                    <a:pt x="119" y="5"/>
                    <a:pt x="122" y="9"/>
                  </a:cubicBezTo>
                  <a:cubicBezTo>
                    <a:pt x="126" y="16"/>
                    <a:pt x="129" y="24"/>
                    <a:pt x="131" y="32"/>
                  </a:cubicBezTo>
                  <a:cubicBezTo>
                    <a:pt x="132" y="38"/>
                    <a:pt x="133" y="44"/>
                    <a:pt x="137" y="47"/>
                  </a:cubicBezTo>
                  <a:cubicBezTo>
                    <a:pt x="143" y="50"/>
                    <a:pt x="151" y="45"/>
                    <a:pt x="156" y="40"/>
                  </a:cubicBezTo>
                  <a:cubicBezTo>
                    <a:pt x="161" y="36"/>
                    <a:pt x="169" y="31"/>
                    <a:pt x="175" y="35"/>
                  </a:cubicBezTo>
                  <a:cubicBezTo>
                    <a:pt x="180" y="39"/>
                    <a:pt x="179" y="47"/>
                    <a:pt x="176" y="53"/>
                  </a:cubicBezTo>
                  <a:cubicBezTo>
                    <a:pt x="172" y="59"/>
                    <a:pt x="167" y="64"/>
                    <a:pt x="166" y="71"/>
                  </a:cubicBezTo>
                  <a:cubicBezTo>
                    <a:pt x="166" y="73"/>
                    <a:pt x="166" y="76"/>
                    <a:pt x="168" y="77"/>
                  </a:cubicBezTo>
                  <a:cubicBezTo>
                    <a:pt x="170" y="80"/>
                    <a:pt x="174" y="79"/>
                    <a:pt x="178" y="78"/>
                  </a:cubicBezTo>
                  <a:cubicBezTo>
                    <a:pt x="181" y="77"/>
                    <a:pt x="183" y="75"/>
                    <a:pt x="187" y="74"/>
                  </a:cubicBezTo>
                  <a:cubicBezTo>
                    <a:pt x="193" y="72"/>
                    <a:pt x="200" y="77"/>
                    <a:pt x="202" y="83"/>
                  </a:cubicBezTo>
                  <a:cubicBezTo>
                    <a:pt x="205" y="89"/>
                    <a:pt x="203" y="97"/>
                    <a:pt x="198" y="102"/>
                  </a:cubicBezTo>
                  <a:cubicBezTo>
                    <a:pt x="194" y="107"/>
                    <a:pt x="188" y="110"/>
                    <a:pt x="182" y="112"/>
                  </a:cubicBezTo>
                  <a:cubicBezTo>
                    <a:pt x="177" y="114"/>
                    <a:pt x="171" y="116"/>
                    <a:pt x="169" y="121"/>
                  </a:cubicBezTo>
                  <a:cubicBezTo>
                    <a:pt x="168" y="126"/>
                    <a:pt x="173" y="130"/>
                    <a:pt x="177" y="133"/>
                  </a:cubicBezTo>
                  <a:cubicBezTo>
                    <a:pt x="181" y="136"/>
                    <a:pt x="186" y="139"/>
                    <a:pt x="187" y="144"/>
                  </a:cubicBezTo>
                  <a:cubicBezTo>
                    <a:pt x="189" y="151"/>
                    <a:pt x="182" y="157"/>
                    <a:pt x="175" y="157"/>
                  </a:cubicBezTo>
                  <a:cubicBezTo>
                    <a:pt x="168" y="158"/>
                    <a:pt x="161" y="155"/>
                    <a:pt x="154" y="153"/>
                  </a:cubicBezTo>
                  <a:close/>
                </a:path>
              </a:pathLst>
            </a:custGeom>
            <a:solidFill>
              <a:srgbClr val="05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9" name="Freeform 89"/>
            <p:cNvSpPr>
              <a:spLocks/>
            </p:cNvSpPr>
            <p:nvPr/>
          </p:nvSpPr>
          <p:spPr bwMode="auto">
            <a:xfrm>
              <a:off x="6584951" y="4965700"/>
              <a:ext cx="758825" cy="874713"/>
            </a:xfrm>
            <a:custGeom>
              <a:avLst/>
              <a:gdLst>
                <a:gd name="T0" fmla="*/ 177 w 199"/>
                <a:gd name="T1" fmla="*/ 230 h 230"/>
                <a:gd name="T2" fmla="*/ 151 w 199"/>
                <a:gd name="T3" fmla="*/ 191 h 230"/>
                <a:gd name="T4" fmla="*/ 106 w 199"/>
                <a:gd name="T5" fmla="*/ 174 h 230"/>
                <a:gd name="T6" fmla="*/ 60 w 199"/>
                <a:gd name="T7" fmla="*/ 160 h 230"/>
                <a:gd name="T8" fmla="*/ 49 w 199"/>
                <a:gd name="T9" fmla="*/ 153 h 230"/>
                <a:gd name="T10" fmla="*/ 46 w 199"/>
                <a:gd name="T11" fmla="*/ 141 h 230"/>
                <a:gd name="T12" fmla="*/ 68 w 199"/>
                <a:gd name="T13" fmla="*/ 124 h 230"/>
                <a:gd name="T14" fmla="*/ 65 w 199"/>
                <a:gd name="T15" fmla="*/ 108 h 230"/>
                <a:gd name="T16" fmla="*/ 50 w 199"/>
                <a:gd name="T17" fmla="*/ 99 h 230"/>
                <a:gd name="T18" fmla="*/ 11 w 199"/>
                <a:gd name="T19" fmla="*/ 73 h 230"/>
                <a:gd name="T20" fmla="*/ 2 w 199"/>
                <a:gd name="T21" fmla="*/ 62 h 230"/>
                <a:gd name="T22" fmla="*/ 3 w 199"/>
                <a:gd name="T23" fmla="*/ 48 h 230"/>
                <a:gd name="T24" fmla="*/ 16 w 199"/>
                <a:gd name="T25" fmla="*/ 44 h 230"/>
                <a:gd name="T26" fmla="*/ 42 w 199"/>
                <a:gd name="T27" fmla="*/ 49 h 230"/>
                <a:gd name="T28" fmla="*/ 60 w 199"/>
                <a:gd name="T29" fmla="*/ 52 h 230"/>
                <a:gd name="T30" fmla="*/ 69 w 199"/>
                <a:gd name="T31" fmla="*/ 36 h 230"/>
                <a:gd name="T32" fmla="*/ 68 w 199"/>
                <a:gd name="T33" fmla="*/ 16 h 230"/>
                <a:gd name="T34" fmla="*/ 79 w 199"/>
                <a:gd name="T35" fmla="*/ 1 h 230"/>
                <a:gd name="T36" fmla="*/ 95 w 199"/>
                <a:gd name="T37" fmla="*/ 15 h 230"/>
                <a:gd name="T38" fmla="*/ 102 w 199"/>
                <a:gd name="T39" fmla="*/ 27 h 230"/>
                <a:gd name="T40" fmla="*/ 115 w 199"/>
                <a:gd name="T41" fmla="*/ 33 h 230"/>
                <a:gd name="T42" fmla="*/ 138 w 199"/>
                <a:gd name="T43" fmla="*/ 18 h 230"/>
                <a:gd name="T44" fmla="*/ 156 w 199"/>
                <a:gd name="T45" fmla="*/ 21 h 230"/>
                <a:gd name="T46" fmla="*/ 168 w 199"/>
                <a:gd name="T47" fmla="*/ 36 h 230"/>
                <a:gd name="T48" fmla="*/ 170 w 199"/>
                <a:gd name="T49" fmla="*/ 89 h 230"/>
                <a:gd name="T50" fmla="*/ 182 w 199"/>
                <a:gd name="T51" fmla="*/ 139 h 230"/>
                <a:gd name="T52" fmla="*/ 197 w 199"/>
                <a:gd name="T53" fmla="*/ 156 h 230"/>
                <a:gd name="T54" fmla="*/ 197 w 199"/>
                <a:gd name="T55" fmla="*/ 173 h 230"/>
                <a:gd name="T56" fmla="*/ 177 w 199"/>
                <a:gd name="T5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 h="230">
                  <a:moveTo>
                    <a:pt x="177" y="230"/>
                  </a:moveTo>
                  <a:cubicBezTo>
                    <a:pt x="175" y="214"/>
                    <a:pt x="164" y="200"/>
                    <a:pt x="151" y="191"/>
                  </a:cubicBezTo>
                  <a:cubicBezTo>
                    <a:pt x="138" y="182"/>
                    <a:pt x="122" y="178"/>
                    <a:pt x="106" y="174"/>
                  </a:cubicBezTo>
                  <a:cubicBezTo>
                    <a:pt x="91" y="170"/>
                    <a:pt x="75" y="167"/>
                    <a:pt x="60" y="160"/>
                  </a:cubicBezTo>
                  <a:cubicBezTo>
                    <a:pt x="56" y="158"/>
                    <a:pt x="52" y="156"/>
                    <a:pt x="49" y="153"/>
                  </a:cubicBezTo>
                  <a:cubicBezTo>
                    <a:pt x="46" y="150"/>
                    <a:pt x="44" y="145"/>
                    <a:pt x="46" y="141"/>
                  </a:cubicBezTo>
                  <a:cubicBezTo>
                    <a:pt x="49" y="132"/>
                    <a:pt x="64" y="132"/>
                    <a:pt x="68" y="124"/>
                  </a:cubicBezTo>
                  <a:cubicBezTo>
                    <a:pt x="71" y="119"/>
                    <a:pt x="69" y="112"/>
                    <a:pt x="65" y="108"/>
                  </a:cubicBezTo>
                  <a:cubicBezTo>
                    <a:pt x="61" y="104"/>
                    <a:pt x="56" y="101"/>
                    <a:pt x="50" y="99"/>
                  </a:cubicBezTo>
                  <a:cubicBezTo>
                    <a:pt x="36" y="92"/>
                    <a:pt x="23" y="83"/>
                    <a:pt x="11" y="73"/>
                  </a:cubicBezTo>
                  <a:cubicBezTo>
                    <a:pt x="8" y="70"/>
                    <a:pt x="4" y="66"/>
                    <a:pt x="2" y="62"/>
                  </a:cubicBezTo>
                  <a:cubicBezTo>
                    <a:pt x="0" y="57"/>
                    <a:pt x="0" y="52"/>
                    <a:pt x="3" y="48"/>
                  </a:cubicBezTo>
                  <a:cubicBezTo>
                    <a:pt x="6" y="45"/>
                    <a:pt x="12" y="44"/>
                    <a:pt x="16" y="44"/>
                  </a:cubicBezTo>
                  <a:cubicBezTo>
                    <a:pt x="25" y="44"/>
                    <a:pt x="34" y="46"/>
                    <a:pt x="42" y="49"/>
                  </a:cubicBezTo>
                  <a:cubicBezTo>
                    <a:pt x="48" y="51"/>
                    <a:pt x="54" y="54"/>
                    <a:pt x="60" y="52"/>
                  </a:cubicBezTo>
                  <a:cubicBezTo>
                    <a:pt x="66" y="49"/>
                    <a:pt x="69" y="42"/>
                    <a:pt x="69" y="36"/>
                  </a:cubicBezTo>
                  <a:cubicBezTo>
                    <a:pt x="69" y="29"/>
                    <a:pt x="67" y="23"/>
                    <a:pt x="68" y="16"/>
                  </a:cubicBezTo>
                  <a:cubicBezTo>
                    <a:pt x="68" y="10"/>
                    <a:pt x="72" y="2"/>
                    <a:pt x="79" y="1"/>
                  </a:cubicBezTo>
                  <a:cubicBezTo>
                    <a:pt x="86" y="0"/>
                    <a:pt x="92" y="8"/>
                    <a:pt x="95" y="15"/>
                  </a:cubicBezTo>
                  <a:cubicBezTo>
                    <a:pt x="97" y="19"/>
                    <a:pt x="99" y="23"/>
                    <a:pt x="102" y="27"/>
                  </a:cubicBezTo>
                  <a:cubicBezTo>
                    <a:pt x="106" y="30"/>
                    <a:pt x="110" y="33"/>
                    <a:pt x="115" y="33"/>
                  </a:cubicBezTo>
                  <a:cubicBezTo>
                    <a:pt x="124" y="32"/>
                    <a:pt x="129" y="22"/>
                    <a:pt x="138" y="18"/>
                  </a:cubicBezTo>
                  <a:cubicBezTo>
                    <a:pt x="144" y="16"/>
                    <a:pt x="151" y="17"/>
                    <a:pt x="156" y="21"/>
                  </a:cubicBezTo>
                  <a:cubicBezTo>
                    <a:pt x="162" y="24"/>
                    <a:pt x="166" y="30"/>
                    <a:pt x="168" y="36"/>
                  </a:cubicBezTo>
                  <a:cubicBezTo>
                    <a:pt x="175" y="52"/>
                    <a:pt x="172" y="71"/>
                    <a:pt x="170" y="89"/>
                  </a:cubicBezTo>
                  <a:cubicBezTo>
                    <a:pt x="169" y="106"/>
                    <a:pt x="170" y="126"/>
                    <a:pt x="182" y="139"/>
                  </a:cubicBezTo>
                  <a:cubicBezTo>
                    <a:pt x="187" y="144"/>
                    <a:pt x="194" y="149"/>
                    <a:pt x="197" y="156"/>
                  </a:cubicBezTo>
                  <a:cubicBezTo>
                    <a:pt x="199" y="161"/>
                    <a:pt x="198" y="168"/>
                    <a:pt x="197" y="173"/>
                  </a:cubicBezTo>
                  <a:cubicBezTo>
                    <a:pt x="193" y="193"/>
                    <a:pt x="186" y="212"/>
                    <a:pt x="177" y="230"/>
                  </a:cubicBez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0" name="Freeform 90"/>
            <p:cNvSpPr>
              <a:spLocks/>
            </p:cNvSpPr>
            <p:nvPr/>
          </p:nvSpPr>
          <p:spPr bwMode="auto">
            <a:xfrm>
              <a:off x="6837363" y="5757863"/>
              <a:ext cx="885825" cy="82550"/>
            </a:xfrm>
            <a:custGeom>
              <a:avLst/>
              <a:gdLst>
                <a:gd name="T0" fmla="*/ 226 w 233"/>
                <a:gd name="T1" fmla="*/ 22 h 22"/>
                <a:gd name="T2" fmla="*/ 7 w 233"/>
                <a:gd name="T3" fmla="*/ 22 h 22"/>
                <a:gd name="T4" fmla="*/ 0 w 233"/>
                <a:gd name="T5" fmla="*/ 15 h 22"/>
                <a:gd name="T6" fmla="*/ 0 w 233"/>
                <a:gd name="T7" fmla="*/ 7 h 22"/>
                <a:gd name="T8" fmla="*/ 7 w 233"/>
                <a:gd name="T9" fmla="*/ 0 h 22"/>
                <a:gd name="T10" fmla="*/ 226 w 233"/>
                <a:gd name="T11" fmla="*/ 0 h 22"/>
                <a:gd name="T12" fmla="*/ 233 w 233"/>
                <a:gd name="T13" fmla="*/ 7 h 22"/>
                <a:gd name="T14" fmla="*/ 233 w 233"/>
                <a:gd name="T15" fmla="*/ 15 h 22"/>
                <a:gd name="T16" fmla="*/ 226 w 23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2">
                  <a:moveTo>
                    <a:pt x="226" y="22"/>
                  </a:moveTo>
                  <a:cubicBezTo>
                    <a:pt x="7" y="22"/>
                    <a:pt x="7" y="22"/>
                    <a:pt x="7" y="22"/>
                  </a:cubicBezTo>
                  <a:cubicBezTo>
                    <a:pt x="4" y="22"/>
                    <a:pt x="0" y="19"/>
                    <a:pt x="0" y="15"/>
                  </a:cubicBezTo>
                  <a:cubicBezTo>
                    <a:pt x="0" y="7"/>
                    <a:pt x="0" y="7"/>
                    <a:pt x="0" y="7"/>
                  </a:cubicBezTo>
                  <a:cubicBezTo>
                    <a:pt x="0" y="3"/>
                    <a:pt x="4" y="0"/>
                    <a:pt x="7" y="0"/>
                  </a:cubicBezTo>
                  <a:cubicBezTo>
                    <a:pt x="226" y="0"/>
                    <a:pt x="226" y="0"/>
                    <a:pt x="226" y="0"/>
                  </a:cubicBezTo>
                  <a:cubicBezTo>
                    <a:pt x="230" y="0"/>
                    <a:pt x="233" y="3"/>
                    <a:pt x="233" y="7"/>
                  </a:cubicBezTo>
                  <a:cubicBezTo>
                    <a:pt x="233" y="15"/>
                    <a:pt x="233" y="15"/>
                    <a:pt x="233" y="15"/>
                  </a:cubicBezTo>
                  <a:cubicBezTo>
                    <a:pt x="233" y="19"/>
                    <a:pt x="230" y="22"/>
                    <a:pt x="226" y="22"/>
                  </a:cubicBezTo>
                  <a:close/>
                </a:path>
              </a:pathLst>
            </a:custGeom>
            <a:solidFill>
              <a:srgbClr val="383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8" name="Man"/>
          <p:cNvGrpSpPr/>
          <p:nvPr/>
        </p:nvGrpSpPr>
        <p:grpSpPr>
          <a:xfrm>
            <a:off x="7325916" y="2266950"/>
            <a:ext cx="790575" cy="1939529"/>
            <a:chOff x="9767888" y="3022600"/>
            <a:chExt cx="1054100" cy="2586038"/>
          </a:xfrm>
        </p:grpSpPr>
        <p:sp>
          <p:nvSpPr>
            <p:cNvPr id="91" name="Freeform 91"/>
            <p:cNvSpPr>
              <a:spLocks/>
            </p:cNvSpPr>
            <p:nvPr/>
          </p:nvSpPr>
          <p:spPr bwMode="auto">
            <a:xfrm>
              <a:off x="10007601" y="5289550"/>
              <a:ext cx="125413" cy="144463"/>
            </a:xfrm>
            <a:custGeom>
              <a:avLst/>
              <a:gdLst>
                <a:gd name="T0" fmla="*/ 0 w 79"/>
                <a:gd name="T1" fmla="*/ 16 h 91"/>
                <a:gd name="T2" fmla="*/ 9 w 79"/>
                <a:gd name="T3" fmla="*/ 38 h 91"/>
                <a:gd name="T4" fmla="*/ 26 w 79"/>
                <a:gd name="T5" fmla="*/ 91 h 91"/>
                <a:gd name="T6" fmla="*/ 67 w 79"/>
                <a:gd name="T7" fmla="*/ 88 h 91"/>
                <a:gd name="T8" fmla="*/ 79 w 79"/>
                <a:gd name="T9" fmla="*/ 76 h 91"/>
                <a:gd name="T10" fmla="*/ 67 w 79"/>
                <a:gd name="T11" fmla="*/ 36 h 91"/>
                <a:gd name="T12" fmla="*/ 60 w 79"/>
                <a:gd name="T13" fmla="*/ 0 h 91"/>
                <a:gd name="T14" fmla="*/ 0 w 79"/>
                <a:gd name="T15" fmla="*/ 16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1">
                  <a:moveTo>
                    <a:pt x="0" y="16"/>
                  </a:moveTo>
                  <a:lnTo>
                    <a:pt x="9" y="38"/>
                  </a:lnTo>
                  <a:lnTo>
                    <a:pt x="26" y="91"/>
                  </a:lnTo>
                  <a:lnTo>
                    <a:pt x="67" y="88"/>
                  </a:lnTo>
                  <a:lnTo>
                    <a:pt x="79" y="76"/>
                  </a:lnTo>
                  <a:lnTo>
                    <a:pt x="67" y="36"/>
                  </a:lnTo>
                  <a:lnTo>
                    <a:pt x="60" y="0"/>
                  </a:lnTo>
                  <a:lnTo>
                    <a:pt x="0" y="16"/>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2" name="Freeform 92"/>
            <p:cNvSpPr>
              <a:spLocks/>
            </p:cNvSpPr>
            <p:nvPr/>
          </p:nvSpPr>
          <p:spPr bwMode="auto">
            <a:xfrm>
              <a:off x="10463213" y="5289550"/>
              <a:ext cx="114300" cy="152400"/>
            </a:xfrm>
            <a:custGeom>
              <a:avLst/>
              <a:gdLst>
                <a:gd name="T0" fmla="*/ 12 w 72"/>
                <a:gd name="T1" fmla="*/ 0 h 96"/>
                <a:gd name="T2" fmla="*/ 10 w 72"/>
                <a:gd name="T3" fmla="*/ 24 h 96"/>
                <a:gd name="T4" fmla="*/ 0 w 72"/>
                <a:gd name="T5" fmla="*/ 79 h 96"/>
                <a:gd name="T6" fmla="*/ 36 w 72"/>
                <a:gd name="T7" fmla="*/ 96 h 96"/>
                <a:gd name="T8" fmla="*/ 56 w 72"/>
                <a:gd name="T9" fmla="*/ 91 h 96"/>
                <a:gd name="T10" fmla="*/ 60 w 72"/>
                <a:gd name="T11" fmla="*/ 48 h 96"/>
                <a:gd name="T12" fmla="*/ 72 w 72"/>
                <a:gd name="T13" fmla="*/ 12 h 96"/>
                <a:gd name="T14" fmla="*/ 12 w 7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6">
                  <a:moveTo>
                    <a:pt x="12" y="0"/>
                  </a:moveTo>
                  <a:lnTo>
                    <a:pt x="10" y="24"/>
                  </a:lnTo>
                  <a:lnTo>
                    <a:pt x="0" y="79"/>
                  </a:lnTo>
                  <a:lnTo>
                    <a:pt x="36" y="96"/>
                  </a:lnTo>
                  <a:lnTo>
                    <a:pt x="56" y="91"/>
                  </a:lnTo>
                  <a:lnTo>
                    <a:pt x="60" y="48"/>
                  </a:lnTo>
                  <a:lnTo>
                    <a:pt x="72" y="12"/>
                  </a:lnTo>
                  <a:lnTo>
                    <a:pt x="12" y="0"/>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3" name="Freeform 93"/>
            <p:cNvSpPr>
              <a:spLocks/>
            </p:cNvSpPr>
            <p:nvPr/>
          </p:nvSpPr>
          <p:spPr bwMode="auto">
            <a:xfrm>
              <a:off x="9866313" y="5341938"/>
              <a:ext cx="296863" cy="266700"/>
            </a:xfrm>
            <a:custGeom>
              <a:avLst/>
              <a:gdLst>
                <a:gd name="T0" fmla="*/ 65 w 78"/>
                <a:gd name="T1" fmla="*/ 1 h 70"/>
                <a:gd name="T2" fmla="*/ 41 w 78"/>
                <a:gd name="T3" fmla="*/ 0 h 70"/>
                <a:gd name="T4" fmla="*/ 28 w 78"/>
                <a:gd name="T5" fmla="*/ 10 h 70"/>
                <a:gd name="T6" fmla="*/ 15 w 78"/>
                <a:gd name="T7" fmla="*/ 43 h 70"/>
                <a:gd name="T8" fmla="*/ 5 w 78"/>
                <a:gd name="T9" fmla="*/ 56 h 70"/>
                <a:gd name="T10" fmla="*/ 1 w 78"/>
                <a:gd name="T11" fmla="*/ 63 h 70"/>
                <a:gd name="T12" fmla="*/ 9 w 78"/>
                <a:gd name="T13" fmla="*/ 69 h 70"/>
                <a:gd name="T14" fmla="*/ 43 w 78"/>
                <a:gd name="T15" fmla="*/ 61 h 70"/>
                <a:gd name="T16" fmla="*/ 55 w 78"/>
                <a:gd name="T17" fmla="*/ 48 h 70"/>
                <a:gd name="T18" fmla="*/ 71 w 78"/>
                <a:gd name="T19" fmla="*/ 35 h 70"/>
                <a:gd name="T20" fmla="*/ 78 w 78"/>
                <a:gd name="T21" fmla="*/ 28 h 70"/>
                <a:gd name="T22" fmla="*/ 71 w 78"/>
                <a:gd name="T23" fmla="*/ 10 h 70"/>
                <a:gd name="T24" fmla="*/ 65 w 78"/>
                <a:gd name="T2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0">
                  <a:moveTo>
                    <a:pt x="65" y="1"/>
                  </a:moveTo>
                  <a:cubicBezTo>
                    <a:pt x="62" y="8"/>
                    <a:pt x="47" y="6"/>
                    <a:pt x="41" y="0"/>
                  </a:cubicBezTo>
                  <a:cubicBezTo>
                    <a:pt x="32" y="1"/>
                    <a:pt x="28" y="10"/>
                    <a:pt x="28" y="10"/>
                  </a:cubicBezTo>
                  <a:cubicBezTo>
                    <a:pt x="28" y="10"/>
                    <a:pt x="18" y="34"/>
                    <a:pt x="15" y="43"/>
                  </a:cubicBezTo>
                  <a:cubicBezTo>
                    <a:pt x="11" y="49"/>
                    <a:pt x="8" y="53"/>
                    <a:pt x="5" y="56"/>
                  </a:cubicBezTo>
                  <a:cubicBezTo>
                    <a:pt x="2" y="58"/>
                    <a:pt x="0" y="61"/>
                    <a:pt x="1" y="63"/>
                  </a:cubicBezTo>
                  <a:cubicBezTo>
                    <a:pt x="1" y="65"/>
                    <a:pt x="2" y="70"/>
                    <a:pt x="9" y="69"/>
                  </a:cubicBezTo>
                  <a:cubicBezTo>
                    <a:pt x="16" y="68"/>
                    <a:pt x="39" y="63"/>
                    <a:pt x="43" y="61"/>
                  </a:cubicBezTo>
                  <a:cubicBezTo>
                    <a:pt x="47" y="58"/>
                    <a:pt x="49" y="57"/>
                    <a:pt x="55" y="48"/>
                  </a:cubicBezTo>
                  <a:cubicBezTo>
                    <a:pt x="62" y="39"/>
                    <a:pt x="69" y="36"/>
                    <a:pt x="71" y="35"/>
                  </a:cubicBezTo>
                  <a:cubicBezTo>
                    <a:pt x="73" y="33"/>
                    <a:pt x="78" y="30"/>
                    <a:pt x="78" y="28"/>
                  </a:cubicBezTo>
                  <a:cubicBezTo>
                    <a:pt x="78" y="24"/>
                    <a:pt x="74" y="13"/>
                    <a:pt x="71" y="10"/>
                  </a:cubicBezTo>
                  <a:cubicBezTo>
                    <a:pt x="69" y="6"/>
                    <a:pt x="65" y="1"/>
                    <a:pt x="65"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dirty="0"/>
            </a:p>
          </p:txBody>
        </p:sp>
        <p:sp>
          <p:nvSpPr>
            <p:cNvPr id="94" name="Freeform 94"/>
            <p:cNvSpPr>
              <a:spLocks/>
            </p:cNvSpPr>
            <p:nvPr/>
          </p:nvSpPr>
          <p:spPr bwMode="auto">
            <a:xfrm>
              <a:off x="9767888" y="4257675"/>
              <a:ext cx="1054100" cy="1108075"/>
            </a:xfrm>
            <a:custGeom>
              <a:avLst/>
              <a:gdLst>
                <a:gd name="T0" fmla="*/ 247 w 277"/>
                <a:gd name="T1" fmla="*/ 67 h 291"/>
                <a:gd name="T2" fmla="*/ 183 w 277"/>
                <a:gd name="T3" fmla="*/ 1 h 291"/>
                <a:gd name="T4" fmla="*/ 102 w 277"/>
                <a:gd name="T5" fmla="*/ 0 h 291"/>
                <a:gd name="T6" fmla="*/ 29 w 277"/>
                <a:gd name="T7" fmla="*/ 61 h 291"/>
                <a:gd name="T8" fmla="*/ 7 w 277"/>
                <a:gd name="T9" fmla="*/ 122 h 291"/>
                <a:gd name="T10" fmla="*/ 19 w 277"/>
                <a:gd name="T11" fmla="*/ 161 h 291"/>
                <a:gd name="T12" fmla="*/ 34 w 277"/>
                <a:gd name="T13" fmla="*/ 204 h 291"/>
                <a:gd name="T14" fmla="*/ 60 w 277"/>
                <a:gd name="T15" fmla="*/ 285 h 291"/>
                <a:gd name="T16" fmla="*/ 96 w 277"/>
                <a:gd name="T17" fmla="*/ 281 h 291"/>
                <a:gd name="T18" fmla="*/ 88 w 277"/>
                <a:gd name="T19" fmla="*/ 202 h 291"/>
                <a:gd name="T20" fmla="*/ 70 w 277"/>
                <a:gd name="T21" fmla="*/ 136 h 291"/>
                <a:gd name="T22" fmla="*/ 88 w 277"/>
                <a:gd name="T23" fmla="*/ 110 h 291"/>
                <a:gd name="T24" fmla="*/ 132 w 277"/>
                <a:gd name="T25" fmla="*/ 97 h 291"/>
                <a:gd name="T26" fmla="*/ 189 w 277"/>
                <a:gd name="T27" fmla="*/ 117 h 291"/>
                <a:gd name="T28" fmla="*/ 206 w 277"/>
                <a:gd name="T29" fmla="*/ 142 h 291"/>
                <a:gd name="T30" fmla="*/ 189 w 277"/>
                <a:gd name="T31" fmla="*/ 208 h 291"/>
                <a:gd name="T32" fmla="*/ 181 w 277"/>
                <a:gd name="T33" fmla="*/ 287 h 291"/>
                <a:gd name="T34" fmla="*/ 215 w 277"/>
                <a:gd name="T35" fmla="*/ 291 h 291"/>
                <a:gd name="T36" fmla="*/ 243 w 277"/>
                <a:gd name="T37" fmla="*/ 210 h 291"/>
                <a:gd name="T38" fmla="*/ 258 w 277"/>
                <a:gd name="T39" fmla="*/ 167 h 291"/>
                <a:gd name="T40" fmla="*/ 270 w 277"/>
                <a:gd name="T41" fmla="*/ 128 h 291"/>
                <a:gd name="T42" fmla="*/ 247 w 277"/>
                <a:gd name="T43" fmla="*/ 6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91">
                  <a:moveTo>
                    <a:pt x="247" y="67"/>
                  </a:moveTo>
                  <a:cubicBezTo>
                    <a:pt x="183" y="1"/>
                    <a:pt x="183" y="1"/>
                    <a:pt x="183" y="1"/>
                  </a:cubicBezTo>
                  <a:cubicBezTo>
                    <a:pt x="102" y="0"/>
                    <a:pt x="102" y="0"/>
                    <a:pt x="102" y="0"/>
                  </a:cubicBezTo>
                  <a:cubicBezTo>
                    <a:pt x="29" y="61"/>
                    <a:pt x="29" y="61"/>
                    <a:pt x="29" y="61"/>
                  </a:cubicBezTo>
                  <a:cubicBezTo>
                    <a:pt x="11" y="71"/>
                    <a:pt x="0" y="102"/>
                    <a:pt x="7" y="122"/>
                  </a:cubicBezTo>
                  <a:cubicBezTo>
                    <a:pt x="19" y="161"/>
                    <a:pt x="19" y="161"/>
                    <a:pt x="19" y="161"/>
                  </a:cubicBezTo>
                  <a:cubicBezTo>
                    <a:pt x="23" y="176"/>
                    <a:pt x="28" y="190"/>
                    <a:pt x="34" y="204"/>
                  </a:cubicBezTo>
                  <a:cubicBezTo>
                    <a:pt x="60" y="285"/>
                    <a:pt x="60" y="285"/>
                    <a:pt x="60" y="285"/>
                  </a:cubicBezTo>
                  <a:cubicBezTo>
                    <a:pt x="96" y="281"/>
                    <a:pt x="96" y="281"/>
                    <a:pt x="96" y="281"/>
                  </a:cubicBezTo>
                  <a:cubicBezTo>
                    <a:pt x="88" y="202"/>
                    <a:pt x="88" y="202"/>
                    <a:pt x="88" y="202"/>
                  </a:cubicBezTo>
                  <a:cubicBezTo>
                    <a:pt x="86" y="179"/>
                    <a:pt x="81" y="156"/>
                    <a:pt x="70" y="136"/>
                  </a:cubicBezTo>
                  <a:cubicBezTo>
                    <a:pt x="68" y="131"/>
                    <a:pt x="77" y="115"/>
                    <a:pt x="88" y="110"/>
                  </a:cubicBezTo>
                  <a:cubicBezTo>
                    <a:pt x="114" y="101"/>
                    <a:pt x="132" y="97"/>
                    <a:pt x="132" y="97"/>
                  </a:cubicBezTo>
                  <a:cubicBezTo>
                    <a:pt x="132" y="97"/>
                    <a:pt x="164" y="107"/>
                    <a:pt x="189" y="117"/>
                  </a:cubicBezTo>
                  <a:cubicBezTo>
                    <a:pt x="200" y="121"/>
                    <a:pt x="209" y="137"/>
                    <a:pt x="206" y="142"/>
                  </a:cubicBezTo>
                  <a:cubicBezTo>
                    <a:pt x="196" y="162"/>
                    <a:pt x="191" y="185"/>
                    <a:pt x="189" y="208"/>
                  </a:cubicBezTo>
                  <a:cubicBezTo>
                    <a:pt x="181" y="287"/>
                    <a:pt x="181" y="287"/>
                    <a:pt x="181" y="287"/>
                  </a:cubicBezTo>
                  <a:cubicBezTo>
                    <a:pt x="215" y="291"/>
                    <a:pt x="215" y="291"/>
                    <a:pt x="215" y="291"/>
                  </a:cubicBezTo>
                  <a:cubicBezTo>
                    <a:pt x="243" y="210"/>
                    <a:pt x="243" y="210"/>
                    <a:pt x="243" y="210"/>
                  </a:cubicBezTo>
                  <a:cubicBezTo>
                    <a:pt x="249" y="196"/>
                    <a:pt x="254" y="182"/>
                    <a:pt x="258" y="167"/>
                  </a:cubicBezTo>
                  <a:cubicBezTo>
                    <a:pt x="270" y="128"/>
                    <a:pt x="270" y="128"/>
                    <a:pt x="270" y="128"/>
                  </a:cubicBezTo>
                  <a:cubicBezTo>
                    <a:pt x="277" y="108"/>
                    <a:pt x="266" y="77"/>
                    <a:pt x="247" y="67"/>
                  </a:cubicBezTo>
                  <a:close/>
                </a:path>
              </a:pathLst>
            </a:custGeom>
            <a:solidFill>
              <a:srgbClr val="4A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5" name="Freeform 95"/>
            <p:cNvSpPr>
              <a:spLocks/>
            </p:cNvSpPr>
            <p:nvPr/>
          </p:nvSpPr>
          <p:spPr bwMode="auto">
            <a:xfrm>
              <a:off x="10429876" y="5353050"/>
              <a:ext cx="242888" cy="241300"/>
            </a:xfrm>
            <a:custGeom>
              <a:avLst/>
              <a:gdLst>
                <a:gd name="T0" fmla="*/ 4 w 64"/>
                <a:gd name="T1" fmla="*/ 13 h 63"/>
                <a:gd name="T2" fmla="*/ 2 w 64"/>
                <a:gd name="T3" fmla="*/ 40 h 63"/>
                <a:gd name="T4" fmla="*/ 14 w 64"/>
                <a:gd name="T5" fmla="*/ 50 h 63"/>
                <a:gd name="T6" fmla="*/ 21 w 64"/>
                <a:gd name="T7" fmla="*/ 62 h 63"/>
                <a:gd name="T8" fmla="*/ 61 w 64"/>
                <a:gd name="T9" fmla="*/ 62 h 63"/>
                <a:gd name="T10" fmla="*/ 62 w 64"/>
                <a:gd name="T11" fmla="*/ 51 h 63"/>
                <a:gd name="T12" fmla="*/ 48 w 64"/>
                <a:gd name="T13" fmla="*/ 32 h 63"/>
                <a:gd name="T14" fmla="*/ 38 w 64"/>
                <a:gd name="T15" fmla="*/ 9 h 63"/>
                <a:gd name="T16" fmla="*/ 20 w 64"/>
                <a:gd name="T17" fmla="*/ 5 h 63"/>
                <a:gd name="T18" fmla="*/ 9 w 64"/>
                <a:gd name="T19" fmla="*/ 12 h 63"/>
                <a:gd name="T20" fmla="*/ 4 w 64"/>
                <a:gd name="T21"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3">
                  <a:moveTo>
                    <a:pt x="4" y="13"/>
                  </a:moveTo>
                  <a:cubicBezTo>
                    <a:pt x="4" y="13"/>
                    <a:pt x="0" y="38"/>
                    <a:pt x="2" y="40"/>
                  </a:cubicBezTo>
                  <a:cubicBezTo>
                    <a:pt x="3" y="41"/>
                    <a:pt x="14" y="49"/>
                    <a:pt x="14" y="50"/>
                  </a:cubicBezTo>
                  <a:cubicBezTo>
                    <a:pt x="15" y="52"/>
                    <a:pt x="16" y="60"/>
                    <a:pt x="21" y="62"/>
                  </a:cubicBezTo>
                  <a:cubicBezTo>
                    <a:pt x="27" y="63"/>
                    <a:pt x="59" y="63"/>
                    <a:pt x="61" y="62"/>
                  </a:cubicBezTo>
                  <a:cubicBezTo>
                    <a:pt x="63" y="60"/>
                    <a:pt x="64" y="55"/>
                    <a:pt x="62" y="51"/>
                  </a:cubicBezTo>
                  <a:cubicBezTo>
                    <a:pt x="60" y="48"/>
                    <a:pt x="53" y="42"/>
                    <a:pt x="48" y="32"/>
                  </a:cubicBezTo>
                  <a:cubicBezTo>
                    <a:pt x="43" y="22"/>
                    <a:pt x="40" y="11"/>
                    <a:pt x="38" y="9"/>
                  </a:cubicBezTo>
                  <a:cubicBezTo>
                    <a:pt x="36" y="6"/>
                    <a:pt x="26" y="0"/>
                    <a:pt x="20" y="5"/>
                  </a:cubicBezTo>
                  <a:cubicBezTo>
                    <a:pt x="13" y="9"/>
                    <a:pt x="10" y="12"/>
                    <a:pt x="9" y="12"/>
                  </a:cubicBezTo>
                  <a:cubicBezTo>
                    <a:pt x="7" y="13"/>
                    <a:pt x="4" y="13"/>
                    <a:pt x="4" y="1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6" name="Freeform 96"/>
            <p:cNvSpPr>
              <a:spLocks/>
            </p:cNvSpPr>
            <p:nvPr/>
          </p:nvSpPr>
          <p:spPr bwMode="auto">
            <a:xfrm>
              <a:off x="9863138" y="3563938"/>
              <a:ext cx="319088" cy="977900"/>
            </a:xfrm>
            <a:custGeom>
              <a:avLst/>
              <a:gdLst>
                <a:gd name="T0" fmla="*/ 3 w 84"/>
                <a:gd name="T1" fmla="*/ 55 h 257"/>
                <a:gd name="T2" fmla="*/ 1 w 84"/>
                <a:gd name="T3" fmla="*/ 158 h 257"/>
                <a:gd name="T4" fmla="*/ 24 w 84"/>
                <a:gd name="T5" fmla="*/ 202 h 257"/>
                <a:gd name="T6" fmla="*/ 34 w 84"/>
                <a:gd name="T7" fmla="*/ 213 h 257"/>
                <a:gd name="T8" fmla="*/ 77 w 84"/>
                <a:gd name="T9" fmla="*/ 256 h 257"/>
                <a:gd name="T10" fmla="*/ 84 w 84"/>
                <a:gd name="T11" fmla="*/ 257 h 257"/>
                <a:gd name="T12" fmla="*/ 39 w 84"/>
                <a:gd name="T13" fmla="*/ 175 h 257"/>
                <a:gd name="T14" fmla="*/ 46 w 84"/>
                <a:gd name="T15" fmla="*/ 78 h 257"/>
                <a:gd name="T16" fmla="*/ 46 w 84"/>
                <a:gd name="T17" fmla="*/ 0 h 257"/>
                <a:gd name="T18" fmla="*/ 3 w 84"/>
                <a:gd name="T19"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57">
                  <a:moveTo>
                    <a:pt x="3" y="55"/>
                  </a:moveTo>
                  <a:cubicBezTo>
                    <a:pt x="0" y="85"/>
                    <a:pt x="1" y="131"/>
                    <a:pt x="1" y="158"/>
                  </a:cubicBezTo>
                  <a:cubicBezTo>
                    <a:pt x="1" y="170"/>
                    <a:pt x="19" y="186"/>
                    <a:pt x="24" y="202"/>
                  </a:cubicBezTo>
                  <a:cubicBezTo>
                    <a:pt x="26" y="206"/>
                    <a:pt x="30" y="211"/>
                    <a:pt x="34" y="213"/>
                  </a:cubicBezTo>
                  <a:cubicBezTo>
                    <a:pt x="77" y="256"/>
                    <a:pt x="77" y="256"/>
                    <a:pt x="77" y="256"/>
                  </a:cubicBezTo>
                  <a:cubicBezTo>
                    <a:pt x="84" y="257"/>
                    <a:pt x="84" y="257"/>
                    <a:pt x="84" y="257"/>
                  </a:cubicBezTo>
                  <a:cubicBezTo>
                    <a:pt x="39" y="175"/>
                    <a:pt x="39" y="175"/>
                    <a:pt x="39" y="175"/>
                  </a:cubicBezTo>
                  <a:cubicBezTo>
                    <a:pt x="40" y="156"/>
                    <a:pt x="46" y="78"/>
                    <a:pt x="46" y="78"/>
                  </a:cubicBezTo>
                  <a:cubicBezTo>
                    <a:pt x="46" y="0"/>
                    <a:pt x="46" y="0"/>
                    <a:pt x="46" y="0"/>
                  </a:cubicBezTo>
                  <a:cubicBezTo>
                    <a:pt x="20" y="10"/>
                    <a:pt x="6" y="27"/>
                    <a:pt x="3" y="55"/>
                  </a:cubicBez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7" name="Freeform 97"/>
            <p:cNvSpPr>
              <a:spLocks/>
            </p:cNvSpPr>
            <p:nvPr/>
          </p:nvSpPr>
          <p:spPr bwMode="auto">
            <a:xfrm>
              <a:off x="10433051" y="3563938"/>
              <a:ext cx="323850" cy="977900"/>
            </a:xfrm>
            <a:custGeom>
              <a:avLst/>
              <a:gdLst>
                <a:gd name="T0" fmla="*/ 82 w 85"/>
                <a:gd name="T1" fmla="*/ 55 h 257"/>
                <a:gd name="T2" fmla="*/ 84 w 85"/>
                <a:gd name="T3" fmla="*/ 158 h 257"/>
                <a:gd name="T4" fmla="*/ 60 w 85"/>
                <a:gd name="T5" fmla="*/ 202 h 257"/>
                <a:gd name="T6" fmla="*/ 51 w 85"/>
                <a:gd name="T7" fmla="*/ 213 h 257"/>
                <a:gd name="T8" fmla="*/ 8 w 85"/>
                <a:gd name="T9" fmla="*/ 256 h 257"/>
                <a:gd name="T10" fmla="*/ 0 w 85"/>
                <a:gd name="T11" fmla="*/ 257 h 257"/>
                <a:gd name="T12" fmla="*/ 45 w 85"/>
                <a:gd name="T13" fmla="*/ 175 h 257"/>
                <a:gd name="T14" fmla="*/ 39 w 85"/>
                <a:gd name="T15" fmla="*/ 78 h 257"/>
                <a:gd name="T16" fmla="*/ 39 w 85"/>
                <a:gd name="T17" fmla="*/ 0 h 257"/>
                <a:gd name="T18" fmla="*/ 82 w 85"/>
                <a:gd name="T19"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257">
                  <a:moveTo>
                    <a:pt x="82" y="55"/>
                  </a:moveTo>
                  <a:cubicBezTo>
                    <a:pt x="85" y="85"/>
                    <a:pt x="84" y="131"/>
                    <a:pt x="84" y="158"/>
                  </a:cubicBezTo>
                  <a:cubicBezTo>
                    <a:pt x="84" y="170"/>
                    <a:pt x="66" y="186"/>
                    <a:pt x="60" y="202"/>
                  </a:cubicBezTo>
                  <a:cubicBezTo>
                    <a:pt x="59" y="206"/>
                    <a:pt x="55" y="211"/>
                    <a:pt x="51" y="213"/>
                  </a:cubicBezTo>
                  <a:cubicBezTo>
                    <a:pt x="8" y="256"/>
                    <a:pt x="8" y="256"/>
                    <a:pt x="8" y="256"/>
                  </a:cubicBezTo>
                  <a:cubicBezTo>
                    <a:pt x="0" y="257"/>
                    <a:pt x="0" y="257"/>
                    <a:pt x="0" y="257"/>
                  </a:cubicBezTo>
                  <a:cubicBezTo>
                    <a:pt x="45" y="175"/>
                    <a:pt x="45" y="175"/>
                    <a:pt x="45" y="175"/>
                  </a:cubicBezTo>
                  <a:cubicBezTo>
                    <a:pt x="45" y="156"/>
                    <a:pt x="39" y="78"/>
                    <a:pt x="39" y="78"/>
                  </a:cubicBezTo>
                  <a:cubicBezTo>
                    <a:pt x="39" y="0"/>
                    <a:pt x="39" y="0"/>
                    <a:pt x="39" y="0"/>
                  </a:cubicBezTo>
                  <a:cubicBezTo>
                    <a:pt x="65" y="10"/>
                    <a:pt x="79" y="27"/>
                    <a:pt x="82" y="55"/>
                  </a:cubicBez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8" name="Freeform 98"/>
            <p:cNvSpPr>
              <a:spLocks/>
            </p:cNvSpPr>
            <p:nvPr/>
          </p:nvSpPr>
          <p:spPr bwMode="auto">
            <a:xfrm>
              <a:off x="9980613" y="3514725"/>
              <a:ext cx="658813" cy="1035050"/>
            </a:xfrm>
            <a:custGeom>
              <a:avLst/>
              <a:gdLst>
                <a:gd name="T0" fmla="*/ 158 w 173"/>
                <a:gd name="T1" fmla="*/ 91 h 272"/>
                <a:gd name="T2" fmla="*/ 158 w 173"/>
                <a:gd name="T3" fmla="*/ 13 h 272"/>
                <a:gd name="T4" fmla="*/ 154 w 173"/>
                <a:gd name="T5" fmla="*/ 12 h 272"/>
                <a:gd name="T6" fmla="*/ 94 w 173"/>
                <a:gd name="T7" fmla="*/ 0 h 272"/>
                <a:gd name="T8" fmla="*/ 86 w 173"/>
                <a:gd name="T9" fmla="*/ 1 h 272"/>
                <a:gd name="T10" fmla="*/ 79 w 173"/>
                <a:gd name="T11" fmla="*/ 0 h 272"/>
                <a:gd name="T12" fmla="*/ 19 w 173"/>
                <a:gd name="T13" fmla="*/ 12 h 272"/>
                <a:gd name="T14" fmla="*/ 15 w 173"/>
                <a:gd name="T15" fmla="*/ 13 h 272"/>
                <a:gd name="T16" fmla="*/ 15 w 173"/>
                <a:gd name="T17" fmla="*/ 91 h 272"/>
                <a:gd name="T18" fmla="*/ 0 w 173"/>
                <a:gd name="T19" fmla="*/ 272 h 272"/>
                <a:gd name="T20" fmla="*/ 173 w 173"/>
                <a:gd name="T21" fmla="*/ 272 h 272"/>
                <a:gd name="T22" fmla="*/ 158 w 173"/>
                <a:gd name="T23" fmla="*/ 9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72">
                  <a:moveTo>
                    <a:pt x="158" y="91"/>
                  </a:moveTo>
                  <a:cubicBezTo>
                    <a:pt x="158" y="13"/>
                    <a:pt x="158" y="13"/>
                    <a:pt x="158" y="13"/>
                  </a:cubicBezTo>
                  <a:cubicBezTo>
                    <a:pt x="157" y="13"/>
                    <a:pt x="155" y="12"/>
                    <a:pt x="154" y="12"/>
                  </a:cubicBezTo>
                  <a:cubicBezTo>
                    <a:pt x="138" y="7"/>
                    <a:pt x="118" y="2"/>
                    <a:pt x="94" y="0"/>
                  </a:cubicBezTo>
                  <a:cubicBezTo>
                    <a:pt x="91" y="0"/>
                    <a:pt x="89" y="0"/>
                    <a:pt x="86" y="1"/>
                  </a:cubicBezTo>
                  <a:cubicBezTo>
                    <a:pt x="84" y="0"/>
                    <a:pt x="81" y="0"/>
                    <a:pt x="79" y="0"/>
                  </a:cubicBezTo>
                  <a:cubicBezTo>
                    <a:pt x="55" y="2"/>
                    <a:pt x="35" y="7"/>
                    <a:pt x="19" y="12"/>
                  </a:cubicBezTo>
                  <a:cubicBezTo>
                    <a:pt x="17" y="12"/>
                    <a:pt x="16" y="13"/>
                    <a:pt x="15" y="13"/>
                  </a:cubicBezTo>
                  <a:cubicBezTo>
                    <a:pt x="15" y="91"/>
                    <a:pt x="15" y="91"/>
                    <a:pt x="15" y="91"/>
                  </a:cubicBezTo>
                  <a:cubicBezTo>
                    <a:pt x="20" y="126"/>
                    <a:pt x="9" y="208"/>
                    <a:pt x="0" y="272"/>
                  </a:cubicBezTo>
                  <a:cubicBezTo>
                    <a:pt x="173" y="272"/>
                    <a:pt x="173" y="272"/>
                    <a:pt x="173" y="272"/>
                  </a:cubicBezTo>
                  <a:cubicBezTo>
                    <a:pt x="164" y="208"/>
                    <a:pt x="153" y="126"/>
                    <a:pt x="158" y="91"/>
                  </a:cubicBezTo>
                  <a:close/>
                </a:path>
              </a:pathLst>
            </a:cu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9" name="Freeform 99"/>
            <p:cNvSpPr>
              <a:spLocks/>
            </p:cNvSpPr>
            <p:nvPr/>
          </p:nvSpPr>
          <p:spPr bwMode="auto">
            <a:xfrm>
              <a:off x="9923463" y="4105275"/>
              <a:ext cx="773113" cy="430213"/>
            </a:xfrm>
            <a:custGeom>
              <a:avLst/>
              <a:gdLst>
                <a:gd name="T0" fmla="*/ 187 w 203"/>
                <a:gd name="T1" fmla="*/ 113 h 113"/>
                <a:gd name="T2" fmla="*/ 15 w 203"/>
                <a:gd name="T3" fmla="*/ 113 h 113"/>
                <a:gd name="T4" fmla="*/ 0 w 203"/>
                <a:gd name="T5" fmla="*/ 10 h 113"/>
                <a:gd name="T6" fmla="*/ 10 w 203"/>
                <a:gd name="T7" fmla="*/ 0 h 113"/>
                <a:gd name="T8" fmla="*/ 193 w 203"/>
                <a:gd name="T9" fmla="*/ 0 h 113"/>
                <a:gd name="T10" fmla="*/ 203 w 203"/>
                <a:gd name="T11" fmla="*/ 10 h 113"/>
                <a:gd name="T12" fmla="*/ 187 w 203"/>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03" h="113">
                  <a:moveTo>
                    <a:pt x="187" y="113"/>
                  </a:moveTo>
                  <a:cubicBezTo>
                    <a:pt x="15" y="113"/>
                    <a:pt x="15" y="113"/>
                    <a:pt x="15" y="113"/>
                  </a:cubicBezTo>
                  <a:cubicBezTo>
                    <a:pt x="0" y="10"/>
                    <a:pt x="0" y="10"/>
                    <a:pt x="0" y="10"/>
                  </a:cubicBezTo>
                  <a:cubicBezTo>
                    <a:pt x="0" y="5"/>
                    <a:pt x="5" y="0"/>
                    <a:pt x="10" y="0"/>
                  </a:cubicBezTo>
                  <a:cubicBezTo>
                    <a:pt x="193" y="0"/>
                    <a:pt x="193" y="0"/>
                    <a:pt x="193" y="0"/>
                  </a:cubicBezTo>
                  <a:cubicBezTo>
                    <a:pt x="198" y="0"/>
                    <a:pt x="203" y="5"/>
                    <a:pt x="203" y="10"/>
                  </a:cubicBezTo>
                  <a:lnTo>
                    <a:pt x="187" y="113"/>
                  </a:lnTo>
                  <a:close/>
                </a:path>
              </a:pathLst>
            </a:custGeom>
            <a:solidFill>
              <a:srgbClr val="E4E7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0" name="Rectangle 100"/>
            <p:cNvSpPr>
              <a:spLocks noChangeArrowheads="1"/>
            </p:cNvSpPr>
            <p:nvPr/>
          </p:nvSpPr>
          <p:spPr bwMode="auto">
            <a:xfrm>
              <a:off x="9983788" y="4535488"/>
              <a:ext cx="650875" cy="14288"/>
            </a:xfrm>
            <a:prstGeom prst="rect">
              <a:avLst/>
            </a:prstGeom>
            <a:solidFill>
              <a:srgbClr val="CBC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1" name="Freeform 101"/>
            <p:cNvSpPr>
              <a:spLocks/>
            </p:cNvSpPr>
            <p:nvPr/>
          </p:nvSpPr>
          <p:spPr bwMode="auto">
            <a:xfrm>
              <a:off x="10163176" y="3514725"/>
              <a:ext cx="293688" cy="71438"/>
            </a:xfrm>
            <a:custGeom>
              <a:avLst/>
              <a:gdLst>
                <a:gd name="T0" fmla="*/ 77 w 77"/>
                <a:gd name="T1" fmla="*/ 4 h 19"/>
                <a:gd name="T2" fmla="*/ 46 w 77"/>
                <a:gd name="T3" fmla="*/ 0 h 19"/>
                <a:gd name="T4" fmla="*/ 38 w 77"/>
                <a:gd name="T5" fmla="*/ 1 h 19"/>
                <a:gd name="T6" fmla="*/ 31 w 77"/>
                <a:gd name="T7" fmla="*/ 0 h 19"/>
                <a:gd name="T8" fmla="*/ 0 w 77"/>
                <a:gd name="T9" fmla="*/ 4 h 19"/>
                <a:gd name="T10" fmla="*/ 12 w 77"/>
                <a:gd name="T11" fmla="*/ 12 h 19"/>
                <a:gd name="T12" fmla="*/ 12 w 77"/>
                <a:gd name="T13" fmla="*/ 12 h 19"/>
                <a:gd name="T14" fmla="*/ 37 w 77"/>
                <a:gd name="T15" fmla="*/ 19 h 19"/>
                <a:gd name="T16" fmla="*/ 37 w 77"/>
                <a:gd name="T17" fmla="*/ 19 h 19"/>
                <a:gd name="T18" fmla="*/ 61 w 77"/>
                <a:gd name="T19" fmla="*/ 12 h 19"/>
                <a:gd name="T20" fmla="*/ 77 w 77"/>
                <a:gd name="T2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9">
                  <a:moveTo>
                    <a:pt x="77" y="4"/>
                  </a:moveTo>
                  <a:cubicBezTo>
                    <a:pt x="68" y="2"/>
                    <a:pt x="57" y="1"/>
                    <a:pt x="46" y="0"/>
                  </a:cubicBezTo>
                  <a:cubicBezTo>
                    <a:pt x="43" y="0"/>
                    <a:pt x="41" y="0"/>
                    <a:pt x="38" y="1"/>
                  </a:cubicBezTo>
                  <a:cubicBezTo>
                    <a:pt x="36" y="0"/>
                    <a:pt x="33" y="0"/>
                    <a:pt x="31" y="0"/>
                  </a:cubicBezTo>
                  <a:cubicBezTo>
                    <a:pt x="20" y="1"/>
                    <a:pt x="9" y="2"/>
                    <a:pt x="0" y="4"/>
                  </a:cubicBezTo>
                  <a:cubicBezTo>
                    <a:pt x="12" y="12"/>
                    <a:pt x="12" y="12"/>
                    <a:pt x="12" y="12"/>
                  </a:cubicBezTo>
                  <a:cubicBezTo>
                    <a:pt x="12" y="12"/>
                    <a:pt x="12" y="12"/>
                    <a:pt x="12" y="12"/>
                  </a:cubicBezTo>
                  <a:cubicBezTo>
                    <a:pt x="20" y="17"/>
                    <a:pt x="28" y="19"/>
                    <a:pt x="37" y="19"/>
                  </a:cubicBezTo>
                  <a:cubicBezTo>
                    <a:pt x="37" y="19"/>
                    <a:pt x="37" y="19"/>
                    <a:pt x="37" y="19"/>
                  </a:cubicBezTo>
                  <a:cubicBezTo>
                    <a:pt x="46" y="19"/>
                    <a:pt x="54" y="17"/>
                    <a:pt x="61" y="12"/>
                  </a:cubicBezTo>
                  <a:lnTo>
                    <a:pt x="77" y="4"/>
                  </a:ln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2" name="Freeform 102"/>
            <p:cNvSpPr>
              <a:spLocks/>
            </p:cNvSpPr>
            <p:nvPr/>
          </p:nvSpPr>
          <p:spPr bwMode="auto">
            <a:xfrm>
              <a:off x="10182226" y="3449638"/>
              <a:ext cx="242888" cy="141288"/>
            </a:xfrm>
            <a:custGeom>
              <a:avLst/>
              <a:gdLst>
                <a:gd name="T0" fmla="*/ 9 w 64"/>
                <a:gd name="T1" fmla="*/ 30 h 37"/>
                <a:gd name="T2" fmla="*/ 32 w 64"/>
                <a:gd name="T3" fmla="*/ 37 h 37"/>
                <a:gd name="T4" fmla="*/ 32 w 64"/>
                <a:gd name="T5" fmla="*/ 37 h 37"/>
                <a:gd name="T6" fmla="*/ 55 w 64"/>
                <a:gd name="T7" fmla="*/ 30 h 37"/>
                <a:gd name="T8" fmla="*/ 64 w 64"/>
                <a:gd name="T9" fmla="*/ 26 h 37"/>
                <a:gd name="T10" fmla="*/ 59 w 64"/>
                <a:gd name="T11" fmla="*/ 4 h 37"/>
                <a:gd name="T12" fmla="*/ 32 w 64"/>
                <a:gd name="T13" fmla="*/ 0 h 37"/>
                <a:gd name="T14" fmla="*/ 2 w 64"/>
                <a:gd name="T15" fmla="*/ 4 h 37"/>
                <a:gd name="T16" fmla="*/ 3 w 64"/>
                <a:gd name="T17" fmla="*/ 17 h 37"/>
                <a:gd name="T18" fmla="*/ 0 w 64"/>
                <a:gd name="T19" fmla="*/ 25 h 37"/>
                <a:gd name="T20" fmla="*/ 0 w 64"/>
                <a:gd name="T21" fmla="*/ 25 h 37"/>
                <a:gd name="T22" fmla="*/ 8 w 64"/>
                <a:gd name="T23" fmla="*/ 30 h 37"/>
                <a:gd name="T24" fmla="*/ 9 w 64"/>
                <a:gd name="T2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7">
                  <a:moveTo>
                    <a:pt x="9" y="30"/>
                  </a:moveTo>
                  <a:cubicBezTo>
                    <a:pt x="16" y="34"/>
                    <a:pt x="24" y="37"/>
                    <a:pt x="32" y="37"/>
                  </a:cubicBezTo>
                  <a:cubicBezTo>
                    <a:pt x="32" y="37"/>
                    <a:pt x="32" y="37"/>
                    <a:pt x="32" y="37"/>
                  </a:cubicBezTo>
                  <a:cubicBezTo>
                    <a:pt x="40" y="37"/>
                    <a:pt x="48" y="35"/>
                    <a:pt x="55" y="30"/>
                  </a:cubicBezTo>
                  <a:cubicBezTo>
                    <a:pt x="64" y="26"/>
                    <a:pt x="64" y="26"/>
                    <a:pt x="64" y="26"/>
                  </a:cubicBezTo>
                  <a:cubicBezTo>
                    <a:pt x="58" y="20"/>
                    <a:pt x="59" y="4"/>
                    <a:pt x="59" y="4"/>
                  </a:cubicBezTo>
                  <a:cubicBezTo>
                    <a:pt x="32" y="0"/>
                    <a:pt x="32" y="0"/>
                    <a:pt x="32" y="0"/>
                  </a:cubicBezTo>
                  <a:cubicBezTo>
                    <a:pt x="2" y="4"/>
                    <a:pt x="2" y="4"/>
                    <a:pt x="2" y="4"/>
                  </a:cubicBezTo>
                  <a:cubicBezTo>
                    <a:pt x="3" y="17"/>
                    <a:pt x="3" y="17"/>
                    <a:pt x="3" y="17"/>
                  </a:cubicBezTo>
                  <a:cubicBezTo>
                    <a:pt x="4" y="20"/>
                    <a:pt x="3" y="23"/>
                    <a:pt x="0" y="25"/>
                  </a:cubicBezTo>
                  <a:cubicBezTo>
                    <a:pt x="0" y="25"/>
                    <a:pt x="0" y="25"/>
                    <a:pt x="0" y="25"/>
                  </a:cubicBezTo>
                  <a:cubicBezTo>
                    <a:pt x="8" y="30"/>
                    <a:pt x="8" y="30"/>
                    <a:pt x="8" y="30"/>
                  </a:cubicBezTo>
                  <a:lnTo>
                    <a:pt x="9" y="30"/>
                  </a:ln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3" name="Freeform 103"/>
            <p:cNvSpPr>
              <a:spLocks/>
            </p:cNvSpPr>
            <p:nvPr/>
          </p:nvSpPr>
          <p:spPr bwMode="auto">
            <a:xfrm>
              <a:off x="10140951" y="3179763"/>
              <a:ext cx="307975" cy="368300"/>
            </a:xfrm>
            <a:custGeom>
              <a:avLst/>
              <a:gdLst>
                <a:gd name="T0" fmla="*/ 81 w 81"/>
                <a:gd name="T1" fmla="*/ 45 h 97"/>
                <a:gd name="T2" fmla="*/ 77 w 81"/>
                <a:gd name="T3" fmla="*/ 32 h 97"/>
                <a:gd name="T4" fmla="*/ 77 w 81"/>
                <a:gd name="T5" fmla="*/ 23 h 97"/>
                <a:gd name="T6" fmla="*/ 54 w 81"/>
                <a:gd name="T7" fmla="*/ 0 h 97"/>
                <a:gd name="T8" fmla="*/ 29 w 81"/>
                <a:gd name="T9" fmla="*/ 0 h 97"/>
                <a:gd name="T10" fmla="*/ 5 w 81"/>
                <a:gd name="T11" fmla="*/ 23 h 97"/>
                <a:gd name="T12" fmla="*/ 5 w 81"/>
                <a:gd name="T13" fmla="*/ 31 h 97"/>
                <a:gd name="T14" fmla="*/ 0 w 81"/>
                <a:gd name="T15" fmla="*/ 45 h 97"/>
                <a:gd name="T16" fmla="*/ 5 w 81"/>
                <a:gd name="T17" fmla="*/ 59 h 97"/>
                <a:gd name="T18" fmla="*/ 5 w 81"/>
                <a:gd name="T19" fmla="*/ 59 h 97"/>
                <a:gd name="T20" fmla="*/ 11 w 81"/>
                <a:gd name="T21" fmla="*/ 74 h 97"/>
                <a:gd name="T22" fmla="*/ 21 w 81"/>
                <a:gd name="T23" fmla="*/ 88 h 97"/>
                <a:gd name="T24" fmla="*/ 40 w 81"/>
                <a:gd name="T25" fmla="*/ 97 h 97"/>
                <a:gd name="T26" fmla="*/ 42 w 81"/>
                <a:gd name="T27" fmla="*/ 97 h 97"/>
                <a:gd name="T28" fmla="*/ 61 w 81"/>
                <a:gd name="T29" fmla="*/ 88 h 97"/>
                <a:gd name="T30" fmla="*/ 71 w 81"/>
                <a:gd name="T31" fmla="*/ 74 h 97"/>
                <a:gd name="T32" fmla="*/ 77 w 81"/>
                <a:gd name="T33" fmla="*/ 59 h 97"/>
                <a:gd name="T34" fmla="*/ 81 w 81"/>
                <a:gd name="T35"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81" y="45"/>
                  </a:moveTo>
                  <a:cubicBezTo>
                    <a:pt x="81" y="38"/>
                    <a:pt x="80" y="33"/>
                    <a:pt x="77" y="32"/>
                  </a:cubicBezTo>
                  <a:cubicBezTo>
                    <a:pt x="77" y="23"/>
                    <a:pt x="77" y="23"/>
                    <a:pt x="77" y="23"/>
                  </a:cubicBezTo>
                  <a:cubicBezTo>
                    <a:pt x="77" y="10"/>
                    <a:pt x="66" y="0"/>
                    <a:pt x="54" y="0"/>
                  </a:cubicBezTo>
                  <a:cubicBezTo>
                    <a:pt x="29" y="0"/>
                    <a:pt x="29" y="0"/>
                    <a:pt x="29" y="0"/>
                  </a:cubicBezTo>
                  <a:cubicBezTo>
                    <a:pt x="16" y="0"/>
                    <a:pt x="5" y="10"/>
                    <a:pt x="5" y="23"/>
                  </a:cubicBezTo>
                  <a:cubicBezTo>
                    <a:pt x="5" y="31"/>
                    <a:pt x="5" y="31"/>
                    <a:pt x="5" y="31"/>
                  </a:cubicBezTo>
                  <a:cubicBezTo>
                    <a:pt x="2" y="31"/>
                    <a:pt x="0" y="38"/>
                    <a:pt x="0" y="45"/>
                  </a:cubicBezTo>
                  <a:cubicBezTo>
                    <a:pt x="0" y="53"/>
                    <a:pt x="2" y="59"/>
                    <a:pt x="5" y="59"/>
                  </a:cubicBezTo>
                  <a:cubicBezTo>
                    <a:pt x="5" y="59"/>
                    <a:pt x="5" y="59"/>
                    <a:pt x="5" y="59"/>
                  </a:cubicBezTo>
                  <a:cubicBezTo>
                    <a:pt x="6" y="65"/>
                    <a:pt x="8" y="70"/>
                    <a:pt x="11" y="74"/>
                  </a:cubicBezTo>
                  <a:cubicBezTo>
                    <a:pt x="21" y="88"/>
                    <a:pt x="21" y="88"/>
                    <a:pt x="21" y="88"/>
                  </a:cubicBezTo>
                  <a:cubicBezTo>
                    <a:pt x="26" y="94"/>
                    <a:pt x="32" y="97"/>
                    <a:pt x="40" y="97"/>
                  </a:cubicBezTo>
                  <a:cubicBezTo>
                    <a:pt x="42" y="97"/>
                    <a:pt x="42" y="97"/>
                    <a:pt x="42" y="97"/>
                  </a:cubicBezTo>
                  <a:cubicBezTo>
                    <a:pt x="50" y="97"/>
                    <a:pt x="56" y="94"/>
                    <a:pt x="61" y="88"/>
                  </a:cubicBezTo>
                  <a:cubicBezTo>
                    <a:pt x="71" y="74"/>
                    <a:pt x="71" y="74"/>
                    <a:pt x="71" y="74"/>
                  </a:cubicBezTo>
                  <a:cubicBezTo>
                    <a:pt x="74" y="70"/>
                    <a:pt x="76" y="65"/>
                    <a:pt x="77" y="59"/>
                  </a:cubicBezTo>
                  <a:cubicBezTo>
                    <a:pt x="79" y="58"/>
                    <a:pt x="81" y="53"/>
                    <a:pt x="81" y="45"/>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4" name="Freeform 104"/>
            <p:cNvSpPr>
              <a:spLocks/>
            </p:cNvSpPr>
            <p:nvPr/>
          </p:nvSpPr>
          <p:spPr bwMode="auto">
            <a:xfrm>
              <a:off x="10109201" y="3022600"/>
              <a:ext cx="381000" cy="381000"/>
            </a:xfrm>
            <a:custGeom>
              <a:avLst/>
              <a:gdLst>
                <a:gd name="T0" fmla="*/ 13 w 100"/>
                <a:gd name="T1" fmla="*/ 100 h 100"/>
                <a:gd name="T2" fmla="*/ 11 w 100"/>
                <a:gd name="T3" fmla="*/ 93 h 100"/>
                <a:gd name="T4" fmla="*/ 7 w 100"/>
                <a:gd name="T5" fmla="*/ 81 h 100"/>
                <a:gd name="T6" fmla="*/ 3 w 100"/>
                <a:gd name="T7" fmla="*/ 60 h 100"/>
                <a:gd name="T8" fmla="*/ 2 w 100"/>
                <a:gd name="T9" fmla="*/ 30 h 100"/>
                <a:gd name="T10" fmla="*/ 22 w 100"/>
                <a:gd name="T11" fmla="*/ 0 h 100"/>
                <a:gd name="T12" fmla="*/ 33 w 100"/>
                <a:gd name="T13" fmla="*/ 14 h 100"/>
                <a:gd name="T14" fmla="*/ 74 w 100"/>
                <a:gd name="T15" fmla="*/ 29 h 100"/>
                <a:gd name="T16" fmla="*/ 89 w 100"/>
                <a:gd name="T17" fmla="*/ 82 h 100"/>
                <a:gd name="T18" fmla="*/ 85 w 100"/>
                <a:gd name="T19" fmla="*/ 100 h 100"/>
                <a:gd name="T20" fmla="*/ 80 w 100"/>
                <a:gd name="T21" fmla="*/ 74 h 100"/>
                <a:gd name="T22" fmla="*/ 62 w 100"/>
                <a:gd name="T23" fmla="*/ 47 h 100"/>
                <a:gd name="T24" fmla="*/ 16 w 100"/>
                <a:gd name="T25" fmla="*/ 71 h 100"/>
                <a:gd name="T26" fmla="*/ 13 w 100"/>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13" y="100"/>
                  </a:moveTo>
                  <a:cubicBezTo>
                    <a:pt x="13" y="99"/>
                    <a:pt x="11" y="94"/>
                    <a:pt x="11" y="93"/>
                  </a:cubicBezTo>
                  <a:cubicBezTo>
                    <a:pt x="10" y="89"/>
                    <a:pt x="9" y="85"/>
                    <a:pt x="7" y="81"/>
                  </a:cubicBezTo>
                  <a:cubicBezTo>
                    <a:pt x="5" y="74"/>
                    <a:pt x="4" y="67"/>
                    <a:pt x="3" y="60"/>
                  </a:cubicBezTo>
                  <a:cubicBezTo>
                    <a:pt x="1" y="51"/>
                    <a:pt x="0" y="39"/>
                    <a:pt x="2" y="30"/>
                  </a:cubicBezTo>
                  <a:cubicBezTo>
                    <a:pt x="5" y="19"/>
                    <a:pt x="16" y="0"/>
                    <a:pt x="22" y="0"/>
                  </a:cubicBezTo>
                  <a:cubicBezTo>
                    <a:pt x="24" y="10"/>
                    <a:pt x="27" y="12"/>
                    <a:pt x="33" y="14"/>
                  </a:cubicBezTo>
                  <a:cubicBezTo>
                    <a:pt x="46" y="17"/>
                    <a:pt x="69" y="15"/>
                    <a:pt x="74" y="29"/>
                  </a:cubicBezTo>
                  <a:cubicBezTo>
                    <a:pt x="85" y="25"/>
                    <a:pt x="100" y="51"/>
                    <a:pt x="89" y="82"/>
                  </a:cubicBezTo>
                  <a:cubicBezTo>
                    <a:pt x="88" y="87"/>
                    <a:pt x="88" y="96"/>
                    <a:pt x="85" y="100"/>
                  </a:cubicBezTo>
                  <a:cubicBezTo>
                    <a:pt x="86" y="87"/>
                    <a:pt x="80" y="74"/>
                    <a:pt x="80" y="74"/>
                  </a:cubicBezTo>
                  <a:cubicBezTo>
                    <a:pt x="80" y="74"/>
                    <a:pt x="83" y="49"/>
                    <a:pt x="62" y="47"/>
                  </a:cubicBezTo>
                  <a:cubicBezTo>
                    <a:pt x="41" y="44"/>
                    <a:pt x="19" y="42"/>
                    <a:pt x="16" y="71"/>
                  </a:cubicBezTo>
                  <a:cubicBezTo>
                    <a:pt x="17" y="93"/>
                    <a:pt x="13" y="100"/>
                    <a:pt x="13" y="100"/>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5" name="Freeform 105"/>
            <p:cNvSpPr>
              <a:spLocks/>
            </p:cNvSpPr>
            <p:nvPr/>
          </p:nvSpPr>
          <p:spPr bwMode="auto">
            <a:xfrm>
              <a:off x="10140951" y="3529013"/>
              <a:ext cx="338138" cy="84138"/>
            </a:xfrm>
            <a:custGeom>
              <a:avLst/>
              <a:gdLst>
                <a:gd name="T0" fmla="*/ 83 w 89"/>
                <a:gd name="T1" fmla="*/ 0 h 22"/>
                <a:gd name="T2" fmla="*/ 67 w 89"/>
                <a:gd name="T3" fmla="*/ 8 h 22"/>
                <a:gd name="T4" fmla="*/ 43 w 89"/>
                <a:gd name="T5" fmla="*/ 15 h 22"/>
                <a:gd name="T6" fmla="*/ 43 w 89"/>
                <a:gd name="T7" fmla="*/ 15 h 22"/>
                <a:gd name="T8" fmla="*/ 18 w 89"/>
                <a:gd name="T9" fmla="*/ 8 h 22"/>
                <a:gd name="T10" fmla="*/ 18 w 89"/>
                <a:gd name="T11" fmla="*/ 8 h 22"/>
                <a:gd name="T12" fmla="*/ 6 w 89"/>
                <a:gd name="T13" fmla="*/ 0 h 22"/>
                <a:gd name="T14" fmla="*/ 0 w 89"/>
                <a:gd name="T15" fmla="*/ 1 h 22"/>
                <a:gd name="T16" fmla="*/ 41 w 89"/>
                <a:gd name="T17" fmla="*/ 22 h 22"/>
                <a:gd name="T18" fmla="*/ 89 w 89"/>
                <a:gd name="T19" fmla="*/ 2 h 22"/>
                <a:gd name="T20" fmla="*/ 83 w 8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22">
                  <a:moveTo>
                    <a:pt x="83" y="0"/>
                  </a:moveTo>
                  <a:cubicBezTo>
                    <a:pt x="67" y="8"/>
                    <a:pt x="67" y="8"/>
                    <a:pt x="67" y="8"/>
                  </a:cubicBezTo>
                  <a:cubicBezTo>
                    <a:pt x="60" y="13"/>
                    <a:pt x="52" y="15"/>
                    <a:pt x="43" y="15"/>
                  </a:cubicBezTo>
                  <a:cubicBezTo>
                    <a:pt x="43" y="15"/>
                    <a:pt x="43" y="15"/>
                    <a:pt x="43" y="15"/>
                  </a:cubicBezTo>
                  <a:cubicBezTo>
                    <a:pt x="34" y="15"/>
                    <a:pt x="26" y="13"/>
                    <a:pt x="18" y="8"/>
                  </a:cubicBezTo>
                  <a:cubicBezTo>
                    <a:pt x="18" y="8"/>
                    <a:pt x="18" y="8"/>
                    <a:pt x="18" y="8"/>
                  </a:cubicBezTo>
                  <a:cubicBezTo>
                    <a:pt x="6" y="0"/>
                    <a:pt x="6" y="0"/>
                    <a:pt x="6" y="0"/>
                  </a:cubicBezTo>
                  <a:cubicBezTo>
                    <a:pt x="4" y="1"/>
                    <a:pt x="2" y="1"/>
                    <a:pt x="0" y="1"/>
                  </a:cubicBezTo>
                  <a:cubicBezTo>
                    <a:pt x="13" y="12"/>
                    <a:pt x="28" y="22"/>
                    <a:pt x="41" y="22"/>
                  </a:cubicBezTo>
                  <a:cubicBezTo>
                    <a:pt x="54" y="22"/>
                    <a:pt x="76" y="13"/>
                    <a:pt x="89" y="2"/>
                  </a:cubicBezTo>
                  <a:cubicBezTo>
                    <a:pt x="87" y="1"/>
                    <a:pt x="85" y="1"/>
                    <a:pt x="83" y="0"/>
                  </a:cubicBezTo>
                  <a:close/>
                </a:path>
              </a:pathLst>
            </a:custGeom>
            <a:solidFill>
              <a:srgbClr val="05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5" name="CaixaDeTexto 4">
            <a:extLst>
              <a:ext uri="{FF2B5EF4-FFF2-40B4-BE49-F238E27FC236}">
                <a16:creationId xmlns:a16="http://schemas.microsoft.com/office/drawing/2014/main" id="{813E993D-2E86-F342-FEB2-0CD9CECDC6DC}"/>
              </a:ext>
            </a:extLst>
          </p:cNvPr>
          <p:cNvSpPr txBox="1"/>
          <p:nvPr/>
        </p:nvSpPr>
        <p:spPr>
          <a:xfrm>
            <a:off x="191103" y="1409106"/>
            <a:ext cx="3670684" cy="1546577"/>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 1º O fiscal do contrato</a:t>
            </a:r>
            <a:r>
              <a:rPr lang="pt-BR" sz="1350" b="1" dirty="0">
                <a:latin typeface="Arial" panose="020B0604020202020204" pitchFamily="34" charset="0"/>
                <a:cs typeface="Arial" panose="020B0604020202020204" pitchFamily="34" charset="0"/>
              </a:rPr>
              <a:t> ANOTARÁ EM </a:t>
            </a:r>
            <a:r>
              <a:rPr lang="pt-BR" sz="1350" b="1" dirty="0">
                <a:solidFill>
                  <a:srgbClr val="00B0F0"/>
                </a:solidFill>
                <a:latin typeface="Arial" panose="020B0604020202020204" pitchFamily="34" charset="0"/>
                <a:cs typeface="Arial" panose="020B0604020202020204" pitchFamily="34" charset="0"/>
              </a:rPr>
              <a:t>REGISTRO PRÓPRIO</a:t>
            </a:r>
            <a:r>
              <a:rPr lang="pt-BR" sz="1350" b="1" dirty="0">
                <a:latin typeface="Arial" panose="020B0604020202020204" pitchFamily="34" charset="0"/>
                <a:cs typeface="Arial" panose="020B0604020202020204" pitchFamily="34" charset="0"/>
              </a:rPr>
              <a:t> </a:t>
            </a:r>
            <a:r>
              <a:rPr lang="pt-BR" sz="1350" b="1" dirty="0">
                <a:solidFill>
                  <a:srgbClr val="00B0F0"/>
                </a:solidFill>
                <a:latin typeface="Arial" panose="020B0604020202020204" pitchFamily="34" charset="0"/>
                <a:cs typeface="Arial" panose="020B0604020202020204" pitchFamily="34" charset="0"/>
              </a:rPr>
              <a:t>TODAS AS OCORRÊNCIAS</a:t>
            </a:r>
            <a:r>
              <a:rPr lang="pt-BR" sz="1350" dirty="0">
                <a:solidFill>
                  <a:srgbClr val="00B0F0"/>
                </a:solidFill>
                <a:latin typeface="Arial" panose="020B0604020202020204" pitchFamily="34" charset="0"/>
                <a:cs typeface="Arial" panose="020B0604020202020204" pitchFamily="34" charset="0"/>
              </a:rPr>
              <a:t> </a:t>
            </a:r>
            <a:r>
              <a:rPr lang="pt-BR" sz="1350" dirty="0">
                <a:latin typeface="Arial" panose="020B0604020202020204" pitchFamily="34" charset="0"/>
                <a:cs typeface="Arial" panose="020B0604020202020204" pitchFamily="34" charset="0"/>
              </a:rPr>
              <a:t>relacionadas à execução do contrato</a:t>
            </a:r>
            <a:r>
              <a:rPr lang="pt-BR" sz="1350" b="1" dirty="0">
                <a:latin typeface="Arial" panose="020B0604020202020204" pitchFamily="34" charset="0"/>
                <a:cs typeface="Arial" panose="020B0604020202020204" pitchFamily="34" charset="0"/>
              </a:rPr>
              <a:t>, </a:t>
            </a:r>
            <a:r>
              <a:rPr lang="pt-BR" sz="1350" b="1" dirty="0">
                <a:solidFill>
                  <a:srgbClr val="00B0F0"/>
                </a:solidFill>
                <a:latin typeface="Arial" panose="020B0604020202020204" pitchFamily="34" charset="0"/>
                <a:cs typeface="Arial" panose="020B0604020202020204" pitchFamily="34" charset="0"/>
              </a:rPr>
              <a:t>DETERMINANDO O QUE FOR NECESSÁRIO</a:t>
            </a:r>
            <a:r>
              <a:rPr lang="pt-BR" sz="1350" b="1" dirty="0">
                <a:latin typeface="Arial" panose="020B0604020202020204" pitchFamily="34" charset="0"/>
                <a:cs typeface="Arial" panose="020B0604020202020204" pitchFamily="34" charset="0"/>
              </a:rPr>
              <a:t> </a:t>
            </a:r>
            <a:r>
              <a:rPr lang="pt-BR" sz="1350" dirty="0">
                <a:latin typeface="Arial" panose="020B0604020202020204" pitchFamily="34" charset="0"/>
                <a:cs typeface="Arial" panose="020B0604020202020204" pitchFamily="34" charset="0"/>
              </a:rPr>
              <a:t>para a</a:t>
            </a:r>
            <a:r>
              <a:rPr lang="pt-BR" sz="1350" b="1" dirty="0">
                <a:latin typeface="Arial" panose="020B0604020202020204" pitchFamily="34" charset="0"/>
                <a:cs typeface="Arial" panose="020B0604020202020204" pitchFamily="34" charset="0"/>
              </a:rPr>
              <a:t> </a:t>
            </a:r>
            <a:r>
              <a:rPr lang="pt-BR" sz="1350" b="1" dirty="0">
                <a:solidFill>
                  <a:srgbClr val="00B0F0"/>
                </a:solidFill>
                <a:latin typeface="Arial" panose="020B0604020202020204" pitchFamily="34" charset="0"/>
                <a:cs typeface="Arial" panose="020B0604020202020204" pitchFamily="34" charset="0"/>
              </a:rPr>
              <a:t>REGULARIZAÇÃO DAS FALTAS OU DOS DEFEITOS </a:t>
            </a:r>
            <a:r>
              <a:rPr lang="pt-BR" sz="1350" b="1" dirty="0">
                <a:latin typeface="Arial" panose="020B0604020202020204" pitchFamily="34" charset="0"/>
                <a:cs typeface="Arial" panose="020B0604020202020204" pitchFamily="34" charset="0"/>
              </a:rPr>
              <a:t>OBSERVADOS</a:t>
            </a:r>
            <a:r>
              <a:rPr lang="pt-BR" sz="1350" dirty="0">
                <a:latin typeface="Arial" panose="020B0604020202020204" pitchFamily="34" charset="0"/>
                <a:cs typeface="Arial" panose="020B0604020202020204" pitchFamily="34" charset="0"/>
              </a:rPr>
              <a:t>.</a:t>
            </a:r>
          </a:p>
        </p:txBody>
      </p:sp>
      <p:sp>
        <p:nvSpPr>
          <p:cNvPr id="6" name="CaixaDeTexto 5">
            <a:extLst>
              <a:ext uri="{FF2B5EF4-FFF2-40B4-BE49-F238E27FC236}">
                <a16:creationId xmlns:a16="http://schemas.microsoft.com/office/drawing/2014/main" id="{C21EC579-183A-229E-6BFB-9F6D605ED129}"/>
              </a:ext>
            </a:extLst>
          </p:cNvPr>
          <p:cNvSpPr txBox="1"/>
          <p:nvPr/>
        </p:nvSpPr>
        <p:spPr>
          <a:xfrm>
            <a:off x="191104" y="662416"/>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25" name="CaixaDeTexto 24">
            <a:extLst>
              <a:ext uri="{FF2B5EF4-FFF2-40B4-BE49-F238E27FC236}">
                <a16:creationId xmlns:a16="http://schemas.microsoft.com/office/drawing/2014/main" id="{10757B87-2AEA-95C6-7E0E-82C939FA4301}"/>
              </a:ext>
            </a:extLst>
          </p:cNvPr>
          <p:cNvSpPr txBox="1"/>
          <p:nvPr/>
        </p:nvSpPr>
        <p:spPr>
          <a:xfrm>
            <a:off x="191104" y="3230049"/>
            <a:ext cx="3584126" cy="1338828"/>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 2º O fiscal do contrato </a:t>
            </a:r>
            <a:r>
              <a:rPr lang="pt-BR" sz="1350" b="1" dirty="0">
                <a:solidFill>
                  <a:srgbClr val="00B0F0"/>
                </a:solidFill>
                <a:latin typeface="Arial" panose="020B0604020202020204" pitchFamily="34" charset="0"/>
                <a:cs typeface="Arial" panose="020B0604020202020204" pitchFamily="34" charset="0"/>
              </a:rPr>
              <a:t>INFORMARÁ A SEUS SUPERIORES</a:t>
            </a:r>
            <a:r>
              <a:rPr lang="pt-BR" sz="1350" dirty="0">
                <a:latin typeface="Arial" panose="020B0604020202020204" pitchFamily="34" charset="0"/>
                <a:cs typeface="Arial" panose="020B0604020202020204" pitchFamily="34" charset="0"/>
              </a:rPr>
              <a:t>, em tempo hábil </a:t>
            </a:r>
            <a:r>
              <a:rPr lang="pt-BR" sz="1350" b="1" dirty="0">
                <a:latin typeface="Arial" panose="020B0604020202020204" pitchFamily="34" charset="0"/>
                <a:cs typeface="Arial" panose="020B0604020202020204" pitchFamily="34" charset="0"/>
              </a:rPr>
              <a:t>para a </a:t>
            </a:r>
            <a:r>
              <a:rPr lang="pt-BR" sz="1350" b="1" dirty="0">
                <a:solidFill>
                  <a:srgbClr val="FF0000"/>
                </a:solidFill>
                <a:latin typeface="Arial" panose="020B0604020202020204" pitchFamily="34" charset="0"/>
                <a:cs typeface="Arial" panose="020B0604020202020204" pitchFamily="34" charset="0"/>
              </a:rPr>
              <a:t>adoção das medidas convenientes, a situação que demandar decisão ou providência que ultrapasse sua competência</a:t>
            </a:r>
            <a:r>
              <a:rPr lang="pt-BR" sz="135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76751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14:bounceEnd="67000">
                                          <p:cBhvr additive="base">
                                            <p:cTn id="7" dur="1000" fill="hold"/>
                                            <p:tgtEl>
                                              <p:spTgt spid="10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200"/>
                                      </p:stCondLst>
                                      <p:childTnLst>
                                        <p:set>
                                          <p:cBhvr>
                                            <p:cTn id="10" dur="1" fill="hold">
                                              <p:stCondLst>
                                                <p:cond delay="0"/>
                                              </p:stCondLst>
                                            </p:cTn>
                                            <p:tgtEl>
                                              <p:spTgt spid="106"/>
                                            </p:tgtEl>
                                            <p:attrNameLst>
                                              <p:attrName>style.visibility</p:attrName>
                                            </p:attrNameLst>
                                          </p:cBhvr>
                                          <p:to>
                                            <p:strVal val="visible"/>
                                          </p:to>
                                        </p:set>
                                        <p:anim calcmode="lin" valueType="num" p14:bounceEnd="67000">
                                          <p:cBhvr additive="base">
                                            <p:cTn id="11" dur="1000" fill="hold"/>
                                            <p:tgtEl>
                                              <p:spTgt spid="106"/>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400"/>
                                      </p:stCondLst>
                                      <p:childTnLst>
                                        <p:set>
                                          <p:cBhvr>
                                            <p:cTn id="14" dur="1" fill="hold">
                                              <p:stCondLst>
                                                <p:cond delay="0"/>
                                              </p:stCondLst>
                                            </p:cTn>
                                            <p:tgtEl>
                                              <p:spTgt spid="108"/>
                                            </p:tgtEl>
                                            <p:attrNameLst>
                                              <p:attrName>style.visibility</p:attrName>
                                            </p:attrNameLst>
                                          </p:cBhvr>
                                          <p:to>
                                            <p:strVal val="visible"/>
                                          </p:to>
                                        </p:set>
                                        <p:anim calcmode="lin" valueType="num" p14:bounceEnd="67000">
                                          <p:cBhvr additive="base">
                                            <p:cTn id="15" dur="1000" fill="hold"/>
                                            <p:tgtEl>
                                              <p:spTgt spid="108"/>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67000">
                                      <p:stCondLst>
                                        <p:cond delay="600"/>
                                      </p:stCondLst>
                                      <p:childTnLst>
                                        <p:set>
                                          <p:cBhvr>
                                            <p:cTn id="18" dur="1" fill="hold">
                                              <p:stCondLst>
                                                <p:cond delay="0"/>
                                              </p:stCondLst>
                                            </p:cTn>
                                            <p:tgtEl>
                                              <p:spTgt spid="119"/>
                                            </p:tgtEl>
                                            <p:attrNameLst>
                                              <p:attrName>style.visibility</p:attrName>
                                            </p:attrNameLst>
                                          </p:cBhvr>
                                          <p:to>
                                            <p:strVal val="visible"/>
                                          </p:to>
                                        </p:set>
                                        <p:anim calcmode="lin" valueType="num" p14:bounceEnd="67000">
                                          <p:cBhvr additive="base">
                                            <p:cTn id="19" dur="1000" fill="hold"/>
                                            <p:tgtEl>
                                              <p:spTgt spid="11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119"/>
                                            </p:tgtEl>
                                            <p:attrNameLst>
                                              <p:attrName>ppt_y</p:attrName>
                                            </p:attrNameLst>
                                          </p:cBhvr>
                                          <p:tavLst>
                                            <p:tav tm="0">
                                              <p:val>
                                                <p:strVal val="#ppt_y"/>
                                              </p:val>
                                            </p:tav>
                                            <p:tav tm="100000">
                                              <p:val>
                                                <p:strVal val="#ppt_y"/>
                                              </p:val>
                                            </p:tav>
                                          </p:tavLst>
                                        </p:anim>
                                      </p:childTnLst>
                                    </p:cTn>
                                  </p:par>
                                  <p:par>
                                    <p:cTn id="21" presetID="2" presetClass="entr" presetSubtype="1" fill="hold" nodeType="withEffect" p14:presetBounceEnd="67000">
                                      <p:stCondLst>
                                        <p:cond delay="800"/>
                                      </p:stCondLst>
                                      <p:childTnLst>
                                        <p:set>
                                          <p:cBhvr>
                                            <p:cTn id="22" dur="1" fill="hold">
                                              <p:stCondLst>
                                                <p:cond delay="0"/>
                                              </p:stCondLst>
                                            </p:cTn>
                                            <p:tgtEl>
                                              <p:spTgt spid="118"/>
                                            </p:tgtEl>
                                            <p:attrNameLst>
                                              <p:attrName>style.visibility</p:attrName>
                                            </p:attrNameLst>
                                          </p:cBhvr>
                                          <p:to>
                                            <p:strVal val="visible"/>
                                          </p:to>
                                        </p:set>
                                        <p:anim calcmode="lin" valueType="num" p14:bounceEnd="67000">
                                          <p:cBhvr additive="base">
                                            <p:cTn id="23" dur="1000" fill="hold"/>
                                            <p:tgtEl>
                                              <p:spTgt spid="118"/>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18"/>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400"/>
                                      </p:stCondLst>
                                      <p:childTnLst>
                                        <p:set>
                                          <p:cBhvr>
                                            <p:cTn id="31" dur="1" fill="hold">
                                              <p:stCondLst>
                                                <p:cond delay="0"/>
                                              </p:stCondLst>
                                            </p:cTn>
                                            <p:tgtEl>
                                              <p:spTgt spid="112"/>
                                            </p:tgtEl>
                                            <p:attrNameLst>
                                              <p:attrName>style.visibility</p:attrName>
                                            </p:attrNameLst>
                                          </p:cBhvr>
                                          <p:to>
                                            <p:strVal val="visible"/>
                                          </p:to>
                                        </p:set>
                                        <p:anim calcmode="lin" valueType="num">
                                          <p:cBhvr>
                                            <p:cTn id="32" dur="500" fill="hold"/>
                                            <p:tgtEl>
                                              <p:spTgt spid="112"/>
                                            </p:tgtEl>
                                            <p:attrNameLst>
                                              <p:attrName>ppt_w</p:attrName>
                                            </p:attrNameLst>
                                          </p:cBhvr>
                                          <p:tavLst>
                                            <p:tav tm="0">
                                              <p:val>
                                                <p:fltVal val="0"/>
                                              </p:val>
                                            </p:tav>
                                            <p:tav tm="100000">
                                              <p:val>
                                                <p:strVal val="#ppt_w"/>
                                              </p:val>
                                            </p:tav>
                                          </p:tavLst>
                                        </p:anim>
                                        <p:anim calcmode="lin" valueType="num">
                                          <p:cBhvr>
                                            <p:cTn id="33" dur="500" fill="hold"/>
                                            <p:tgtEl>
                                              <p:spTgt spid="112"/>
                                            </p:tgtEl>
                                            <p:attrNameLst>
                                              <p:attrName>ppt_h</p:attrName>
                                            </p:attrNameLst>
                                          </p:cBhvr>
                                          <p:tavLst>
                                            <p:tav tm="0">
                                              <p:val>
                                                <p:fltVal val="0"/>
                                              </p:val>
                                            </p:tav>
                                            <p:tav tm="100000">
                                              <p:val>
                                                <p:strVal val="#ppt_h"/>
                                              </p:val>
                                            </p:tav>
                                          </p:tavLst>
                                        </p:anim>
                                        <p:animEffect transition="in" filter="fade">
                                          <p:cBhvr>
                                            <p:cTn id="34" dur="500"/>
                                            <p:tgtEl>
                                              <p:spTgt spid="112"/>
                                            </p:tgtEl>
                                          </p:cBhvr>
                                        </p:animEffect>
                                      </p:childTnLst>
                                    </p:cTn>
                                  </p:par>
                                  <p:par>
                                    <p:cTn id="35" presetID="53" presetClass="entr" presetSubtype="16" fill="hold" nodeType="withEffect">
                                      <p:stCondLst>
                                        <p:cond delay="600"/>
                                      </p:stCondLst>
                                      <p:childTnLst>
                                        <p:set>
                                          <p:cBhvr>
                                            <p:cTn id="36" dur="1" fill="hold">
                                              <p:stCondLst>
                                                <p:cond delay="0"/>
                                              </p:stCondLst>
                                            </p:cTn>
                                            <p:tgtEl>
                                              <p:spTgt spid="109"/>
                                            </p:tgtEl>
                                            <p:attrNameLst>
                                              <p:attrName>style.visibility</p:attrName>
                                            </p:attrNameLst>
                                          </p:cBhvr>
                                          <p:to>
                                            <p:strVal val="visible"/>
                                          </p:to>
                                        </p:set>
                                        <p:anim calcmode="lin" valueType="num">
                                          <p:cBhvr>
                                            <p:cTn id="37" dur="500" fill="hold"/>
                                            <p:tgtEl>
                                              <p:spTgt spid="109"/>
                                            </p:tgtEl>
                                            <p:attrNameLst>
                                              <p:attrName>ppt_w</p:attrName>
                                            </p:attrNameLst>
                                          </p:cBhvr>
                                          <p:tavLst>
                                            <p:tav tm="0">
                                              <p:val>
                                                <p:fltVal val="0"/>
                                              </p:val>
                                            </p:tav>
                                            <p:tav tm="100000">
                                              <p:val>
                                                <p:strVal val="#ppt_w"/>
                                              </p:val>
                                            </p:tav>
                                          </p:tavLst>
                                        </p:anim>
                                        <p:anim calcmode="lin" valueType="num">
                                          <p:cBhvr>
                                            <p:cTn id="38" dur="500" fill="hold"/>
                                            <p:tgtEl>
                                              <p:spTgt spid="109"/>
                                            </p:tgtEl>
                                            <p:attrNameLst>
                                              <p:attrName>ppt_h</p:attrName>
                                            </p:attrNameLst>
                                          </p:cBhvr>
                                          <p:tavLst>
                                            <p:tav tm="0">
                                              <p:val>
                                                <p:fltVal val="0"/>
                                              </p:val>
                                            </p:tav>
                                            <p:tav tm="100000">
                                              <p:val>
                                                <p:strVal val="#ppt_h"/>
                                              </p:val>
                                            </p:tav>
                                          </p:tavLst>
                                        </p:anim>
                                        <p:animEffect transition="in" filter="fade">
                                          <p:cBhvr>
                                            <p:cTn id="39" dur="500"/>
                                            <p:tgtEl>
                                              <p:spTgt spid="109"/>
                                            </p:tgtEl>
                                          </p:cBhvr>
                                        </p:animEffect>
                                      </p:childTnLst>
                                    </p:cTn>
                                  </p:par>
                                  <p:par>
                                    <p:cTn id="40" presetID="53" presetClass="entr" presetSubtype="16" fill="hold" nodeType="withEffect">
                                      <p:stCondLst>
                                        <p:cond delay="80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par>
                                    <p:cTn id="60" presetID="53" presetClass="entr" presetSubtype="16" fill="hold" nodeType="withEffect">
                                      <p:stCondLst>
                                        <p:cond delay="800"/>
                                      </p:stCondLst>
                                      <p:childTnLst>
                                        <p:set>
                                          <p:cBhvr>
                                            <p:cTn id="61" dur="1" fill="hold">
                                              <p:stCondLst>
                                                <p:cond delay="0"/>
                                              </p:stCondLst>
                                            </p:cTn>
                                            <p:tgtEl>
                                              <p:spTgt spid="111"/>
                                            </p:tgtEl>
                                            <p:attrNameLst>
                                              <p:attrName>style.visibility</p:attrName>
                                            </p:attrNameLst>
                                          </p:cBhvr>
                                          <p:to>
                                            <p:strVal val="visible"/>
                                          </p:to>
                                        </p:set>
                                        <p:anim calcmode="lin" valueType="num">
                                          <p:cBhvr>
                                            <p:cTn id="62" dur="500" fill="hold"/>
                                            <p:tgtEl>
                                              <p:spTgt spid="111"/>
                                            </p:tgtEl>
                                            <p:attrNameLst>
                                              <p:attrName>ppt_w</p:attrName>
                                            </p:attrNameLst>
                                          </p:cBhvr>
                                          <p:tavLst>
                                            <p:tav tm="0">
                                              <p:val>
                                                <p:fltVal val="0"/>
                                              </p:val>
                                            </p:tav>
                                            <p:tav tm="100000">
                                              <p:val>
                                                <p:strVal val="#ppt_w"/>
                                              </p:val>
                                            </p:tav>
                                          </p:tavLst>
                                        </p:anim>
                                        <p:anim calcmode="lin" valueType="num">
                                          <p:cBhvr>
                                            <p:cTn id="63" dur="500" fill="hold"/>
                                            <p:tgtEl>
                                              <p:spTgt spid="111"/>
                                            </p:tgtEl>
                                            <p:attrNameLst>
                                              <p:attrName>ppt_h</p:attrName>
                                            </p:attrNameLst>
                                          </p:cBhvr>
                                          <p:tavLst>
                                            <p:tav tm="0">
                                              <p:val>
                                                <p:fltVal val="0"/>
                                              </p:val>
                                            </p:tav>
                                            <p:tav tm="100000">
                                              <p:val>
                                                <p:strVal val="#ppt_h"/>
                                              </p:val>
                                            </p:tav>
                                          </p:tavLst>
                                        </p:anim>
                                        <p:animEffect transition="in" filter="fade">
                                          <p:cBhvr>
                                            <p:cTn id="64" dur="500"/>
                                            <p:tgtEl>
                                              <p:spTgt spid="111"/>
                                            </p:tgtEl>
                                          </p:cBhvr>
                                        </p:animEffect>
                                      </p:childTnLst>
                                    </p:cTn>
                                  </p:par>
                                  <p:par>
                                    <p:cTn id="65" presetID="53" presetClass="entr" presetSubtype="16" fill="hold" nodeType="withEffect">
                                      <p:stCondLst>
                                        <p:cond delay="100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500" fill="hold"/>
                                            <p:tgtEl>
                                              <p:spTgt spid="116"/>
                                            </p:tgtEl>
                                            <p:attrNameLst>
                                              <p:attrName>ppt_w</p:attrName>
                                            </p:attrNameLst>
                                          </p:cBhvr>
                                          <p:tavLst>
                                            <p:tav tm="0">
                                              <p:val>
                                                <p:fltVal val="0"/>
                                              </p:val>
                                            </p:tav>
                                            <p:tav tm="100000">
                                              <p:val>
                                                <p:strVal val="#ppt_w"/>
                                              </p:val>
                                            </p:tav>
                                          </p:tavLst>
                                        </p:anim>
                                        <p:anim calcmode="lin" valueType="num">
                                          <p:cBhvr>
                                            <p:cTn id="68" dur="500" fill="hold"/>
                                            <p:tgtEl>
                                              <p:spTgt spid="116"/>
                                            </p:tgtEl>
                                            <p:attrNameLst>
                                              <p:attrName>ppt_h</p:attrName>
                                            </p:attrNameLst>
                                          </p:cBhvr>
                                          <p:tavLst>
                                            <p:tav tm="0">
                                              <p:val>
                                                <p:fltVal val="0"/>
                                              </p:val>
                                            </p:tav>
                                            <p:tav tm="100000">
                                              <p:val>
                                                <p:strVal val="#ppt_h"/>
                                              </p:val>
                                            </p:tav>
                                          </p:tavLst>
                                        </p:anim>
                                        <p:animEffect transition="in" filter="fade">
                                          <p:cBhvr>
                                            <p:cTn id="69" dur="500"/>
                                            <p:tgtEl>
                                              <p:spTgt spid="116"/>
                                            </p:tgtEl>
                                          </p:cBhvr>
                                        </p:animEffect>
                                      </p:childTnLst>
                                    </p:cTn>
                                  </p:par>
                                  <p:par>
                                    <p:cTn id="70" presetID="2" presetClass="entr" presetSubtype="8" fill="hold" nodeType="withEffect" p14:presetBounceEnd="67000">
                                      <p:stCondLst>
                                        <p:cond delay="500"/>
                                      </p:stCondLst>
                                      <p:childTnLst>
                                        <p:set>
                                          <p:cBhvr>
                                            <p:cTn id="71" dur="1" fill="hold">
                                              <p:stCondLst>
                                                <p:cond delay="0"/>
                                              </p:stCondLst>
                                            </p:cTn>
                                            <p:tgtEl>
                                              <p:spTgt spid="114"/>
                                            </p:tgtEl>
                                            <p:attrNameLst>
                                              <p:attrName>style.visibility</p:attrName>
                                            </p:attrNameLst>
                                          </p:cBhvr>
                                          <p:to>
                                            <p:strVal val="visible"/>
                                          </p:to>
                                        </p:set>
                                        <p:anim calcmode="lin" valueType="num" p14:bounceEnd="67000">
                                          <p:cBhvr additive="base">
                                            <p:cTn id="72" dur="1000" fill="hold"/>
                                            <p:tgtEl>
                                              <p:spTgt spid="114"/>
                                            </p:tgtEl>
                                            <p:attrNameLst>
                                              <p:attrName>ppt_x</p:attrName>
                                            </p:attrNameLst>
                                          </p:cBhvr>
                                          <p:tavLst>
                                            <p:tav tm="0">
                                              <p:val>
                                                <p:strVal val="0-#ppt_w/2"/>
                                              </p:val>
                                            </p:tav>
                                            <p:tav tm="100000">
                                              <p:val>
                                                <p:strVal val="#ppt_x"/>
                                              </p:val>
                                            </p:tav>
                                          </p:tavLst>
                                        </p:anim>
                                        <p:anim calcmode="lin" valueType="num" p14:bounceEnd="67000">
                                          <p:cBhvr additive="base">
                                            <p:cTn id="73"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0-#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0-#ppt_w/2"/>
                                              </p:val>
                                            </p:tav>
                                            <p:tav tm="100000">
                                              <p:val>
                                                <p:strVal val="#ppt_x"/>
                                              </p:val>
                                            </p:tav>
                                          </p:tavLst>
                                        </p:anim>
                                        <p:anim calcmode="lin" valueType="num">
                                          <p:cBhvr additive="base">
                                            <p:cTn id="8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4" grpId="0" animBg="1"/>
          <p:bldP spid="5"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1000" fill="hold"/>
                                            <p:tgtEl>
                                              <p:spTgt spid="107"/>
                                            </p:tgtEl>
                                            <p:attrNameLst>
                                              <p:attrName>ppt_x</p:attrName>
                                            </p:attrNameLst>
                                          </p:cBhvr>
                                          <p:tavLst>
                                            <p:tav tm="0">
                                              <p:val>
                                                <p:strVal val="#ppt_x"/>
                                              </p:val>
                                            </p:tav>
                                            <p:tav tm="100000">
                                              <p:val>
                                                <p:strVal val="#ppt_x"/>
                                              </p:val>
                                            </p:tav>
                                          </p:tavLst>
                                        </p:anim>
                                        <p:anim calcmode="lin" valueType="num">
                                          <p:cBhvr additive="base">
                                            <p:cTn id="8" dur="10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1000" fill="hold"/>
                                            <p:tgtEl>
                                              <p:spTgt spid="106"/>
                                            </p:tgtEl>
                                            <p:attrNameLst>
                                              <p:attrName>ppt_x</p:attrName>
                                            </p:attrNameLst>
                                          </p:cBhvr>
                                          <p:tavLst>
                                            <p:tav tm="0">
                                              <p:val>
                                                <p:strVal val="#ppt_x"/>
                                              </p:val>
                                            </p:tav>
                                            <p:tav tm="100000">
                                              <p:val>
                                                <p:strVal val="#ppt_x"/>
                                              </p:val>
                                            </p:tav>
                                          </p:tavLst>
                                        </p:anim>
                                        <p:anim calcmode="lin" valueType="num">
                                          <p:cBhvr additive="base">
                                            <p:cTn id="12" dur="10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1000" fill="hold"/>
                                            <p:tgtEl>
                                              <p:spTgt spid="108"/>
                                            </p:tgtEl>
                                            <p:attrNameLst>
                                              <p:attrName>ppt_x</p:attrName>
                                            </p:attrNameLst>
                                          </p:cBhvr>
                                          <p:tavLst>
                                            <p:tav tm="0">
                                              <p:val>
                                                <p:strVal val="#ppt_x"/>
                                              </p:val>
                                            </p:tav>
                                            <p:tav tm="100000">
                                              <p:val>
                                                <p:strVal val="#ppt_x"/>
                                              </p:val>
                                            </p:tav>
                                          </p:tavLst>
                                        </p:anim>
                                        <p:anim calcmode="lin" valueType="num">
                                          <p:cBhvr additive="base">
                                            <p:cTn id="16" dur="10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1+#ppt_w/2"/>
                                              </p:val>
                                            </p:tav>
                                            <p:tav tm="100000">
                                              <p:val>
                                                <p:strVal val="#ppt_x"/>
                                              </p:val>
                                            </p:tav>
                                          </p:tavLst>
                                        </p:anim>
                                        <p:anim calcmode="lin" valueType="num">
                                          <p:cBhvr additive="base">
                                            <p:cTn id="20" dur="1000" fill="hold"/>
                                            <p:tgtEl>
                                              <p:spTgt spid="119"/>
                                            </p:tgtEl>
                                            <p:attrNameLst>
                                              <p:attrName>ppt_y</p:attrName>
                                            </p:attrNameLst>
                                          </p:cBhvr>
                                          <p:tavLst>
                                            <p:tav tm="0">
                                              <p:val>
                                                <p:strVal val="#ppt_y"/>
                                              </p:val>
                                            </p:tav>
                                            <p:tav tm="100000">
                                              <p:val>
                                                <p:strVal val="#ppt_y"/>
                                              </p:val>
                                            </p:tav>
                                          </p:tavLst>
                                        </p:anim>
                                      </p:childTnLst>
                                    </p:cTn>
                                  </p:par>
                                  <p:par>
                                    <p:cTn id="21" presetID="2" presetClass="entr" presetSubtype="1" fill="hold" nodeType="withEffect">
                                      <p:stCondLst>
                                        <p:cond delay="80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1000" fill="hold"/>
                                            <p:tgtEl>
                                              <p:spTgt spid="118"/>
                                            </p:tgtEl>
                                            <p:attrNameLst>
                                              <p:attrName>ppt_x</p:attrName>
                                            </p:attrNameLst>
                                          </p:cBhvr>
                                          <p:tavLst>
                                            <p:tav tm="0">
                                              <p:val>
                                                <p:strVal val="#ppt_x"/>
                                              </p:val>
                                            </p:tav>
                                            <p:tav tm="100000">
                                              <p:val>
                                                <p:strVal val="#ppt_x"/>
                                              </p:val>
                                            </p:tav>
                                          </p:tavLst>
                                        </p:anim>
                                        <p:anim calcmode="lin" valueType="num">
                                          <p:cBhvr additive="base">
                                            <p:cTn id="24" dur="1000" fill="hold"/>
                                            <p:tgtEl>
                                              <p:spTgt spid="118"/>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400"/>
                                      </p:stCondLst>
                                      <p:childTnLst>
                                        <p:set>
                                          <p:cBhvr>
                                            <p:cTn id="31" dur="1" fill="hold">
                                              <p:stCondLst>
                                                <p:cond delay="0"/>
                                              </p:stCondLst>
                                            </p:cTn>
                                            <p:tgtEl>
                                              <p:spTgt spid="112"/>
                                            </p:tgtEl>
                                            <p:attrNameLst>
                                              <p:attrName>style.visibility</p:attrName>
                                            </p:attrNameLst>
                                          </p:cBhvr>
                                          <p:to>
                                            <p:strVal val="visible"/>
                                          </p:to>
                                        </p:set>
                                        <p:anim calcmode="lin" valueType="num">
                                          <p:cBhvr>
                                            <p:cTn id="32" dur="500" fill="hold"/>
                                            <p:tgtEl>
                                              <p:spTgt spid="112"/>
                                            </p:tgtEl>
                                            <p:attrNameLst>
                                              <p:attrName>ppt_w</p:attrName>
                                            </p:attrNameLst>
                                          </p:cBhvr>
                                          <p:tavLst>
                                            <p:tav tm="0">
                                              <p:val>
                                                <p:fltVal val="0"/>
                                              </p:val>
                                            </p:tav>
                                            <p:tav tm="100000">
                                              <p:val>
                                                <p:strVal val="#ppt_w"/>
                                              </p:val>
                                            </p:tav>
                                          </p:tavLst>
                                        </p:anim>
                                        <p:anim calcmode="lin" valueType="num">
                                          <p:cBhvr>
                                            <p:cTn id="33" dur="500" fill="hold"/>
                                            <p:tgtEl>
                                              <p:spTgt spid="112"/>
                                            </p:tgtEl>
                                            <p:attrNameLst>
                                              <p:attrName>ppt_h</p:attrName>
                                            </p:attrNameLst>
                                          </p:cBhvr>
                                          <p:tavLst>
                                            <p:tav tm="0">
                                              <p:val>
                                                <p:fltVal val="0"/>
                                              </p:val>
                                            </p:tav>
                                            <p:tav tm="100000">
                                              <p:val>
                                                <p:strVal val="#ppt_h"/>
                                              </p:val>
                                            </p:tav>
                                          </p:tavLst>
                                        </p:anim>
                                        <p:animEffect transition="in" filter="fade">
                                          <p:cBhvr>
                                            <p:cTn id="34" dur="500"/>
                                            <p:tgtEl>
                                              <p:spTgt spid="112"/>
                                            </p:tgtEl>
                                          </p:cBhvr>
                                        </p:animEffect>
                                      </p:childTnLst>
                                    </p:cTn>
                                  </p:par>
                                  <p:par>
                                    <p:cTn id="35" presetID="53" presetClass="entr" presetSubtype="16" fill="hold" nodeType="withEffect">
                                      <p:stCondLst>
                                        <p:cond delay="600"/>
                                      </p:stCondLst>
                                      <p:childTnLst>
                                        <p:set>
                                          <p:cBhvr>
                                            <p:cTn id="36" dur="1" fill="hold">
                                              <p:stCondLst>
                                                <p:cond delay="0"/>
                                              </p:stCondLst>
                                            </p:cTn>
                                            <p:tgtEl>
                                              <p:spTgt spid="109"/>
                                            </p:tgtEl>
                                            <p:attrNameLst>
                                              <p:attrName>style.visibility</p:attrName>
                                            </p:attrNameLst>
                                          </p:cBhvr>
                                          <p:to>
                                            <p:strVal val="visible"/>
                                          </p:to>
                                        </p:set>
                                        <p:anim calcmode="lin" valueType="num">
                                          <p:cBhvr>
                                            <p:cTn id="37" dur="500" fill="hold"/>
                                            <p:tgtEl>
                                              <p:spTgt spid="109"/>
                                            </p:tgtEl>
                                            <p:attrNameLst>
                                              <p:attrName>ppt_w</p:attrName>
                                            </p:attrNameLst>
                                          </p:cBhvr>
                                          <p:tavLst>
                                            <p:tav tm="0">
                                              <p:val>
                                                <p:fltVal val="0"/>
                                              </p:val>
                                            </p:tav>
                                            <p:tav tm="100000">
                                              <p:val>
                                                <p:strVal val="#ppt_w"/>
                                              </p:val>
                                            </p:tav>
                                          </p:tavLst>
                                        </p:anim>
                                        <p:anim calcmode="lin" valueType="num">
                                          <p:cBhvr>
                                            <p:cTn id="38" dur="500" fill="hold"/>
                                            <p:tgtEl>
                                              <p:spTgt spid="109"/>
                                            </p:tgtEl>
                                            <p:attrNameLst>
                                              <p:attrName>ppt_h</p:attrName>
                                            </p:attrNameLst>
                                          </p:cBhvr>
                                          <p:tavLst>
                                            <p:tav tm="0">
                                              <p:val>
                                                <p:fltVal val="0"/>
                                              </p:val>
                                            </p:tav>
                                            <p:tav tm="100000">
                                              <p:val>
                                                <p:strVal val="#ppt_h"/>
                                              </p:val>
                                            </p:tav>
                                          </p:tavLst>
                                        </p:anim>
                                        <p:animEffect transition="in" filter="fade">
                                          <p:cBhvr>
                                            <p:cTn id="39" dur="500"/>
                                            <p:tgtEl>
                                              <p:spTgt spid="109"/>
                                            </p:tgtEl>
                                          </p:cBhvr>
                                        </p:animEffect>
                                      </p:childTnLst>
                                    </p:cTn>
                                  </p:par>
                                  <p:par>
                                    <p:cTn id="40" presetID="53" presetClass="entr" presetSubtype="16" fill="hold" nodeType="withEffect">
                                      <p:stCondLst>
                                        <p:cond delay="80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par>
                                    <p:cTn id="60" presetID="53" presetClass="entr" presetSubtype="16" fill="hold" nodeType="withEffect">
                                      <p:stCondLst>
                                        <p:cond delay="800"/>
                                      </p:stCondLst>
                                      <p:childTnLst>
                                        <p:set>
                                          <p:cBhvr>
                                            <p:cTn id="61" dur="1" fill="hold">
                                              <p:stCondLst>
                                                <p:cond delay="0"/>
                                              </p:stCondLst>
                                            </p:cTn>
                                            <p:tgtEl>
                                              <p:spTgt spid="111"/>
                                            </p:tgtEl>
                                            <p:attrNameLst>
                                              <p:attrName>style.visibility</p:attrName>
                                            </p:attrNameLst>
                                          </p:cBhvr>
                                          <p:to>
                                            <p:strVal val="visible"/>
                                          </p:to>
                                        </p:set>
                                        <p:anim calcmode="lin" valueType="num">
                                          <p:cBhvr>
                                            <p:cTn id="62" dur="500" fill="hold"/>
                                            <p:tgtEl>
                                              <p:spTgt spid="111"/>
                                            </p:tgtEl>
                                            <p:attrNameLst>
                                              <p:attrName>ppt_w</p:attrName>
                                            </p:attrNameLst>
                                          </p:cBhvr>
                                          <p:tavLst>
                                            <p:tav tm="0">
                                              <p:val>
                                                <p:fltVal val="0"/>
                                              </p:val>
                                            </p:tav>
                                            <p:tav tm="100000">
                                              <p:val>
                                                <p:strVal val="#ppt_w"/>
                                              </p:val>
                                            </p:tav>
                                          </p:tavLst>
                                        </p:anim>
                                        <p:anim calcmode="lin" valueType="num">
                                          <p:cBhvr>
                                            <p:cTn id="63" dur="500" fill="hold"/>
                                            <p:tgtEl>
                                              <p:spTgt spid="111"/>
                                            </p:tgtEl>
                                            <p:attrNameLst>
                                              <p:attrName>ppt_h</p:attrName>
                                            </p:attrNameLst>
                                          </p:cBhvr>
                                          <p:tavLst>
                                            <p:tav tm="0">
                                              <p:val>
                                                <p:fltVal val="0"/>
                                              </p:val>
                                            </p:tav>
                                            <p:tav tm="100000">
                                              <p:val>
                                                <p:strVal val="#ppt_h"/>
                                              </p:val>
                                            </p:tav>
                                          </p:tavLst>
                                        </p:anim>
                                        <p:animEffect transition="in" filter="fade">
                                          <p:cBhvr>
                                            <p:cTn id="64" dur="500"/>
                                            <p:tgtEl>
                                              <p:spTgt spid="111"/>
                                            </p:tgtEl>
                                          </p:cBhvr>
                                        </p:animEffect>
                                      </p:childTnLst>
                                    </p:cTn>
                                  </p:par>
                                  <p:par>
                                    <p:cTn id="65" presetID="53" presetClass="entr" presetSubtype="16" fill="hold" nodeType="withEffect">
                                      <p:stCondLst>
                                        <p:cond delay="100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500" fill="hold"/>
                                            <p:tgtEl>
                                              <p:spTgt spid="116"/>
                                            </p:tgtEl>
                                            <p:attrNameLst>
                                              <p:attrName>ppt_w</p:attrName>
                                            </p:attrNameLst>
                                          </p:cBhvr>
                                          <p:tavLst>
                                            <p:tav tm="0">
                                              <p:val>
                                                <p:fltVal val="0"/>
                                              </p:val>
                                            </p:tav>
                                            <p:tav tm="100000">
                                              <p:val>
                                                <p:strVal val="#ppt_w"/>
                                              </p:val>
                                            </p:tav>
                                          </p:tavLst>
                                        </p:anim>
                                        <p:anim calcmode="lin" valueType="num">
                                          <p:cBhvr>
                                            <p:cTn id="68" dur="500" fill="hold"/>
                                            <p:tgtEl>
                                              <p:spTgt spid="116"/>
                                            </p:tgtEl>
                                            <p:attrNameLst>
                                              <p:attrName>ppt_h</p:attrName>
                                            </p:attrNameLst>
                                          </p:cBhvr>
                                          <p:tavLst>
                                            <p:tav tm="0">
                                              <p:val>
                                                <p:fltVal val="0"/>
                                              </p:val>
                                            </p:tav>
                                            <p:tav tm="100000">
                                              <p:val>
                                                <p:strVal val="#ppt_h"/>
                                              </p:val>
                                            </p:tav>
                                          </p:tavLst>
                                        </p:anim>
                                        <p:animEffect transition="in" filter="fade">
                                          <p:cBhvr>
                                            <p:cTn id="69" dur="500"/>
                                            <p:tgtEl>
                                              <p:spTgt spid="116"/>
                                            </p:tgtEl>
                                          </p:cBhvr>
                                        </p:animEffect>
                                      </p:childTnLst>
                                    </p:cTn>
                                  </p:par>
                                  <p:par>
                                    <p:cTn id="70" presetID="2" presetClass="entr" presetSubtype="8" fill="hold" nodeType="withEffect">
                                      <p:stCondLst>
                                        <p:cond delay="500"/>
                                      </p:stCondLst>
                                      <p:childTnLst>
                                        <p:set>
                                          <p:cBhvr>
                                            <p:cTn id="71" dur="1" fill="hold">
                                              <p:stCondLst>
                                                <p:cond delay="0"/>
                                              </p:stCondLst>
                                            </p:cTn>
                                            <p:tgtEl>
                                              <p:spTgt spid="114"/>
                                            </p:tgtEl>
                                            <p:attrNameLst>
                                              <p:attrName>style.visibility</p:attrName>
                                            </p:attrNameLst>
                                          </p:cBhvr>
                                          <p:to>
                                            <p:strVal val="visible"/>
                                          </p:to>
                                        </p:set>
                                        <p:anim calcmode="lin" valueType="num">
                                          <p:cBhvr additive="base">
                                            <p:cTn id="72" dur="1000" fill="hold"/>
                                            <p:tgtEl>
                                              <p:spTgt spid="114"/>
                                            </p:tgtEl>
                                            <p:attrNameLst>
                                              <p:attrName>ppt_x</p:attrName>
                                            </p:attrNameLst>
                                          </p:cBhvr>
                                          <p:tavLst>
                                            <p:tav tm="0">
                                              <p:val>
                                                <p:strVal val="0-#ppt_w/2"/>
                                              </p:val>
                                            </p:tav>
                                            <p:tav tm="100000">
                                              <p:val>
                                                <p:strVal val="#ppt_x"/>
                                              </p:val>
                                            </p:tav>
                                          </p:tavLst>
                                        </p:anim>
                                        <p:anim calcmode="lin" valueType="num">
                                          <p:cBhvr additive="base">
                                            <p:cTn id="73"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0-#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0-#ppt_w/2"/>
                                              </p:val>
                                            </p:tav>
                                            <p:tav tm="100000">
                                              <p:val>
                                                <p:strVal val="#ppt_x"/>
                                              </p:val>
                                            </p:tav>
                                          </p:tavLst>
                                        </p:anim>
                                        <p:anim calcmode="lin" valueType="num">
                                          <p:cBhvr additive="base">
                                            <p:cTn id="8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4" grpId="0" animBg="1"/>
          <p:bldP spid="5" grpId="0"/>
          <p:bldP spid="25"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7686676" y="1213247"/>
            <a:ext cx="1344215" cy="1276350"/>
          </a:xfrm>
          <a:custGeom>
            <a:avLst/>
            <a:gdLst>
              <a:gd name="T0" fmla="*/ 375 w 471"/>
              <a:gd name="T1" fmla="*/ 340 h 447"/>
              <a:gd name="T2" fmla="*/ 226 w 471"/>
              <a:gd name="T3" fmla="*/ 323 h 447"/>
              <a:gd name="T4" fmla="*/ 249 w 471"/>
              <a:gd name="T5" fmla="*/ 259 h 447"/>
              <a:gd name="T6" fmla="*/ 276 w 471"/>
              <a:gd name="T7" fmla="*/ 269 h 447"/>
              <a:gd name="T8" fmla="*/ 383 w 471"/>
              <a:gd name="T9" fmla="*/ 321 h 447"/>
              <a:gd name="T10" fmla="*/ 393 w 471"/>
              <a:gd name="T11" fmla="*/ 250 h 447"/>
              <a:gd name="T12" fmla="*/ 263 w 471"/>
              <a:gd name="T13" fmla="*/ 256 h 447"/>
              <a:gd name="T14" fmla="*/ 289 w 471"/>
              <a:gd name="T15" fmla="*/ 196 h 447"/>
              <a:gd name="T16" fmla="*/ 315 w 471"/>
              <a:gd name="T17" fmla="*/ 199 h 447"/>
              <a:gd name="T18" fmla="*/ 413 w 471"/>
              <a:gd name="T19" fmla="*/ 221 h 447"/>
              <a:gd name="T20" fmla="*/ 408 w 471"/>
              <a:gd name="T21" fmla="*/ 159 h 447"/>
              <a:gd name="T22" fmla="*/ 300 w 471"/>
              <a:gd name="T23" fmla="*/ 190 h 447"/>
              <a:gd name="T24" fmla="*/ 317 w 471"/>
              <a:gd name="T25" fmla="*/ 151 h 447"/>
              <a:gd name="T26" fmla="*/ 400 w 471"/>
              <a:gd name="T27" fmla="*/ 85 h 447"/>
              <a:gd name="T28" fmla="*/ 341 w 471"/>
              <a:gd name="T29" fmla="*/ 42 h 447"/>
              <a:gd name="T30" fmla="*/ 318 w 471"/>
              <a:gd name="T31" fmla="*/ 130 h 447"/>
              <a:gd name="T32" fmla="*/ 288 w 471"/>
              <a:gd name="T33" fmla="*/ 187 h 447"/>
              <a:gd name="T34" fmla="*/ 281 w 471"/>
              <a:gd name="T35" fmla="*/ 165 h 447"/>
              <a:gd name="T36" fmla="*/ 264 w 471"/>
              <a:gd name="T37" fmla="*/ 66 h 447"/>
              <a:gd name="T38" fmla="*/ 209 w 471"/>
              <a:gd name="T39" fmla="*/ 95 h 447"/>
              <a:gd name="T40" fmla="*/ 279 w 471"/>
              <a:gd name="T41" fmla="*/ 182 h 447"/>
              <a:gd name="T42" fmla="*/ 247 w 471"/>
              <a:gd name="T43" fmla="*/ 251 h 447"/>
              <a:gd name="T44" fmla="*/ 234 w 471"/>
              <a:gd name="T45" fmla="*/ 227 h 447"/>
              <a:gd name="T46" fmla="*/ 187 w 471"/>
              <a:gd name="T47" fmla="*/ 119 h 447"/>
              <a:gd name="T48" fmla="*/ 133 w 471"/>
              <a:gd name="T49" fmla="*/ 166 h 447"/>
              <a:gd name="T50" fmla="*/ 235 w 471"/>
              <a:gd name="T51" fmla="*/ 245 h 447"/>
              <a:gd name="T52" fmla="*/ 208 w 471"/>
              <a:gd name="T53" fmla="*/ 314 h 447"/>
              <a:gd name="T54" fmla="*/ 188 w 471"/>
              <a:gd name="T55" fmla="*/ 291 h 447"/>
              <a:gd name="T56" fmla="*/ 112 w 471"/>
              <a:gd name="T57" fmla="*/ 174 h 447"/>
              <a:gd name="T58" fmla="*/ 60 w 471"/>
              <a:gd name="T59" fmla="*/ 238 h 447"/>
              <a:gd name="T60" fmla="*/ 192 w 471"/>
              <a:gd name="T61" fmla="*/ 308 h 447"/>
              <a:gd name="T62" fmla="*/ 167 w 471"/>
              <a:gd name="T63" fmla="*/ 378 h 447"/>
              <a:gd name="T64" fmla="*/ 209 w 471"/>
              <a:gd name="T65" fmla="*/ 322 h 447"/>
              <a:gd name="T66" fmla="*/ 236 w 471"/>
              <a:gd name="T67" fmla="*/ 337 h 447"/>
              <a:gd name="T68" fmla="*/ 349 w 471"/>
              <a:gd name="T69" fmla="*/ 41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447">
                <a:moveTo>
                  <a:pt x="380" y="342"/>
                </a:moveTo>
                <a:cubicBezTo>
                  <a:pt x="378" y="342"/>
                  <a:pt x="377" y="341"/>
                  <a:pt x="375" y="340"/>
                </a:cubicBezTo>
                <a:cubicBezTo>
                  <a:pt x="322" y="319"/>
                  <a:pt x="267" y="322"/>
                  <a:pt x="242" y="325"/>
                </a:cubicBezTo>
                <a:cubicBezTo>
                  <a:pt x="237" y="325"/>
                  <a:pt x="231" y="325"/>
                  <a:pt x="226" y="323"/>
                </a:cubicBezTo>
                <a:cubicBezTo>
                  <a:pt x="213" y="317"/>
                  <a:pt x="213" y="317"/>
                  <a:pt x="213" y="317"/>
                </a:cubicBezTo>
                <a:cubicBezTo>
                  <a:pt x="249" y="259"/>
                  <a:pt x="249" y="259"/>
                  <a:pt x="249" y="259"/>
                </a:cubicBezTo>
                <a:cubicBezTo>
                  <a:pt x="263" y="262"/>
                  <a:pt x="263" y="262"/>
                  <a:pt x="263" y="262"/>
                </a:cubicBezTo>
                <a:cubicBezTo>
                  <a:pt x="267" y="263"/>
                  <a:pt x="272" y="266"/>
                  <a:pt x="276" y="269"/>
                </a:cubicBezTo>
                <a:cubicBezTo>
                  <a:pt x="293" y="283"/>
                  <a:pt x="330" y="310"/>
                  <a:pt x="378" y="321"/>
                </a:cubicBezTo>
                <a:cubicBezTo>
                  <a:pt x="380" y="321"/>
                  <a:pt x="381" y="321"/>
                  <a:pt x="383" y="321"/>
                </a:cubicBezTo>
                <a:cubicBezTo>
                  <a:pt x="449" y="334"/>
                  <a:pt x="463" y="266"/>
                  <a:pt x="397" y="251"/>
                </a:cubicBezTo>
                <a:cubicBezTo>
                  <a:pt x="396" y="251"/>
                  <a:pt x="395" y="251"/>
                  <a:pt x="393" y="250"/>
                </a:cubicBezTo>
                <a:cubicBezTo>
                  <a:pt x="346" y="240"/>
                  <a:pt x="301" y="250"/>
                  <a:pt x="279" y="256"/>
                </a:cubicBezTo>
                <a:cubicBezTo>
                  <a:pt x="274" y="257"/>
                  <a:pt x="269" y="258"/>
                  <a:pt x="263" y="256"/>
                </a:cubicBezTo>
                <a:cubicBezTo>
                  <a:pt x="252" y="254"/>
                  <a:pt x="252" y="254"/>
                  <a:pt x="252" y="254"/>
                </a:cubicBezTo>
                <a:cubicBezTo>
                  <a:pt x="289" y="196"/>
                  <a:pt x="289" y="196"/>
                  <a:pt x="289" y="196"/>
                </a:cubicBezTo>
                <a:cubicBezTo>
                  <a:pt x="301" y="196"/>
                  <a:pt x="301" y="196"/>
                  <a:pt x="301" y="196"/>
                </a:cubicBezTo>
                <a:cubicBezTo>
                  <a:pt x="306" y="196"/>
                  <a:pt x="310" y="197"/>
                  <a:pt x="315" y="199"/>
                </a:cubicBezTo>
                <a:cubicBezTo>
                  <a:pt x="332" y="207"/>
                  <a:pt x="368" y="222"/>
                  <a:pt x="409" y="221"/>
                </a:cubicBezTo>
                <a:cubicBezTo>
                  <a:pt x="411" y="221"/>
                  <a:pt x="412" y="221"/>
                  <a:pt x="413" y="221"/>
                </a:cubicBezTo>
                <a:cubicBezTo>
                  <a:pt x="471" y="218"/>
                  <a:pt x="469" y="159"/>
                  <a:pt x="411" y="159"/>
                </a:cubicBezTo>
                <a:cubicBezTo>
                  <a:pt x="410" y="159"/>
                  <a:pt x="409" y="159"/>
                  <a:pt x="408" y="159"/>
                </a:cubicBezTo>
                <a:cubicBezTo>
                  <a:pt x="367" y="160"/>
                  <a:pt x="332" y="176"/>
                  <a:pt x="315" y="186"/>
                </a:cubicBezTo>
                <a:cubicBezTo>
                  <a:pt x="310" y="188"/>
                  <a:pt x="305" y="190"/>
                  <a:pt x="300" y="190"/>
                </a:cubicBezTo>
                <a:cubicBezTo>
                  <a:pt x="293" y="190"/>
                  <a:pt x="293" y="190"/>
                  <a:pt x="293" y="190"/>
                </a:cubicBezTo>
                <a:cubicBezTo>
                  <a:pt x="317" y="151"/>
                  <a:pt x="317" y="151"/>
                  <a:pt x="317" y="151"/>
                </a:cubicBezTo>
                <a:cubicBezTo>
                  <a:pt x="320" y="146"/>
                  <a:pt x="325" y="142"/>
                  <a:pt x="331" y="139"/>
                </a:cubicBezTo>
                <a:cubicBezTo>
                  <a:pt x="349" y="132"/>
                  <a:pt x="381" y="115"/>
                  <a:pt x="400" y="85"/>
                </a:cubicBezTo>
                <a:cubicBezTo>
                  <a:pt x="401" y="84"/>
                  <a:pt x="402" y="83"/>
                  <a:pt x="402" y="82"/>
                </a:cubicBezTo>
                <a:cubicBezTo>
                  <a:pt x="429" y="38"/>
                  <a:pt x="371" y="0"/>
                  <a:pt x="341" y="42"/>
                </a:cubicBezTo>
                <a:cubicBezTo>
                  <a:pt x="341" y="43"/>
                  <a:pt x="340" y="44"/>
                  <a:pt x="340" y="45"/>
                </a:cubicBezTo>
                <a:cubicBezTo>
                  <a:pt x="320" y="75"/>
                  <a:pt x="317" y="111"/>
                  <a:pt x="318" y="130"/>
                </a:cubicBezTo>
                <a:cubicBezTo>
                  <a:pt x="318" y="136"/>
                  <a:pt x="316" y="142"/>
                  <a:pt x="313" y="147"/>
                </a:cubicBezTo>
                <a:cubicBezTo>
                  <a:pt x="288" y="187"/>
                  <a:pt x="288" y="187"/>
                  <a:pt x="288" y="187"/>
                </a:cubicBezTo>
                <a:cubicBezTo>
                  <a:pt x="284" y="180"/>
                  <a:pt x="284" y="180"/>
                  <a:pt x="284" y="180"/>
                </a:cubicBezTo>
                <a:cubicBezTo>
                  <a:pt x="282" y="175"/>
                  <a:pt x="281" y="170"/>
                  <a:pt x="281" y="165"/>
                </a:cubicBezTo>
                <a:cubicBezTo>
                  <a:pt x="283" y="145"/>
                  <a:pt x="282" y="107"/>
                  <a:pt x="266" y="70"/>
                </a:cubicBezTo>
                <a:cubicBezTo>
                  <a:pt x="265" y="69"/>
                  <a:pt x="265" y="67"/>
                  <a:pt x="264" y="66"/>
                </a:cubicBezTo>
                <a:cubicBezTo>
                  <a:pt x="240" y="14"/>
                  <a:pt x="186" y="38"/>
                  <a:pt x="208" y="91"/>
                </a:cubicBezTo>
                <a:cubicBezTo>
                  <a:pt x="208" y="92"/>
                  <a:pt x="209" y="94"/>
                  <a:pt x="209" y="95"/>
                </a:cubicBezTo>
                <a:cubicBezTo>
                  <a:pt x="226" y="132"/>
                  <a:pt x="255" y="159"/>
                  <a:pt x="270" y="171"/>
                </a:cubicBezTo>
                <a:cubicBezTo>
                  <a:pt x="274" y="174"/>
                  <a:pt x="277" y="178"/>
                  <a:pt x="279" y="182"/>
                </a:cubicBezTo>
                <a:cubicBezTo>
                  <a:pt x="284" y="193"/>
                  <a:pt x="284" y="193"/>
                  <a:pt x="284" y="193"/>
                </a:cubicBezTo>
                <a:cubicBezTo>
                  <a:pt x="247" y="251"/>
                  <a:pt x="247" y="251"/>
                  <a:pt x="247" y="251"/>
                </a:cubicBezTo>
                <a:cubicBezTo>
                  <a:pt x="240" y="242"/>
                  <a:pt x="240" y="242"/>
                  <a:pt x="240" y="242"/>
                </a:cubicBezTo>
                <a:cubicBezTo>
                  <a:pt x="237" y="238"/>
                  <a:pt x="235" y="233"/>
                  <a:pt x="234" y="227"/>
                </a:cubicBezTo>
                <a:cubicBezTo>
                  <a:pt x="230" y="205"/>
                  <a:pt x="219" y="161"/>
                  <a:pt x="190" y="122"/>
                </a:cubicBezTo>
                <a:cubicBezTo>
                  <a:pt x="189" y="121"/>
                  <a:pt x="188" y="120"/>
                  <a:pt x="187" y="119"/>
                </a:cubicBezTo>
                <a:cubicBezTo>
                  <a:pt x="145" y="66"/>
                  <a:pt x="90" y="108"/>
                  <a:pt x="130" y="162"/>
                </a:cubicBezTo>
                <a:cubicBezTo>
                  <a:pt x="131" y="164"/>
                  <a:pt x="132" y="165"/>
                  <a:pt x="133" y="166"/>
                </a:cubicBezTo>
                <a:cubicBezTo>
                  <a:pt x="163" y="205"/>
                  <a:pt x="204" y="227"/>
                  <a:pt x="224" y="236"/>
                </a:cubicBezTo>
                <a:cubicBezTo>
                  <a:pt x="228" y="238"/>
                  <a:pt x="232" y="241"/>
                  <a:pt x="235" y="245"/>
                </a:cubicBezTo>
                <a:cubicBezTo>
                  <a:pt x="244" y="256"/>
                  <a:pt x="244" y="256"/>
                  <a:pt x="244" y="256"/>
                </a:cubicBezTo>
                <a:cubicBezTo>
                  <a:pt x="208" y="314"/>
                  <a:pt x="208" y="314"/>
                  <a:pt x="208" y="314"/>
                </a:cubicBezTo>
                <a:cubicBezTo>
                  <a:pt x="196" y="304"/>
                  <a:pt x="196" y="304"/>
                  <a:pt x="196" y="304"/>
                </a:cubicBezTo>
                <a:cubicBezTo>
                  <a:pt x="192" y="300"/>
                  <a:pt x="189" y="296"/>
                  <a:pt x="188" y="291"/>
                </a:cubicBezTo>
                <a:cubicBezTo>
                  <a:pt x="180" y="267"/>
                  <a:pt x="159" y="216"/>
                  <a:pt x="116" y="177"/>
                </a:cubicBezTo>
                <a:cubicBezTo>
                  <a:pt x="115" y="176"/>
                  <a:pt x="114" y="175"/>
                  <a:pt x="112" y="174"/>
                </a:cubicBezTo>
                <a:cubicBezTo>
                  <a:pt x="54" y="122"/>
                  <a:pt x="0" y="180"/>
                  <a:pt x="56" y="235"/>
                </a:cubicBezTo>
                <a:cubicBezTo>
                  <a:pt x="57" y="236"/>
                  <a:pt x="58" y="237"/>
                  <a:pt x="60" y="238"/>
                </a:cubicBezTo>
                <a:cubicBezTo>
                  <a:pt x="103" y="278"/>
                  <a:pt x="155" y="295"/>
                  <a:pt x="179" y="301"/>
                </a:cubicBezTo>
                <a:cubicBezTo>
                  <a:pt x="184" y="302"/>
                  <a:pt x="188" y="305"/>
                  <a:pt x="192" y="308"/>
                </a:cubicBezTo>
                <a:cubicBezTo>
                  <a:pt x="204" y="319"/>
                  <a:pt x="204" y="319"/>
                  <a:pt x="204" y="319"/>
                </a:cubicBezTo>
                <a:cubicBezTo>
                  <a:pt x="167" y="378"/>
                  <a:pt x="167" y="378"/>
                  <a:pt x="167" y="378"/>
                </a:cubicBezTo>
                <a:cubicBezTo>
                  <a:pt x="172" y="382"/>
                  <a:pt x="172" y="382"/>
                  <a:pt x="172" y="382"/>
                </a:cubicBezTo>
                <a:cubicBezTo>
                  <a:pt x="209" y="322"/>
                  <a:pt x="209" y="322"/>
                  <a:pt x="209" y="322"/>
                </a:cubicBezTo>
                <a:cubicBezTo>
                  <a:pt x="224" y="328"/>
                  <a:pt x="224" y="328"/>
                  <a:pt x="224" y="328"/>
                </a:cubicBezTo>
                <a:cubicBezTo>
                  <a:pt x="229" y="330"/>
                  <a:pt x="233" y="333"/>
                  <a:pt x="236" y="337"/>
                </a:cubicBezTo>
                <a:cubicBezTo>
                  <a:pt x="252" y="356"/>
                  <a:pt x="290" y="396"/>
                  <a:pt x="345" y="418"/>
                </a:cubicBezTo>
                <a:cubicBezTo>
                  <a:pt x="346" y="418"/>
                  <a:pt x="348" y="419"/>
                  <a:pt x="349" y="419"/>
                </a:cubicBezTo>
                <a:cubicBezTo>
                  <a:pt x="422" y="447"/>
                  <a:pt x="452" y="372"/>
                  <a:pt x="380" y="342"/>
                </a:cubicBezTo>
                <a:close/>
              </a:path>
            </a:pathLst>
          </a:custGeom>
          <a:solidFill>
            <a:srgbClr val="41526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5295900" y="1782366"/>
            <a:ext cx="1406128" cy="1362075"/>
          </a:xfrm>
          <a:custGeom>
            <a:avLst/>
            <a:gdLst>
              <a:gd name="T0" fmla="*/ 371 w 493"/>
              <a:gd name="T1" fmla="*/ 160 h 477"/>
              <a:gd name="T2" fmla="*/ 301 w 493"/>
              <a:gd name="T3" fmla="*/ 302 h 477"/>
              <a:gd name="T4" fmla="*/ 246 w 493"/>
              <a:gd name="T5" fmla="*/ 257 h 477"/>
              <a:gd name="T6" fmla="*/ 265 w 493"/>
              <a:gd name="T7" fmla="*/ 234 h 477"/>
              <a:gd name="T8" fmla="*/ 355 w 493"/>
              <a:gd name="T9" fmla="*/ 147 h 477"/>
              <a:gd name="T10" fmla="*/ 288 w 493"/>
              <a:gd name="T11" fmla="*/ 111 h 477"/>
              <a:gd name="T12" fmla="*/ 249 w 493"/>
              <a:gd name="T13" fmla="*/ 242 h 477"/>
              <a:gd name="T14" fmla="*/ 197 w 493"/>
              <a:gd name="T15" fmla="*/ 195 h 477"/>
              <a:gd name="T16" fmla="*/ 210 w 493"/>
              <a:gd name="T17" fmla="*/ 171 h 477"/>
              <a:gd name="T18" fmla="*/ 266 w 493"/>
              <a:gd name="T19" fmla="*/ 81 h 477"/>
              <a:gd name="T20" fmla="*/ 203 w 493"/>
              <a:gd name="T21" fmla="*/ 64 h 477"/>
              <a:gd name="T22" fmla="*/ 195 w 493"/>
              <a:gd name="T23" fmla="*/ 182 h 477"/>
              <a:gd name="T24" fmla="*/ 163 w 493"/>
              <a:gd name="T25" fmla="*/ 152 h 477"/>
              <a:gd name="T26" fmla="*/ 126 w 493"/>
              <a:gd name="T27" fmla="*/ 45 h 477"/>
              <a:gd name="T28" fmla="*/ 64 w 493"/>
              <a:gd name="T29" fmla="*/ 89 h 477"/>
              <a:gd name="T30" fmla="*/ 142 w 493"/>
              <a:gd name="T31" fmla="*/ 144 h 477"/>
              <a:gd name="T32" fmla="*/ 188 w 493"/>
              <a:gd name="T33" fmla="*/ 193 h 477"/>
              <a:gd name="T34" fmla="*/ 164 w 493"/>
              <a:gd name="T35" fmla="*/ 192 h 477"/>
              <a:gd name="T36" fmla="*/ 60 w 493"/>
              <a:gd name="T37" fmla="*/ 174 h 477"/>
              <a:gd name="T38" fmla="*/ 69 w 493"/>
              <a:gd name="T39" fmla="*/ 239 h 477"/>
              <a:gd name="T40" fmla="*/ 180 w 493"/>
              <a:gd name="T41" fmla="*/ 200 h 477"/>
              <a:gd name="T42" fmla="*/ 237 w 493"/>
              <a:gd name="T43" fmla="*/ 256 h 477"/>
              <a:gd name="T44" fmla="*/ 209 w 493"/>
              <a:gd name="T45" fmla="*/ 261 h 477"/>
              <a:gd name="T46" fmla="*/ 85 w 493"/>
              <a:gd name="T47" fmla="*/ 269 h 477"/>
              <a:gd name="T48" fmla="*/ 112 w 493"/>
              <a:gd name="T49" fmla="*/ 340 h 477"/>
              <a:gd name="T50" fmla="*/ 227 w 493"/>
              <a:gd name="T51" fmla="*/ 266 h 477"/>
              <a:gd name="T52" fmla="*/ 286 w 493"/>
              <a:gd name="T53" fmla="*/ 318 h 477"/>
              <a:gd name="T54" fmla="*/ 256 w 493"/>
              <a:gd name="T55" fmla="*/ 329 h 477"/>
              <a:gd name="T56" fmla="*/ 113 w 493"/>
              <a:gd name="T57" fmla="*/ 363 h 477"/>
              <a:gd name="T58" fmla="*/ 158 w 493"/>
              <a:gd name="T59" fmla="*/ 438 h 477"/>
              <a:gd name="T60" fmla="*/ 274 w 493"/>
              <a:gd name="T61" fmla="*/ 331 h 477"/>
              <a:gd name="T62" fmla="*/ 335 w 493"/>
              <a:gd name="T63" fmla="*/ 381 h 477"/>
              <a:gd name="T64" fmla="*/ 294 w 493"/>
              <a:gd name="T65" fmla="*/ 319 h 477"/>
              <a:gd name="T66" fmla="*/ 319 w 493"/>
              <a:gd name="T67" fmla="*/ 297 h 477"/>
              <a:gd name="T68" fmla="*/ 441 w 493"/>
              <a:gd name="T69" fmla="*/ 21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3" h="477">
                <a:moveTo>
                  <a:pt x="375" y="157"/>
                </a:moveTo>
                <a:cubicBezTo>
                  <a:pt x="374" y="158"/>
                  <a:pt x="372" y="159"/>
                  <a:pt x="371" y="160"/>
                </a:cubicBezTo>
                <a:cubicBezTo>
                  <a:pt x="331" y="206"/>
                  <a:pt x="315" y="262"/>
                  <a:pt x="309" y="287"/>
                </a:cubicBezTo>
                <a:cubicBezTo>
                  <a:pt x="308" y="293"/>
                  <a:pt x="305" y="298"/>
                  <a:pt x="301" y="302"/>
                </a:cubicBezTo>
                <a:cubicBezTo>
                  <a:pt x="291" y="314"/>
                  <a:pt x="291" y="314"/>
                  <a:pt x="291" y="314"/>
                </a:cubicBezTo>
                <a:cubicBezTo>
                  <a:pt x="246" y="257"/>
                  <a:pt x="246" y="257"/>
                  <a:pt x="246" y="257"/>
                </a:cubicBezTo>
                <a:cubicBezTo>
                  <a:pt x="254" y="245"/>
                  <a:pt x="254" y="245"/>
                  <a:pt x="254" y="245"/>
                </a:cubicBezTo>
                <a:cubicBezTo>
                  <a:pt x="257" y="240"/>
                  <a:pt x="261" y="237"/>
                  <a:pt x="265" y="234"/>
                </a:cubicBezTo>
                <a:cubicBezTo>
                  <a:pt x="285" y="222"/>
                  <a:pt x="326" y="195"/>
                  <a:pt x="353" y="150"/>
                </a:cubicBezTo>
                <a:cubicBezTo>
                  <a:pt x="354" y="149"/>
                  <a:pt x="354" y="148"/>
                  <a:pt x="355" y="147"/>
                </a:cubicBezTo>
                <a:cubicBezTo>
                  <a:pt x="391" y="85"/>
                  <a:pt x="329" y="48"/>
                  <a:pt x="290" y="107"/>
                </a:cubicBezTo>
                <a:cubicBezTo>
                  <a:pt x="290" y="108"/>
                  <a:pt x="289" y="110"/>
                  <a:pt x="288" y="111"/>
                </a:cubicBezTo>
                <a:cubicBezTo>
                  <a:pt x="261" y="155"/>
                  <a:pt x="255" y="203"/>
                  <a:pt x="254" y="226"/>
                </a:cubicBezTo>
                <a:cubicBezTo>
                  <a:pt x="253" y="232"/>
                  <a:pt x="251" y="237"/>
                  <a:pt x="249" y="242"/>
                </a:cubicBezTo>
                <a:cubicBezTo>
                  <a:pt x="242" y="252"/>
                  <a:pt x="242" y="252"/>
                  <a:pt x="242" y="252"/>
                </a:cubicBezTo>
                <a:cubicBezTo>
                  <a:pt x="197" y="195"/>
                  <a:pt x="197" y="195"/>
                  <a:pt x="197" y="195"/>
                </a:cubicBezTo>
                <a:cubicBezTo>
                  <a:pt x="201" y="184"/>
                  <a:pt x="201" y="184"/>
                  <a:pt x="201" y="184"/>
                </a:cubicBezTo>
                <a:cubicBezTo>
                  <a:pt x="203" y="179"/>
                  <a:pt x="206" y="174"/>
                  <a:pt x="210" y="171"/>
                </a:cubicBezTo>
                <a:cubicBezTo>
                  <a:pt x="224" y="156"/>
                  <a:pt x="251" y="126"/>
                  <a:pt x="265" y="84"/>
                </a:cubicBezTo>
                <a:cubicBezTo>
                  <a:pt x="265" y="83"/>
                  <a:pt x="265" y="82"/>
                  <a:pt x="266" y="81"/>
                </a:cubicBezTo>
                <a:cubicBezTo>
                  <a:pt x="283" y="23"/>
                  <a:pt x="224" y="3"/>
                  <a:pt x="204" y="61"/>
                </a:cubicBezTo>
                <a:cubicBezTo>
                  <a:pt x="203" y="62"/>
                  <a:pt x="203" y="63"/>
                  <a:pt x="203" y="64"/>
                </a:cubicBezTo>
                <a:cubicBezTo>
                  <a:pt x="190" y="105"/>
                  <a:pt x="193" y="145"/>
                  <a:pt x="197" y="166"/>
                </a:cubicBezTo>
                <a:cubicBezTo>
                  <a:pt x="198" y="171"/>
                  <a:pt x="197" y="177"/>
                  <a:pt x="195" y="182"/>
                </a:cubicBezTo>
                <a:cubicBezTo>
                  <a:pt x="193" y="190"/>
                  <a:pt x="193" y="190"/>
                  <a:pt x="193" y="190"/>
                </a:cubicBezTo>
                <a:cubicBezTo>
                  <a:pt x="163" y="152"/>
                  <a:pt x="163" y="152"/>
                  <a:pt x="163" y="152"/>
                </a:cubicBezTo>
                <a:cubicBezTo>
                  <a:pt x="159" y="146"/>
                  <a:pt x="156" y="140"/>
                  <a:pt x="156" y="133"/>
                </a:cubicBezTo>
                <a:cubicBezTo>
                  <a:pt x="155" y="113"/>
                  <a:pt x="149" y="76"/>
                  <a:pt x="126" y="45"/>
                </a:cubicBezTo>
                <a:cubicBezTo>
                  <a:pt x="126" y="45"/>
                  <a:pt x="125" y="44"/>
                  <a:pt x="124" y="43"/>
                </a:cubicBezTo>
                <a:cubicBezTo>
                  <a:pt x="90" y="0"/>
                  <a:pt x="32" y="44"/>
                  <a:pt x="64" y="89"/>
                </a:cubicBezTo>
                <a:cubicBezTo>
                  <a:pt x="64" y="90"/>
                  <a:pt x="65" y="91"/>
                  <a:pt x="66" y="92"/>
                </a:cubicBezTo>
                <a:cubicBezTo>
                  <a:pt x="88" y="122"/>
                  <a:pt x="123" y="137"/>
                  <a:pt x="142" y="144"/>
                </a:cubicBezTo>
                <a:cubicBezTo>
                  <a:pt x="148" y="146"/>
                  <a:pt x="153" y="149"/>
                  <a:pt x="157" y="154"/>
                </a:cubicBezTo>
                <a:cubicBezTo>
                  <a:pt x="188" y="193"/>
                  <a:pt x="188" y="193"/>
                  <a:pt x="188" y="193"/>
                </a:cubicBezTo>
                <a:cubicBezTo>
                  <a:pt x="180" y="194"/>
                  <a:pt x="180" y="194"/>
                  <a:pt x="180" y="194"/>
                </a:cubicBezTo>
                <a:cubicBezTo>
                  <a:pt x="174" y="195"/>
                  <a:pt x="169" y="194"/>
                  <a:pt x="164" y="192"/>
                </a:cubicBezTo>
                <a:cubicBezTo>
                  <a:pt x="145" y="184"/>
                  <a:pt x="107" y="170"/>
                  <a:pt x="64" y="174"/>
                </a:cubicBezTo>
                <a:cubicBezTo>
                  <a:pt x="63" y="174"/>
                  <a:pt x="61" y="174"/>
                  <a:pt x="60" y="174"/>
                </a:cubicBezTo>
                <a:cubicBezTo>
                  <a:pt x="0" y="180"/>
                  <a:pt x="4" y="242"/>
                  <a:pt x="65" y="239"/>
                </a:cubicBezTo>
                <a:cubicBezTo>
                  <a:pt x="66" y="239"/>
                  <a:pt x="68" y="239"/>
                  <a:pt x="69" y="239"/>
                </a:cubicBezTo>
                <a:cubicBezTo>
                  <a:pt x="112" y="235"/>
                  <a:pt x="148" y="216"/>
                  <a:pt x="166" y="205"/>
                </a:cubicBezTo>
                <a:cubicBezTo>
                  <a:pt x="170" y="203"/>
                  <a:pt x="175" y="201"/>
                  <a:pt x="180" y="200"/>
                </a:cubicBezTo>
                <a:cubicBezTo>
                  <a:pt x="193" y="199"/>
                  <a:pt x="193" y="199"/>
                  <a:pt x="193" y="199"/>
                </a:cubicBezTo>
                <a:cubicBezTo>
                  <a:pt x="237" y="256"/>
                  <a:pt x="237" y="256"/>
                  <a:pt x="237" y="256"/>
                </a:cubicBezTo>
                <a:cubicBezTo>
                  <a:pt x="226" y="260"/>
                  <a:pt x="226" y="260"/>
                  <a:pt x="226" y="260"/>
                </a:cubicBezTo>
                <a:cubicBezTo>
                  <a:pt x="220" y="262"/>
                  <a:pt x="215" y="262"/>
                  <a:pt x="209" y="261"/>
                </a:cubicBezTo>
                <a:cubicBezTo>
                  <a:pt x="186" y="257"/>
                  <a:pt x="138" y="252"/>
                  <a:pt x="89" y="268"/>
                </a:cubicBezTo>
                <a:cubicBezTo>
                  <a:pt x="88" y="268"/>
                  <a:pt x="86" y="269"/>
                  <a:pt x="85" y="269"/>
                </a:cubicBezTo>
                <a:cubicBezTo>
                  <a:pt x="18" y="292"/>
                  <a:pt x="40" y="361"/>
                  <a:pt x="108" y="341"/>
                </a:cubicBezTo>
                <a:cubicBezTo>
                  <a:pt x="110" y="341"/>
                  <a:pt x="111" y="340"/>
                  <a:pt x="112" y="340"/>
                </a:cubicBezTo>
                <a:cubicBezTo>
                  <a:pt x="162" y="324"/>
                  <a:pt x="198" y="291"/>
                  <a:pt x="214" y="274"/>
                </a:cubicBezTo>
                <a:cubicBezTo>
                  <a:pt x="218" y="270"/>
                  <a:pt x="222" y="268"/>
                  <a:pt x="227" y="266"/>
                </a:cubicBezTo>
                <a:cubicBezTo>
                  <a:pt x="241" y="261"/>
                  <a:pt x="241" y="261"/>
                  <a:pt x="241" y="261"/>
                </a:cubicBezTo>
                <a:cubicBezTo>
                  <a:pt x="286" y="318"/>
                  <a:pt x="286" y="318"/>
                  <a:pt x="286" y="318"/>
                </a:cubicBezTo>
                <a:cubicBezTo>
                  <a:pt x="272" y="325"/>
                  <a:pt x="272" y="325"/>
                  <a:pt x="272" y="325"/>
                </a:cubicBezTo>
                <a:cubicBezTo>
                  <a:pt x="267" y="328"/>
                  <a:pt x="261" y="329"/>
                  <a:pt x="256" y="329"/>
                </a:cubicBezTo>
                <a:cubicBezTo>
                  <a:pt x="229" y="329"/>
                  <a:pt x="172" y="332"/>
                  <a:pt x="118" y="360"/>
                </a:cubicBezTo>
                <a:cubicBezTo>
                  <a:pt x="116" y="361"/>
                  <a:pt x="115" y="362"/>
                  <a:pt x="113" y="363"/>
                </a:cubicBezTo>
                <a:cubicBezTo>
                  <a:pt x="41" y="402"/>
                  <a:pt x="80" y="477"/>
                  <a:pt x="154" y="440"/>
                </a:cubicBezTo>
                <a:cubicBezTo>
                  <a:pt x="155" y="439"/>
                  <a:pt x="157" y="439"/>
                  <a:pt x="158" y="438"/>
                </a:cubicBezTo>
                <a:cubicBezTo>
                  <a:pt x="213" y="409"/>
                  <a:pt x="249" y="363"/>
                  <a:pt x="263" y="341"/>
                </a:cubicBezTo>
                <a:cubicBezTo>
                  <a:pt x="266" y="337"/>
                  <a:pt x="270" y="333"/>
                  <a:pt x="274" y="331"/>
                </a:cubicBezTo>
                <a:cubicBezTo>
                  <a:pt x="290" y="323"/>
                  <a:pt x="290" y="323"/>
                  <a:pt x="290" y="323"/>
                </a:cubicBezTo>
                <a:cubicBezTo>
                  <a:pt x="335" y="381"/>
                  <a:pt x="335" y="381"/>
                  <a:pt x="335" y="381"/>
                </a:cubicBezTo>
                <a:cubicBezTo>
                  <a:pt x="340" y="377"/>
                  <a:pt x="340" y="377"/>
                  <a:pt x="340" y="377"/>
                </a:cubicBezTo>
                <a:cubicBezTo>
                  <a:pt x="294" y="319"/>
                  <a:pt x="294" y="319"/>
                  <a:pt x="294" y="319"/>
                </a:cubicBezTo>
                <a:cubicBezTo>
                  <a:pt x="306" y="306"/>
                  <a:pt x="306" y="306"/>
                  <a:pt x="306" y="306"/>
                </a:cubicBezTo>
                <a:cubicBezTo>
                  <a:pt x="310" y="302"/>
                  <a:pt x="314" y="299"/>
                  <a:pt x="319" y="297"/>
                </a:cubicBezTo>
                <a:cubicBezTo>
                  <a:pt x="343" y="288"/>
                  <a:pt x="397" y="265"/>
                  <a:pt x="437" y="218"/>
                </a:cubicBezTo>
                <a:cubicBezTo>
                  <a:pt x="438" y="217"/>
                  <a:pt x="439" y="215"/>
                  <a:pt x="441" y="214"/>
                </a:cubicBezTo>
                <a:cubicBezTo>
                  <a:pt x="493" y="151"/>
                  <a:pt x="430" y="96"/>
                  <a:pt x="375" y="157"/>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5132785" y="3140869"/>
            <a:ext cx="1703784" cy="1988344"/>
          </a:xfrm>
          <a:custGeom>
            <a:avLst/>
            <a:gdLst>
              <a:gd name="T0" fmla="*/ 584 w 597"/>
              <a:gd name="T1" fmla="*/ 259 h 696"/>
              <a:gd name="T2" fmla="*/ 460 w 597"/>
              <a:gd name="T3" fmla="*/ 353 h 696"/>
              <a:gd name="T4" fmla="*/ 442 w 597"/>
              <a:gd name="T5" fmla="*/ 502 h 696"/>
              <a:gd name="T6" fmla="*/ 350 w 597"/>
              <a:gd name="T7" fmla="*/ 376 h 696"/>
              <a:gd name="T8" fmla="*/ 324 w 597"/>
              <a:gd name="T9" fmla="*/ 342 h 696"/>
              <a:gd name="T10" fmla="*/ 452 w 597"/>
              <a:gd name="T11" fmla="*/ 123 h 696"/>
              <a:gd name="T12" fmla="*/ 339 w 597"/>
              <a:gd name="T13" fmla="*/ 205 h 696"/>
              <a:gd name="T14" fmla="*/ 319 w 597"/>
              <a:gd name="T15" fmla="*/ 336 h 696"/>
              <a:gd name="T16" fmla="*/ 200 w 597"/>
              <a:gd name="T17" fmla="*/ 199 h 696"/>
              <a:gd name="T18" fmla="*/ 295 w 597"/>
              <a:gd name="T19" fmla="*/ 0 h 696"/>
              <a:gd name="T20" fmla="*/ 203 w 597"/>
              <a:gd name="T21" fmla="*/ 79 h 696"/>
              <a:gd name="T22" fmla="*/ 197 w 597"/>
              <a:gd name="T23" fmla="*/ 196 h 696"/>
              <a:gd name="T24" fmla="*/ 143 w 597"/>
              <a:gd name="T25" fmla="*/ 148 h 696"/>
              <a:gd name="T26" fmla="*/ 91 w 597"/>
              <a:gd name="T27" fmla="*/ 72 h 696"/>
              <a:gd name="T28" fmla="*/ 0 w 597"/>
              <a:gd name="T29" fmla="*/ 58 h 696"/>
              <a:gd name="T30" fmla="*/ 142 w 597"/>
              <a:gd name="T31" fmla="*/ 149 h 696"/>
              <a:gd name="T32" fmla="*/ 259 w 597"/>
              <a:gd name="T33" fmla="*/ 268 h 696"/>
              <a:gd name="T34" fmla="*/ 143 w 597"/>
              <a:gd name="T35" fmla="*/ 246 h 696"/>
              <a:gd name="T36" fmla="*/ 45 w 597"/>
              <a:gd name="T37" fmla="*/ 317 h 696"/>
              <a:gd name="T38" fmla="*/ 261 w 597"/>
              <a:gd name="T39" fmla="*/ 270 h 696"/>
              <a:gd name="T40" fmla="*/ 344 w 597"/>
              <a:gd name="T41" fmla="*/ 380 h 696"/>
              <a:gd name="T42" fmla="*/ 378 w 597"/>
              <a:gd name="T43" fmla="*/ 427 h 696"/>
              <a:gd name="T44" fmla="*/ 247 w 597"/>
              <a:gd name="T45" fmla="*/ 406 h 696"/>
              <a:gd name="T46" fmla="*/ 135 w 597"/>
              <a:gd name="T47" fmla="*/ 489 h 696"/>
              <a:gd name="T48" fmla="*/ 382 w 597"/>
              <a:gd name="T49" fmla="*/ 433 h 696"/>
              <a:gd name="T50" fmla="*/ 481 w 597"/>
              <a:gd name="T51" fmla="*/ 580 h 696"/>
              <a:gd name="T52" fmla="*/ 331 w 597"/>
              <a:gd name="T53" fmla="*/ 562 h 696"/>
              <a:gd name="T54" fmla="*/ 210 w 597"/>
              <a:gd name="T55" fmla="*/ 660 h 696"/>
              <a:gd name="T56" fmla="*/ 369 w 597"/>
              <a:gd name="T57" fmla="*/ 680 h 696"/>
              <a:gd name="T58" fmla="*/ 484 w 597"/>
              <a:gd name="T59" fmla="*/ 586 h 696"/>
              <a:gd name="T60" fmla="*/ 525 w 597"/>
              <a:gd name="T61" fmla="*/ 654 h 696"/>
              <a:gd name="T62" fmla="*/ 537 w 597"/>
              <a:gd name="T63" fmla="*/ 647 h 696"/>
              <a:gd name="T64" fmla="*/ 446 w 597"/>
              <a:gd name="T65" fmla="*/ 508 h 696"/>
              <a:gd name="T66" fmla="*/ 568 w 597"/>
              <a:gd name="T67" fmla="*/ 414 h 696"/>
              <a:gd name="T68" fmla="*/ 584 w 597"/>
              <a:gd name="T69" fmla="*/ 25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7" h="696">
                <a:moveTo>
                  <a:pt x="584" y="259"/>
                </a:moveTo>
                <a:cubicBezTo>
                  <a:pt x="584" y="259"/>
                  <a:pt x="499" y="284"/>
                  <a:pt x="460" y="353"/>
                </a:cubicBezTo>
                <a:cubicBezTo>
                  <a:pt x="427" y="411"/>
                  <a:pt x="438" y="481"/>
                  <a:pt x="442" y="502"/>
                </a:cubicBezTo>
                <a:cubicBezTo>
                  <a:pt x="412" y="460"/>
                  <a:pt x="381" y="418"/>
                  <a:pt x="350" y="376"/>
                </a:cubicBezTo>
                <a:cubicBezTo>
                  <a:pt x="341" y="365"/>
                  <a:pt x="332" y="353"/>
                  <a:pt x="324" y="342"/>
                </a:cubicBezTo>
                <a:cubicBezTo>
                  <a:pt x="421" y="312"/>
                  <a:pt x="473" y="223"/>
                  <a:pt x="452" y="123"/>
                </a:cubicBezTo>
                <a:cubicBezTo>
                  <a:pt x="452" y="123"/>
                  <a:pt x="375" y="144"/>
                  <a:pt x="339" y="205"/>
                </a:cubicBezTo>
                <a:cubicBezTo>
                  <a:pt x="309" y="254"/>
                  <a:pt x="316" y="316"/>
                  <a:pt x="319" y="336"/>
                </a:cubicBezTo>
                <a:cubicBezTo>
                  <a:pt x="282" y="288"/>
                  <a:pt x="243" y="241"/>
                  <a:pt x="200" y="199"/>
                </a:cubicBezTo>
                <a:cubicBezTo>
                  <a:pt x="282" y="166"/>
                  <a:pt x="321" y="85"/>
                  <a:pt x="295" y="0"/>
                </a:cubicBezTo>
                <a:cubicBezTo>
                  <a:pt x="295" y="0"/>
                  <a:pt x="230" y="24"/>
                  <a:pt x="203" y="79"/>
                </a:cubicBezTo>
                <a:cubicBezTo>
                  <a:pt x="180" y="126"/>
                  <a:pt x="193" y="182"/>
                  <a:pt x="197" y="196"/>
                </a:cubicBezTo>
                <a:cubicBezTo>
                  <a:pt x="179" y="179"/>
                  <a:pt x="161" y="163"/>
                  <a:pt x="143" y="148"/>
                </a:cubicBezTo>
                <a:cubicBezTo>
                  <a:pt x="142" y="146"/>
                  <a:pt x="129" y="97"/>
                  <a:pt x="91" y="72"/>
                </a:cubicBezTo>
                <a:cubicBezTo>
                  <a:pt x="52" y="47"/>
                  <a:pt x="0" y="58"/>
                  <a:pt x="0" y="58"/>
                </a:cubicBezTo>
                <a:cubicBezTo>
                  <a:pt x="17" y="124"/>
                  <a:pt x="75" y="160"/>
                  <a:pt x="142" y="149"/>
                </a:cubicBezTo>
                <a:cubicBezTo>
                  <a:pt x="185" y="184"/>
                  <a:pt x="223" y="225"/>
                  <a:pt x="259" y="268"/>
                </a:cubicBezTo>
                <a:cubicBezTo>
                  <a:pt x="246" y="261"/>
                  <a:pt x="195" y="235"/>
                  <a:pt x="143" y="246"/>
                </a:cubicBezTo>
                <a:cubicBezTo>
                  <a:pt x="83" y="259"/>
                  <a:pt x="45" y="317"/>
                  <a:pt x="45" y="317"/>
                </a:cubicBezTo>
                <a:cubicBezTo>
                  <a:pt x="121" y="362"/>
                  <a:pt x="210" y="343"/>
                  <a:pt x="261" y="270"/>
                </a:cubicBezTo>
                <a:cubicBezTo>
                  <a:pt x="290" y="306"/>
                  <a:pt x="317" y="344"/>
                  <a:pt x="344" y="380"/>
                </a:cubicBezTo>
                <a:cubicBezTo>
                  <a:pt x="356" y="396"/>
                  <a:pt x="367" y="412"/>
                  <a:pt x="378" y="427"/>
                </a:cubicBezTo>
                <a:cubicBezTo>
                  <a:pt x="360" y="418"/>
                  <a:pt x="303" y="393"/>
                  <a:pt x="247" y="406"/>
                </a:cubicBezTo>
                <a:cubicBezTo>
                  <a:pt x="178" y="422"/>
                  <a:pt x="135" y="489"/>
                  <a:pt x="135" y="489"/>
                </a:cubicBezTo>
                <a:cubicBezTo>
                  <a:pt x="223" y="540"/>
                  <a:pt x="325" y="517"/>
                  <a:pt x="382" y="433"/>
                </a:cubicBezTo>
                <a:cubicBezTo>
                  <a:pt x="416" y="481"/>
                  <a:pt x="449" y="530"/>
                  <a:pt x="481" y="580"/>
                </a:cubicBezTo>
                <a:cubicBezTo>
                  <a:pt x="462" y="571"/>
                  <a:pt x="396" y="544"/>
                  <a:pt x="331" y="562"/>
                </a:cubicBezTo>
                <a:cubicBezTo>
                  <a:pt x="255" y="583"/>
                  <a:pt x="210" y="660"/>
                  <a:pt x="210" y="660"/>
                </a:cubicBezTo>
                <a:cubicBezTo>
                  <a:pt x="257" y="685"/>
                  <a:pt x="317" y="696"/>
                  <a:pt x="369" y="680"/>
                </a:cubicBezTo>
                <a:cubicBezTo>
                  <a:pt x="417" y="665"/>
                  <a:pt x="458" y="628"/>
                  <a:pt x="484" y="586"/>
                </a:cubicBezTo>
                <a:cubicBezTo>
                  <a:pt x="498" y="608"/>
                  <a:pt x="512" y="631"/>
                  <a:pt x="525" y="654"/>
                </a:cubicBezTo>
                <a:cubicBezTo>
                  <a:pt x="537" y="647"/>
                  <a:pt x="537" y="647"/>
                  <a:pt x="537" y="647"/>
                </a:cubicBezTo>
                <a:cubicBezTo>
                  <a:pt x="509" y="599"/>
                  <a:pt x="478" y="553"/>
                  <a:pt x="446" y="508"/>
                </a:cubicBezTo>
                <a:cubicBezTo>
                  <a:pt x="495" y="492"/>
                  <a:pt x="543" y="459"/>
                  <a:pt x="568" y="414"/>
                </a:cubicBezTo>
                <a:cubicBezTo>
                  <a:pt x="594" y="368"/>
                  <a:pt x="597" y="309"/>
                  <a:pt x="584" y="259"/>
                </a:cubicBezTo>
                <a:close/>
              </a:path>
            </a:pathLst>
          </a:custGeom>
          <a:solidFill>
            <a:srgbClr val="41526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noEditPoints="1"/>
          </p:cNvSpPr>
          <p:nvPr/>
        </p:nvSpPr>
        <p:spPr bwMode="auto">
          <a:xfrm>
            <a:off x="6234113" y="1596629"/>
            <a:ext cx="684609" cy="684610"/>
          </a:xfrm>
          <a:custGeom>
            <a:avLst/>
            <a:gdLst>
              <a:gd name="T0" fmla="*/ 75 w 240"/>
              <a:gd name="T1" fmla="*/ 120 h 240"/>
              <a:gd name="T2" fmla="*/ 120 w 240"/>
              <a:gd name="T3" fmla="*/ 75 h 240"/>
              <a:gd name="T4" fmla="*/ 165 w 240"/>
              <a:gd name="T5" fmla="*/ 120 h 240"/>
              <a:gd name="T6" fmla="*/ 120 w 240"/>
              <a:gd name="T7" fmla="*/ 165 h 240"/>
              <a:gd name="T8" fmla="*/ 75 w 240"/>
              <a:gd name="T9" fmla="*/ 120 h 240"/>
              <a:gd name="T10" fmla="*/ 0 w 240"/>
              <a:gd name="T11" fmla="*/ 141 h 240"/>
              <a:gd name="T12" fmla="*/ 0 w 240"/>
              <a:gd name="T13" fmla="*/ 99 h 240"/>
              <a:gd name="T14" fmla="*/ 37 w 240"/>
              <a:gd name="T15" fmla="*/ 89 h 240"/>
              <a:gd name="T16" fmla="*/ 39 w 240"/>
              <a:gd name="T17" fmla="*/ 84 h 240"/>
              <a:gd name="T18" fmla="*/ 20 w 240"/>
              <a:gd name="T19" fmla="*/ 50 h 240"/>
              <a:gd name="T20" fmla="*/ 50 w 240"/>
              <a:gd name="T21" fmla="*/ 21 h 240"/>
              <a:gd name="T22" fmla="*/ 83 w 240"/>
              <a:gd name="T23" fmla="*/ 39 h 240"/>
              <a:gd name="T24" fmla="*/ 89 w 240"/>
              <a:gd name="T25" fmla="*/ 37 h 240"/>
              <a:gd name="T26" fmla="*/ 99 w 240"/>
              <a:gd name="T27" fmla="*/ 0 h 240"/>
              <a:gd name="T28" fmla="*/ 141 w 240"/>
              <a:gd name="T29" fmla="*/ 0 h 240"/>
              <a:gd name="T30" fmla="*/ 151 w 240"/>
              <a:gd name="T31" fmla="*/ 37 h 240"/>
              <a:gd name="T32" fmla="*/ 157 w 240"/>
              <a:gd name="T33" fmla="*/ 39 h 240"/>
              <a:gd name="T34" fmla="*/ 190 w 240"/>
              <a:gd name="T35" fmla="*/ 21 h 240"/>
              <a:gd name="T36" fmla="*/ 220 w 240"/>
              <a:gd name="T37" fmla="*/ 50 h 240"/>
              <a:gd name="T38" fmla="*/ 201 w 240"/>
              <a:gd name="T39" fmla="*/ 84 h 240"/>
              <a:gd name="T40" fmla="*/ 203 w 240"/>
              <a:gd name="T41" fmla="*/ 89 h 240"/>
              <a:gd name="T42" fmla="*/ 240 w 240"/>
              <a:gd name="T43" fmla="*/ 99 h 240"/>
              <a:gd name="T44" fmla="*/ 240 w 240"/>
              <a:gd name="T45" fmla="*/ 141 h 240"/>
              <a:gd name="T46" fmla="*/ 203 w 240"/>
              <a:gd name="T47" fmla="*/ 152 h 240"/>
              <a:gd name="T48" fmla="*/ 201 w 240"/>
              <a:gd name="T49" fmla="*/ 157 h 240"/>
              <a:gd name="T50" fmla="*/ 220 w 240"/>
              <a:gd name="T51" fmla="*/ 191 h 240"/>
              <a:gd name="T52" fmla="*/ 190 w 240"/>
              <a:gd name="T53" fmla="*/ 220 h 240"/>
              <a:gd name="T54" fmla="*/ 157 w 240"/>
              <a:gd name="T55" fmla="*/ 201 h 240"/>
              <a:gd name="T56" fmla="*/ 151 w 240"/>
              <a:gd name="T57" fmla="*/ 203 h 240"/>
              <a:gd name="T58" fmla="*/ 141 w 240"/>
              <a:gd name="T59" fmla="*/ 240 h 240"/>
              <a:gd name="T60" fmla="*/ 99 w 240"/>
              <a:gd name="T61" fmla="*/ 240 h 240"/>
              <a:gd name="T62" fmla="*/ 89 w 240"/>
              <a:gd name="T63" fmla="*/ 203 h 240"/>
              <a:gd name="T64" fmla="*/ 83 w 240"/>
              <a:gd name="T65" fmla="*/ 201 h 240"/>
              <a:gd name="T66" fmla="*/ 50 w 240"/>
              <a:gd name="T67" fmla="*/ 220 h 240"/>
              <a:gd name="T68" fmla="*/ 20 w 240"/>
              <a:gd name="T69" fmla="*/ 191 h 240"/>
              <a:gd name="T70" fmla="*/ 39 w 240"/>
              <a:gd name="T71" fmla="*/ 157 h 240"/>
              <a:gd name="T72" fmla="*/ 37 w 240"/>
              <a:gd name="T73" fmla="*/ 152 h 240"/>
              <a:gd name="T74" fmla="*/ 0 w 240"/>
              <a:gd name="T75" fmla="*/ 141 h 240"/>
              <a:gd name="T76" fmla="*/ 120 w 240"/>
              <a:gd name="T77" fmla="*/ 185 h 240"/>
              <a:gd name="T78" fmla="*/ 185 w 240"/>
              <a:gd name="T79" fmla="*/ 120 h 240"/>
              <a:gd name="T80" fmla="*/ 120 w 240"/>
              <a:gd name="T81" fmla="*/ 55 h 240"/>
              <a:gd name="T82" fmla="*/ 55 w 240"/>
              <a:gd name="T83" fmla="*/ 120 h 240"/>
              <a:gd name="T84" fmla="*/ 120 w 240"/>
              <a:gd name="T85" fmla="*/ 18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40">
                <a:moveTo>
                  <a:pt x="75" y="120"/>
                </a:moveTo>
                <a:cubicBezTo>
                  <a:pt x="75" y="95"/>
                  <a:pt x="95" y="75"/>
                  <a:pt x="120" y="75"/>
                </a:cubicBezTo>
                <a:cubicBezTo>
                  <a:pt x="145" y="75"/>
                  <a:pt x="165" y="95"/>
                  <a:pt x="165" y="120"/>
                </a:cubicBezTo>
                <a:cubicBezTo>
                  <a:pt x="165" y="145"/>
                  <a:pt x="145" y="165"/>
                  <a:pt x="120" y="165"/>
                </a:cubicBezTo>
                <a:cubicBezTo>
                  <a:pt x="95" y="165"/>
                  <a:pt x="75" y="145"/>
                  <a:pt x="75" y="120"/>
                </a:cubicBezTo>
                <a:close/>
                <a:moveTo>
                  <a:pt x="0" y="141"/>
                </a:moveTo>
                <a:cubicBezTo>
                  <a:pt x="0" y="99"/>
                  <a:pt x="0" y="99"/>
                  <a:pt x="0" y="99"/>
                </a:cubicBezTo>
                <a:cubicBezTo>
                  <a:pt x="37" y="89"/>
                  <a:pt x="37" y="89"/>
                  <a:pt x="37" y="89"/>
                </a:cubicBezTo>
                <a:cubicBezTo>
                  <a:pt x="38" y="87"/>
                  <a:pt x="38" y="85"/>
                  <a:pt x="39" y="84"/>
                </a:cubicBezTo>
                <a:cubicBezTo>
                  <a:pt x="20" y="50"/>
                  <a:pt x="20" y="50"/>
                  <a:pt x="20" y="50"/>
                </a:cubicBezTo>
                <a:cubicBezTo>
                  <a:pt x="50" y="21"/>
                  <a:pt x="50" y="21"/>
                  <a:pt x="50" y="21"/>
                </a:cubicBezTo>
                <a:cubicBezTo>
                  <a:pt x="83" y="39"/>
                  <a:pt x="83" y="39"/>
                  <a:pt x="83" y="39"/>
                </a:cubicBezTo>
                <a:cubicBezTo>
                  <a:pt x="85" y="39"/>
                  <a:pt x="87" y="38"/>
                  <a:pt x="89" y="37"/>
                </a:cubicBezTo>
                <a:cubicBezTo>
                  <a:pt x="99" y="0"/>
                  <a:pt x="99" y="0"/>
                  <a:pt x="99" y="0"/>
                </a:cubicBezTo>
                <a:cubicBezTo>
                  <a:pt x="141" y="0"/>
                  <a:pt x="141" y="0"/>
                  <a:pt x="141" y="0"/>
                </a:cubicBezTo>
                <a:cubicBezTo>
                  <a:pt x="151" y="37"/>
                  <a:pt x="151" y="37"/>
                  <a:pt x="151" y="37"/>
                </a:cubicBezTo>
                <a:cubicBezTo>
                  <a:pt x="153" y="38"/>
                  <a:pt x="155" y="39"/>
                  <a:pt x="157" y="39"/>
                </a:cubicBezTo>
                <a:cubicBezTo>
                  <a:pt x="190" y="21"/>
                  <a:pt x="190" y="21"/>
                  <a:pt x="190" y="21"/>
                </a:cubicBezTo>
                <a:cubicBezTo>
                  <a:pt x="220" y="50"/>
                  <a:pt x="220" y="50"/>
                  <a:pt x="220" y="50"/>
                </a:cubicBezTo>
                <a:cubicBezTo>
                  <a:pt x="201" y="84"/>
                  <a:pt x="201" y="84"/>
                  <a:pt x="201" y="84"/>
                </a:cubicBezTo>
                <a:cubicBezTo>
                  <a:pt x="202" y="85"/>
                  <a:pt x="202" y="87"/>
                  <a:pt x="203" y="89"/>
                </a:cubicBezTo>
                <a:cubicBezTo>
                  <a:pt x="240" y="99"/>
                  <a:pt x="240" y="99"/>
                  <a:pt x="240" y="99"/>
                </a:cubicBezTo>
                <a:cubicBezTo>
                  <a:pt x="240" y="141"/>
                  <a:pt x="240" y="141"/>
                  <a:pt x="240" y="141"/>
                </a:cubicBezTo>
                <a:cubicBezTo>
                  <a:pt x="203" y="152"/>
                  <a:pt x="203" y="152"/>
                  <a:pt x="203" y="152"/>
                </a:cubicBezTo>
                <a:cubicBezTo>
                  <a:pt x="202" y="153"/>
                  <a:pt x="202" y="155"/>
                  <a:pt x="201" y="157"/>
                </a:cubicBezTo>
                <a:cubicBezTo>
                  <a:pt x="220" y="191"/>
                  <a:pt x="220" y="191"/>
                  <a:pt x="220" y="191"/>
                </a:cubicBezTo>
                <a:cubicBezTo>
                  <a:pt x="190" y="220"/>
                  <a:pt x="190" y="220"/>
                  <a:pt x="190" y="220"/>
                </a:cubicBezTo>
                <a:cubicBezTo>
                  <a:pt x="157" y="201"/>
                  <a:pt x="157" y="201"/>
                  <a:pt x="157" y="201"/>
                </a:cubicBezTo>
                <a:cubicBezTo>
                  <a:pt x="155" y="202"/>
                  <a:pt x="153" y="203"/>
                  <a:pt x="151" y="203"/>
                </a:cubicBezTo>
                <a:cubicBezTo>
                  <a:pt x="141" y="240"/>
                  <a:pt x="141" y="240"/>
                  <a:pt x="141" y="240"/>
                </a:cubicBezTo>
                <a:cubicBezTo>
                  <a:pt x="99" y="240"/>
                  <a:pt x="99" y="240"/>
                  <a:pt x="99" y="240"/>
                </a:cubicBezTo>
                <a:cubicBezTo>
                  <a:pt x="89" y="203"/>
                  <a:pt x="89" y="203"/>
                  <a:pt x="89" y="203"/>
                </a:cubicBezTo>
                <a:cubicBezTo>
                  <a:pt x="87" y="203"/>
                  <a:pt x="85" y="202"/>
                  <a:pt x="83" y="201"/>
                </a:cubicBezTo>
                <a:cubicBezTo>
                  <a:pt x="50" y="220"/>
                  <a:pt x="50" y="220"/>
                  <a:pt x="50" y="220"/>
                </a:cubicBezTo>
                <a:cubicBezTo>
                  <a:pt x="20" y="191"/>
                  <a:pt x="20" y="191"/>
                  <a:pt x="20" y="191"/>
                </a:cubicBezTo>
                <a:cubicBezTo>
                  <a:pt x="39" y="157"/>
                  <a:pt x="39" y="157"/>
                  <a:pt x="39" y="157"/>
                </a:cubicBezTo>
                <a:cubicBezTo>
                  <a:pt x="38" y="155"/>
                  <a:pt x="38" y="153"/>
                  <a:pt x="37" y="152"/>
                </a:cubicBezTo>
                <a:lnTo>
                  <a:pt x="0" y="141"/>
                </a:lnTo>
                <a:close/>
                <a:moveTo>
                  <a:pt x="120" y="185"/>
                </a:moveTo>
                <a:cubicBezTo>
                  <a:pt x="156" y="185"/>
                  <a:pt x="185" y="156"/>
                  <a:pt x="185" y="120"/>
                </a:cubicBezTo>
                <a:cubicBezTo>
                  <a:pt x="185" y="84"/>
                  <a:pt x="156" y="55"/>
                  <a:pt x="120" y="55"/>
                </a:cubicBezTo>
                <a:cubicBezTo>
                  <a:pt x="84" y="55"/>
                  <a:pt x="55" y="84"/>
                  <a:pt x="55" y="120"/>
                </a:cubicBezTo>
                <a:cubicBezTo>
                  <a:pt x="55" y="156"/>
                  <a:pt x="84" y="185"/>
                  <a:pt x="120" y="185"/>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63" name="Mountain"/>
          <p:cNvGrpSpPr/>
          <p:nvPr/>
        </p:nvGrpSpPr>
        <p:grpSpPr>
          <a:xfrm>
            <a:off x="5931694" y="1796654"/>
            <a:ext cx="3202781" cy="3346847"/>
            <a:chOff x="7908925" y="2395538"/>
            <a:chExt cx="4270375" cy="4462463"/>
          </a:xfrm>
        </p:grpSpPr>
        <p:sp>
          <p:nvSpPr>
            <p:cNvPr id="10" name="Freeform 10"/>
            <p:cNvSpPr>
              <a:spLocks/>
            </p:cNvSpPr>
            <p:nvPr/>
          </p:nvSpPr>
          <p:spPr bwMode="auto">
            <a:xfrm>
              <a:off x="7908925" y="2395538"/>
              <a:ext cx="4270375" cy="4462463"/>
            </a:xfrm>
            <a:custGeom>
              <a:avLst/>
              <a:gdLst>
                <a:gd name="T0" fmla="*/ 0 w 2690"/>
                <a:gd name="T1" fmla="*/ 2811 h 2811"/>
                <a:gd name="T2" fmla="*/ 103 w 2690"/>
                <a:gd name="T3" fmla="*/ 2175 h 2811"/>
                <a:gd name="T4" fmla="*/ 328 w 2690"/>
                <a:gd name="T5" fmla="*/ 1720 h 2811"/>
                <a:gd name="T6" fmla="*/ 165 w 2690"/>
                <a:gd name="T7" fmla="*/ 1050 h 2811"/>
                <a:gd name="T8" fmla="*/ 19 w 2690"/>
                <a:gd name="T9" fmla="*/ 578 h 2811"/>
                <a:gd name="T10" fmla="*/ 22 w 2690"/>
                <a:gd name="T11" fmla="*/ 263 h 2811"/>
                <a:gd name="T12" fmla="*/ 50 w 2690"/>
                <a:gd name="T13" fmla="*/ 0 h 2811"/>
                <a:gd name="T14" fmla="*/ 415 w 2690"/>
                <a:gd name="T15" fmla="*/ 148 h 2811"/>
                <a:gd name="T16" fmla="*/ 626 w 2690"/>
                <a:gd name="T17" fmla="*/ 160 h 2811"/>
                <a:gd name="T18" fmla="*/ 767 w 2690"/>
                <a:gd name="T19" fmla="*/ 129 h 2811"/>
                <a:gd name="T20" fmla="*/ 978 w 2690"/>
                <a:gd name="T21" fmla="*/ 179 h 2811"/>
                <a:gd name="T22" fmla="*/ 1541 w 2690"/>
                <a:gd name="T23" fmla="*/ 160 h 2811"/>
                <a:gd name="T24" fmla="*/ 1824 w 2690"/>
                <a:gd name="T25" fmla="*/ 323 h 2811"/>
                <a:gd name="T26" fmla="*/ 2690 w 2690"/>
                <a:gd name="T27" fmla="*/ 249 h 2811"/>
                <a:gd name="T28" fmla="*/ 2690 w 2690"/>
                <a:gd name="T29" fmla="*/ 2811 h 2811"/>
                <a:gd name="T30" fmla="*/ 0 w 2690"/>
                <a:gd name="T31" fmla="*/ 2811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0" h="2811">
                  <a:moveTo>
                    <a:pt x="0" y="2811"/>
                  </a:moveTo>
                  <a:lnTo>
                    <a:pt x="103" y="2175"/>
                  </a:lnTo>
                  <a:lnTo>
                    <a:pt x="328" y="1720"/>
                  </a:lnTo>
                  <a:lnTo>
                    <a:pt x="165" y="1050"/>
                  </a:lnTo>
                  <a:lnTo>
                    <a:pt x="19" y="578"/>
                  </a:lnTo>
                  <a:lnTo>
                    <a:pt x="22" y="263"/>
                  </a:lnTo>
                  <a:lnTo>
                    <a:pt x="50" y="0"/>
                  </a:lnTo>
                  <a:lnTo>
                    <a:pt x="415" y="148"/>
                  </a:lnTo>
                  <a:lnTo>
                    <a:pt x="626" y="160"/>
                  </a:lnTo>
                  <a:lnTo>
                    <a:pt x="767" y="129"/>
                  </a:lnTo>
                  <a:lnTo>
                    <a:pt x="978" y="179"/>
                  </a:lnTo>
                  <a:lnTo>
                    <a:pt x="1541" y="160"/>
                  </a:lnTo>
                  <a:lnTo>
                    <a:pt x="1824" y="323"/>
                  </a:lnTo>
                  <a:lnTo>
                    <a:pt x="2690" y="249"/>
                  </a:lnTo>
                  <a:lnTo>
                    <a:pt x="2690" y="2811"/>
                  </a:lnTo>
                  <a:lnTo>
                    <a:pt x="0" y="2811"/>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7988300" y="2395538"/>
              <a:ext cx="4191000" cy="1031875"/>
            </a:xfrm>
            <a:custGeom>
              <a:avLst/>
              <a:gdLst>
                <a:gd name="T0" fmla="*/ 0 w 2640"/>
                <a:gd name="T1" fmla="*/ 0 h 650"/>
                <a:gd name="T2" fmla="*/ 24 w 2640"/>
                <a:gd name="T3" fmla="*/ 343 h 650"/>
                <a:gd name="T4" fmla="*/ 278 w 2640"/>
                <a:gd name="T5" fmla="*/ 359 h 650"/>
                <a:gd name="T6" fmla="*/ 604 w 2640"/>
                <a:gd name="T7" fmla="*/ 446 h 650"/>
                <a:gd name="T8" fmla="*/ 952 w 2640"/>
                <a:gd name="T9" fmla="*/ 470 h 650"/>
                <a:gd name="T10" fmla="*/ 1436 w 2640"/>
                <a:gd name="T11" fmla="*/ 470 h 650"/>
                <a:gd name="T12" fmla="*/ 1726 w 2640"/>
                <a:gd name="T13" fmla="*/ 650 h 650"/>
                <a:gd name="T14" fmla="*/ 2640 w 2640"/>
                <a:gd name="T15" fmla="*/ 498 h 650"/>
                <a:gd name="T16" fmla="*/ 2640 w 2640"/>
                <a:gd name="T17" fmla="*/ 249 h 650"/>
                <a:gd name="T18" fmla="*/ 1774 w 2640"/>
                <a:gd name="T19" fmla="*/ 323 h 650"/>
                <a:gd name="T20" fmla="*/ 1491 w 2640"/>
                <a:gd name="T21" fmla="*/ 160 h 650"/>
                <a:gd name="T22" fmla="*/ 928 w 2640"/>
                <a:gd name="T23" fmla="*/ 179 h 650"/>
                <a:gd name="T24" fmla="*/ 717 w 2640"/>
                <a:gd name="T25" fmla="*/ 129 h 650"/>
                <a:gd name="T26" fmla="*/ 576 w 2640"/>
                <a:gd name="T27" fmla="*/ 160 h 650"/>
                <a:gd name="T28" fmla="*/ 365 w 2640"/>
                <a:gd name="T29" fmla="*/ 148 h 650"/>
                <a:gd name="T30" fmla="*/ 0 w 2640"/>
                <a:gd name="T3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0" h="650">
                  <a:moveTo>
                    <a:pt x="0" y="0"/>
                  </a:moveTo>
                  <a:lnTo>
                    <a:pt x="24" y="343"/>
                  </a:lnTo>
                  <a:lnTo>
                    <a:pt x="278" y="359"/>
                  </a:lnTo>
                  <a:lnTo>
                    <a:pt x="604" y="446"/>
                  </a:lnTo>
                  <a:lnTo>
                    <a:pt x="952" y="470"/>
                  </a:lnTo>
                  <a:lnTo>
                    <a:pt x="1436" y="470"/>
                  </a:lnTo>
                  <a:lnTo>
                    <a:pt x="1726" y="650"/>
                  </a:lnTo>
                  <a:lnTo>
                    <a:pt x="2640" y="498"/>
                  </a:lnTo>
                  <a:lnTo>
                    <a:pt x="2640" y="249"/>
                  </a:lnTo>
                  <a:lnTo>
                    <a:pt x="1774" y="323"/>
                  </a:lnTo>
                  <a:lnTo>
                    <a:pt x="1491" y="160"/>
                  </a:lnTo>
                  <a:lnTo>
                    <a:pt x="928" y="179"/>
                  </a:lnTo>
                  <a:lnTo>
                    <a:pt x="717" y="129"/>
                  </a:lnTo>
                  <a:lnTo>
                    <a:pt x="576" y="160"/>
                  </a:lnTo>
                  <a:lnTo>
                    <a:pt x="365" y="148"/>
                  </a:lnTo>
                  <a:lnTo>
                    <a:pt x="0" y="0"/>
                  </a:lnTo>
                  <a:close/>
                </a:path>
              </a:pathLst>
            </a:custGeom>
            <a:solidFill>
              <a:srgbClr val="5A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7939088" y="2395538"/>
              <a:ext cx="490537" cy="2730500"/>
            </a:xfrm>
            <a:custGeom>
              <a:avLst/>
              <a:gdLst>
                <a:gd name="T0" fmla="*/ 31 w 309"/>
                <a:gd name="T1" fmla="*/ 0 h 1720"/>
                <a:gd name="T2" fmla="*/ 72 w 309"/>
                <a:gd name="T3" fmla="*/ 573 h 1720"/>
                <a:gd name="T4" fmla="*/ 309 w 309"/>
                <a:gd name="T5" fmla="*/ 1720 h 1720"/>
                <a:gd name="T6" fmla="*/ 0 w 309"/>
                <a:gd name="T7" fmla="*/ 578 h 1720"/>
                <a:gd name="T8" fmla="*/ 3 w 309"/>
                <a:gd name="T9" fmla="*/ 263 h 1720"/>
                <a:gd name="T10" fmla="*/ 31 w 309"/>
                <a:gd name="T11" fmla="*/ 0 h 1720"/>
              </a:gdLst>
              <a:ahLst/>
              <a:cxnLst>
                <a:cxn ang="0">
                  <a:pos x="T0" y="T1"/>
                </a:cxn>
                <a:cxn ang="0">
                  <a:pos x="T2" y="T3"/>
                </a:cxn>
                <a:cxn ang="0">
                  <a:pos x="T4" y="T5"/>
                </a:cxn>
                <a:cxn ang="0">
                  <a:pos x="T6" y="T7"/>
                </a:cxn>
                <a:cxn ang="0">
                  <a:pos x="T8" y="T9"/>
                </a:cxn>
                <a:cxn ang="0">
                  <a:pos x="T10" y="T11"/>
                </a:cxn>
              </a:cxnLst>
              <a:rect l="0" t="0" r="r" b="b"/>
              <a:pathLst>
                <a:path w="309" h="1720">
                  <a:moveTo>
                    <a:pt x="31" y="0"/>
                  </a:moveTo>
                  <a:lnTo>
                    <a:pt x="72" y="573"/>
                  </a:lnTo>
                  <a:lnTo>
                    <a:pt x="309" y="1720"/>
                  </a:lnTo>
                  <a:lnTo>
                    <a:pt x="0" y="578"/>
                  </a:lnTo>
                  <a:lnTo>
                    <a:pt x="3" y="263"/>
                  </a:lnTo>
                  <a:lnTo>
                    <a:pt x="31"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8072438" y="5126038"/>
              <a:ext cx="357187" cy="722313"/>
            </a:xfrm>
            <a:custGeom>
              <a:avLst/>
              <a:gdLst>
                <a:gd name="T0" fmla="*/ 225 w 225"/>
                <a:gd name="T1" fmla="*/ 0 h 455"/>
                <a:gd name="T2" fmla="*/ 199 w 225"/>
                <a:gd name="T3" fmla="*/ 345 h 455"/>
                <a:gd name="T4" fmla="*/ 0 w 225"/>
                <a:gd name="T5" fmla="*/ 455 h 455"/>
                <a:gd name="T6" fmla="*/ 225 w 225"/>
                <a:gd name="T7" fmla="*/ 0 h 455"/>
              </a:gdLst>
              <a:ahLst/>
              <a:cxnLst>
                <a:cxn ang="0">
                  <a:pos x="T0" y="T1"/>
                </a:cxn>
                <a:cxn ang="0">
                  <a:pos x="T2" y="T3"/>
                </a:cxn>
                <a:cxn ang="0">
                  <a:pos x="T4" y="T5"/>
                </a:cxn>
                <a:cxn ang="0">
                  <a:pos x="T6" y="T7"/>
                </a:cxn>
              </a:cxnLst>
              <a:rect l="0" t="0" r="r" b="b"/>
              <a:pathLst>
                <a:path w="225" h="455">
                  <a:moveTo>
                    <a:pt x="225" y="0"/>
                  </a:moveTo>
                  <a:lnTo>
                    <a:pt x="199" y="345"/>
                  </a:lnTo>
                  <a:lnTo>
                    <a:pt x="0" y="455"/>
                  </a:lnTo>
                  <a:lnTo>
                    <a:pt x="225"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7908925" y="5848350"/>
              <a:ext cx="427037" cy="1009650"/>
            </a:xfrm>
            <a:custGeom>
              <a:avLst/>
              <a:gdLst>
                <a:gd name="T0" fmla="*/ 103 w 269"/>
                <a:gd name="T1" fmla="*/ 0 h 636"/>
                <a:gd name="T2" fmla="*/ 141 w 269"/>
                <a:gd name="T3" fmla="*/ 252 h 636"/>
                <a:gd name="T4" fmla="*/ 269 w 269"/>
                <a:gd name="T5" fmla="*/ 348 h 636"/>
                <a:gd name="T6" fmla="*/ 118 w 269"/>
                <a:gd name="T7" fmla="*/ 425 h 636"/>
                <a:gd name="T8" fmla="*/ 0 w 269"/>
                <a:gd name="T9" fmla="*/ 636 h 636"/>
                <a:gd name="T10" fmla="*/ 103 w 269"/>
                <a:gd name="T11" fmla="*/ 0 h 636"/>
              </a:gdLst>
              <a:ahLst/>
              <a:cxnLst>
                <a:cxn ang="0">
                  <a:pos x="T0" y="T1"/>
                </a:cxn>
                <a:cxn ang="0">
                  <a:pos x="T2" y="T3"/>
                </a:cxn>
                <a:cxn ang="0">
                  <a:pos x="T4" y="T5"/>
                </a:cxn>
                <a:cxn ang="0">
                  <a:pos x="T6" y="T7"/>
                </a:cxn>
                <a:cxn ang="0">
                  <a:pos x="T8" y="T9"/>
                </a:cxn>
                <a:cxn ang="0">
                  <a:pos x="T10" y="T11"/>
                </a:cxn>
              </a:cxnLst>
              <a:rect l="0" t="0" r="r" b="b"/>
              <a:pathLst>
                <a:path w="269" h="636">
                  <a:moveTo>
                    <a:pt x="103" y="0"/>
                  </a:moveTo>
                  <a:lnTo>
                    <a:pt x="141" y="252"/>
                  </a:lnTo>
                  <a:lnTo>
                    <a:pt x="269" y="348"/>
                  </a:lnTo>
                  <a:lnTo>
                    <a:pt x="118" y="425"/>
                  </a:lnTo>
                  <a:lnTo>
                    <a:pt x="0" y="636"/>
                  </a:lnTo>
                  <a:lnTo>
                    <a:pt x="103"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8026400" y="2940050"/>
              <a:ext cx="252412" cy="977900"/>
            </a:xfrm>
            <a:custGeom>
              <a:avLst/>
              <a:gdLst>
                <a:gd name="T0" fmla="*/ 0 w 159"/>
                <a:gd name="T1" fmla="*/ 0 h 616"/>
                <a:gd name="T2" fmla="*/ 159 w 159"/>
                <a:gd name="T3" fmla="*/ 285 h 616"/>
                <a:gd name="T4" fmla="*/ 96 w 159"/>
                <a:gd name="T5" fmla="*/ 616 h 616"/>
                <a:gd name="T6" fmla="*/ 17 w 159"/>
                <a:gd name="T7" fmla="*/ 230 h 616"/>
                <a:gd name="T8" fmla="*/ 0 w 159"/>
                <a:gd name="T9" fmla="*/ 0 h 616"/>
              </a:gdLst>
              <a:ahLst/>
              <a:cxnLst>
                <a:cxn ang="0">
                  <a:pos x="T0" y="T1"/>
                </a:cxn>
                <a:cxn ang="0">
                  <a:pos x="T2" y="T3"/>
                </a:cxn>
                <a:cxn ang="0">
                  <a:pos x="T4" y="T5"/>
                </a:cxn>
                <a:cxn ang="0">
                  <a:pos x="T6" y="T7"/>
                </a:cxn>
                <a:cxn ang="0">
                  <a:pos x="T8" y="T9"/>
                </a:cxn>
              </a:cxnLst>
              <a:rect l="0" t="0" r="r" b="b"/>
              <a:pathLst>
                <a:path w="159" h="616">
                  <a:moveTo>
                    <a:pt x="0" y="0"/>
                  </a:moveTo>
                  <a:lnTo>
                    <a:pt x="159" y="285"/>
                  </a:lnTo>
                  <a:lnTo>
                    <a:pt x="96" y="616"/>
                  </a:lnTo>
                  <a:lnTo>
                    <a:pt x="17" y="230"/>
                  </a:lnTo>
                  <a:lnTo>
                    <a:pt x="0"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8859838" y="4900613"/>
              <a:ext cx="1735137" cy="1176338"/>
            </a:xfrm>
            <a:custGeom>
              <a:avLst/>
              <a:gdLst>
                <a:gd name="T0" fmla="*/ 0 w 1093"/>
                <a:gd name="T1" fmla="*/ 0 h 741"/>
                <a:gd name="T2" fmla="*/ 106 w 1093"/>
                <a:gd name="T3" fmla="*/ 626 h 741"/>
                <a:gd name="T4" fmla="*/ 489 w 1093"/>
                <a:gd name="T5" fmla="*/ 566 h 741"/>
                <a:gd name="T6" fmla="*/ 1093 w 1093"/>
                <a:gd name="T7" fmla="*/ 741 h 741"/>
                <a:gd name="T8" fmla="*/ 650 w 1093"/>
                <a:gd name="T9" fmla="*/ 235 h 741"/>
                <a:gd name="T10" fmla="*/ 0 w 1093"/>
                <a:gd name="T11" fmla="*/ 0 h 741"/>
              </a:gdLst>
              <a:ahLst/>
              <a:cxnLst>
                <a:cxn ang="0">
                  <a:pos x="T0" y="T1"/>
                </a:cxn>
                <a:cxn ang="0">
                  <a:pos x="T2" y="T3"/>
                </a:cxn>
                <a:cxn ang="0">
                  <a:pos x="T4" y="T5"/>
                </a:cxn>
                <a:cxn ang="0">
                  <a:pos x="T6" y="T7"/>
                </a:cxn>
                <a:cxn ang="0">
                  <a:pos x="T8" y="T9"/>
                </a:cxn>
                <a:cxn ang="0">
                  <a:pos x="T10" y="T11"/>
                </a:cxn>
              </a:cxnLst>
              <a:rect l="0" t="0" r="r" b="b"/>
              <a:pathLst>
                <a:path w="1093" h="741">
                  <a:moveTo>
                    <a:pt x="0" y="0"/>
                  </a:moveTo>
                  <a:lnTo>
                    <a:pt x="106" y="626"/>
                  </a:lnTo>
                  <a:lnTo>
                    <a:pt x="489" y="566"/>
                  </a:lnTo>
                  <a:lnTo>
                    <a:pt x="1093" y="741"/>
                  </a:lnTo>
                  <a:lnTo>
                    <a:pt x="650" y="235"/>
                  </a:lnTo>
                  <a:lnTo>
                    <a:pt x="0"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9480550" y="4146550"/>
              <a:ext cx="1784350" cy="1104900"/>
            </a:xfrm>
            <a:custGeom>
              <a:avLst/>
              <a:gdLst>
                <a:gd name="T0" fmla="*/ 1124 w 1124"/>
                <a:gd name="T1" fmla="*/ 696 h 696"/>
                <a:gd name="T2" fmla="*/ 0 w 1124"/>
                <a:gd name="T3" fmla="*/ 0 h 696"/>
                <a:gd name="T4" fmla="*/ 554 w 1124"/>
                <a:gd name="T5" fmla="*/ 86 h 696"/>
                <a:gd name="T6" fmla="*/ 755 w 1124"/>
                <a:gd name="T7" fmla="*/ 46 h 696"/>
                <a:gd name="T8" fmla="*/ 1124 w 1124"/>
                <a:gd name="T9" fmla="*/ 696 h 696"/>
              </a:gdLst>
              <a:ahLst/>
              <a:cxnLst>
                <a:cxn ang="0">
                  <a:pos x="T0" y="T1"/>
                </a:cxn>
                <a:cxn ang="0">
                  <a:pos x="T2" y="T3"/>
                </a:cxn>
                <a:cxn ang="0">
                  <a:pos x="T4" y="T5"/>
                </a:cxn>
                <a:cxn ang="0">
                  <a:pos x="T6" y="T7"/>
                </a:cxn>
                <a:cxn ang="0">
                  <a:pos x="T8" y="T9"/>
                </a:cxn>
              </a:cxnLst>
              <a:rect l="0" t="0" r="r" b="b"/>
              <a:pathLst>
                <a:path w="1124" h="696">
                  <a:moveTo>
                    <a:pt x="1124" y="696"/>
                  </a:moveTo>
                  <a:lnTo>
                    <a:pt x="0" y="0"/>
                  </a:lnTo>
                  <a:lnTo>
                    <a:pt x="554" y="86"/>
                  </a:lnTo>
                  <a:lnTo>
                    <a:pt x="755" y="46"/>
                  </a:lnTo>
                  <a:lnTo>
                    <a:pt x="1124" y="696"/>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10267950" y="3141663"/>
              <a:ext cx="460375" cy="776288"/>
            </a:xfrm>
            <a:custGeom>
              <a:avLst/>
              <a:gdLst>
                <a:gd name="T0" fmla="*/ 0 w 290"/>
                <a:gd name="T1" fmla="*/ 0 h 489"/>
                <a:gd name="T2" fmla="*/ 65 w 290"/>
                <a:gd name="T3" fmla="*/ 489 h 489"/>
                <a:gd name="T4" fmla="*/ 290 w 290"/>
                <a:gd name="T5" fmla="*/ 180 h 489"/>
                <a:gd name="T6" fmla="*/ 0 w 290"/>
                <a:gd name="T7" fmla="*/ 0 h 489"/>
              </a:gdLst>
              <a:ahLst/>
              <a:cxnLst>
                <a:cxn ang="0">
                  <a:pos x="T0" y="T1"/>
                </a:cxn>
                <a:cxn ang="0">
                  <a:pos x="T2" y="T3"/>
                </a:cxn>
                <a:cxn ang="0">
                  <a:pos x="T4" y="T5"/>
                </a:cxn>
                <a:cxn ang="0">
                  <a:pos x="T6" y="T7"/>
                </a:cxn>
              </a:cxnLst>
              <a:rect l="0" t="0" r="r" b="b"/>
              <a:pathLst>
                <a:path w="290" h="489">
                  <a:moveTo>
                    <a:pt x="0" y="0"/>
                  </a:moveTo>
                  <a:lnTo>
                    <a:pt x="65" y="489"/>
                  </a:lnTo>
                  <a:lnTo>
                    <a:pt x="290" y="180"/>
                  </a:lnTo>
                  <a:lnTo>
                    <a:pt x="0"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8429625" y="2965450"/>
              <a:ext cx="274637" cy="906463"/>
            </a:xfrm>
            <a:custGeom>
              <a:avLst/>
              <a:gdLst>
                <a:gd name="T0" fmla="*/ 173 w 173"/>
                <a:gd name="T1" fmla="*/ 46 h 571"/>
                <a:gd name="T2" fmla="*/ 0 w 173"/>
                <a:gd name="T3" fmla="*/ 0 h 571"/>
                <a:gd name="T4" fmla="*/ 58 w 173"/>
                <a:gd name="T5" fmla="*/ 571 h 571"/>
                <a:gd name="T6" fmla="*/ 80 w 173"/>
                <a:gd name="T7" fmla="*/ 267 h 571"/>
                <a:gd name="T8" fmla="*/ 173 w 173"/>
                <a:gd name="T9" fmla="*/ 46 h 571"/>
              </a:gdLst>
              <a:ahLst/>
              <a:cxnLst>
                <a:cxn ang="0">
                  <a:pos x="T0" y="T1"/>
                </a:cxn>
                <a:cxn ang="0">
                  <a:pos x="T2" y="T3"/>
                </a:cxn>
                <a:cxn ang="0">
                  <a:pos x="T4" y="T5"/>
                </a:cxn>
                <a:cxn ang="0">
                  <a:pos x="T6" y="T7"/>
                </a:cxn>
                <a:cxn ang="0">
                  <a:pos x="T8" y="T9"/>
                </a:cxn>
              </a:cxnLst>
              <a:rect l="0" t="0" r="r" b="b"/>
              <a:pathLst>
                <a:path w="173" h="571">
                  <a:moveTo>
                    <a:pt x="173" y="46"/>
                  </a:moveTo>
                  <a:lnTo>
                    <a:pt x="0" y="0"/>
                  </a:lnTo>
                  <a:lnTo>
                    <a:pt x="58" y="571"/>
                  </a:lnTo>
                  <a:lnTo>
                    <a:pt x="80" y="267"/>
                  </a:lnTo>
                  <a:lnTo>
                    <a:pt x="173" y="46"/>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10861675" y="5605463"/>
              <a:ext cx="838200" cy="749300"/>
            </a:xfrm>
            <a:custGeom>
              <a:avLst/>
              <a:gdLst>
                <a:gd name="T0" fmla="*/ 0 w 528"/>
                <a:gd name="T1" fmla="*/ 319 h 472"/>
                <a:gd name="T2" fmla="*/ 528 w 528"/>
                <a:gd name="T3" fmla="*/ 472 h 472"/>
                <a:gd name="T4" fmla="*/ 405 w 528"/>
                <a:gd name="T5" fmla="*/ 0 h 472"/>
                <a:gd name="T6" fmla="*/ 305 w 528"/>
                <a:gd name="T7" fmla="*/ 261 h 472"/>
                <a:gd name="T8" fmla="*/ 0 w 528"/>
                <a:gd name="T9" fmla="*/ 319 h 472"/>
              </a:gdLst>
              <a:ahLst/>
              <a:cxnLst>
                <a:cxn ang="0">
                  <a:pos x="T0" y="T1"/>
                </a:cxn>
                <a:cxn ang="0">
                  <a:pos x="T2" y="T3"/>
                </a:cxn>
                <a:cxn ang="0">
                  <a:pos x="T4" y="T5"/>
                </a:cxn>
                <a:cxn ang="0">
                  <a:pos x="T6" y="T7"/>
                </a:cxn>
                <a:cxn ang="0">
                  <a:pos x="T8" y="T9"/>
                </a:cxn>
              </a:cxnLst>
              <a:rect l="0" t="0" r="r" b="b"/>
              <a:pathLst>
                <a:path w="528" h="472">
                  <a:moveTo>
                    <a:pt x="0" y="319"/>
                  </a:moveTo>
                  <a:lnTo>
                    <a:pt x="528" y="472"/>
                  </a:lnTo>
                  <a:lnTo>
                    <a:pt x="405" y="0"/>
                  </a:lnTo>
                  <a:lnTo>
                    <a:pt x="305" y="261"/>
                  </a:lnTo>
                  <a:lnTo>
                    <a:pt x="0" y="319"/>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8993188" y="3403600"/>
              <a:ext cx="844550" cy="388938"/>
            </a:xfrm>
            <a:custGeom>
              <a:avLst/>
              <a:gdLst>
                <a:gd name="T0" fmla="*/ 0 w 532"/>
                <a:gd name="T1" fmla="*/ 0 h 245"/>
                <a:gd name="T2" fmla="*/ 341 w 532"/>
                <a:gd name="T3" fmla="*/ 245 h 245"/>
                <a:gd name="T4" fmla="*/ 314 w 532"/>
                <a:gd name="T5" fmla="*/ 120 h 245"/>
                <a:gd name="T6" fmla="*/ 532 w 532"/>
                <a:gd name="T7" fmla="*/ 46 h 245"/>
                <a:gd name="T8" fmla="*/ 0 w 532"/>
                <a:gd name="T9" fmla="*/ 0 h 245"/>
              </a:gdLst>
              <a:ahLst/>
              <a:cxnLst>
                <a:cxn ang="0">
                  <a:pos x="T0" y="T1"/>
                </a:cxn>
                <a:cxn ang="0">
                  <a:pos x="T2" y="T3"/>
                </a:cxn>
                <a:cxn ang="0">
                  <a:pos x="T4" y="T5"/>
                </a:cxn>
                <a:cxn ang="0">
                  <a:pos x="T6" y="T7"/>
                </a:cxn>
                <a:cxn ang="0">
                  <a:pos x="T8" y="T9"/>
                </a:cxn>
              </a:cxnLst>
              <a:rect l="0" t="0" r="r" b="b"/>
              <a:pathLst>
                <a:path w="532" h="245">
                  <a:moveTo>
                    <a:pt x="0" y="0"/>
                  </a:moveTo>
                  <a:lnTo>
                    <a:pt x="341" y="245"/>
                  </a:lnTo>
                  <a:lnTo>
                    <a:pt x="314" y="120"/>
                  </a:lnTo>
                  <a:lnTo>
                    <a:pt x="532" y="46"/>
                  </a:lnTo>
                  <a:lnTo>
                    <a:pt x="0"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51" name="Rope"/>
          <p:cNvSpPr>
            <a:spLocks/>
          </p:cNvSpPr>
          <p:nvPr/>
        </p:nvSpPr>
        <p:spPr bwMode="auto">
          <a:xfrm>
            <a:off x="5754291" y="1145381"/>
            <a:ext cx="1270397" cy="1844279"/>
          </a:xfrm>
          <a:custGeom>
            <a:avLst/>
            <a:gdLst>
              <a:gd name="T0" fmla="*/ 1067 w 1067"/>
              <a:gd name="T1" fmla="*/ 0 h 1549"/>
              <a:gd name="T2" fmla="*/ 197 w 1067"/>
              <a:gd name="T3" fmla="*/ 551 h 1549"/>
              <a:gd name="T4" fmla="*/ 0 w 1067"/>
              <a:gd name="T5" fmla="*/ 1549 h 1549"/>
            </a:gdLst>
            <a:ahLst/>
            <a:cxnLst>
              <a:cxn ang="0">
                <a:pos x="T0" y="T1"/>
              </a:cxn>
              <a:cxn ang="0">
                <a:pos x="T2" y="T3"/>
              </a:cxn>
              <a:cxn ang="0">
                <a:pos x="T4" y="T5"/>
              </a:cxn>
            </a:cxnLst>
            <a:rect l="0" t="0" r="r" b="b"/>
            <a:pathLst>
              <a:path w="1067" h="1549">
                <a:moveTo>
                  <a:pt x="1067" y="0"/>
                </a:moveTo>
                <a:lnTo>
                  <a:pt x="197" y="551"/>
                </a:lnTo>
                <a:lnTo>
                  <a:pt x="0" y="1549"/>
                </a:lnTo>
              </a:path>
            </a:pathLst>
          </a:custGeom>
          <a:noFill/>
          <a:ln w="30163" cap="rnd">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62" name="Man"/>
          <p:cNvGrpSpPr/>
          <p:nvPr/>
        </p:nvGrpSpPr>
        <p:grpSpPr>
          <a:xfrm>
            <a:off x="5186022" y="2512745"/>
            <a:ext cx="733425" cy="1772841"/>
            <a:chOff x="6946900" y="3598863"/>
            <a:chExt cx="977900" cy="2363788"/>
          </a:xfrm>
        </p:grpSpPr>
        <p:sp>
          <p:nvSpPr>
            <p:cNvPr id="22" name="Freeform 22"/>
            <p:cNvSpPr>
              <a:spLocks/>
            </p:cNvSpPr>
            <p:nvPr/>
          </p:nvSpPr>
          <p:spPr bwMode="auto">
            <a:xfrm>
              <a:off x="6946900" y="3716338"/>
              <a:ext cx="288925" cy="300038"/>
            </a:xfrm>
            <a:custGeom>
              <a:avLst/>
              <a:gdLst>
                <a:gd name="T0" fmla="*/ 73 w 76"/>
                <a:gd name="T1" fmla="*/ 64 h 79"/>
                <a:gd name="T2" fmla="*/ 66 w 76"/>
                <a:gd name="T3" fmla="*/ 55 h 79"/>
                <a:gd name="T4" fmla="*/ 60 w 76"/>
                <a:gd name="T5" fmla="*/ 46 h 79"/>
                <a:gd name="T6" fmla="*/ 61 w 76"/>
                <a:gd name="T7" fmla="*/ 39 h 79"/>
                <a:gd name="T8" fmla="*/ 68 w 76"/>
                <a:gd name="T9" fmla="*/ 36 h 79"/>
                <a:gd name="T10" fmla="*/ 68 w 76"/>
                <a:gd name="T11" fmla="*/ 31 h 79"/>
                <a:gd name="T12" fmla="*/ 59 w 76"/>
                <a:gd name="T13" fmla="*/ 21 h 79"/>
                <a:gd name="T14" fmla="*/ 52 w 76"/>
                <a:gd name="T15" fmla="*/ 6 h 79"/>
                <a:gd name="T16" fmla="*/ 48 w 76"/>
                <a:gd name="T17" fmla="*/ 6 h 79"/>
                <a:gd name="T18" fmla="*/ 39 w 76"/>
                <a:gd name="T19" fmla="*/ 0 h 79"/>
                <a:gd name="T20" fmla="*/ 24 w 76"/>
                <a:gd name="T21" fmla="*/ 67 h 79"/>
                <a:gd name="T22" fmla="*/ 55 w 76"/>
                <a:gd name="T23" fmla="*/ 78 h 79"/>
                <a:gd name="T24" fmla="*/ 73 w 76"/>
                <a:gd name="T25" fmla="*/ 78 h 79"/>
                <a:gd name="T26" fmla="*/ 75 w 76"/>
                <a:gd name="T27" fmla="*/ 75 h 79"/>
                <a:gd name="T28" fmla="*/ 73 w 76"/>
                <a:gd name="T29" fmla="*/ 6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9">
                  <a:moveTo>
                    <a:pt x="73" y="64"/>
                  </a:moveTo>
                  <a:cubicBezTo>
                    <a:pt x="72" y="61"/>
                    <a:pt x="69" y="58"/>
                    <a:pt x="66" y="55"/>
                  </a:cubicBezTo>
                  <a:cubicBezTo>
                    <a:pt x="64" y="53"/>
                    <a:pt x="61" y="50"/>
                    <a:pt x="60" y="46"/>
                  </a:cubicBezTo>
                  <a:cubicBezTo>
                    <a:pt x="59" y="44"/>
                    <a:pt x="59" y="41"/>
                    <a:pt x="61" y="39"/>
                  </a:cubicBezTo>
                  <a:cubicBezTo>
                    <a:pt x="63" y="38"/>
                    <a:pt x="66" y="38"/>
                    <a:pt x="68" y="36"/>
                  </a:cubicBezTo>
                  <a:cubicBezTo>
                    <a:pt x="69" y="35"/>
                    <a:pt x="68" y="33"/>
                    <a:pt x="68" y="31"/>
                  </a:cubicBezTo>
                  <a:cubicBezTo>
                    <a:pt x="66" y="27"/>
                    <a:pt x="62" y="24"/>
                    <a:pt x="59" y="21"/>
                  </a:cubicBezTo>
                  <a:cubicBezTo>
                    <a:pt x="56" y="16"/>
                    <a:pt x="54" y="11"/>
                    <a:pt x="52" y="6"/>
                  </a:cubicBezTo>
                  <a:cubicBezTo>
                    <a:pt x="50" y="6"/>
                    <a:pt x="48" y="6"/>
                    <a:pt x="48" y="6"/>
                  </a:cubicBezTo>
                  <a:cubicBezTo>
                    <a:pt x="48" y="6"/>
                    <a:pt x="45" y="0"/>
                    <a:pt x="39" y="0"/>
                  </a:cubicBezTo>
                  <a:cubicBezTo>
                    <a:pt x="0" y="26"/>
                    <a:pt x="16" y="55"/>
                    <a:pt x="24" y="67"/>
                  </a:cubicBezTo>
                  <a:cubicBezTo>
                    <a:pt x="31" y="79"/>
                    <a:pt x="50" y="79"/>
                    <a:pt x="55" y="78"/>
                  </a:cubicBezTo>
                  <a:cubicBezTo>
                    <a:pt x="60" y="77"/>
                    <a:pt x="67" y="76"/>
                    <a:pt x="73" y="78"/>
                  </a:cubicBezTo>
                  <a:cubicBezTo>
                    <a:pt x="74" y="77"/>
                    <a:pt x="74" y="76"/>
                    <a:pt x="75" y="75"/>
                  </a:cubicBezTo>
                  <a:cubicBezTo>
                    <a:pt x="76" y="71"/>
                    <a:pt x="75" y="67"/>
                    <a:pt x="73" y="6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7143750" y="3738563"/>
              <a:ext cx="277812" cy="282575"/>
            </a:xfrm>
            <a:custGeom>
              <a:avLst/>
              <a:gdLst>
                <a:gd name="T0" fmla="*/ 63 w 73"/>
                <a:gd name="T1" fmla="*/ 61 h 74"/>
                <a:gd name="T2" fmla="*/ 56 w 73"/>
                <a:gd name="T3" fmla="*/ 37 h 74"/>
                <a:gd name="T4" fmla="*/ 50 w 73"/>
                <a:gd name="T5" fmla="*/ 20 h 74"/>
                <a:gd name="T6" fmla="*/ 40 w 73"/>
                <a:gd name="T7" fmla="*/ 12 h 74"/>
                <a:gd name="T8" fmla="*/ 35 w 73"/>
                <a:gd name="T9" fmla="*/ 6 h 74"/>
                <a:gd name="T10" fmla="*/ 21 w 73"/>
                <a:gd name="T11" fmla="*/ 6 h 74"/>
                <a:gd name="T12" fmla="*/ 20 w 73"/>
                <a:gd name="T13" fmla="*/ 5 h 74"/>
                <a:gd name="T14" fmla="*/ 0 w 73"/>
                <a:gd name="T15" fmla="*/ 0 h 74"/>
                <a:gd name="T16" fmla="*/ 7 w 73"/>
                <a:gd name="T17" fmla="*/ 15 h 74"/>
                <a:gd name="T18" fmla="*/ 16 w 73"/>
                <a:gd name="T19" fmla="*/ 25 h 74"/>
                <a:gd name="T20" fmla="*/ 16 w 73"/>
                <a:gd name="T21" fmla="*/ 30 h 74"/>
                <a:gd name="T22" fmla="*/ 9 w 73"/>
                <a:gd name="T23" fmla="*/ 33 h 74"/>
                <a:gd name="T24" fmla="*/ 8 w 73"/>
                <a:gd name="T25" fmla="*/ 40 h 74"/>
                <a:gd name="T26" fmla="*/ 14 w 73"/>
                <a:gd name="T27" fmla="*/ 49 h 74"/>
                <a:gd name="T28" fmla="*/ 21 w 73"/>
                <a:gd name="T29" fmla="*/ 58 h 74"/>
                <a:gd name="T30" fmla="*/ 23 w 73"/>
                <a:gd name="T31" fmla="*/ 69 h 74"/>
                <a:gd name="T32" fmla="*/ 21 w 73"/>
                <a:gd name="T33" fmla="*/ 72 h 74"/>
                <a:gd name="T34" fmla="*/ 25 w 73"/>
                <a:gd name="T35" fmla="*/ 74 h 74"/>
                <a:gd name="T36" fmla="*/ 63 w 73"/>
                <a:gd name="T3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4">
                  <a:moveTo>
                    <a:pt x="63" y="61"/>
                  </a:moveTo>
                  <a:cubicBezTo>
                    <a:pt x="54" y="49"/>
                    <a:pt x="54" y="45"/>
                    <a:pt x="56" y="37"/>
                  </a:cubicBezTo>
                  <a:cubicBezTo>
                    <a:pt x="63" y="28"/>
                    <a:pt x="53" y="21"/>
                    <a:pt x="50" y="20"/>
                  </a:cubicBezTo>
                  <a:cubicBezTo>
                    <a:pt x="47" y="20"/>
                    <a:pt x="43" y="14"/>
                    <a:pt x="40" y="12"/>
                  </a:cubicBezTo>
                  <a:cubicBezTo>
                    <a:pt x="41" y="5"/>
                    <a:pt x="37" y="5"/>
                    <a:pt x="35" y="6"/>
                  </a:cubicBezTo>
                  <a:cubicBezTo>
                    <a:pt x="32" y="7"/>
                    <a:pt x="22" y="6"/>
                    <a:pt x="21" y="6"/>
                  </a:cubicBezTo>
                  <a:cubicBezTo>
                    <a:pt x="21" y="6"/>
                    <a:pt x="21" y="6"/>
                    <a:pt x="20" y="5"/>
                  </a:cubicBezTo>
                  <a:cubicBezTo>
                    <a:pt x="15" y="0"/>
                    <a:pt x="6" y="0"/>
                    <a:pt x="0" y="0"/>
                  </a:cubicBezTo>
                  <a:cubicBezTo>
                    <a:pt x="2" y="5"/>
                    <a:pt x="4" y="10"/>
                    <a:pt x="7" y="15"/>
                  </a:cubicBezTo>
                  <a:cubicBezTo>
                    <a:pt x="10" y="18"/>
                    <a:pt x="14" y="21"/>
                    <a:pt x="16" y="25"/>
                  </a:cubicBezTo>
                  <a:cubicBezTo>
                    <a:pt x="16" y="27"/>
                    <a:pt x="17" y="29"/>
                    <a:pt x="16" y="30"/>
                  </a:cubicBezTo>
                  <a:cubicBezTo>
                    <a:pt x="14" y="32"/>
                    <a:pt x="11" y="32"/>
                    <a:pt x="9" y="33"/>
                  </a:cubicBezTo>
                  <a:cubicBezTo>
                    <a:pt x="7" y="35"/>
                    <a:pt x="7" y="38"/>
                    <a:pt x="8" y="40"/>
                  </a:cubicBezTo>
                  <a:cubicBezTo>
                    <a:pt x="9" y="44"/>
                    <a:pt x="12" y="47"/>
                    <a:pt x="14" y="49"/>
                  </a:cubicBezTo>
                  <a:cubicBezTo>
                    <a:pt x="17" y="52"/>
                    <a:pt x="20" y="55"/>
                    <a:pt x="21" y="58"/>
                  </a:cubicBezTo>
                  <a:cubicBezTo>
                    <a:pt x="23" y="61"/>
                    <a:pt x="24" y="65"/>
                    <a:pt x="23" y="69"/>
                  </a:cubicBezTo>
                  <a:cubicBezTo>
                    <a:pt x="22" y="70"/>
                    <a:pt x="22" y="71"/>
                    <a:pt x="21" y="72"/>
                  </a:cubicBezTo>
                  <a:cubicBezTo>
                    <a:pt x="22" y="72"/>
                    <a:pt x="24" y="73"/>
                    <a:pt x="25" y="74"/>
                  </a:cubicBezTo>
                  <a:cubicBezTo>
                    <a:pt x="25" y="74"/>
                    <a:pt x="73" y="72"/>
                    <a:pt x="63" y="61"/>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 name="Freeform 24"/>
            <p:cNvSpPr>
              <a:spLocks/>
            </p:cNvSpPr>
            <p:nvPr/>
          </p:nvSpPr>
          <p:spPr bwMode="auto">
            <a:xfrm>
              <a:off x="7650163" y="3792538"/>
              <a:ext cx="79375" cy="34925"/>
            </a:xfrm>
            <a:custGeom>
              <a:avLst/>
              <a:gdLst>
                <a:gd name="T0" fmla="*/ 11 w 21"/>
                <a:gd name="T1" fmla="*/ 9 h 9"/>
                <a:gd name="T2" fmla="*/ 21 w 21"/>
                <a:gd name="T3" fmla="*/ 6 h 9"/>
                <a:gd name="T4" fmla="*/ 0 w 21"/>
                <a:gd name="T5" fmla="*/ 2 h 9"/>
                <a:gd name="T6" fmla="*/ 11 w 21"/>
                <a:gd name="T7" fmla="*/ 9 h 9"/>
              </a:gdLst>
              <a:ahLst/>
              <a:cxnLst>
                <a:cxn ang="0">
                  <a:pos x="T0" y="T1"/>
                </a:cxn>
                <a:cxn ang="0">
                  <a:pos x="T2" y="T3"/>
                </a:cxn>
                <a:cxn ang="0">
                  <a:pos x="T4" y="T5"/>
                </a:cxn>
                <a:cxn ang="0">
                  <a:pos x="T6" y="T7"/>
                </a:cxn>
              </a:cxnLst>
              <a:rect l="0" t="0" r="r" b="b"/>
              <a:pathLst>
                <a:path w="21" h="9">
                  <a:moveTo>
                    <a:pt x="11" y="9"/>
                  </a:moveTo>
                  <a:cubicBezTo>
                    <a:pt x="18" y="9"/>
                    <a:pt x="21" y="6"/>
                    <a:pt x="21" y="6"/>
                  </a:cubicBezTo>
                  <a:cubicBezTo>
                    <a:pt x="18" y="0"/>
                    <a:pt x="2" y="0"/>
                    <a:pt x="0" y="2"/>
                  </a:cubicBezTo>
                  <a:cubicBezTo>
                    <a:pt x="0" y="2"/>
                    <a:pt x="3" y="9"/>
                    <a:pt x="11" y="9"/>
                  </a:cubicBezTo>
                  <a:close/>
                </a:path>
              </a:pathLst>
            </a:custGeom>
            <a:solidFill>
              <a:srgbClr val="FF96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 name="Freeform 25"/>
            <p:cNvSpPr>
              <a:spLocks/>
            </p:cNvSpPr>
            <p:nvPr/>
          </p:nvSpPr>
          <p:spPr bwMode="auto">
            <a:xfrm>
              <a:off x="7653338" y="3598863"/>
              <a:ext cx="127000" cy="239713"/>
            </a:xfrm>
            <a:custGeom>
              <a:avLst/>
              <a:gdLst>
                <a:gd name="T0" fmla="*/ 0 w 33"/>
                <a:gd name="T1" fmla="*/ 57 h 63"/>
                <a:gd name="T2" fmla="*/ 4 w 33"/>
                <a:gd name="T3" fmla="*/ 44 h 63"/>
                <a:gd name="T4" fmla="*/ 3 w 33"/>
                <a:gd name="T5" fmla="*/ 21 h 63"/>
                <a:gd name="T6" fmla="*/ 7 w 33"/>
                <a:gd name="T7" fmla="*/ 10 h 63"/>
                <a:gd name="T8" fmla="*/ 6 w 33"/>
                <a:gd name="T9" fmla="*/ 5 h 63"/>
                <a:gd name="T10" fmla="*/ 7 w 33"/>
                <a:gd name="T11" fmla="*/ 0 h 63"/>
                <a:gd name="T12" fmla="*/ 26 w 33"/>
                <a:gd name="T13" fmla="*/ 9 h 63"/>
                <a:gd name="T14" fmla="*/ 33 w 33"/>
                <a:gd name="T15" fmla="*/ 21 h 63"/>
                <a:gd name="T16" fmla="*/ 32 w 33"/>
                <a:gd name="T17" fmla="*/ 26 h 63"/>
                <a:gd name="T18" fmla="*/ 31 w 33"/>
                <a:gd name="T19" fmla="*/ 33 h 63"/>
                <a:gd name="T20" fmla="*/ 28 w 33"/>
                <a:gd name="T21" fmla="*/ 40 h 63"/>
                <a:gd name="T22" fmla="*/ 17 w 33"/>
                <a:gd name="T23" fmla="*/ 50 h 63"/>
                <a:gd name="T24" fmla="*/ 18 w 33"/>
                <a:gd name="T25" fmla="*/ 62 h 63"/>
                <a:gd name="T26" fmla="*/ 6 w 33"/>
                <a:gd name="T27" fmla="*/ 63 h 63"/>
                <a:gd name="T28" fmla="*/ 0 w 33"/>
                <a:gd name="T2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0" y="57"/>
                  </a:moveTo>
                  <a:cubicBezTo>
                    <a:pt x="1" y="53"/>
                    <a:pt x="4" y="46"/>
                    <a:pt x="4" y="44"/>
                  </a:cubicBezTo>
                  <a:cubicBezTo>
                    <a:pt x="5" y="42"/>
                    <a:pt x="3" y="26"/>
                    <a:pt x="3" y="21"/>
                  </a:cubicBezTo>
                  <a:cubicBezTo>
                    <a:pt x="4" y="15"/>
                    <a:pt x="3" y="9"/>
                    <a:pt x="7" y="10"/>
                  </a:cubicBezTo>
                  <a:cubicBezTo>
                    <a:pt x="6" y="8"/>
                    <a:pt x="4" y="6"/>
                    <a:pt x="6" y="5"/>
                  </a:cubicBezTo>
                  <a:cubicBezTo>
                    <a:pt x="4" y="3"/>
                    <a:pt x="5" y="0"/>
                    <a:pt x="7" y="0"/>
                  </a:cubicBezTo>
                  <a:cubicBezTo>
                    <a:pt x="9" y="0"/>
                    <a:pt x="21" y="1"/>
                    <a:pt x="26" y="9"/>
                  </a:cubicBezTo>
                  <a:cubicBezTo>
                    <a:pt x="30" y="17"/>
                    <a:pt x="33" y="20"/>
                    <a:pt x="33" y="21"/>
                  </a:cubicBezTo>
                  <a:cubicBezTo>
                    <a:pt x="33" y="23"/>
                    <a:pt x="33" y="26"/>
                    <a:pt x="32" y="26"/>
                  </a:cubicBezTo>
                  <a:cubicBezTo>
                    <a:pt x="33" y="28"/>
                    <a:pt x="33" y="33"/>
                    <a:pt x="31" y="33"/>
                  </a:cubicBezTo>
                  <a:cubicBezTo>
                    <a:pt x="31" y="36"/>
                    <a:pt x="30" y="39"/>
                    <a:pt x="28" y="40"/>
                  </a:cubicBezTo>
                  <a:cubicBezTo>
                    <a:pt x="26" y="42"/>
                    <a:pt x="17" y="50"/>
                    <a:pt x="17" y="50"/>
                  </a:cubicBezTo>
                  <a:cubicBezTo>
                    <a:pt x="16" y="51"/>
                    <a:pt x="18" y="62"/>
                    <a:pt x="18" y="62"/>
                  </a:cubicBezTo>
                  <a:cubicBezTo>
                    <a:pt x="6" y="63"/>
                    <a:pt x="6" y="63"/>
                    <a:pt x="6" y="63"/>
                  </a:cubicBezTo>
                  <a:lnTo>
                    <a:pt x="0" y="57"/>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 name="Freeform 26"/>
            <p:cNvSpPr>
              <a:spLocks/>
            </p:cNvSpPr>
            <p:nvPr/>
          </p:nvSpPr>
          <p:spPr bwMode="auto">
            <a:xfrm>
              <a:off x="7634288" y="3800475"/>
              <a:ext cx="95250" cy="95250"/>
            </a:xfrm>
            <a:custGeom>
              <a:avLst/>
              <a:gdLst>
                <a:gd name="T0" fmla="*/ 23 w 25"/>
                <a:gd name="T1" fmla="*/ 25 h 25"/>
                <a:gd name="T2" fmla="*/ 25 w 25"/>
                <a:gd name="T3" fmla="*/ 4 h 25"/>
                <a:gd name="T4" fmla="*/ 15 w 25"/>
                <a:gd name="T5" fmla="*/ 7 h 25"/>
                <a:gd name="T6" fmla="*/ 4 w 25"/>
                <a:gd name="T7" fmla="*/ 0 h 25"/>
                <a:gd name="T8" fmla="*/ 0 w 25"/>
                <a:gd name="T9" fmla="*/ 19 h 25"/>
                <a:gd name="T10" fmla="*/ 23 w 25"/>
                <a:gd name="T11" fmla="*/ 25 h 25"/>
              </a:gdLst>
              <a:ahLst/>
              <a:cxnLst>
                <a:cxn ang="0">
                  <a:pos x="T0" y="T1"/>
                </a:cxn>
                <a:cxn ang="0">
                  <a:pos x="T2" y="T3"/>
                </a:cxn>
                <a:cxn ang="0">
                  <a:pos x="T4" y="T5"/>
                </a:cxn>
                <a:cxn ang="0">
                  <a:pos x="T6" y="T7"/>
                </a:cxn>
                <a:cxn ang="0">
                  <a:pos x="T8" y="T9"/>
                </a:cxn>
                <a:cxn ang="0">
                  <a:pos x="T10" y="T11"/>
                </a:cxn>
              </a:cxnLst>
              <a:rect l="0" t="0" r="r" b="b"/>
              <a:pathLst>
                <a:path w="25" h="25">
                  <a:moveTo>
                    <a:pt x="23" y="25"/>
                  </a:moveTo>
                  <a:cubicBezTo>
                    <a:pt x="25" y="15"/>
                    <a:pt x="25" y="4"/>
                    <a:pt x="25" y="4"/>
                  </a:cubicBezTo>
                  <a:cubicBezTo>
                    <a:pt x="25" y="4"/>
                    <a:pt x="22" y="7"/>
                    <a:pt x="15" y="7"/>
                  </a:cubicBezTo>
                  <a:cubicBezTo>
                    <a:pt x="7" y="7"/>
                    <a:pt x="4" y="0"/>
                    <a:pt x="4" y="0"/>
                  </a:cubicBezTo>
                  <a:cubicBezTo>
                    <a:pt x="4" y="0"/>
                    <a:pt x="3" y="6"/>
                    <a:pt x="0" y="19"/>
                  </a:cubicBezTo>
                  <a:cubicBezTo>
                    <a:pt x="3" y="22"/>
                    <a:pt x="11" y="25"/>
                    <a:pt x="23" y="25"/>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 name="Freeform 27"/>
            <p:cNvSpPr>
              <a:spLocks/>
            </p:cNvSpPr>
            <p:nvPr/>
          </p:nvSpPr>
          <p:spPr bwMode="auto">
            <a:xfrm>
              <a:off x="7407275" y="3871913"/>
              <a:ext cx="319087" cy="285750"/>
            </a:xfrm>
            <a:custGeom>
              <a:avLst/>
              <a:gdLst>
                <a:gd name="T0" fmla="*/ 83 w 84"/>
                <a:gd name="T1" fmla="*/ 6 h 75"/>
                <a:gd name="T2" fmla="*/ 60 w 84"/>
                <a:gd name="T3" fmla="*/ 0 h 75"/>
                <a:gd name="T4" fmla="*/ 53 w 84"/>
                <a:gd name="T5" fmla="*/ 33 h 75"/>
                <a:gd name="T6" fmla="*/ 0 w 84"/>
                <a:gd name="T7" fmla="*/ 41 h 75"/>
                <a:gd name="T8" fmla="*/ 31 w 84"/>
                <a:gd name="T9" fmla="*/ 71 h 75"/>
                <a:gd name="T10" fmla="*/ 72 w 84"/>
                <a:gd name="T11" fmla="*/ 55 h 75"/>
                <a:gd name="T12" fmla="*/ 83 w 84"/>
                <a:gd name="T13" fmla="*/ 6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83" y="6"/>
                  </a:moveTo>
                  <a:cubicBezTo>
                    <a:pt x="71" y="6"/>
                    <a:pt x="63" y="3"/>
                    <a:pt x="60" y="0"/>
                  </a:cubicBezTo>
                  <a:cubicBezTo>
                    <a:pt x="57" y="4"/>
                    <a:pt x="53" y="20"/>
                    <a:pt x="53" y="33"/>
                  </a:cubicBezTo>
                  <a:cubicBezTo>
                    <a:pt x="35" y="31"/>
                    <a:pt x="13" y="38"/>
                    <a:pt x="0" y="41"/>
                  </a:cubicBezTo>
                  <a:cubicBezTo>
                    <a:pt x="0" y="41"/>
                    <a:pt x="28" y="75"/>
                    <a:pt x="31" y="71"/>
                  </a:cubicBezTo>
                  <a:cubicBezTo>
                    <a:pt x="35" y="66"/>
                    <a:pt x="62" y="59"/>
                    <a:pt x="72" y="55"/>
                  </a:cubicBezTo>
                  <a:cubicBezTo>
                    <a:pt x="81" y="51"/>
                    <a:pt x="84" y="13"/>
                    <a:pt x="83" y="6"/>
                  </a:cubicBezTo>
                  <a:close/>
                </a:path>
              </a:pathLst>
            </a:custGeom>
            <a:solidFill>
              <a:srgbClr val="FF96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 name="Freeform 28"/>
            <p:cNvSpPr>
              <a:spLocks/>
            </p:cNvSpPr>
            <p:nvPr/>
          </p:nvSpPr>
          <p:spPr bwMode="auto">
            <a:xfrm>
              <a:off x="7239000" y="3971925"/>
              <a:ext cx="179387" cy="76200"/>
            </a:xfrm>
            <a:custGeom>
              <a:avLst/>
              <a:gdLst>
                <a:gd name="T0" fmla="*/ 47 w 47"/>
                <a:gd name="T1" fmla="*/ 15 h 20"/>
                <a:gd name="T2" fmla="*/ 38 w 47"/>
                <a:gd name="T3" fmla="*/ 0 h 20"/>
                <a:gd name="T4" fmla="*/ 14 w 47"/>
                <a:gd name="T5" fmla="*/ 5 h 20"/>
                <a:gd name="T6" fmla="*/ 0 w 47"/>
                <a:gd name="T7" fmla="*/ 13 h 20"/>
                <a:gd name="T8" fmla="*/ 2 w 47"/>
                <a:gd name="T9" fmla="*/ 20 h 20"/>
                <a:gd name="T10" fmla="*/ 47 w 47"/>
                <a:gd name="T11" fmla="*/ 15 h 20"/>
              </a:gdLst>
              <a:ahLst/>
              <a:cxnLst>
                <a:cxn ang="0">
                  <a:pos x="T0" y="T1"/>
                </a:cxn>
                <a:cxn ang="0">
                  <a:pos x="T2" y="T3"/>
                </a:cxn>
                <a:cxn ang="0">
                  <a:pos x="T4" y="T5"/>
                </a:cxn>
                <a:cxn ang="0">
                  <a:pos x="T6" y="T7"/>
                </a:cxn>
                <a:cxn ang="0">
                  <a:pos x="T8" y="T9"/>
                </a:cxn>
                <a:cxn ang="0">
                  <a:pos x="T10" y="T11"/>
                </a:cxn>
              </a:cxnLst>
              <a:rect l="0" t="0" r="r" b="b"/>
              <a:pathLst>
                <a:path w="47" h="20">
                  <a:moveTo>
                    <a:pt x="47" y="15"/>
                  </a:moveTo>
                  <a:cubicBezTo>
                    <a:pt x="38" y="0"/>
                    <a:pt x="38" y="0"/>
                    <a:pt x="38" y="0"/>
                  </a:cubicBezTo>
                  <a:cubicBezTo>
                    <a:pt x="38" y="0"/>
                    <a:pt x="27" y="0"/>
                    <a:pt x="14" y="5"/>
                  </a:cubicBezTo>
                  <a:cubicBezTo>
                    <a:pt x="1" y="9"/>
                    <a:pt x="0" y="13"/>
                    <a:pt x="0" y="13"/>
                  </a:cubicBezTo>
                  <a:cubicBezTo>
                    <a:pt x="1" y="15"/>
                    <a:pt x="2" y="18"/>
                    <a:pt x="2" y="20"/>
                  </a:cubicBezTo>
                  <a:cubicBezTo>
                    <a:pt x="9" y="17"/>
                    <a:pt x="21" y="12"/>
                    <a:pt x="47" y="15"/>
                  </a:cubicBezTo>
                  <a:close/>
                </a:path>
              </a:pathLst>
            </a:custGeom>
            <a:solidFill>
              <a:srgbClr val="FFB6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 name="Freeform 29"/>
            <p:cNvSpPr>
              <a:spLocks/>
            </p:cNvSpPr>
            <p:nvPr/>
          </p:nvSpPr>
          <p:spPr bwMode="auto">
            <a:xfrm>
              <a:off x="7227888" y="4016375"/>
              <a:ext cx="574675" cy="701675"/>
            </a:xfrm>
            <a:custGeom>
              <a:avLst/>
              <a:gdLst>
                <a:gd name="T0" fmla="*/ 131 w 151"/>
                <a:gd name="T1" fmla="*/ 100 h 184"/>
                <a:gd name="T2" fmla="*/ 105 w 151"/>
                <a:gd name="T3" fmla="*/ 55 h 184"/>
                <a:gd name="T4" fmla="*/ 85 w 151"/>
                <a:gd name="T5" fmla="*/ 24 h 184"/>
                <a:gd name="T6" fmla="*/ 50 w 151"/>
                <a:gd name="T7" fmla="*/ 3 h 184"/>
                <a:gd name="T8" fmla="*/ 5 w 151"/>
                <a:gd name="T9" fmla="*/ 8 h 184"/>
                <a:gd name="T10" fmla="*/ 5 w 151"/>
                <a:gd name="T11" fmla="*/ 16 h 184"/>
                <a:gd name="T12" fmla="*/ 11 w 151"/>
                <a:gd name="T13" fmla="*/ 61 h 184"/>
                <a:gd name="T14" fmla="*/ 40 w 151"/>
                <a:gd name="T15" fmla="*/ 94 h 184"/>
                <a:gd name="T16" fmla="*/ 77 w 151"/>
                <a:gd name="T17" fmla="*/ 184 h 184"/>
                <a:gd name="T18" fmla="*/ 151 w 151"/>
                <a:gd name="T19" fmla="*/ 165 h 184"/>
                <a:gd name="T20" fmla="*/ 131 w 151"/>
                <a:gd name="T21"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84">
                  <a:moveTo>
                    <a:pt x="131" y="100"/>
                  </a:moveTo>
                  <a:cubicBezTo>
                    <a:pt x="123" y="88"/>
                    <a:pt x="108" y="65"/>
                    <a:pt x="105" y="55"/>
                  </a:cubicBezTo>
                  <a:cubicBezTo>
                    <a:pt x="102" y="44"/>
                    <a:pt x="96" y="30"/>
                    <a:pt x="85" y="24"/>
                  </a:cubicBezTo>
                  <a:cubicBezTo>
                    <a:pt x="74" y="16"/>
                    <a:pt x="50" y="3"/>
                    <a:pt x="50" y="3"/>
                  </a:cubicBezTo>
                  <a:cubicBezTo>
                    <a:pt x="24" y="0"/>
                    <a:pt x="12" y="5"/>
                    <a:pt x="5" y="8"/>
                  </a:cubicBezTo>
                  <a:cubicBezTo>
                    <a:pt x="6" y="11"/>
                    <a:pt x="6" y="14"/>
                    <a:pt x="5" y="16"/>
                  </a:cubicBezTo>
                  <a:cubicBezTo>
                    <a:pt x="4" y="21"/>
                    <a:pt x="0" y="43"/>
                    <a:pt x="11" y="61"/>
                  </a:cubicBezTo>
                  <a:cubicBezTo>
                    <a:pt x="22" y="79"/>
                    <a:pt x="35" y="89"/>
                    <a:pt x="40" y="94"/>
                  </a:cubicBezTo>
                  <a:cubicBezTo>
                    <a:pt x="44" y="98"/>
                    <a:pt x="71" y="131"/>
                    <a:pt x="77" y="184"/>
                  </a:cubicBezTo>
                  <a:cubicBezTo>
                    <a:pt x="92" y="180"/>
                    <a:pt x="151" y="165"/>
                    <a:pt x="151" y="165"/>
                  </a:cubicBezTo>
                  <a:cubicBezTo>
                    <a:pt x="151" y="165"/>
                    <a:pt x="138" y="112"/>
                    <a:pt x="131" y="10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 name="Freeform 30"/>
            <p:cNvSpPr>
              <a:spLocks/>
            </p:cNvSpPr>
            <p:nvPr/>
          </p:nvSpPr>
          <p:spPr bwMode="auto">
            <a:xfrm>
              <a:off x="7513638" y="4656138"/>
              <a:ext cx="411162" cy="949325"/>
            </a:xfrm>
            <a:custGeom>
              <a:avLst/>
              <a:gdLst>
                <a:gd name="T0" fmla="*/ 64 w 108"/>
                <a:gd name="T1" fmla="*/ 0 h 249"/>
                <a:gd name="T2" fmla="*/ 106 w 108"/>
                <a:gd name="T3" fmla="*/ 113 h 249"/>
                <a:gd name="T4" fmla="*/ 94 w 108"/>
                <a:gd name="T5" fmla="*/ 160 h 249"/>
                <a:gd name="T6" fmla="*/ 26 w 108"/>
                <a:gd name="T7" fmla="*/ 249 h 249"/>
                <a:gd name="T8" fmla="*/ 0 w 108"/>
                <a:gd name="T9" fmla="*/ 230 h 249"/>
                <a:gd name="T10" fmla="*/ 16 w 108"/>
                <a:gd name="T11" fmla="*/ 208 h 249"/>
                <a:gd name="T12" fmla="*/ 55 w 108"/>
                <a:gd name="T13" fmla="*/ 146 h 249"/>
                <a:gd name="T14" fmla="*/ 67 w 108"/>
                <a:gd name="T15" fmla="*/ 132 h 249"/>
                <a:gd name="T16" fmla="*/ 8 w 108"/>
                <a:gd name="T17" fmla="*/ 15 h 249"/>
                <a:gd name="T18" fmla="*/ 64 w 108"/>
                <a:gd name="T1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249">
                  <a:moveTo>
                    <a:pt x="64" y="0"/>
                  </a:moveTo>
                  <a:cubicBezTo>
                    <a:pt x="64" y="0"/>
                    <a:pt x="104" y="93"/>
                    <a:pt x="106" y="113"/>
                  </a:cubicBezTo>
                  <a:cubicBezTo>
                    <a:pt x="108" y="133"/>
                    <a:pt x="108" y="145"/>
                    <a:pt x="94" y="160"/>
                  </a:cubicBezTo>
                  <a:cubicBezTo>
                    <a:pt x="80" y="176"/>
                    <a:pt x="27" y="231"/>
                    <a:pt x="26" y="249"/>
                  </a:cubicBezTo>
                  <a:cubicBezTo>
                    <a:pt x="8" y="236"/>
                    <a:pt x="0" y="230"/>
                    <a:pt x="0" y="230"/>
                  </a:cubicBezTo>
                  <a:cubicBezTo>
                    <a:pt x="0" y="230"/>
                    <a:pt x="11" y="219"/>
                    <a:pt x="16" y="208"/>
                  </a:cubicBezTo>
                  <a:cubicBezTo>
                    <a:pt x="20" y="197"/>
                    <a:pt x="43" y="159"/>
                    <a:pt x="55" y="146"/>
                  </a:cubicBezTo>
                  <a:cubicBezTo>
                    <a:pt x="68" y="134"/>
                    <a:pt x="67" y="132"/>
                    <a:pt x="67" y="132"/>
                  </a:cubicBezTo>
                  <a:cubicBezTo>
                    <a:pt x="8" y="15"/>
                    <a:pt x="8" y="15"/>
                    <a:pt x="8" y="15"/>
                  </a:cubicBezTo>
                  <a:lnTo>
                    <a:pt x="64" y="0"/>
                  </a:lnTo>
                  <a:close/>
                </a:path>
              </a:pathLst>
            </a:custGeom>
            <a:solidFill>
              <a:srgbClr val="394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 name="Freeform 31"/>
            <p:cNvSpPr>
              <a:spLocks/>
            </p:cNvSpPr>
            <p:nvPr/>
          </p:nvSpPr>
          <p:spPr bwMode="auto">
            <a:xfrm>
              <a:off x="7483475" y="5741988"/>
              <a:ext cx="322262" cy="220663"/>
            </a:xfrm>
            <a:custGeom>
              <a:avLst/>
              <a:gdLst>
                <a:gd name="T0" fmla="*/ 11 w 85"/>
                <a:gd name="T1" fmla="*/ 2 h 58"/>
                <a:gd name="T2" fmla="*/ 0 w 85"/>
                <a:gd name="T3" fmla="*/ 23 h 58"/>
                <a:gd name="T4" fmla="*/ 16 w 85"/>
                <a:gd name="T5" fmla="*/ 35 h 58"/>
                <a:gd name="T6" fmla="*/ 36 w 85"/>
                <a:gd name="T7" fmla="*/ 47 h 58"/>
                <a:gd name="T8" fmla="*/ 67 w 85"/>
                <a:gd name="T9" fmla="*/ 57 h 58"/>
                <a:gd name="T10" fmla="*/ 81 w 85"/>
                <a:gd name="T11" fmla="*/ 57 h 58"/>
                <a:gd name="T12" fmla="*/ 80 w 85"/>
                <a:gd name="T13" fmla="*/ 48 h 58"/>
                <a:gd name="T14" fmla="*/ 60 w 85"/>
                <a:gd name="T15" fmla="*/ 29 h 58"/>
                <a:gd name="T16" fmla="*/ 40 w 85"/>
                <a:gd name="T17" fmla="*/ 2 h 58"/>
                <a:gd name="T18" fmla="*/ 11 w 85"/>
                <a:gd name="T19"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58">
                  <a:moveTo>
                    <a:pt x="11" y="2"/>
                  </a:moveTo>
                  <a:cubicBezTo>
                    <a:pt x="11" y="2"/>
                    <a:pt x="2" y="13"/>
                    <a:pt x="0" y="23"/>
                  </a:cubicBezTo>
                  <a:cubicBezTo>
                    <a:pt x="5" y="29"/>
                    <a:pt x="11" y="33"/>
                    <a:pt x="16" y="35"/>
                  </a:cubicBezTo>
                  <a:cubicBezTo>
                    <a:pt x="20" y="37"/>
                    <a:pt x="30" y="45"/>
                    <a:pt x="36" y="47"/>
                  </a:cubicBezTo>
                  <a:cubicBezTo>
                    <a:pt x="41" y="50"/>
                    <a:pt x="53" y="55"/>
                    <a:pt x="67" y="57"/>
                  </a:cubicBezTo>
                  <a:cubicBezTo>
                    <a:pt x="81" y="58"/>
                    <a:pt x="81" y="57"/>
                    <a:pt x="81" y="57"/>
                  </a:cubicBezTo>
                  <a:cubicBezTo>
                    <a:pt x="81" y="57"/>
                    <a:pt x="85" y="52"/>
                    <a:pt x="80" y="48"/>
                  </a:cubicBezTo>
                  <a:cubicBezTo>
                    <a:pt x="75" y="43"/>
                    <a:pt x="63" y="36"/>
                    <a:pt x="60" y="29"/>
                  </a:cubicBezTo>
                  <a:cubicBezTo>
                    <a:pt x="56" y="23"/>
                    <a:pt x="45" y="5"/>
                    <a:pt x="40" y="2"/>
                  </a:cubicBezTo>
                  <a:cubicBezTo>
                    <a:pt x="35" y="0"/>
                    <a:pt x="11" y="2"/>
                    <a:pt x="11" y="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 name="Freeform 32"/>
            <p:cNvSpPr>
              <a:spLocks/>
            </p:cNvSpPr>
            <p:nvPr/>
          </p:nvSpPr>
          <p:spPr bwMode="auto">
            <a:xfrm>
              <a:off x="7451725" y="5537200"/>
              <a:ext cx="282575" cy="242888"/>
            </a:xfrm>
            <a:custGeom>
              <a:avLst/>
              <a:gdLst>
                <a:gd name="T0" fmla="*/ 18 w 74"/>
                <a:gd name="T1" fmla="*/ 0 h 64"/>
                <a:gd name="T2" fmla="*/ 0 w 74"/>
                <a:gd name="T3" fmla="*/ 16 h 64"/>
                <a:gd name="T4" fmla="*/ 24 w 74"/>
                <a:gd name="T5" fmla="*/ 39 h 64"/>
                <a:gd name="T6" fmla="*/ 70 w 74"/>
                <a:gd name="T7" fmla="*/ 64 h 64"/>
                <a:gd name="T8" fmla="*/ 72 w 74"/>
                <a:gd name="T9" fmla="*/ 58 h 64"/>
                <a:gd name="T10" fmla="*/ 59 w 74"/>
                <a:gd name="T11" fmla="*/ 43 h 64"/>
                <a:gd name="T12" fmla="*/ 42 w 74"/>
                <a:gd name="T13" fmla="*/ 18 h 64"/>
                <a:gd name="T14" fmla="*/ 18 w 7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4">
                  <a:moveTo>
                    <a:pt x="18" y="0"/>
                  </a:moveTo>
                  <a:cubicBezTo>
                    <a:pt x="18" y="0"/>
                    <a:pt x="3" y="11"/>
                    <a:pt x="0" y="16"/>
                  </a:cubicBezTo>
                  <a:cubicBezTo>
                    <a:pt x="18" y="34"/>
                    <a:pt x="24" y="39"/>
                    <a:pt x="24" y="39"/>
                  </a:cubicBezTo>
                  <a:cubicBezTo>
                    <a:pt x="24" y="39"/>
                    <a:pt x="66" y="64"/>
                    <a:pt x="70" y="64"/>
                  </a:cubicBezTo>
                  <a:cubicBezTo>
                    <a:pt x="73" y="64"/>
                    <a:pt x="74" y="61"/>
                    <a:pt x="72" y="58"/>
                  </a:cubicBezTo>
                  <a:cubicBezTo>
                    <a:pt x="71" y="56"/>
                    <a:pt x="65" y="50"/>
                    <a:pt x="59" y="43"/>
                  </a:cubicBezTo>
                  <a:cubicBezTo>
                    <a:pt x="53" y="36"/>
                    <a:pt x="42" y="18"/>
                    <a:pt x="42" y="18"/>
                  </a:cubicBezTo>
                  <a:lnTo>
                    <a:pt x="1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 name="Freeform 33"/>
            <p:cNvSpPr>
              <a:spLocks/>
            </p:cNvSpPr>
            <p:nvPr/>
          </p:nvSpPr>
          <p:spPr bwMode="auto">
            <a:xfrm>
              <a:off x="7516813" y="4645025"/>
              <a:ext cx="369887" cy="1150938"/>
            </a:xfrm>
            <a:custGeom>
              <a:avLst/>
              <a:gdLst>
                <a:gd name="T0" fmla="*/ 1 w 97"/>
                <a:gd name="T1" fmla="*/ 19 h 302"/>
                <a:gd name="T2" fmla="*/ 23 w 97"/>
                <a:gd name="T3" fmla="*/ 60 h 302"/>
                <a:gd name="T4" fmla="*/ 27 w 97"/>
                <a:gd name="T5" fmla="*/ 66 h 302"/>
                <a:gd name="T6" fmla="*/ 52 w 97"/>
                <a:gd name="T7" fmla="*/ 148 h 302"/>
                <a:gd name="T8" fmla="*/ 51 w 97"/>
                <a:gd name="T9" fmla="*/ 167 h 302"/>
                <a:gd name="T10" fmla="*/ 27 w 97"/>
                <a:gd name="T11" fmla="*/ 203 h 302"/>
                <a:gd name="T12" fmla="*/ 0 w 97"/>
                <a:gd name="T13" fmla="*/ 290 h 302"/>
                <a:gd name="T14" fmla="*/ 37 w 97"/>
                <a:gd name="T15" fmla="*/ 295 h 302"/>
                <a:gd name="T16" fmla="*/ 44 w 97"/>
                <a:gd name="T17" fmla="*/ 265 h 302"/>
                <a:gd name="T18" fmla="*/ 78 w 97"/>
                <a:gd name="T19" fmla="*/ 196 h 302"/>
                <a:gd name="T20" fmla="*/ 97 w 97"/>
                <a:gd name="T21" fmla="*/ 154 h 302"/>
                <a:gd name="T22" fmla="*/ 81 w 97"/>
                <a:gd name="T23" fmla="*/ 50 h 302"/>
                <a:gd name="T24" fmla="*/ 75 w 97"/>
                <a:gd name="T25" fmla="*/ 0 h 302"/>
                <a:gd name="T26" fmla="*/ 1 w 97"/>
                <a:gd name="T27" fmla="*/ 1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302">
                  <a:moveTo>
                    <a:pt x="1" y="19"/>
                  </a:moveTo>
                  <a:cubicBezTo>
                    <a:pt x="3" y="33"/>
                    <a:pt x="11" y="51"/>
                    <a:pt x="23" y="60"/>
                  </a:cubicBezTo>
                  <a:cubicBezTo>
                    <a:pt x="26" y="62"/>
                    <a:pt x="27" y="63"/>
                    <a:pt x="27" y="66"/>
                  </a:cubicBezTo>
                  <a:cubicBezTo>
                    <a:pt x="28" y="69"/>
                    <a:pt x="42" y="131"/>
                    <a:pt x="52" y="148"/>
                  </a:cubicBezTo>
                  <a:cubicBezTo>
                    <a:pt x="55" y="158"/>
                    <a:pt x="57" y="163"/>
                    <a:pt x="51" y="167"/>
                  </a:cubicBezTo>
                  <a:cubicBezTo>
                    <a:pt x="46" y="170"/>
                    <a:pt x="32" y="187"/>
                    <a:pt x="27" y="203"/>
                  </a:cubicBezTo>
                  <a:cubicBezTo>
                    <a:pt x="21" y="219"/>
                    <a:pt x="1" y="284"/>
                    <a:pt x="0" y="290"/>
                  </a:cubicBezTo>
                  <a:cubicBezTo>
                    <a:pt x="16" y="302"/>
                    <a:pt x="37" y="295"/>
                    <a:pt x="37" y="295"/>
                  </a:cubicBezTo>
                  <a:cubicBezTo>
                    <a:pt x="37" y="295"/>
                    <a:pt x="42" y="273"/>
                    <a:pt x="44" y="265"/>
                  </a:cubicBezTo>
                  <a:cubicBezTo>
                    <a:pt x="47" y="257"/>
                    <a:pt x="72" y="204"/>
                    <a:pt x="78" y="196"/>
                  </a:cubicBezTo>
                  <a:cubicBezTo>
                    <a:pt x="84" y="188"/>
                    <a:pt x="97" y="175"/>
                    <a:pt x="97" y="154"/>
                  </a:cubicBezTo>
                  <a:cubicBezTo>
                    <a:pt x="96" y="133"/>
                    <a:pt x="81" y="60"/>
                    <a:pt x="81" y="50"/>
                  </a:cubicBezTo>
                  <a:cubicBezTo>
                    <a:pt x="80" y="41"/>
                    <a:pt x="75" y="0"/>
                    <a:pt x="75" y="0"/>
                  </a:cubicBezTo>
                  <a:lnTo>
                    <a:pt x="1" y="19"/>
                  </a:ln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 name="Freeform 34"/>
            <p:cNvSpPr>
              <a:spLocks/>
            </p:cNvSpPr>
            <p:nvPr/>
          </p:nvSpPr>
          <p:spPr bwMode="auto">
            <a:xfrm>
              <a:off x="7281863" y="4051300"/>
              <a:ext cx="490537" cy="361950"/>
            </a:xfrm>
            <a:custGeom>
              <a:avLst/>
              <a:gdLst>
                <a:gd name="T0" fmla="*/ 125 w 129"/>
                <a:gd name="T1" fmla="*/ 26 h 95"/>
                <a:gd name="T2" fmla="*/ 101 w 129"/>
                <a:gd name="T3" fmla="*/ 27 h 95"/>
                <a:gd name="T4" fmla="*/ 100 w 129"/>
                <a:gd name="T5" fmla="*/ 52 h 95"/>
                <a:gd name="T6" fmla="*/ 63 w 129"/>
                <a:gd name="T7" fmla="*/ 24 h 95"/>
                <a:gd name="T8" fmla="*/ 31 w 129"/>
                <a:gd name="T9" fmla="*/ 1 h 95"/>
                <a:gd name="T10" fmla="*/ 7 w 129"/>
                <a:gd name="T11" fmla="*/ 13 h 95"/>
                <a:gd name="T12" fmla="*/ 12 w 129"/>
                <a:gd name="T13" fmla="*/ 46 h 95"/>
                <a:gd name="T14" fmla="*/ 110 w 129"/>
                <a:gd name="T15" fmla="*/ 94 h 95"/>
                <a:gd name="T16" fmla="*/ 128 w 129"/>
                <a:gd name="T17" fmla="*/ 55 h 95"/>
                <a:gd name="T18" fmla="*/ 125 w 129"/>
                <a:gd name="T19"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95">
                  <a:moveTo>
                    <a:pt x="125" y="26"/>
                  </a:moveTo>
                  <a:cubicBezTo>
                    <a:pt x="117" y="20"/>
                    <a:pt x="105" y="25"/>
                    <a:pt x="101" y="27"/>
                  </a:cubicBezTo>
                  <a:cubicBezTo>
                    <a:pt x="101" y="30"/>
                    <a:pt x="100" y="52"/>
                    <a:pt x="100" y="52"/>
                  </a:cubicBezTo>
                  <a:cubicBezTo>
                    <a:pt x="100" y="52"/>
                    <a:pt x="80" y="41"/>
                    <a:pt x="63" y="24"/>
                  </a:cubicBezTo>
                  <a:cubicBezTo>
                    <a:pt x="46" y="6"/>
                    <a:pt x="41" y="4"/>
                    <a:pt x="31" y="1"/>
                  </a:cubicBezTo>
                  <a:cubicBezTo>
                    <a:pt x="31" y="1"/>
                    <a:pt x="16" y="0"/>
                    <a:pt x="7" y="13"/>
                  </a:cubicBezTo>
                  <a:cubicBezTo>
                    <a:pt x="0" y="23"/>
                    <a:pt x="5" y="39"/>
                    <a:pt x="12" y="46"/>
                  </a:cubicBezTo>
                  <a:cubicBezTo>
                    <a:pt x="19" y="52"/>
                    <a:pt x="95" y="93"/>
                    <a:pt x="110" y="94"/>
                  </a:cubicBezTo>
                  <a:cubicBezTo>
                    <a:pt x="125" y="95"/>
                    <a:pt x="126" y="71"/>
                    <a:pt x="128" y="55"/>
                  </a:cubicBezTo>
                  <a:cubicBezTo>
                    <a:pt x="129" y="40"/>
                    <a:pt x="125" y="27"/>
                    <a:pt x="125" y="26"/>
                  </a:cubicBezTo>
                  <a:close/>
                </a:path>
              </a:pathLst>
            </a:custGeom>
            <a:solidFill>
              <a:srgbClr val="FF96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5" name="Freeform 35"/>
            <p:cNvSpPr>
              <a:spLocks/>
            </p:cNvSpPr>
            <p:nvPr/>
          </p:nvSpPr>
          <p:spPr bwMode="auto">
            <a:xfrm>
              <a:off x="7634288" y="3944938"/>
              <a:ext cx="152400" cy="152400"/>
            </a:xfrm>
            <a:custGeom>
              <a:avLst/>
              <a:gdLst>
                <a:gd name="T0" fmla="*/ 9 w 40"/>
                <a:gd name="T1" fmla="*/ 39 h 40"/>
                <a:gd name="T2" fmla="*/ 0 w 40"/>
                <a:gd name="T3" fmla="*/ 19 h 40"/>
                <a:gd name="T4" fmla="*/ 2 w 40"/>
                <a:gd name="T5" fmla="*/ 4 h 40"/>
                <a:gd name="T6" fmla="*/ 8 w 40"/>
                <a:gd name="T7" fmla="*/ 3 h 40"/>
                <a:gd name="T8" fmla="*/ 17 w 40"/>
                <a:gd name="T9" fmla="*/ 2 h 40"/>
                <a:gd name="T10" fmla="*/ 24 w 40"/>
                <a:gd name="T11" fmla="*/ 5 h 40"/>
                <a:gd name="T12" fmla="*/ 31 w 40"/>
                <a:gd name="T13" fmla="*/ 11 h 40"/>
                <a:gd name="T14" fmla="*/ 36 w 40"/>
                <a:gd name="T15" fmla="*/ 20 h 40"/>
                <a:gd name="T16" fmla="*/ 38 w 40"/>
                <a:gd name="T17" fmla="*/ 26 h 40"/>
                <a:gd name="T18" fmla="*/ 30 w 40"/>
                <a:gd name="T19" fmla="*/ 40 h 40"/>
                <a:gd name="T20" fmla="*/ 9 w 40"/>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9" y="39"/>
                  </a:moveTo>
                  <a:cubicBezTo>
                    <a:pt x="5" y="32"/>
                    <a:pt x="0" y="23"/>
                    <a:pt x="0" y="19"/>
                  </a:cubicBezTo>
                  <a:cubicBezTo>
                    <a:pt x="0" y="14"/>
                    <a:pt x="1" y="7"/>
                    <a:pt x="2" y="4"/>
                  </a:cubicBezTo>
                  <a:cubicBezTo>
                    <a:pt x="3" y="2"/>
                    <a:pt x="6" y="1"/>
                    <a:pt x="8" y="3"/>
                  </a:cubicBezTo>
                  <a:cubicBezTo>
                    <a:pt x="10" y="2"/>
                    <a:pt x="13" y="0"/>
                    <a:pt x="17" y="2"/>
                  </a:cubicBezTo>
                  <a:cubicBezTo>
                    <a:pt x="20" y="2"/>
                    <a:pt x="22" y="2"/>
                    <a:pt x="24" y="5"/>
                  </a:cubicBezTo>
                  <a:cubicBezTo>
                    <a:pt x="26" y="5"/>
                    <a:pt x="31" y="5"/>
                    <a:pt x="31" y="11"/>
                  </a:cubicBezTo>
                  <a:cubicBezTo>
                    <a:pt x="35" y="12"/>
                    <a:pt x="36" y="15"/>
                    <a:pt x="36" y="20"/>
                  </a:cubicBezTo>
                  <a:cubicBezTo>
                    <a:pt x="39" y="21"/>
                    <a:pt x="40" y="22"/>
                    <a:pt x="38" y="26"/>
                  </a:cubicBezTo>
                  <a:cubicBezTo>
                    <a:pt x="36" y="30"/>
                    <a:pt x="30" y="40"/>
                    <a:pt x="30" y="40"/>
                  </a:cubicBezTo>
                  <a:lnTo>
                    <a:pt x="9" y="39"/>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6" name="Freeform 36"/>
            <p:cNvSpPr>
              <a:spLocks/>
            </p:cNvSpPr>
            <p:nvPr/>
          </p:nvSpPr>
          <p:spPr bwMode="auto">
            <a:xfrm>
              <a:off x="7661275" y="3959225"/>
              <a:ext cx="34925" cy="42863"/>
            </a:xfrm>
            <a:custGeom>
              <a:avLst/>
              <a:gdLst>
                <a:gd name="T0" fmla="*/ 5 w 9"/>
                <a:gd name="T1" fmla="*/ 0 h 11"/>
                <a:gd name="T2" fmla="*/ 3 w 9"/>
                <a:gd name="T3" fmla="*/ 1 h 11"/>
                <a:gd name="T4" fmla="*/ 0 w 9"/>
                <a:gd name="T5" fmla="*/ 8 h 11"/>
                <a:gd name="T6" fmla="*/ 0 w 9"/>
                <a:gd name="T7" fmla="*/ 10 h 11"/>
                <a:gd name="T8" fmla="*/ 2 w 9"/>
                <a:gd name="T9" fmla="*/ 11 h 11"/>
                <a:gd name="T10" fmla="*/ 4 w 9"/>
                <a:gd name="T11" fmla="*/ 10 h 11"/>
                <a:gd name="T12" fmla="*/ 6 w 9"/>
                <a:gd name="T13" fmla="*/ 7 h 11"/>
                <a:gd name="T14" fmla="*/ 8 w 9"/>
                <a:gd name="T15" fmla="*/ 4 h 11"/>
                <a:gd name="T16" fmla="*/ 8 w 9"/>
                <a:gd name="T17" fmla="*/ 1 h 11"/>
                <a:gd name="T18" fmla="*/ 5 w 9"/>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0"/>
                  </a:moveTo>
                  <a:cubicBezTo>
                    <a:pt x="5" y="0"/>
                    <a:pt x="4" y="0"/>
                    <a:pt x="3" y="1"/>
                  </a:cubicBezTo>
                  <a:cubicBezTo>
                    <a:pt x="2" y="3"/>
                    <a:pt x="0" y="5"/>
                    <a:pt x="0" y="8"/>
                  </a:cubicBezTo>
                  <a:cubicBezTo>
                    <a:pt x="0" y="9"/>
                    <a:pt x="0" y="9"/>
                    <a:pt x="0" y="10"/>
                  </a:cubicBezTo>
                  <a:cubicBezTo>
                    <a:pt x="1" y="10"/>
                    <a:pt x="1" y="11"/>
                    <a:pt x="2" y="11"/>
                  </a:cubicBezTo>
                  <a:cubicBezTo>
                    <a:pt x="3" y="11"/>
                    <a:pt x="3" y="10"/>
                    <a:pt x="4" y="10"/>
                  </a:cubicBezTo>
                  <a:cubicBezTo>
                    <a:pt x="5" y="9"/>
                    <a:pt x="6" y="8"/>
                    <a:pt x="6" y="7"/>
                  </a:cubicBezTo>
                  <a:cubicBezTo>
                    <a:pt x="7" y="6"/>
                    <a:pt x="8" y="5"/>
                    <a:pt x="8" y="4"/>
                  </a:cubicBezTo>
                  <a:cubicBezTo>
                    <a:pt x="8" y="3"/>
                    <a:pt x="9" y="2"/>
                    <a:pt x="8" y="1"/>
                  </a:cubicBezTo>
                  <a:cubicBezTo>
                    <a:pt x="8" y="0"/>
                    <a:pt x="6" y="0"/>
                    <a:pt x="5" y="0"/>
                  </a:cubicBezTo>
                  <a:close/>
                </a:path>
              </a:pathLst>
            </a:custGeom>
            <a:solidFill>
              <a:srgbClr val="D68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Freeform 37"/>
            <p:cNvSpPr>
              <a:spLocks/>
            </p:cNvSpPr>
            <p:nvPr/>
          </p:nvSpPr>
          <p:spPr bwMode="auto">
            <a:xfrm>
              <a:off x="7650163" y="4059238"/>
              <a:ext cx="106362" cy="95250"/>
            </a:xfrm>
            <a:custGeom>
              <a:avLst/>
              <a:gdLst>
                <a:gd name="T0" fmla="*/ 28 w 28"/>
                <a:gd name="T1" fmla="*/ 24 h 25"/>
                <a:gd name="T2" fmla="*/ 27 w 28"/>
                <a:gd name="T3" fmla="*/ 10 h 25"/>
                <a:gd name="T4" fmla="*/ 1 w 28"/>
                <a:gd name="T5" fmla="*/ 10 h 25"/>
                <a:gd name="T6" fmla="*/ 4 w 28"/>
                <a:gd name="T7" fmla="*/ 25 h 25"/>
                <a:gd name="T8" fmla="*/ 28 w 28"/>
                <a:gd name="T9" fmla="*/ 24 h 25"/>
              </a:gdLst>
              <a:ahLst/>
              <a:cxnLst>
                <a:cxn ang="0">
                  <a:pos x="T0" y="T1"/>
                </a:cxn>
                <a:cxn ang="0">
                  <a:pos x="T2" y="T3"/>
                </a:cxn>
                <a:cxn ang="0">
                  <a:pos x="T4" y="T5"/>
                </a:cxn>
                <a:cxn ang="0">
                  <a:pos x="T6" y="T7"/>
                </a:cxn>
                <a:cxn ang="0">
                  <a:pos x="T8" y="T9"/>
                </a:cxn>
              </a:cxnLst>
              <a:rect l="0" t="0" r="r" b="b"/>
              <a:pathLst>
                <a:path w="28" h="25">
                  <a:moveTo>
                    <a:pt x="28" y="24"/>
                  </a:moveTo>
                  <a:cubicBezTo>
                    <a:pt x="27" y="23"/>
                    <a:pt x="27" y="17"/>
                    <a:pt x="27" y="10"/>
                  </a:cubicBezTo>
                  <a:cubicBezTo>
                    <a:pt x="17" y="0"/>
                    <a:pt x="2" y="7"/>
                    <a:pt x="1" y="10"/>
                  </a:cubicBezTo>
                  <a:cubicBezTo>
                    <a:pt x="0" y="13"/>
                    <a:pt x="3" y="22"/>
                    <a:pt x="4" y="25"/>
                  </a:cubicBezTo>
                  <a:cubicBezTo>
                    <a:pt x="8" y="23"/>
                    <a:pt x="20" y="18"/>
                    <a:pt x="28" y="24"/>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61" name="Man 01"/>
          <p:cNvGrpSpPr/>
          <p:nvPr/>
        </p:nvGrpSpPr>
        <p:grpSpPr>
          <a:xfrm>
            <a:off x="6802041" y="541735"/>
            <a:ext cx="947738" cy="1596629"/>
            <a:chOff x="9069388" y="722313"/>
            <a:chExt cx="1263650" cy="2128838"/>
          </a:xfrm>
        </p:grpSpPr>
        <p:sp>
          <p:nvSpPr>
            <p:cNvPr id="38" name="Freeform 38"/>
            <p:cNvSpPr>
              <a:spLocks/>
            </p:cNvSpPr>
            <p:nvPr/>
          </p:nvSpPr>
          <p:spPr bwMode="auto">
            <a:xfrm>
              <a:off x="10128250" y="2622550"/>
              <a:ext cx="90487" cy="73025"/>
            </a:xfrm>
            <a:custGeom>
              <a:avLst/>
              <a:gdLst>
                <a:gd name="T0" fmla="*/ 55 w 57"/>
                <a:gd name="T1" fmla="*/ 46 h 46"/>
                <a:gd name="T2" fmla="*/ 0 w 57"/>
                <a:gd name="T3" fmla="*/ 44 h 46"/>
                <a:gd name="T4" fmla="*/ 0 w 57"/>
                <a:gd name="T5" fmla="*/ 0 h 46"/>
                <a:gd name="T6" fmla="*/ 57 w 57"/>
                <a:gd name="T7" fmla="*/ 3 h 46"/>
                <a:gd name="T8" fmla="*/ 55 w 57"/>
                <a:gd name="T9" fmla="*/ 46 h 46"/>
              </a:gdLst>
              <a:ahLst/>
              <a:cxnLst>
                <a:cxn ang="0">
                  <a:pos x="T0" y="T1"/>
                </a:cxn>
                <a:cxn ang="0">
                  <a:pos x="T2" y="T3"/>
                </a:cxn>
                <a:cxn ang="0">
                  <a:pos x="T4" y="T5"/>
                </a:cxn>
                <a:cxn ang="0">
                  <a:pos x="T6" y="T7"/>
                </a:cxn>
                <a:cxn ang="0">
                  <a:pos x="T8" y="T9"/>
                </a:cxn>
              </a:cxnLst>
              <a:rect l="0" t="0" r="r" b="b"/>
              <a:pathLst>
                <a:path w="57" h="46">
                  <a:moveTo>
                    <a:pt x="55" y="46"/>
                  </a:moveTo>
                  <a:lnTo>
                    <a:pt x="0" y="44"/>
                  </a:lnTo>
                  <a:lnTo>
                    <a:pt x="0" y="0"/>
                  </a:lnTo>
                  <a:lnTo>
                    <a:pt x="57" y="3"/>
                  </a:lnTo>
                  <a:lnTo>
                    <a:pt x="55" y="46"/>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Freeform 39"/>
            <p:cNvSpPr>
              <a:spLocks/>
            </p:cNvSpPr>
            <p:nvPr/>
          </p:nvSpPr>
          <p:spPr bwMode="auto">
            <a:xfrm>
              <a:off x="10104438" y="2649538"/>
              <a:ext cx="217487" cy="171450"/>
            </a:xfrm>
            <a:custGeom>
              <a:avLst/>
              <a:gdLst>
                <a:gd name="T0" fmla="*/ 15 w 57"/>
                <a:gd name="T1" fmla="*/ 28 h 45"/>
                <a:gd name="T2" fmla="*/ 21 w 57"/>
                <a:gd name="T3" fmla="*/ 37 h 45"/>
                <a:gd name="T4" fmla="*/ 31 w 57"/>
                <a:gd name="T5" fmla="*/ 43 h 45"/>
                <a:gd name="T6" fmla="*/ 42 w 57"/>
                <a:gd name="T7" fmla="*/ 45 h 45"/>
                <a:gd name="T8" fmla="*/ 52 w 57"/>
                <a:gd name="T9" fmla="*/ 44 h 45"/>
                <a:gd name="T10" fmla="*/ 57 w 57"/>
                <a:gd name="T11" fmla="*/ 38 h 45"/>
                <a:gd name="T12" fmla="*/ 51 w 57"/>
                <a:gd name="T13" fmla="*/ 29 h 45"/>
                <a:gd name="T14" fmla="*/ 30 w 57"/>
                <a:gd name="T15" fmla="*/ 4 h 45"/>
                <a:gd name="T16" fmla="*/ 18 w 57"/>
                <a:gd name="T17" fmla="*/ 5 h 45"/>
                <a:gd name="T18" fmla="*/ 10 w 57"/>
                <a:gd name="T19" fmla="*/ 7 h 45"/>
                <a:gd name="T20" fmla="*/ 7 w 57"/>
                <a:gd name="T21" fmla="*/ 5 h 45"/>
                <a:gd name="T22" fmla="*/ 6 w 57"/>
                <a:gd name="T23" fmla="*/ 0 h 45"/>
                <a:gd name="T24" fmla="*/ 0 w 57"/>
                <a:gd name="T25" fmla="*/ 15 h 45"/>
                <a:gd name="T26" fmla="*/ 15 w 57"/>
                <a:gd name="T27"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5">
                  <a:moveTo>
                    <a:pt x="15" y="28"/>
                  </a:moveTo>
                  <a:cubicBezTo>
                    <a:pt x="17" y="31"/>
                    <a:pt x="18" y="35"/>
                    <a:pt x="21" y="37"/>
                  </a:cubicBezTo>
                  <a:cubicBezTo>
                    <a:pt x="23" y="40"/>
                    <a:pt x="27" y="42"/>
                    <a:pt x="31" y="43"/>
                  </a:cubicBezTo>
                  <a:cubicBezTo>
                    <a:pt x="34" y="44"/>
                    <a:pt x="38" y="44"/>
                    <a:pt x="42" y="45"/>
                  </a:cubicBezTo>
                  <a:cubicBezTo>
                    <a:pt x="45" y="45"/>
                    <a:pt x="49" y="45"/>
                    <a:pt x="52" y="44"/>
                  </a:cubicBezTo>
                  <a:cubicBezTo>
                    <a:pt x="54" y="43"/>
                    <a:pt x="56" y="41"/>
                    <a:pt x="57" y="38"/>
                  </a:cubicBezTo>
                  <a:cubicBezTo>
                    <a:pt x="56" y="36"/>
                    <a:pt x="54" y="33"/>
                    <a:pt x="51" y="29"/>
                  </a:cubicBezTo>
                  <a:cubicBezTo>
                    <a:pt x="43" y="20"/>
                    <a:pt x="31" y="7"/>
                    <a:pt x="30" y="4"/>
                  </a:cubicBezTo>
                  <a:cubicBezTo>
                    <a:pt x="26" y="3"/>
                    <a:pt x="21" y="4"/>
                    <a:pt x="18" y="5"/>
                  </a:cubicBezTo>
                  <a:cubicBezTo>
                    <a:pt x="16" y="7"/>
                    <a:pt x="13" y="8"/>
                    <a:pt x="10" y="7"/>
                  </a:cubicBezTo>
                  <a:cubicBezTo>
                    <a:pt x="9" y="7"/>
                    <a:pt x="8" y="6"/>
                    <a:pt x="7" y="5"/>
                  </a:cubicBezTo>
                  <a:cubicBezTo>
                    <a:pt x="6" y="3"/>
                    <a:pt x="6" y="0"/>
                    <a:pt x="6" y="0"/>
                  </a:cubicBezTo>
                  <a:cubicBezTo>
                    <a:pt x="6" y="0"/>
                    <a:pt x="1" y="10"/>
                    <a:pt x="0" y="15"/>
                  </a:cubicBezTo>
                  <a:cubicBezTo>
                    <a:pt x="6" y="18"/>
                    <a:pt x="11" y="23"/>
                    <a:pt x="15" y="28"/>
                  </a:cubicBezTo>
                  <a:close/>
                </a:path>
              </a:pathLst>
            </a:custGeom>
            <a:solidFill>
              <a:srgbClr val="19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 name="Freeform 40"/>
            <p:cNvSpPr>
              <a:spLocks/>
            </p:cNvSpPr>
            <p:nvPr/>
          </p:nvSpPr>
          <p:spPr bwMode="auto">
            <a:xfrm>
              <a:off x="10104438" y="2706688"/>
              <a:ext cx="228600" cy="144463"/>
            </a:xfrm>
            <a:custGeom>
              <a:avLst/>
              <a:gdLst>
                <a:gd name="T0" fmla="*/ 57 w 60"/>
                <a:gd name="T1" fmla="*/ 23 h 38"/>
                <a:gd name="T2" fmla="*/ 52 w 60"/>
                <a:gd name="T3" fmla="*/ 29 h 38"/>
                <a:gd name="T4" fmla="*/ 42 w 60"/>
                <a:gd name="T5" fmla="*/ 30 h 38"/>
                <a:gd name="T6" fmla="*/ 31 w 60"/>
                <a:gd name="T7" fmla="*/ 28 h 38"/>
                <a:gd name="T8" fmla="*/ 21 w 60"/>
                <a:gd name="T9" fmla="*/ 22 h 38"/>
                <a:gd name="T10" fmla="*/ 15 w 60"/>
                <a:gd name="T11" fmla="*/ 13 h 38"/>
                <a:gd name="T12" fmla="*/ 0 w 60"/>
                <a:gd name="T13" fmla="*/ 0 h 38"/>
                <a:gd name="T14" fmla="*/ 0 w 60"/>
                <a:gd name="T15" fmla="*/ 2 h 38"/>
                <a:gd name="T16" fmla="*/ 10 w 60"/>
                <a:gd name="T17" fmla="*/ 12 h 38"/>
                <a:gd name="T18" fmla="*/ 18 w 60"/>
                <a:gd name="T19" fmla="*/ 22 h 38"/>
                <a:gd name="T20" fmla="*/ 44 w 60"/>
                <a:gd name="T21" fmla="*/ 37 h 38"/>
                <a:gd name="T22" fmla="*/ 57 w 60"/>
                <a:gd name="T23" fmla="*/ 30 h 38"/>
                <a:gd name="T24" fmla="*/ 57 w 60"/>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8">
                  <a:moveTo>
                    <a:pt x="57" y="23"/>
                  </a:moveTo>
                  <a:cubicBezTo>
                    <a:pt x="56" y="26"/>
                    <a:pt x="54" y="28"/>
                    <a:pt x="52" y="29"/>
                  </a:cubicBezTo>
                  <a:cubicBezTo>
                    <a:pt x="49" y="30"/>
                    <a:pt x="45" y="30"/>
                    <a:pt x="42" y="30"/>
                  </a:cubicBezTo>
                  <a:cubicBezTo>
                    <a:pt x="38" y="29"/>
                    <a:pt x="34" y="29"/>
                    <a:pt x="31" y="28"/>
                  </a:cubicBezTo>
                  <a:cubicBezTo>
                    <a:pt x="27" y="27"/>
                    <a:pt x="23" y="25"/>
                    <a:pt x="21" y="22"/>
                  </a:cubicBezTo>
                  <a:cubicBezTo>
                    <a:pt x="18" y="20"/>
                    <a:pt x="17" y="16"/>
                    <a:pt x="15" y="13"/>
                  </a:cubicBezTo>
                  <a:cubicBezTo>
                    <a:pt x="11" y="8"/>
                    <a:pt x="6" y="3"/>
                    <a:pt x="0" y="0"/>
                  </a:cubicBezTo>
                  <a:cubicBezTo>
                    <a:pt x="0" y="1"/>
                    <a:pt x="0" y="2"/>
                    <a:pt x="0" y="2"/>
                  </a:cubicBezTo>
                  <a:cubicBezTo>
                    <a:pt x="1" y="4"/>
                    <a:pt x="6" y="10"/>
                    <a:pt x="10" y="12"/>
                  </a:cubicBezTo>
                  <a:cubicBezTo>
                    <a:pt x="15" y="14"/>
                    <a:pt x="18" y="20"/>
                    <a:pt x="18" y="22"/>
                  </a:cubicBezTo>
                  <a:cubicBezTo>
                    <a:pt x="19" y="23"/>
                    <a:pt x="29" y="38"/>
                    <a:pt x="44" y="37"/>
                  </a:cubicBezTo>
                  <a:cubicBezTo>
                    <a:pt x="60" y="36"/>
                    <a:pt x="57" y="30"/>
                    <a:pt x="57" y="30"/>
                  </a:cubicBezTo>
                  <a:cubicBezTo>
                    <a:pt x="57" y="30"/>
                    <a:pt x="58" y="27"/>
                    <a:pt x="57"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 name="Freeform 41"/>
            <p:cNvSpPr>
              <a:spLocks/>
            </p:cNvSpPr>
            <p:nvPr/>
          </p:nvSpPr>
          <p:spPr bwMode="auto">
            <a:xfrm>
              <a:off x="9305925" y="2641600"/>
              <a:ext cx="106362" cy="95250"/>
            </a:xfrm>
            <a:custGeom>
              <a:avLst/>
              <a:gdLst>
                <a:gd name="T0" fmla="*/ 53 w 67"/>
                <a:gd name="T1" fmla="*/ 60 h 60"/>
                <a:gd name="T2" fmla="*/ 0 w 67"/>
                <a:gd name="T3" fmla="*/ 41 h 60"/>
                <a:gd name="T4" fmla="*/ 12 w 67"/>
                <a:gd name="T5" fmla="*/ 0 h 60"/>
                <a:gd name="T6" fmla="*/ 67 w 67"/>
                <a:gd name="T7" fmla="*/ 17 h 60"/>
                <a:gd name="T8" fmla="*/ 53 w 67"/>
                <a:gd name="T9" fmla="*/ 60 h 60"/>
              </a:gdLst>
              <a:ahLst/>
              <a:cxnLst>
                <a:cxn ang="0">
                  <a:pos x="T0" y="T1"/>
                </a:cxn>
                <a:cxn ang="0">
                  <a:pos x="T2" y="T3"/>
                </a:cxn>
                <a:cxn ang="0">
                  <a:pos x="T4" y="T5"/>
                </a:cxn>
                <a:cxn ang="0">
                  <a:pos x="T6" y="T7"/>
                </a:cxn>
                <a:cxn ang="0">
                  <a:pos x="T8" y="T9"/>
                </a:cxn>
              </a:cxnLst>
              <a:rect l="0" t="0" r="r" b="b"/>
              <a:pathLst>
                <a:path w="67" h="60">
                  <a:moveTo>
                    <a:pt x="53" y="60"/>
                  </a:moveTo>
                  <a:lnTo>
                    <a:pt x="0" y="41"/>
                  </a:lnTo>
                  <a:lnTo>
                    <a:pt x="12" y="0"/>
                  </a:lnTo>
                  <a:lnTo>
                    <a:pt x="67" y="17"/>
                  </a:lnTo>
                  <a:lnTo>
                    <a:pt x="53" y="60"/>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Freeform 42"/>
            <p:cNvSpPr>
              <a:spLocks/>
            </p:cNvSpPr>
            <p:nvPr/>
          </p:nvSpPr>
          <p:spPr bwMode="auto">
            <a:xfrm>
              <a:off x="9099550" y="2755900"/>
              <a:ext cx="354012" cy="73025"/>
            </a:xfrm>
            <a:custGeom>
              <a:avLst/>
              <a:gdLst>
                <a:gd name="T0" fmla="*/ 75 w 93"/>
                <a:gd name="T1" fmla="*/ 3 h 19"/>
                <a:gd name="T2" fmla="*/ 49 w 93"/>
                <a:gd name="T3" fmla="*/ 9 h 19"/>
                <a:gd name="T4" fmla="*/ 23 w 93"/>
                <a:gd name="T5" fmla="*/ 14 h 19"/>
                <a:gd name="T6" fmla="*/ 0 w 93"/>
                <a:gd name="T7" fmla="*/ 8 h 19"/>
                <a:gd name="T8" fmla="*/ 6 w 93"/>
                <a:gd name="T9" fmla="*/ 18 h 19"/>
                <a:gd name="T10" fmla="*/ 38 w 93"/>
                <a:gd name="T11" fmla="*/ 17 h 19"/>
                <a:gd name="T12" fmla="*/ 70 w 93"/>
                <a:gd name="T13" fmla="*/ 9 h 19"/>
                <a:gd name="T14" fmla="*/ 92 w 93"/>
                <a:gd name="T15" fmla="*/ 3 h 19"/>
                <a:gd name="T16" fmla="*/ 92 w 93"/>
                <a:gd name="T17" fmla="*/ 0 h 19"/>
                <a:gd name="T18" fmla="*/ 86 w 93"/>
                <a:gd name="T19" fmla="*/ 3 h 19"/>
                <a:gd name="T20" fmla="*/ 75 w 93"/>
                <a:gd name="T2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9">
                  <a:moveTo>
                    <a:pt x="75" y="3"/>
                  </a:moveTo>
                  <a:cubicBezTo>
                    <a:pt x="67" y="4"/>
                    <a:pt x="58" y="6"/>
                    <a:pt x="49" y="9"/>
                  </a:cubicBezTo>
                  <a:cubicBezTo>
                    <a:pt x="41" y="11"/>
                    <a:pt x="32" y="13"/>
                    <a:pt x="23" y="14"/>
                  </a:cubicBezTo>
                  <a:cubicBezTo>
                    <a:pt x="15" y="14"/>
                    <a:pt x="7" y="12"/>
                    <a:pt x="0" y="8"/>
                  </a:cubicBezTo>
                  <a:cubicBezTo>
                    <a:pt x="0" y="11"/>
                    <a:pt x="0" y="17"/>
                    <a:pt x="6" y="18"/>
                  </a:cubicBezTo>
                  <a:cubicBezTo>
                    <a:pt x="14" y="19"/>
                    <a:pt x="31" y="19"/>
                    <a:pt x="38" y="17"/>
                  </a:cubicBezTo>
                  <a:cubicBezTo>
                    <a:pt x="46" y="14"/>
                    <a:pt x="61" y="9"/>
                    <a:pt x="70" y="9"/>
                  </a:cubicBezTo>
                  <a:cubicBezTo>
                    <a:pt x="79" y="8"/>
                    <a:pt x="91" y="6"/>
                    <a:pt x="92" y="3"/>
                  </a:cubicBezTo>
                  <a:cubicBezTo>
                    <a:pt x="93" y="2"/>
                    <a:pt x="93" y="1"/>
                    <a:pt x="92" y="0"/>
                  </a:cubicBezTo>
                  <a:cubicBezTo>
                    <a:pt x="91" y="1"/>
                    <a:pt x="88" y="2"/>
                    <a:pt x="86" y="3"/>
                  </a:cubicBezTo>
                  <a:cubicBezTo>
                    <a:pt x="83" y="3"/>
                    <a:pt x="79" y="3"/>
                    <a:pt x="75"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43"/>
            <p:cNvSpPr>
              <a:spLocks/>
            </p:cNvSpPr>
            <p:nvPr/>
          </p:nvSpPr>
          <p:spPr bwMode="auto">
            <a:xfrm>
              <a:off x="9099550" y="2676525"/>
              <a:ext cx="350837" cy="133350"/>
            </a:xfrm>
            <a:custGeom>
              <a:avLst/>
              <a:gdLst>
                <a:gd name="T0" fmla="*/ 84 w 92"/>
                <a:gd name="T1" fmla="*/ 1 h 35"/>
                <a:gd name="T2" fmla="*/ 68 w 92"/>
                <a:gd name="T3" fmla="*/ 10 h 35"/>
                <a:gd name="T4" fmla="*/ 52 w 92"/>
                <a:gd name="T5" fmla="*/ 0 h 35"/>
                <a:gd name="T6" fmla="*/ 1 w 92"/>
                <a:gd name="T7" fmla="*/ 28 h 35"/>
                <a:gd name="T8" fmla="*/ 0 w 92"/>
                <a:gd name="T9" fmla="*/ 29 h 35"/>
                <a:gd name="T10" fmla="*/ 23 w 92"/>
                <a:gd name="T11" fmla="*/ 35 h 35"/>
                <a:gd name="T12" fmla="*/ 49 w 92"/>
                <a:gd name="T13" fmla="*/ 30 h 35"/>
                <a:gd name="T14" fmla="*/ 75 w 92"/>
                <a:gd name="T15" fmla="*/ 24 h 35"/>
                <a:gd name="T16" fmla="*/ 86 w 92"/>
                <a:gd name="T17" fmla="*/ 24 h 35"/>
                <a:gd name="T18" fmla="*/ 92 w 92"/>
                <a:gd name="T19" fmla="*/ 21 h 35"/>
                <a:gd name="T20" fmla="*/ 84 w 92"/>
                <a:gd name="T2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5">
                  <a:moveTo>
                    <a:pt x="84" y="1"/>
                  </a:moveTo>
                  <a:cubicBezTo>
                    <a:pt x="81" y="6"/>
                    <a:pt x="77" y="11"/>
                    <a:pt x="68" y="10"/>
                  </a:cubicBezTo>
                  <a:cubicBezTo>
                    <a:pt x="60" y="8"/>
                    <a:pt x="52" y="0"/>
                    <a:pt x="52" y="0"/>
                  </a:cubicBezTo>
                  <a:cubicBezTo>
                    <a:pt x="52" y="0"/>
                    <a:pt x="1" y="26"/>
                    <a:pt x="1" y="28"/>
                  </a:cubicBezTo>
                  <a:cubicBezTo>
                    <a:pt x="1" y="28"/>
                    <a:pt x="0" y="28"/>
                    <a:pt x="0" y="29"/>
                  </a:cubicBezTo>
                  <a:cubicBezTo>
                    <a:pt x="7" y="33"/>
                    <a:pt x="15" y="35"/>
                    <a:pt x="23" y="35"/>
                  </a:cubicBezTo>
                  <a:cubicBezTo>
                    <a:pt x="32" y="34"/>
                    <a:pt x="41" y="32"/>
                    <a:pt x="49" y="30"/>
                  </a:cubicBezTo>
                  <a:cubicBezTo>
                    <a:pt x="58" y="27"/>
                    <a:pt x="67" y="25"/>
                    <a:pt x="75" y="24"/>
                  </a:cubicBezTo>
                  <a:cubicBezTo>
                    <a:pt x="79" y="24"/>
                    <a:pt x="83" y="24"/>
                    <a:pt x="86" y="24"/>
                  </a:cubicBezTo>
                  <a:cubicBezTo>
                    <a:pt x="88" y="23"/>
                    <a:pt x="91" y="22"/>
                    <a:pt x="92" y="21"/>
                  </a:cubicBezTo>
                  <a:cubicBezTo>
                    <a:pt x="92" y="15"/>
                    <a:pt x="88" y="3"/>
                    <a:pt x="84" y="1"/>
                  </a:cubicBezTo>
                  <a:close/>
                </a:path>
              </a:pathLst>
            </a:custGeom>
            <a:solidFill>
              <a:srgbClr val="19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44"/>
            <p:cNvSpPr>
              <a:spLocks/>
            </p:cNvSpPr>
            <p:nvPr/>
          </p:nvSpPr>
          <p:spPr bwMode="auto">
            <a:xfrm>
              <a:off x="9305925" y="1770063"/>
              <a:ext cx="985837" cy="922338"/>
            </a:xfrm>
            <a:custGeom>
              <a:avLst/>
              <a:gdLst>
                <a:gd name="T0" fmla="*/ 244 w 259"/>
                <a:gd name="T1" fmla="*/ 107 h 242"/>
                <a:gd name="T2" fmla="*/ 207 w 259"/>
                <a:gd name="T3" fmla="*/ 1 h 242"/>
                <a:gd name="T4" fmla="*/ 147 w 259"/>
                <a:gd name="T5" fmla="*/ 0 h 242"/>
                <a:gd name="T6" fmla="*/ 147 w 259"/>
                <a:gd name="T7" fmla="*/ 0 h 242"/>
                <a:gd name="T8" fmla="*/ 146 w 259"/>
                <a:gd name="T9" fmla="*/ 0 h 242"/>
                <a:gd name="T10" fmla="*/ 146 w 259"/>
                <a:gd name="T11" fmla="*/ 0 h 242"/>
                <a:gd name="T12" fmla="*/ 94 w 259"/>
                <a:gd name="T13" fmla="*/ 0 h 242"/>
                <a:gd name="T14" fmla="*/ 39 w 259"/>
                <a:gd name="T15" fmla="*/ 105 h 242"/>
                <a:gd name="T16" fmla="*/ 21 w 259"/>
                <a:gd name="T17" fmla="*/ 150 h 242"/>
                <a:gd name="T18" fmla="*/ 0 w 259"/>
                <a:gd name="T19" fmla="*/ 235 h 242"/>
                <a:gd name="T20" fmla="*/ 15 w 259"/>
                <a:gd name="T21" fmla="*/ 241 h 242"/>
                <a:gd name="T22" fmla="*/ 27 w 259"/>
                <a:gd name="T23" fmla="*/ 240 h 242"/>
                <a:gd name="T24" fmla="*/ 45 w 259"/>
                <a:gd name="T25" fmla="*/ 201 h 242"/>
                <a:gd name="T26" fmla="*/ 70 w 259"/>
                <a:gd name="T27" fmla="*/ 146 h 242"/>
                <a:gd name="T28" fmla="*/ 72 w 259"/>
                <a:gd name="T29" fmla="*/ 133 h 242"/>
                <a:gd name="T30" fmla="*/ 128 w 259"/>
                <a:gd name="T31" fmla="*/ 66 h 242"/>
                <a:gd name="T32" fmla="*/ 136 w 259"/>
                <a:gd name="T33" fmla="*/ 58 h 242"/>
                <a:gd name="T34" fmla="*/ 146 w 259"/>
                <a:gd name="T35" fmla="*/ 49 h 242"/>
                <a:gd name="T36" fmla="*/ 146 w 259"/>
                <a:gd name="T37" fmla="*/ 49 h 242"/>
                <a:gd name="T38" fmla="*/ 146 w 259"/>
                <a:gd name="T39" fmla="*/ 49 h 242"/>
                <a:gd name="T40" fmla="*/ 180 w 259"/>
                <a:gd name="T41" fmla="*/ 83 h 242"/>
                <a:gd name="T42" fmla="*/ 213 w 259"/>
                <a:gd name="T43" fmla="*/ 146 h 242"/>
                <a:gd name="T44" fmla="*/ 212 w 259"/>
                <a:gd name="T45" fmla="*/ 199 h 242"/>
                <a:gd name="T46" fmla="*/ 214 w 259"/>
                <a:gd name="T47" fmla="*/ 228 h 242"/>
                <a:gd name="T48" fmla="*/ 241 w 259"/>
                <a:gd name="T49" fmla="*/ 230 h 242"/>
                <a:gd name="T50" fmla="*/ 255 w 259"/>
                <a:gd name="T51" fmla="*/ 158 h 242"/>
                <a:gd name="T52" fmla="*/ 244 w 259"/>
                <a:gd name="T53" fmla="*/ 10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42">
                  <a:moveTo>
                    <a:pt x="244" y="107"/>
                  </a:moveTo>
                  <a:cubicBezTo>
                    <a:pt x="240" y="63"/>
                    <a:pt x="213" y="14"/>
                    <a:pt x="207" y="1"/>
                  </a:cubicBezTo>
                  <a:cubicBezTo>
                    <a:pt x="147" y="0"/>
                    <a:pt x="147" y="0"/>
                    <a:pt x="147" y="0"/>
                  </a:cubicBezTo>
                  <a:cubicBezTo>
                    <a:pt x="147" y="0"/>
                    <a:pt x="147" y="0"/>
                    <a:pt x="147" y="0"/>
                  </a:cubicBezTo>
                  <a:cubicBezTo>
                    <a:pt x="146" y="0"/>
                    <a:pt x="146" y="0"/>
                    <a:pt x="146" y="0"/>
                  </a:cubicBezTo>
                  <a:cubicBezTo>
                    <a:pt x="146" y="0"/>
                    <a:pt x="146" y="0"/>
                    <a:pt x="146" y="0"/>
                  </a:cubicBezTo>
                  <a:cubicBezTo>
                    <a:pt x="94" y="0"/>
                    <a:pt x="94" y="0"/>
                    <a:pt x="94" y="0"/>
                  </a:cubicBezTo>
                  <a:cubicBezTo>
                    <a:pt x="90" y="12"/>
                    <a:pt x="46" y="68"/>
                    <a:pt x="39" y="105"/>
                  </a:cubicBezTo>
                  <a:cubicBezTo>
                    <a:pt x="27" y="124"/>
                    <a:pt x="22" y="145"/>
                    <a:pt x="21" y="150"/>
                  </a:cubicBezTo>
                  <a:cubicBezTo>
                    <a:pt x="21" y="155"/>
                    <a:pt x="12" y="221"/>
                    <a:pt x="0" y="235"/>
                  </a:cubicBezTo>
                  <a:cubicBezTo>
                    <a:pt x="4" y="238"/>
                    <a:pt x="11" y="241"/>
                    <a:pt x="15" y="241"/>
                  </a:cubicBezTo>
                  <a:cubicBezTo>
                    <a:pt x="23" y="242"/>
                    <a:pt x="27" y="240"/>
                    <a:pt x="27" y="240"/>
                  </a:cubicBezTo>
                  <a:cubicBezTo>
                    <a:pt x="27" y="240"/>
                    <a:pt x="34" y="219"/>
                    <a:pt x="45" y="201"/>
                  </a:cubicBezTo>
                  <a:cubicBezTo>
                    <a:pt x="55" y="184"/>
                    <a:pt x="64" y="165"/>
                    <a:pt x="70" y="146"/>
                  </a:cubicBezTo>
                  <a:cubicBezTo>
                    <a:pt x="72" y="140"/>
                    <a:pt x="72" y="137"/>
                    <a:pt x="72" y="133"/>
                  </a:cubicBezTo>
                  <a:cubicBezTo>
                    <a:pt x="73" y="124"/>
                    <a:pt x="108" y="77"/>
                    <a:pt x="128" y="66"/>
                  </a:cubicBezTo>
                  <a:cubicBezTo>
                    <a:pt x="136" y="58"/>
                    <a:pt x="136" y="58"/>
                    <a:pt x="136" y="58"/>
                  </a:cubicBezTo>
                  <a:cubicBezTo>
                    <a:pt x="146" y="49"/>
                    <a:pt x="146" y="49"/>
                    <a:pt x="146" y="49"/>
                  </a:cubicBezTo>
                  <a:cubicBezTo>
                    <a:pt x="146" y="49"/>
                    <a:pt x="146" y="49"/>
                    <a:pt x="146" y="49"/>
                  </a:cubicBezTo>
                  <a:cubicBezTo>
                    <a:pt x="146" y="49"/>
                    <a:pt x="146" y="49"/>
                    <a:pt x="146" y="49"/>
                  </a:cubicBezTo>
                  <a:cubicBezTo>
                    <a:pt x="148" y="52"/>
                    <a:pt x="170" y="71"/>
                    <a:pt x="180" y="83"/>
                  </a:cubicBezTo>
                  <a:cubicBezTo>
                    <a:pt x="190" y="94"/>
                    <a:pt x="215" y="124"/>
                    <a:pt x="213" y="146"/>
                  </a:cubicBezTo>
                  <a:cubicBezTo>
                    <a:pt x="212" y="157"/>
                    <a:pt x="209" y="173"/>
                    <a:pt x="212" y="199"/>
                  </a:cubicBezTo>
                  <a:cubicBezTo>
                    <a:pt x="215" y="224"/>
                    <a:pt x="214" y="228"/>
                    <a:pt x="214" y="228"/>
                  </a:cubicBezTo>
                  <a:cubicBezTo>
                    <a:pt x="214" y="228"/>
                    <a:pt x="228" y="234"/>
                    <a:pt x="241" y="230"/>
                  </a:cubicBezTo>
                  <a:cubicBezTo>
                    <a:pt x="236" y="218"/>
                    <a:pt x="252" y="171"/>
                    <a:pt x="255" y="158"/>
                  </a:cubicBezTo>
                  <a:cubicBezTo>
                    <a:pt x="259" y="144"/>
                    <a:pt x="253" y="132"/>
                    <a:pt x="244" y="107"/>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Freeform 45"/>
            <p:cNvSpPr>
              <a:spLocks/>
            </p:cNvSpPr>
            <p:nvPr/>
          </p:nvSpPr>
          <p:spPr bwMode="auto">
            <a:xfrm>
              <a:off x="9069388" y="1336675"/>
              <a:ext cx="552450" cy="384175"/>
            </a:xfrm>
            <a:custGeom>
              <a:avLst/>
              <a:gdLst>
                <a:gd name="T0" fmla="*/ 144 w 145"/>
                <a:gd name="T1" fmla="*/ 16 h 101"/>
                <a:gd name="T2" fmla="*/ 102 w 145"/>
                <a:gd name="T3" fmla="*/ 60 h 101"/>
                <a:gd name="T4" fmla="*/ 69 w 145"/>
                <a:gd name="T5" fmla="*/ 72 h 101"/>
                <a:gd name="T6" fmla="*/ 39 w 145"/>
                <a:gd name="T7" fmla="*/ 89 h 101"/>
                <a:gd name="T8" fmla="*/ 30 w 145"/>
                <a:gd name="T9" fmla="*/ 97 h 101"/>
                <a:gd name="T10" fmla="*/ 23 w 145"/>
                <a:gd name="T11" fmla="*/ 98 h 101"/>
                <a:gd name="T12" fmla="*/ 14 w 145"/>
                <a:gd name="T13" fmla="*/ 100 h 101"/>
                <a:gd name="T14" fmla="*/ 8 w 145"/>
                <a:gd name="T15" fmla="*/ 95 h 101"/>
                <a:gd name="T16" fmla="*/ 3 w 145"/>
                <a:gd name="T17" fmla="*/ 87 h 101"/>
                <a:gd name="T18" fmla="*/ 0 w 145"/>
                <a:gd name="T19" fmla="*/ 79 h 101"/>
                <a:gd name="T20" fmla="*/ 4 w 145"/>
                <a:gd name="T21" fmla="*/ 71 h 101"/>
                <a:gd name="T22" fmla="*/ 19 w 145"/>
                <a:gd name="T23" fmla="*/ 60 h 101"/>
                <a:gd name="T24" fmla="*/ 32 w 145"/>
                <a:gd name="T25" fmla="*/ 61 h 101"/>
                <a:gd name="T26" fmla="*/ 53 w 145"/>
                <a:gd name="T27" fmla="*/ 53 h 101"/>
                <a:gd name="T28" fmla="*/ 87 w 145"/>
                <a:gd name="T29" fmla="*/ 33 h 101"/>
                <a:gd name="T30" fmla="*/ 108 w 145"/>
                <a:gd name="T31" fmla="*/ 17 h 101"/>
                <a:gd name="T32" fmla="*/ 117 w 145"/>
                <a:gd name="T33" fmla="*/ 0 h 101"/>
                <a:gd name="T34" fmla="*/ 131 w 145"/>
                <a:gd name="T35" fmla="*/ 8 h 101"/>
                <a:gd name="T36" fmla="*/ 141 w 145"/>
                <a:gd name="T37" fmla="*/ 11 h 101"/>
                <a:gd name="T38" fmla="*/ 144 w 145"/>
                <a:gd name="T3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01">
                  <a:moveTo>
                    <a:pt x="144" y="16"/>
                  </a:moveTo>
                  <a:cubicBezTo>
                    <a:pt x="132" y="33"/>
                    <a:pt x="120" y="51"/>
                    <a:pt x="102" y="60"/>
                  </a:cubicBezTo>
                  <a:cubicBezTo>
                    <a:pt x="91" y="66"/>
                    <a:pt x="80" y="68"/>
                    <a:pt x="69" y="72"/>
                  </a:cubicBezTo>
                  <a:cubicBezTo>
                    <a:pt x="58" y="75"/>
                    <a:pt x="46" y="80"/>
                    <a:pt x="39" y="89"/>
                  </a:cubicBezTo>
                  <a:cubicBezTo>
                    <a:pt x="36" y="92"/>
                    <a:pt x="34" y="96"/>
                    <a:pt x="30" y="97"/>
                  </a:cubicBezTo>
                  <a:cubicBezTo>
                    <a:pt x="28" y="98"/>
                    <a:pt x="25" y="97"/>
                    <a:pt x="23" y="98"/>
                  </a:cubicBezTo>
                  <a:cubicBezTo>
                    <a:pt x="20" y="98"/>
                    <a:pt x="17" y="100"/>
                    <a:pt x="14" y="100"/>
                  </a:cubicBezTo>
                  <a:cubicBezTo>
                    <a:pt x="11" y="101"/>
                    <a:pt x="7" y="98"/>
                    <a:pt x="8" y="95"/>
                  </a:cubicBezTo>
                  <a:cubicBezTo>
                    <a:pt x="4" y="95"/>
                    <a:pt x="1" y="90"/>
                    <a:pt x="3" y="87"/>
                  </a:cubicBezTo>
                  <a:cubicBezTo>
                    <a:pt x="0" y="85"/>
                    <a:pt x="0" y="82"/>
                    <a:pt x="0" y="79"/>
                  </a:cubicBezTo>
                  <a:cubicBezTo>
                    <a:pt x="1" y="76"/>
                    <a:pt x="3" y="74"/>
                    <a:pt x="4" y="71"/>
                  </a:cubicBezTo>
                  <a:cubicBezTo>
                    <a:pt x="8" y="66"/>
                    <a:pt x="12" y="61"/>
                    <a:pt x="19" y="60"/>
                  </a:cubicBezTo>
                  <a:cubicBezTo>
                    <a:pt x="23" y="59"/>
                    <a:pt x="28" y="61"/>
                    <a:pt x="32" y="61"/>
                  </a:cubicBezTo>
                  <a:cubicBezTo>
                    <a:pt x="40" y="61"/>
                    <a:pt x="47" y="57"/>
                    <a:pt x="53" y="53"/>
                  </a:cubicBezTo>
                  <a:cubicBezTo>
                    <a:pt x="65" y="47"/>
                    <a:pt x="76" y="40"/>
                    <a:pt x="87" y="33"/>
                  </a:cubicBezTo>
                  <a:cubicBezTo>
                    <a:pt x="94" y="29"/>
                    <a:pt x="102" y="24"/>
                    <a:pt x="108" y="17"/>
                  </a:cubicBezTo>
                  <a:cubicBezTo>
                    <a:pt x="112" y="12"/>
                    <a:pt x="114" y="6"/>
                    <a:pt x="117" y="0"/>
                  </a:cubicBezTo>
                  <a:cubicBezTo>
                    <a:pt x="122" y="1"/>
                    <a:pt x="126" y="5"/>
                    <a:pt x="131" y="8"/>
                  </a:cubicBezTo>
                  <a:cubicBezTo>
                    <a:pt x="134" y="9"/>
                    <a:pt x="138" y="10"/>
                    <a:pt x="141" y="11"/>
                  </a:cubicBezTo>
                  <a:cubicBezTo>
                    <a:pt x="143" y="12"/>
                    <a:pt x="145" y="14"/>
                    <a:pt x="144" y="16"/>
                  </a:cubicBezTo>
                  <a:close/>
                </a:path>
              </a:pathLst>
            </a:custGeom>
            <a:solidFill>
              <a:srgbClr val="F5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Freeform 46"/>
            <p:cNvSpPr>
              <a:spLocks/>
            </p:cNvSpPr>
            <p:nvPr/>
          </p:nvSpPr>
          <p:spPr bwMode="auto">
            <a:xfrm>
              <a:off x="9502775" y="1069975"/>
              <a:ext cx="252412" cy="349250"/>
            </a:xfrm>
            <a:custGeom>
              <a:avLst/>
              <a:gdLst>
                <a:gd name="T0" fmla="*/ 60 w 66"/>
                <a:gd name="T1" fmla="*/ 51 h 92"/>
                <a:gd name="T2" fmla="*/ 65 w 66"/>
                <a:gd name="T3" fmla="*/ 32 h 92"/>
                <a:gd name="T4" fmla="*/ 59 w 66"/>
                <a:gd name="T5" fmla="*/ 13 h 92"/>
                <a:gd name="T6" fmla="*/ 52 w 66"/>
                <a:gd name="T7" fmla="*/ 4 h 92"/>
                <a:gd name="T8" fmla="*/ 42 w 66"/>
                <a:gd name="T9" fmla="*/ 0 h 92"/>
                <a:gd name="T10" fmla="*/ 25 w 66"/>
                <a:gd name="T11" fmla="*/ 11 h 92"/>
                <a:gd name="T12" fmla="*/ 19 w 66"/>
                <a:gd name="T13" fmla="*/ 32 h 92"/>
                <a:gd name="T14" fmla="*/ 0 w 66"/>
                <a:gd name="T15" fmla="*/ 71 h 92"/>
                <a:gd name="T16" fmla="*/ 30 w 66"/>
                <a:gd name="T17" fmla="*/ 92 h 92"/>
                <a:gd name="T18" fmla="*/ 49 w 66"/>
                <a:gd name="T19" fmla="*/ 63 h 92"/>
                <a:gd name="T20" fmla="*/ 60 w 66"/>
                <a:gd name="T21" fmla="*/ 5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2">
                  <a:moveTo>
                    <a:pt x="60" y="51"/>
                  </a:moveTo>
                  <a:cubicBezTo>
                    <a:pt x="64" y="46"/>
                    <a:pt x="66" y="39"/>
                    <a:pt x="65" y="32"/>
                  </a:cubicBezTo>
                  <a:cubicBezTo>
                    <a:pt x="65" y="26"/>
                    <a:pt x="62" y="19"/>
                    <a:pt x="59" y="13"/>
                  </a:cubicBezTo>
                  <a:cubicBezTo>
                    <a:pt x="57" y="10"/>
                    <a:pt x="55" y="7"/>
                    <a:pt x="52" y="4"/>
                  </a:cubicBezTo>
                  <a:cubicBezTo>
                    <a:pt x="50" y="2"/>
                    <a:pt x="46" y="0"/>
                    <a:pt x="42" y="0"/>
                  </a:cubicBezTo>
                  <a:cubicBezTo>
                    <a:pt x="35" y="0"/>
                    <a:pt x="28" y="5"/>
                    <a:pt x="25" y="11"/>
                  </a:cubicBezTo>
                  <a:cubicBezTo>
                    <a:pt x="22" y="18"/>
                    <a:pt x="21" y="25"/>
                    <a:pt x="19" y="32"/>
                  </a:cubicBezTo>
                  <a:cubicBezTo>
                    <a:pt x="15" y="46"/>
                    <a:pt x="9" y="59"/>
                    <a:pt x="0" y="71"/>
                  </a:cubicBezTo>
                  <a:cubicBezTo>
                    <a:pt x="10" y="77"/>
                    <a:pt x="21" y="84"/>
                    <a:pt x="30" y="92"/>
                  </a:cubicBezTo>
                  <a:cubicBezTo>
                    <a:pt x="38" y="84"/>
                    <a:pt x="42" y="72"/>
                    <a:pt x="49" y="63"/>
                  </a:cubicBezTo>
                  <a:cubicBezTo>
                    <a:pt x="53" y="59"/>
                    <a:pt x="57" y="56"/>
                    <a:pt x="60" y="51"/>
                  </a:cubicBezTo>
                  <a:close/>
                </a:path>
              </a:pathLst>
            </a:custGeom>
            <a:solidFill>
              <a:srgbClr val="039B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Freeform 47"/>
            <p:cNvSpPr>
              <a:spLocks/>
            </p:cNvSpPr>
            <p:nvPr/>
          </p:nvSpPr>
          <p:spPr bwMode="auto">
            <a:xfrm>
              <a:off x="9625013" y="966788"/>
              <a:ext cx="479425" cy="808038"/>
            </a:xfrm>
            <a:custGeom>
              <a:avLst/>
              <a:gdLst>
                <a:gd name="T0" fmla="*/ 111 w 126"/>
                <a:gd name="T1" fmla="*/ 137 h 212"/>
                <a:gd name="T2" fmla="*/ 109 w 126"/>
                <a:gd name="T3" fmla="*/ 74 h 212"/>
                <a:gd name="T4" fmla="*/ 110 w 126"/>
                <a:gd name="T5" fmla="*/ 63 h 212"/>
                <a:gd name="T6" fmla="*/ 111 w 126"/>
                <a:gd name="T7" fmla="*/ 37 h 212"/>
                <a:gd name="T8" fmla="*/ 99 w 126"/>
                <a:gd name="T9" fmla="*/ 10 h 212"/>
                <a:gd name="T10" fmla="*/ 73 w 126"/>
                <a:gd name="T11" fmla="*/ 0 h 212"/>
                <a:gd name="T12" fmla="*/ 19 w 126"/>
                <a:gd name="T13" fmla="*/ 10 h 212"/>
                <a:gd name="T14" fmla="*/ 2 w 126"/>
                <a:gd name="T15" fmla="*/ 46 h 212"/>
                <a:gd name="T16" fmla="*/ 8 w 126"/>
                <a:gd name="T17" fmla="*/ 95 h 212"/>
                <a:gd name="T18" fmla="*/ 16 w 126"/>
                <a:gd name="T19" fmla="*/ 159 h 212"/>
                <a:gd name="T20" fmla="*/ 14 w 126"/>
                <a:gd name="T21" fmla="*/ 186 h 212"/>
                <a:gd name="T22" fmla="*/ 10 w 126"/>
                <a:gd name="T23" fmla="*/ 212 h 212"/>
                <a:gd name="T24" fmla="*/ 44 w 126"/>
                <a:gd name="T25" fmla="*/ 212 h 212"/>
                <a:gd name="T26" fmla="*/ 102 w 126"/>
                <a:gd name="T27" fmla="*/ 212 h 212"/>
                <a:gd name="T28" fmla="*/ 119 w 126"/>
                <a:gd name="T29" fmla="*/ 212 h 212"/>
                <a:gd name="T30" fmla="*/ 124 w 126"/>
                <a:gd name="T31" fmla="*/ 211 h 212"/>
                <a:gd name="T32" fmla="*/ 111 w 126"/>
                <a:gd name="T33" fmla="*/ 13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12">
                  <a:moveTo>
                    <a:pt x="111" y="137"/>
                  </a:moveTo>
                  <a:cubicBezTo>
                    <a:pt x="109" y="121"/>
                    <a:pt x="109" y="79"/>
                    <a:pt x="109" y="74"/>
                  </a:cubicBezTo>
                  <a:cubicBezTo>
                    <a:pt x="109" y="71"/>
                    <a:pt x="110" y="67"/>
                    <a:pt x="110" y="63"/>
                  </a:cubicBezTo>
                  <a:cubicBezTo>
                    <a:pt x="111" y="54"/>
                    <a:pt x="111" y="45"/>
                    <a:pt x="111" y="37"/>
                  </a:cubicBezTo>
                  <a:cubicBezTo>
                    <a:pt x="110" y="26"/>
                    <a:pt x="106" y="18"/>
                    <a:pt x="99" y="10"/>
                  </a:cubicBezTo>
                  <a:cubicBezTo>
                    <a:pt x="94" y="3"/>
                    <a:pt x="81" y="0"/>
                    <a:pt x="73" y="0"/>
                  </a:cubicBezTo>
                  <a:cubicBezTo>
                    <a:pt x="54" y="0"/>
                    <a:pt x="35" y="1"/>
                    <a:pt x="19" y="10"/>
                  </a:cubicBezTo>
                  <a:cubicBezTo>
                    <a:pt x="5" y="18"/>
                    <a:pt x="4" y="31"/>
                    <a:pt x="2" y="46"/>
                  </a:cubicBezTo>
                  <a:cubicBezTo>
                    <a:pt x="0" y="62"/>
                    <a:pt x="3" y="79"/>
                    <a:pt x="8" y="95"/>
                  </a:cubicBezTo>
                  <a:cubicBezTo>
                    <a:pt x="13" y="117"/>
                    <a:pt x="17" y="137"/>
                    <a:pt x="16" y="159"/>
                  </a:cubicBezTo>
                  <a:cubicBezTo>
                    <a:pt x="15" y="168"/>
                    <a:pt x="15" y="177"/>
                    <a:pt x="14" y="186"/>
                  </a:cubicBezTo>
                  <a:cubicBezTo>
                    <a:pt x="13" y="192"/>
                    <a:pt x="10" y="204"/>
                    <a:pt x="10" y="212"/>
                  </a:cubicBezTo>
                  <a:cubicBezTo>
                    <a:pt x="22" y="212"/>
                    <a:pt x="33" y="212"/>
                    <a:pt x="44" y="212"/>
                  </a:cubicBezTo>
                  <a:cubicBezTo>
                    <a:pt x="63" y="212"/>
                    <a:pt x="83" y="212"/>
                    <a:pt x="102" y="212"/>
                  </a:cubicBezTo>
                  <a:cubicBezTo>
                    <a:pt x="108" y="212"/>
                    <a:pt x="114" y="212"/>
                    <a:pt x="119" y="212"/>
                  </a:cubicBezTo>
                  <a:cubicBezTo>
                    <a:pt x="120" y="211"/>
                    <a:pt x="123" y="212"/>
                    <a:pt x="124" y="211"/>
                  </a:cubicBezTo>
                  <a:cubicBezTo>
                    <a:pt x="126" y="210"/>
                    <a:pt x="112" y="144"/>
                    <a:pt x="111" y="137"/>
                  </a:cubicBezTo>
                  <a:close/>
                </a:path>
              </a:pathLst>
            </a:custGeom>
            <a:solidFill>
              <a:srgbClr val="03A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Freeform 48"/>
            <p:cNvSpPr>
              <a:spLocks/>
            </p:cNvSpPr>
            <p:nvPr/>
          </p:nvSpPr>
          <p:spPr bwMode="auto">
            <a:xfrm>
              <a:off x="9632950" y="931863"/>
              <a:ext cx="166687" cy="160338"/>
            </a:xfrm>
            <a:custGeom>
              <a:avLst/>
              <a:gdLst>
                <a:gd name="T0" fmla="*/ 30 w 44"/>
                <a:gd name="T1" fmla="*/ 5 h 42"/>
                <a:gd name="T2" fmla="*/ 28 w 44"/>
                <a:gd name="T3" fmla="*/ 0 h 42"/>
                <a:gd name="T4" fmla="*/ 0 w 44"/>
                <a:gd name="T5" fmla="*/ 24 h 42"/>
                <a:gd name="T6" fmla="*/ 16 w 44"/>
                <a:gd name="T7" fmla="*/ 42 h 42"/>
                <a:gd name="T8" fmla="*/ 22 w 44"/>
                <a:gd name="T9" fmla="*/ 41 h 42"/>
                <a:gd name="T10" fmla="*/ 36 w 44"/>
                <a:gd name="T11" fmla="*/ 30 h 42"/>
                <a:gd name="T12" fmla="*/ 44 w 44"/>
                <a:gd name="T13" fmla="*/ 14 h 42"/>
                <a:gd name="T14" fmla="*/ 30 w 44"/>
                <a:gd name="T15" fmla="*/ 5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2">
                  <a:moveTo>
                    <a:pt x="30" y="5"/>
                  </a:moveTo>
                  <a:cubicBezTo>
                    <a:pt x="29" y="4"/>
                    <a:pt x="28" y="2"/>
                    <a:pt x="28" y="0"/>
                  </a:cubicBezTo>
                  <a:cubicBezTo>
                    <a:pt x="0" y="24"/>
                    <a:pt x="0" y="24"/>
                    <a:pt x="0" y="24"/>
                  </a:cubicBezTo>
                  <a:cubicBezTo>
                    <a:pt x="5" y="28"/>
                    <a:pt x="13" y="35"/>
                    <a:pt x="16" y="42"/>
                  </a:cubicBezTo>
                  <a:cubicBezTo>
                    <a:pt x="18" y="42"/>
                    <a:pt x="20" y="42"/>
                    <a:pt x="22" y="41"/>
                  </a:cubicBezTo>
                  <a:cubicBezTo>
                    <a:pt x="28" y="39"/>
                    <a:pt x="32" y="35"/>
                    <a:pt x="36" y="30"/>
                  </a:cubicBezTo>
                  <a:cubicBezTo>
                    <a:pt x="39" y="25"/>
                    <a:pt x="41" y="20"/>
                    <a:pt x="44" y="14"/>
                  </a:cubicBezTo>
                  <a:cubicBezTo>
                    <a:pt x="38" y="15"/>
                    <a:pt x="32" y="11"/>
                    <a:pt x="30" y="5"/>
                  </a:cubicBezTo>
                  <a:close/>
                </a:path>
              </a:pathLst>
            </a:custGeom>
            <a:solidFill>
              <a:srgbClr val="F5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Freeform 49"/>
            <p:cNvSpPr>
              <a:spLocks/>
            </p:cNvSpPr>
            <p:nvPr/>
          </p:nvSpPr>
          <p:spPr bwMode="auto">
            <a:xfrm>
              <a:off x="9499600" y="722313"/>
              <a:ext cx="269875" cy="236538"/>
            </a:xfrm>
            <a:custGeom>
              <a:avLst/>
              <a:gdLst>
                <a:gd name="T0" fmla="*/ 9 w 71"/>
                <a:gd name="T1" fmla="*/ 24 h 62"/>
                <a:gd name="T2" fmla="*/ 22 w 71"/>
                <a:gd name="T3" fmla="*/ 25 h 62"/>
                <a:gd name="T4" fmla="*/ 33 w 71"/>
                <a:gd name="T5" fmla="*/ 37 h 62"/>
                <a:gd name="T6" fmla="*/ 36 w 71"/>
                <a:gd name="T7" fmla="*/ 42 h 62"/>
                <a:gd name="T8" fmla="*/ 41 w 71"/>
                <a:gd name="T9" fmla="*/ 44 h 62"/>
                <a:gd name="T10" fmla="*/ 45 w 71"/>
                <a:gd name="T11" fmla="*/ 50 h 62"/>
                <a:gd name="T12" fmla="*/ 48 w 71"/>
                <a:gd name="T13" fmla="*/ 56 h 62"/>
                <a:gd name="T14" fmla="*/ 49 w 71"/>
                <a:gd name="T15" fmla="*/ 56 h 62"/>
                <a:gd name="T16" fmla="*/ 50 w 71"/>
                <a:gd name="T17" fmla="*/ 54 h 62"/>
                <a:gd name="T18" fmla="*/ 50 w 71"/>
                <a:gd name="T19" fmla="*/ 52 h 62"/>
                <a:gd name="T20" fmla="*/ 49 w 71"/>
                <a:gd name="T21" fmla="*/ 47 h 62"/>
                <a:gd name="T22" fmla="*/ 51 w 71"/>
                <a:gd name="T23" fmla="*/ 38 h 62"/>
                <a:gd name="T24" fmla="*/ 59 w 71"/>
                <a:gd name="T25" fmla="*/ 37 h 62"/>
                <a:gd name="T26" fmla="*/ 61 w 71"/>
                <a:gd name="T27" fmla="*/ 41 h 62"/>
                <a:gd name="T28" fmla="*/ 57 w 71"/>
                <a:gd name="T29" fmla="*/ 55 h 62"/>
                <a:gd name="T30" fmla="*/ 56 w 71"/>
                <a:gd name="T31" fmla="*/ 57 h 62"/>
                <a:gd name="T32" fmla="*/ 57 w 71"/>
                <a:gd name="T33" fmla="*/ 58 h 62"/>
                <a:gd name="T34" fmla="*/ 62 w 71"/>
                <a:gd name="T35" fmla="*/ 61 h 62"/>
                <a:gd name="T36" fmla="*/ 66 w 71"/>
                <a:gd name="T37" fmla="*/ 62 h 62"/>
                <a:gd name="T38" fmla="*/ 66 w 71"/>
                <a:gd name="T39" fmla="*/ 50 h 62"/>
                <a:gd name="T40" fmla="*/ 70 w 71"/>
                <a:gd name="T41" fmla="*/ 32 h 62"/>
                <a:gd name="T42" fmla="*/ 67 w 71"/>
                <a:gd name="T43" fmla="*/ 15 h 62"/>
                <a:gd name="T44" fmla="*/ 57 w 71"/>
                <a:gd name="T45" fmla="*/ 6 h 62"/>
                <a:gd name="T46" fmla="*/ 33 w 71"/>
                <a:gd name="T47" fmla="*/ 1 h 62"/>
                <a:gd name="T48" fmla="*/ 10 w 71"/>
                <a:gd name="T49" fmla="*/ 10 h 62"/>
                <a:gd name="T50" fmla="*/ 1 w 71"/>
                <a:gd name="T51" fmla="*/ 19 h 62"/>
                <a:gd name="T52" fmla="*/ 1 w 71"/>
                <a:gd name="T53" fmla="*/ 29 h 62"/>
                <a:gd name="T54" fmla="*/ 2 w 71"/>
                <a:gd name="T55" fmla="*/ 30 h 62"/>
                <a:gd name="T56" fmla="*/ 9 w 71"/>
                <a:gd name="T5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2">
                  <a:moveTo>
                    <a:pt x="9" y="24"/>
                  </a:moveTo>
                  <a:cubicBezTo>
                    <a:pt x="13" y="22"/>
                    <a:pt x="18" y="23"/>
                    <a:pt x="22" y="25"/>
                  </a:cubicBezTo>
                  <a:cubicBezTo>
                    <a:pt x="27" y="27"/>
                    <a:pt x="30" y="32"/>
                    <a:pt x="33" y="37"/>
                  </a:cubicBezTo>
                  <a:cubicBezTo>
                    <a:pt x="34" y="39"/>
                    <a:pt x="35" y="41"/>
                    <a:pt x="36" y="42"/>
                  </a:cubicBezTo>
                  <a:cubicBezTo>
                    <a:pt x="38" y="43"/>
                    <a:pt x="40" y="43"/>
                    <a:pt x="41" y="44"/>
                  </a:cubicBezTo>
                  <a:cubicBezTo>
                    <a:pt x="43" y="46"/>
                    <a:pt x="44" y="48"/>
                    <a:pt x="45" y="50"/>
                  </a:cubicBezTo>
                  <a:cubicBezTo>
                    <a:pt x="45" y="52"/>
                    <a:pt x="46" y="55"/>
                    <a:pt x="48" y="56"/>
                  </a:cubicBezTo>
                  <a:cubicBezTo>
                    <a:pt x="48" y="56"/>
                    <a:pt x="49" y="56"/>
                    <a:pt x="49" y="56"/>
                  </a:cubicBezTo>
                  <a:cubicBezTo>
                    <a:pt x="50" y="56"/>
                    <a:pt x="50" y="55"/>
                    <a:pt x="50" y="54"/>
                  </a:cubicBezTo>
                  <a:cubicBezTo>
                    <a:pt x="50" y="53"/>
                    <a:pt x="50" y="52"/>
                    <a:pt x="50" y="52"/>
                  </a:cubicBezTo>
                  <a:cubicBezTo>
                    <a:pt x="49" y="50"/>
                    <a:pt x="49" y="48"/>
                    <a:pt x="49" y="47"/>
                  </a:cubicBezTo>
                  <a:cubicBezTo>
                    <a:pt x="49" y="44"/>
                    <a:pt x="50" y="41"/>
                    <a:pt x="51" y="38"/>
                  </a:cubicBezTo>
                  <a:cubicBezTo>
                    <a:pt x="53" y="36"/>
                    <a:pt x="57" y="35"/>
                    <a:pt x="59" y="37"/>
                  </a:cubicBezTo>
                  <a:cubicBezTo>
                    <a:pt x="60" y="38"/>
                    <a:pt x="61" y="39"/>
                    <a:pt x="61" y="41"/>
                  </a:cubicBezTo>
                  <a:cubicBezTo>
                    <a:pt x="62" y="46"/>
                    <a:pt x="60" y="51"/>
                    <a:pt x="57" y="55"/>
                  </a:cubicBezTo>
                  <a:cubicBezTo>
                    <a:pt x="57" y="55"/>
                    <a:pt x="56" y="56"/>
                    <a:pt x="56" y="57"/>
                  </a:cubicBezTo>
                  <a:cubicBezTo>
                    <a:pt x="56" y="57"/>
                    <a:pt x="56" y="58"/>
                    <a:pt x="57" y="58"/>
                  </a:cubicBezTo>
                  <a:cubicBezTo>
                    <a:pt x="58" y="60"/>
                    <a:pt x="60" y="61"/>
                    <a:pt x="62" y="61"/>
                  </a:cubicBezTo>
                  <a:cubicBezTo>
                    <a:pt x="63" y="62"/>
                    <a:pt x="64" y="62"/>
                    <a:pt x="66" y="62"/>
                  </a:cubicBezTo>
                  <a:cubicBezTo>
                    <a:pt x="65" y="58"/>
                    <a:pt x="65" y="54"/>
                    <a:pt x="66" y="50"/>
                  </a:cubicBezTo>
                  <a:cubicBezTo>
                    <a:pt x="67" y="44"/>
                    <a:pt x="69" y="38"/>
                    <a:pt x="70" y="32"/>
                  </a:cubicBezTo>
                  <a:cubicBezTo>
                    <a:pt x="71" y="27"/>
                    <a:pt x="70" y="20"/>
                    <a:pt x="67" y="15"/>
                  </a:cubicBezTo>
                  <a:cubicBezTo>
                    <a:pt x="65" y="11"/>
                    <a:pt x="61" y="8"/>
                    <a:pt x="57" y="6"/>
                  </a:cubicBezTo>
                  <a:cubicBezTo>
                    <a:pt x="50" y="2"/>
                    <a:pt x="41" y="0"/>
                    <a:pt x="33" y="1"/>
                  </a:cubicBezTo>
                  <a:cubicBezTo>
                    <a:pt x="25" y="2"/>
                    <a:pt x="17" y="5"/>
                    <a:pt x="10" y="10"/>
                  </a:cubicBezTo>
                  <a:cubicBezTo>
                    <a:pt x="6" y="12"/>
                    <a:pt x="2" y="15"/>
                    <a:pt x="1" y="19"/>
                  </a:cubicBezTo>
                  <a:cubicBezTo>
                    <a:pt x="0" y="23"/>
                    <a:pt x="1" y="26"/>
                    <a:pt x="1" y="29"/>
                  </a:cubicBezTo>
                  <a:cubicBezTo>
                    <a:pt x="1" y="29"/>
                    <a:pt x="2" y="30"/>
                    <a:pt x="2" y="30"/>
                  </a:cubicBezTo>
                  <a:cubicBezTo>
                    <a:pt x="3" y="27"/>
                    <a:pt x="6" y="25"/>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Freeform 50"/>
            <p:cNvSpPr>
              <a:spLocks/>
            </p:cNvSpPr>
            <p:nvPr/>
          </p:nvSpPr>
          <p:spPr bwMode="auto">
            <a:xfrm>
              <a:off x="9507538" y="806450"/>
              <a:ext cx="242887" cy="263525"/>
            </a:xfrm>
            <a:custGeom>
              <a:avLst/>
              <a:gdLst>
                <a:gd name="T0" fmla="*/ 60 w 64"/>
                <a:gd name="T1" fmla="*/ 39 h 69"/>
                <a:gd name="T2" fmla="*/ 55 w 64"/>
                <a:gd name="T3" fmla="*/ 36 h 69"/>
                <a:gd name="T4" fmla="*/ 54 w 64"/>
                <a:gd name="T5" fmla="*/ 35 h 69"/>
                <a:gd name="T6" fmla="*/ 55 w 64"/>
                <a:gd name="T7" fmla="*/ 33 h 69"/>
                <a:gd name="T8" fmla="*/ 59 w 64"/>
                <a:gd name="T9" fmla="*/ 19 h 69"/>
                <a:gd name="T10" fmla="*/ 57 w 64"/>
                <a:gd name="T11" fmla="*/ 15 h 69"/>
                <a:gd name="T12" fmla="*/ 49 w 64"/>
                <a:gd name="T13" fmla="*/ 16 h 69"/>
                <a:gd name="T14" fmla="*/ 47 w 64"/>
                <a:gd name="T15" fmla="*/ 25 h 69"/>
                <a:gd name="T16" fmla="*/ 48 w 64"/>
                <a:gd name="T17" fmla="*/ 30 h 69"/>
                <a:gd name="T18" fmla="*/ 48 w 64"/>
                <a:gd name="T19" fmla="*/ 32 h 69"/>
                <a:gd name="T20" fmla="*/ 47 w 64"/>
                <a:gd name="T21" fmla="*/ 34 h 69"/>
                <a:gd name="T22" fmla="*/ 46 w 64"/>
                <a:gd name="T23" fmla="*/ 34 h 69"/>
                <a:gd name="T24" fmla="*/ 43 w 64"/>
                <a:gd name="T25" fmla="*/ 28 h 69"/>
                <a:gd name="T26" fmla="*/ 39 w 64"/>
                <a:gd name="T27" fmla="*/ 22 h 69"/>
                <a:gd name="T28" fmla="*/ 34 w 64"/>
                <a:gd name="T29" fmla="*/ 20 h 69"/>
                <a:gd name="T30" fmla="*/ 31 w 64"/>
                <a:gd name="T31" fmla="*/ 15 h 69"/>
                <a:gd name="T32" fmla="*/ 20 w 64"/>
                <a:gd name="T33" fmla="*/ 3 h 69"/>
                <a:gd name="T34" fmla="*/ 7 w 64"/>
                <a:gd name="T35" fmla="*/ 2 h 69"/>
                <a:gd name="T36" fmla="*/ 0 w 64"/>
                <a:gd name="T37" fmla="*/ 8 h 69"/>
                <a:gd name="T38" fmla="*/ 3 w 64"/>
                <a:gd name="T39" fmla="*/ 21 h 69"/>
                <a:gd name="T40" fmla="*/ 4 w 64"/>
                <a:gd name="T41" fmla="*/ 33 h 69"/>
                <a:gd name="T42" fmla="*/ 11 w 64"/>
                <a:gd name="T43" fmla="*/ 44 h 69"/>
                <a:gd name="T44" fmla="*/ 13 w 64"/>
                <a:gd name="T45" fmla="*/ 51 h 69"/>
                <a:gd name="T46" fmla="*/ 17 w 64"/>
                <a:gd name="T47" fmla="*/ 57 h 69"/>
                <a:gd name="T48" fmla="*/ 18 w 64"/>
                <a:gd name="T49" fmla="*/ 61 h 69"/>
                <a:gd name="T50" fmla="*/ 23 w 64"/>
                <a:gd name="T51" fmla="*/ 66 h 69"/>
                <a:gd name="T52" fmla="*/ 36 w 64"/>
                <a:gd name="T53" fmla="*/ 65 h 69"/>
                <a:gd name="T54" fmla="*/ 50 w 64"/>
                <a:gd name="T55" fmla="*/ 56 h 69"/>
                <a:gd name="T56" fmla="*/ 62 w 64"/>
                <a:gd name="T57" fmla="*/ 43 h 69"/>
                <a:gd name="T58" fmla="*/ 64 w 64"/>
                <a:gd name="T59" fmla="*/ 40 h 69"/>
                <a:gd name="T60" fmla="*/ 61 w 64"/>
                <a:gd name="T61" fmla="*/ 39 h 69"/>
                <a:gd name="T62" fmla="*/ 60 w 64"/>
                <a:gd name="T6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9">
                  <a:moveTo>
                    <a:pt x="60" y="39"/>
                  </a:moveTo>
                  <a:cubicBezTo>
                    <a:pt x="58" y="39"/>
                    <a:pt x="56" y="38"/>
                    <a:pt x="55" y="36"/>
                  </a:cubicBezTo>
                  <a:cubicBezTo>
                    <a:pt x="54" y="36"/>
                    <a:pt x="54" y="35"/>
                    <a:pt x="54" y="35"/>
                  </a:cubicBezTo>
                  <a:cubicBezTo>
                    <a:pt x="54" y="34"/>
                    <a:pt x="55" y="33"/>
                    <a:pt x="55" y="33"/>
                  </a:cubicBezTo>
                  <a:cubicBezTo>
                    <a:pt x="58" y="29"/>
                    <a:pt x="60" y="24"/>
                    <a:pt x="59" y="19"/>
                  </a:cubicBezTo>
                  <a:cubicBezTo>
                    <a:pt x="59" y="17"/>
                    <a:pt x="58" y="16"/>
                    <a:pt x="57" y="15"/>
                  </a:cubicBezTo>
                  <a:cubicBezTo>
                    <a:pt x="55" y="13"/>
                    <a:pt x="51" y="14"/>
                    <a:pt x="49" y="16"/>
                  </a:cubicBezTo>
                  <a:cubicBezTo>
                    <a:pt x="48" y="19"/>
                    <a:pt x="47" y="22"/>
                    <a:pt x="47" y="25"/>
                  </a:cubicBezTo>
                  <a:cubicBezTo>
                    <a:pt x="47" y="26"/>
                    <a:pt x="47" y="28"/>
                    <a:pt x="48" y="30"/>
                  </a:cubicBezTo>
                  <a:cubicBezTo>
                    <a:pt x="48" y="30"/>
                    <a:pt x="48" y="31"/>
                    <a:pt x="48" y="32"/>
                  </a:cubicBezTo>
                  <a:cubicBezTo>
                    <a:pt x="48" y="33"/>
                    <a:pt x="48" y="34"/>
                    <a:pt x="47" y="34"/>
                  </a:cubicBezTo>
                  <a:cubicBezTo>
                    <a:pt x="47" y="34"/>
                    <a:pt x="46" y="34"/>
                    <a:pt x="46" y="34"/>
                  </a:cubicBezTo>
                  <a:cubicBezTo>
                    <a:pt x="44" y="33"/>
                    <a:pt x="43" y="30"/>
                    <a:pt x="43" y="28"/>
                  </a:cubicBezTo>
                  <a:cubicBezTo>
                    <a:pt x="42" y="26"/>
                    <a:pt x="41" y="24"/>
                    <a:pt x="39" y="22"/>
                  </a:cubicBezTo>
                  <a:cubicBezTo>
                    <a:pt x="38" y="21"/>
                    <a:pt x="36" y="21"/>
                    <a:pt x="34" y="20"/>
                  </a:cubicBezTo>
                  <a:cubicBezTo>
                    <a:pt x="33" y="19"/>
                    <a:pt x="32" y="17"/>
                    <a:pt x="31" y="15"/>
                  </a:cubicBezTo>
                  <a:cubicBezTo>
                    <a:pt x="28" y="10"/>
                    <a:pt x="25" y="5"/>
                    <a:pt x="20" y="3"/>
                  </a:cubicBezTo>
                  <a:cubicBezTo>
                    <a:pt x="16" y="1"/>
                    <a:pt x="11" y="0"/>
                    <a:pt x="7" y="2"/>
                  </a:cubicBezTo>
                  <a:cubicBezTo>
                    <a:pt x="4" y="3"/>
                    <a:pt x="1" y="5"/>
                    <a:pt x="0" y="8"/>
                  </a:cubicBezTo>
                  <a:cubicBezTo>
                    <a:pt x="1" y="12"/>
                    <a:pt x="2" y="17"/>
                    <a:pt x="3" y="21"/>
                  </a:cubicBezTo>
                  <a:cubicBezTo>
                    <a:pt x="3" y="25"/>
                    <a:pt x="4" y="29"/>
                    <a:pt x="4" y="33"/>
                  </a:cubicBezTo>
                  <a:cubicBezTo>
                    <a:pt x="4" y="36"/>
                    <a:pt x="0" y="50"/>
                    <a:pt x="11" y="44"/>
                  </a:cubicBezTo>
                  <a:cubicBezTo>
                    <a:pt x="11" y="46"/>
                    <a:pt x="12" y="49"/>
                    <a:pt x="13" y="51"/>
                  </a:cubicBezTo>
                  <a:cubicBezTo>
                    <a:pt x="14" y="53"/>
                    <a:pt x="16" y="54"/>
                    <a:pt x="17" y="57"/>
                  </a:cubicBezTo>
                  <a:cubicBezTo>
                    <a:pt x="17" y="58"/>
                    <a:pt x="18" y="59"/>
                    <a:pt x="18" y="61"/>
                  </a:cubicBezTo>
                  <a:cubicBezTo>
                    <a:pt x="18" y="64"/>
                    <a:pt x="20" y="65"/>
                    <a:pt x="23" y="66"/>
                  </a:cubicBezTo>
                  <a:cubicBezTo>
                    <a:pt x="28" y="69"/>
                    <a:pt x="32" y="67"/>
                    <a:pt x="36" y="65"/>
                  </a:cubicBezTo>
                  <a:cubicBezTo>
                    <a:pt x="41" y="62"/>
                    <a:pt x="46" y="59"/>
                    <a:pt x="50" y="56"/>
                  </a:cubicBezTo>
                  <a:cubicBezTo>
                    <a:pt x="54" y="52"/>
                    <a:pt x="58" y="48"/>
                    <a:pt x="62" y="43"/>
                  </a:cubicBezTo>
                  <a:cubicBezTo>
                    <a:pt x="63" y="42"/>
                    <a:pt x="64" y="40"/>
                    <a:pt x="64" y="40"/>
                  </a:cubicBezTo>
                  <a:cubicBezTo>
                    <a:pt x="64" y="40"/>
                    <a:pt x="62" y="40"/>
                    <a:pt x="61" y="39"/>
                  </a:cubicBezTo>
                  <a:cubicBezTo>
                    <a:pt x="60" y="39"/>
                    <a:pt x="60" y="39"/>
                    <a:pt x="60" y="39"/>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Freeform 52"/>
            <p:cNvSpPr>
              <a:spLocks/>
            </p:cNvSpPr>
            <p:nvPr/>
          </p:nvSpPr>
          <p:spPr bwMode="auto">
            <a:xfrm>
              <a:off x="9366250" y="1111250"/>
              <a:ext cx="615950" cy="465138"/>
            </a:xfrm>
            <a:custGeom>
              <a:avLst/>
              <a:gdLst>
                <a:gd name="T0" fmla="*/ 136 w 162"/>
                <a:gd name="T1" fmla="*/ 1 h 122"/>
                <a:gd name="T2" fmla="*/ 123 w 162"/>
                <a:gd name="T3" fmla="*/ 9 h 122"/>
                <a:gd name="T4" fmla="*/ 125 w 162"/>
                <a:gd name="T5" fmla="*/ 27 h 122"/>
                <a:gd name="T6" fmla="*/ 59 w 162"/>
                <a:gd name="T7" fmla="*/ 52 h 122"/>
                <a:gd name="T8" fmla="*/ 41 w 162"/>
                <a:gd name="T9" fmla="*/ 59 h 122"/>
                <a:gd name="T10" fmla="*/ 27 w 162"/>
                <a:gd name="T11" fmla="*/ 70 h 122"/>
                <a:gd name="T12" fmla="*/ 2 w 162"/>
                <a:gd name="T13" fmla="*/ 105 h 122"/>
                <a:gd name="T14" fmla="*/ 0 w 162"/>
                <a:gd name="T15" fmla="*/ 109 h 122"/>
                <a:gd name="T16" fmla="*/ 2 w 162"/>
                <a:gd name="T17" fmla="*/ 114 h 122"/>
                <a:gd name="T18" fmla="*/ 6 w 162"/>
                <a:gd name="T19" fmla="*/ 115 h 122"/>
                <a:gd name="T20" fmla="*/ 9 w 162"/>
                <a:gd name="T21" fmla="*/ 119 h 122"/>
                <a:gd name="T22" fmla="*/ 15 w 162"/>
                <a:gd name="T23" fmla="*/ 118 h 122"/>
                <a:gd name="T24" fmla="*/ 19 w 162"/>
                <a:gd name="T25" fmla="*/ 121 h 122"/>
                <a:gd name="T26" fmla="*/ 24 w 162"/>
                <a:gd name="T27" fmla="*/ 118 h 122"/>
                <a:gd name="T28" fmla="*/ 33 w 162"/>
                <a:gd name="T29" fmla="*/ 121 h 122"/>
                <a:gd name="T30" fmla="*/ 38 w 162"/>
                <a:gd name="T31" fmla="*/ 114 h 122"/>
                <a:gd name="T32" fmla="*/ 38 w 162"/>
                <a:gd name="T33" fmla="*/ 111 h 122"/>
                <a:gd name="T34" fmla="*/ 35 w 162"/>
                <a:gd name="T35" fmla="*/ 111 h 122"/>
                <a:gd name="T36" fmla="*/ 46 w 162"/>
                <a:gd name="T37" fmla="*/ 88 h 122"/>
                <a:gd name="T38" fmla="*/ 50 w 162"/>
                <a:gd name="T39" fmla="*/ 80 h 122"/>
                <a:gd name="T40" fmla="*/ 55 w 162"/>
                <a:gd name="T41" fmla="*/ 79 h 122"/>
                <a:gd name="T42" fmla="*/ 128 w 162"/>
                <a:gd name="T43" fmla="*/ 63 h 122"/>
                <a:gd name="T44" fmla="*/ 145 w 162"/>
                <a:gd name="T45" fmla="*/ 55 h 122"/>
                <a:gd name="T46" fmla="*/ 152 w 162"/>
                <a:gd name="T47" fmla="*/ 49 h 122"/>
                <a:gd name="T48" fmla="*/ 156 w 162"/>
                <a:gd name="T49" fmla="*/ 40 h 122"/>
                <a:gd name="T50" fmla="*/ 160 w 162"/>
                <a:gd name="T51" fmla="*/ 22 h 122"/>
                <a:gd name="T52" fmla="*/ 162 w 162"/>
                <a:gd name="T53" fmla="*/ 19 h 122"/>
                <a:gd name="T54" fmla="*/ 162 w 162"/>
                <a:gd name="T55" fmla="*/ 19 h 122"/>
                <a:gd name="T56" fmla="*/ 153 w 162"/>
                <a:gd name="T57" fmla="*/ 7 h 122"/>
                <a:gd name="T58" fmla="*/ 136 w 162"/>
                <a:gd name="T59" fmla="*/ 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122">
                  <a:moveTo>
                    <a:pt x="136" y="1"/>
                  </a:moveTo>
                  <a:cubicBezTo>
                    <a:pt x="131" y="1"/>
                    <a:pt x="125" y="4"/>
                    <a:pt x="123" y="9"/>
                  </a:cubicBezTo>
                  <a:cubicBezTo>
                    <a:pt x="124" y="16"/>
                    <a:pt x="122" y="21"/>
                    <a:pt x="125" y="27"/>
                  </a:cubicBezTo>
                  <a:cubicBezTo>
                    <a:pt x="101" y="30"/>
                    <a:pt x="82" y="44"/>
                    <a:pt x="59" y="52"/>
                  </a:cubicBezTo>
                  <a:cubicBezTo>
                    <a:pt x="53" y="54"/>
                    <a:pt x="47" y="56"/>
                    <a:pt x="41" y="59"/>
                  </a:cubicBezTo>
                  <a:cubicBezTo>
                    <a:pt x="35" y="61"/>
                    <a:pt x="31" y="66"/>
                    <a:pt x="27" y="70"/>
                  </a:cubicBezTo>
                  <a:cubicBezTo>
                    <a:pt x="17" y="80"/>
                    <a:pt x="7" y="91"/>
                    <a:pt x="2" y="105"/>
                  </a:cubicBezTo>
                  <a:cubicBezTo>
                    <a:pt x="1" y="106"/>
                    <a:pt x="0" y="108"/>
                    <a:pt x="0" y="109"/>
                  </a:cubicBezTo>
                  <a:cubicBezTo>
                    <a:pt x="0" y="111"/>
                    <a:pt x="1" y="113"/>
                    <a:pt x="2" y="114"/>
                  </a:cubicBezTo>
                  <a:cubicBezTo>
                    <a:pt x="3" y="115"/>
                    <a:pt x="5" y="116"/>
                    <a:pt x="6" y="115"/>
                  </a:cubicBezTo>
                  <a:cubicBezTo>
                    <a:pt x="6" y="117"/>
                    <a:pt x="8" y="118"/>
                    <a:pt x="9" y="119"/>
                  </a:cubicBezTo>
                  <a:cubicBezTo>
                    <a:pt x="11" y="119"/>
                    <a:pt x="13" y="119"/>
                    <a:pt x="15" y="118"/>
                  </a:cubicBezTo>
                  <a:cubicBezTo>
                    <a:pt x="15" y="119"/>
                    <a:pt x="17" y="121"/>
                    <a:pt x="19" y="121"/>
                  </a:cubicBezTo>
                  <a:cubicBezTo>
                    <a:pt x="21" y="121"/>
                    <a:pt x="23" y="120"/>
                    <a:pt x="24" y="118"/>
                  </a:cubicBezTo>
                  <a:cubicBezTo>
                    <a:pt x="26" y="121"/>
                    <a:pt x="30" y="122"/>
                    <a:pt x="33" y="121"/>
                  </a:cubicBezTo>
                  <a:cubicBezTo>
                    <a:pt x="36" y="120"/>
                    <a:pt x="38" y="117"/>
                    <a:pt x="38" y="114"/>
                  </a:cubicBezTo>
                  <a:cubicBezTo>
                    <a:pt x="38" y="113"/>
                    <a:pt x="38" y="112"/>
                    <a:pt x="38" y="111"/>
                  </a:cubicBezTo>
                  <a:cubicBezTo>
                    <a:pt x="37" y="110"/>
                    <a:pt x="36" y="110"/>
                    <a:pt x="35" y="111"/>
                  </a:cubicBezTo>
                  <a:cubicBezTo>
                    <a:pt x="41" y="105"/>
                    <a:pt x="45" y="96"/>
                    <a:pt x="46" y="88"/>
                  </a:cubicBezTo>
                  <a:cubicBezTo>
                    <a:pt x="47" y="85"/>
                    <a:pt x="48" y="82"/>
                    <a:pt x="50" y="80"/>
                  </a:cubicBezTo>
                  <a:cubicBezTo>
                    <a:pt x="52" y="79"/>
                    <a:pt x="54" y="79"/>
                    <a:pt x="55" y="79"/>
                  </a:cubicBezTo>
                  <a:cubicBezTo>
                    <a:pt x="80" y="76"/>
                    <a:pt x="105" y="71"/>
                    <a:pt x="128" y="63"/>
                  </a:cubicBezTo>
                  <a:cubicBezTo>
                    <a:pt x="134" y="61"/>
                    <a:pt x="140" y="58"/>
                    <a:pt x="145" y="55"/>
                  </a:cubicBezTo>
                  <a:cubicBezTo>
                    <a:pt x="148" y="53"/>
                    <a:pt x="151" y="51"/>
                    <a:pt x="152" y="49"/>
                  </a:cubicBezTo>
                  <a:cubicBezTo>
                    <a:pt x="154" y="46"/>
                    <a:pt x="155" y="43"/>
                    <a:pt x="156" y="40"/>
                  </a:cubicBezTo>
                  <a:cubicBezTo>
                    <a:pt x="157" y="34"/>
                    <a:pt x="159" y="28"/>
                    <a:pt x="160" y="22"/>
                  </a:cubicBezTo>
                  <a:cubicBezTo>
                    <a:pt x="161" y="21"/>
                    <a:pt x="161" y="20"/>
                    <a:pt x="162" y="19"/>
                  </a:cubicBezTo>
                  <a:cubicBezTo>
                    <a:pt x="162" y="19"/>
                    <a:pt x="162" y="19"/>
                    <a:pt x="162" y="19"/>
                  </a:cubicBezTo>
                  <a:cubicBezTo>
                    <a:pt x="159" y="15"/>
                    <a:pt x="157" y="11"/>
                    <a:pt x="153" y="7"/>
                  </a:cubicBezTo>
                  <a:cubicBezTo>
                    <a:pt x="149" y="3"/>
                    <a:pt x="142" y="0"/>
                    <a:pt x="136" y="1"/>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Freeform 53"/>
            <p:cNvSpPr>
              <a:spLocks/>
            </p:cNvSpPr>
            <p:nvPr/>
          </p:nvSpPr>
          <p:spPr bwMode="auto">
            <a:xfrm>
              <a:off x="9818688" y="977900"/>
              <a:ext cx="198437" cy="212725"/>
            </a:xfrm>
            <a:custGeom>
              <a:avLst/>
              <a:gdLst>
                <a:gd name="T0" fmla="*/ 51 w 52"/>
                <a:gd name="T1" fmla="*/ 18 h 56"/>
                <a:gd name="T2" fmla="*/ 44 w 52"/>
                <a:gd name="T3" fmla="*/ 10 h 56"/>
                <a:gd name="T4" fmla="*/ 25 w 52"/>
                <a:gd name="T5" fmla="*/ 0 h 56"/>
                <a:gd name="T6" fmla="*/ 8 w 52"/>
                <a:gd name="T7" fmla="*/ 4 h 56"/>
                <a:gd name="T8" fmla="*/ 1 w 52"/>
                <a:gd name="T9" fmla="*/ 19 h 56"/>
                <a:gd name="T10" fmla="*/ 2 w 52"/>
                <a:gd name="T11" fmla="*/ 41 h 56"/>
                <a:gd name="T12" fmla="*/ 3 w 52"/>
                <a:gd name="T13" fmla="*/ 46 h 56"/>
                <a:gd name="T14" fmla="*/ 17 w 52"/>
                <a:gd name="T15" fmla="*/ 37 h 56"/>
                <a:gd name="T16" fmla="*/ 34 w 52"/>
                <a:gd name="T17" fmla="*/ 44 h 56"/>
                <a:gd name="T18" fmla="*/ 43 w 52"/>
                <a:gd name="T19" fmla="*/ 56 h 56"/>
                <a:gd name="T20" fmla="*/ 43 w 52"/>
                <a:gd name="T21" fmla="*/ 52 h 56"/>
                <a:gd name="T22" fmla="*/ 45 w 52"/>
                <a:gd name="T23" fmla="*/ 44 h 56"/>
                <a:gd name="T24" fmla="*/ 51 w 52"/>
                <a:gd name="T25" fmla="*/ 31 h 56"/>
                <a:gd name="T26" fmla="*/ 51 w 52"/>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6">
                  <a:moveTo>
                    <a:pt x="51" y="18"/>
                  </a:moveTo>
                  <a:cubicBezTo>
                    <a:pt x="49" y="15"/>
                    <a:pt x="47" y="12"/>
                    <a:pt x="44" y="10"/>
                  </a:cubicBezTo>
                  <a:cubicBezTo>
                    <a:pt x="38" y="5"/>
                    <a:pt x="32" y="2"/>
                    <a:pt x="25" y="0"/>
                  </a:cubicBezTo>
                  <a:cubicBezTo>
                    <a:pt x="19" y="0"/>
                    <a:pt x="13" y="0"/>
                    <a:pt x="8" y="4"/>
                  </a:cubicBezTo>
                  <a:cubicBezTo>
                    <a:pt x="4" y="7"/>
                    <a:pt x="2" y="13"/>
                    <a:pt x="1" y="19"/>
                  </a:cubicBezTo>
                  <a:cubicBezTo>
                    <a:pt x="0" y="26"/>
                    <a:pt x="1" y="33"/>
                    <a:pt x="2" y="41"/>
                  </a:cubicBezTo>
                  <a:cubicBezTo>
                    <a:pt x="2" y="42"/>
                    <a:pt x="3" y="44"/>
                    <a:pt x="3" y="46"/>
                  </a:cubicBezTo>
                  <a:cubicBezTo>
                    <a:pt x="6" y="41"/>
                    <a:pt x="11" y="38"/>
                    <a:pt x="17" y="37"/>
                  </a:cubicBezTo>
                  <a:cubicBezTo>
                    <a:pt x="23" y="37"/>
                    <a:pt x="29" y="40"/>
                    <a:pt x="34" y="44"/>
                  </a:cubicBezTo>
                  <a:cubicBezTo>
                    <a:pt x="38" y="48"/>
                    <a:pt x="40" y="52"/>
                    <a:pt x="43" y="56"/>
                  </a:cubicBezTo>
                  <a:cubicBezTo>
                    <a:pt x="43" y="55"/>
                    <a:pt x="43" y="53"/>
                    <a:pt x="43" y="52"/>
                  </a:cubicBezTo>
                  <a:cubicBezTo>
                    <a:pt x="43" y="49"/>
                    <a:pt x="44" y="46"/>
                    <a:pt x="45" y="44"/>
                  </a:cubicBezTo>
                  <a:cubicBezTo>
                    <a:pt x="47" y="40"/>
                    <a:pt x="49" y="36"/>
                    <a:pt x="51" y="31"/>
                  </a:cubicBezTo>
                  <a:cubicBezTo>
                    <a:pt x="52" y="27"/>
                    <a:pt x="52" y="22"/>
                    <a:pt x="51" y="18"/>
                  </a:cubicBezTo>
                  <a:close/>
                </a:path>
              </a:pathLst>
            </a:custGeom>
            <a:solidFill>
              <a:srgbClr val="039B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60" name="Flag"/>
          <p:cNvGrpSpPr/>
          <p:nvPr/>
        </p:nvGrpSpPr>
        <p:grpSpPr>
          <a:xfrm>
            <a:off x="8129587" y="856060"/>
            <a:ext cx="661988" cy="1482328"/>
            <a:chOff x="10839450" y="1141413"/>
            <a:chExt cx="882650" cy="1976437"/>
          </a:xfrm>
        </p:grpSpPr>
        <p:sp>
          <p:nvSpPr>
            <p:cNvPr id="54" name="Freeform 54"/>
            <p:cNvSpPr>
              <a:spLocks/>
            </p:cNvSpPr>
            <p:nvPr/>
          </p:nvSpPr>
          <p:spPr bwMode="auto">
            <a:xfrm>
              <a:off x="11333163" y="1595438"/>
              <a:ext cx="190500" cy="296863"/>
            </a:xfrm>
            <a:custGeom>
              <a:avLst/>
              <a:gdLst>
                <a:gd name="T0" fmla="*/ 0 w 120"/>
                <a:gd name="T1" fmla="*/ 184 h 187"/>
                <a:gd name="T2" fmla="*/ 17 w 120"/>
                <a:gd name="T3" fmla="*/ 0 h 187"/>
                <a:gd name="T4" fmla="*/ 118 w 120"/>
                <a:gd name="T5" fmla="*/ 101 h 187"/>
                <a:gd name="T6" fmla="*/ 120 w 120"/>
                <a:gd name="T7" fmla="*/ 168 h 187"/>
                <a:gd name="T8" fmla="*/ 84 w 120"/>
                <a:gd name="T9" fmla="*/ 187 h 187"/>
                <a:gd name="T10" fmla="*/ 0 w 120"/>
                <a:gd name="T11" fmla="*/ 184 h 187"/>
              </a:gdLst>
              <a:ahLst/>
              <a:cxnLst>
                <a:cxn ang="0">
                  <a:pos x="T0" y="T1"/>
                </a:cxn>
                <a:cxn ang="0">
                  <a:pos x="T2" y="T3"/>
                </a:cxn>
                <a:cxn ang="0">
                  <a:pos x="T4" y="T5"/>
                </a:cxn>
                <a:cxn ang="0">
                  <a:pos x="T6" y="T7"/>
                </a:cxn>
                <a:cxn ang="0">
                  <a:pos x="T8" y="T9"/>
                </a:cxn>
                <a:cxn ang="0">
                  <a:pos x="T10" y="T11"/>
                </a:cxn>
              </a:cxnLst>
              <a:rect l="0" t="0" r="r" b="b"/>
              <a:pathLst>
                <a:path w="120" h="187">
                  <a:moveTo>
                    <a:pt x="0" y="184"/>
                  </a:moveTo>
                  <a:lnTo>
                    <a:pt x="17" y="0"/>
                  </a:lnTo>
                  <a:lnTo>
                    <a:pt x="118" y="101"/>
                  </a:lnTo>
                  <a:lnTo>
                    <a:pt x="120" y="168"/>
                  </a:lnTo>
                  <a:lnTo>
                    <a:pt x="84" y="187"/>
                  </a:lnTo>
                  <a:lnTo>
                    <a:pt x="0" y="184"/>
                  </a:lnTo>
                  <a:close/>
                </a:path>
              </a:pathLst>
            </a:custGeom>
            <a:solidFill>
              <a:srgbClr val="D12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Rectangle 55"/>
            <p:cNvSpPr>
              <a:spLocks noChangeArrowheads="1"/>
            </p:cNvSpPr>
            <p:nvPr/>
          </p:nvSpPr>
          <p:spPr bwMode="auto">
            <a:xfrm>
              <a:off x="10839450" y="1171575"/>
              <a:ext cx="33337" cy="1946275"/>
            </a:xfrm>
            <a:prstGeom prst="rect">
              <a:avLst/>
            </a:prstGeom>
            <a:solidFill>
              <a:srgbClr val="0F4C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11310938" y="1285875"/>
              <a:ext cx="411162" cy="652463"/>
            </a:xfrm>
            <a:custGeom>
              <a:avLst/>
              <a:gdLst>
                <a:gd name="T0" fmla="*/ 46 w 108"/>
                <a:gd name="T1" fmla="*/ 12 h 171"/>
                <a:gd name="T2" fmla="*/ 108 w 108"/>
                <a:gd name="T3" fmla="*/ 0 h 171"/>
                <a:gd name="T4" fmla="*/ 91 w 108"/>
                <a:gd name="T5" fmla="*/ 159 h 171"/>
                <a:gd name="T6" fmla="*/ 20 w 108"/>
                <a:gd name="T7" fmla="*/ 165 h 171"/>
                <a:gd name="T8" fmla="*/ 14 w 108"/>
                <a:gd name="T9" fmla="*/ 149 h 171"/>
                <a:gd name="T10" fmla="*/ 35 w 108"/>
                <a:gd name="T11" fmla="*/ 117 h 171"/>
                <a:gd name="T12" fmla="*/ 36 w 108"/>
                <a:gd name="T13" fmla="*/ 113 h 171"/>
                <a:gd name="T14" fmla="*/ 46 w 108"/>
                <a:gd name="T15" fmla="*/ 12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71">
                  <a:moveTo>
                    <a:pt x="46" y="12"/>
                  </a:moveTo>
                  <a:cubicBezTo>
                    <a:pt x="97" y="7"/>
                    <a:pt x="108" y="0"/>
                    <a:pt x="108" y="0"/>
                  </a:cubicBezTo>
                  <a:cubicBezTo>
                    <a:pt x="91" y="159"/>
                    <a:pt x="91" y="159"/>
                    <a:pt x="91" y="159"/>
                  </a:cubicBezTo>
                  <a:cubicBezTo>
                    <a:pt x="91" y="159"/>
                    <a:pt x="56" y="171"/>
                    <a:pt x="20" y="165"/>
                  </a:cubicBezTo>
                  <a:cubicBezTo>
                    <a:pt x="0" y="162"/>
                    <a:pt x="5" y="154"/>
                    <a:pt x="14" y="149"/>
                  </a:cubicBezTo>
                  <a:cubicBezTo>
                    <a:pt x="25" y="142"/>
                    <a:pt x="33" y="130"/>
                    <a:pt x="35" y="117"/>
                  </a:cubicBezTo>
                  <a:cubicBezTo>
                    <a:pt x="36" y="115"/>
                    <a:pt x="36" y="114"/>
                    <a:pt x="36" y="113"/>
                  </a:cubicBezTo>
                  <a:lnTo>
                    <a:pt x="46" y="12"/>
                  </a:lnTo>
                  <a:close/>
                </a:path>
              </a:pathLst>
            </a:custGeom>
            <a:solidFill>
              <a:srgbClr val="E82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10853738" y="1141413"/>
              <a:ext cx="642937" cy="614363"/>
            </a:xfrm>
            <a:custGeom>
              <a:avLst/>
              <a:gdLst>
                <a:gd name="T0" fmla="*/ 0 w 169"/>
                <a:gd name="T1" fmla="*/ 8 h 161"/>
                <a:gd name="T2" fmla="*/ 0 w 169"/>
                <a:gd name="T3" fmla="*/ 145 h 161"/>
                <a:gd name="T4" fmla="*/ 148 w 169"/>
                <a:gd name="T5" fmla="*/ 149 h 161"/>
                <a:gd name="T6" fmla="*/ 151 w 169"/>
                <a:gd name="T7" fmla="*/ 153 h 161"/>
                <a:gd name="T8" fmla="*/ 154 w 169"/>
                <a:gd name="T9" fmla="*/ 161 h 161"/>
                <a:gd name="T10" fmla="*/ 155 w 169"/>
                <a:gd name="T11" fmla="*/ 158 h 161"/>
                <a:gd name="T12" fmla="*/ 157 w 169"/>
                <a:gd name="T13" fmla="*/ 144 h 161"/>
                <a:gd name="T14" fmla="*/ 169 w 169"/>
                <a:gd name="T15" fmla="*/ 17 h 161"/>
                <a:gd name="T16" fmla="*/ 0 w 169"/>
                <a:gd name="T1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61">
                  <a:moveTo>
                    <a:pt x="0" y="8"/>
                  </a:moveTo>
                  <a:cubicBezTo>
                    <a:pt x="0" y="145"/>
                    <a:pt x="0" y="145"/>
                    <a:pt x="0" y="145"/>
                  </a:cubicBezTo>
                  <a:cubicBezTo>
                    <a:pt x="100" y="124"/>
                    <a:pt x="136" y="138"/>
                    <a:pt x="148" y="149"/>
                  </a:cubicBezTo>
                  <a:cubicBezTo>
                    <a:pt x="149" y="150"/>
                    <a:pt x="150" y="152"/>
                    <a:pt x="151" y="153"/>
                  </a:cubicBezTo>
                  <a:cubicBezTo>
                    <a:pt x="153" y="156"/>
                    <a:pt x="155" y="158"/>
                    <a:pt x="154" y="161"/>
                  </a:cubicBezTo>
                  <a:cubicBezTo>
                    <a:pt x="154" y="160"/>
                    <a:pt x="155" y="159"/>
                    <a:pt x="155" y="158"/>
                  </a:cubicBezTo>
                  <a:cubicBezTo>
                    <a:pt x="156" y="154"/>
                    <a:pt x="157" y="145"/>
                    <a:pt x="157" y="144"/>
                  </a:cubicBezTo>
                  <a:cubicBezTo>
                    <a:pt x="159" y="122"/>
                    <a:pt x="163" y="80"/>
                    <a:pt x="169" y="17"/>
                  </a:cubicBezTo>
                  <a:cubicBezTo>
                    <a:pt x="133" y="2"/>
                    <a:pt x="68" y="0"/>
                    <a:pt x="0" y="8"/>
                  </a:cubicBezTo>
                  <a:close/>
                </a:path>
              </a:pathLst>
            </a:custGeom>
            <a:solidFill>
              <a:srgbClr val="F72D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8" name="Freeform 58"/>
            <p:cNvSpPr>
              <a:spLocks/>
            </p:cNvSpPr>
            <p:nvPr/>
          </p:nvSpPr>
          <p:spPr bwMode="auto">
            <a:xfrm>
              <a:off x="11447463" y="1690688"/>
              <a:ext cx="4762" cy="11113"/>
            </a:xfrm>
            <a:custGeom>
              <a:avLst/>
              <a:gdLst>
                <a:gd name="T0" fmla="*/ 1 w 1"/>
                <a:gd name="T1" fmla="*/ 0 h 3"/>
                <a:gd name="T2" fmla="*/ 0 w 1"/>
                <a:gd name="T3" fmla="*/ 3 h 3"/>
                <a:gd name="T4" fmla="*/ 1 w 1"/>
                <a:gd name="T5" fmla="*/ 0 h 3"/>
                <a:gd name="T6" fmla="*/ 1 w 1"/>
                <a:gd name="T7" fmla="*/ 0 h 3"/>
              </a:gdLst>
              <a:ahLst/>
              <a:cxnLst>
                <a:cxn ang="0">
                  <a:pos x="T0" y="T1"/>
                </a:cxn>
                <a:cxn ang="0">
                  <a:pos x="T2" y="T3"/>
                </a:cxn>
                <a:cxn ang="0">
                  <a:pos x="T4" y="T5"/>
                </a:cxn>
                <a:cxn ang="0">
                  <a:pos x="T6" y="T7"/>
                </a:cxn>
              </a:cxnLst>
              <a:rect l="0" t="0" r="r" b="b"/>
              <a:pathLst>
                <a:path w="1" h="3">
                  <a:moveTo>
                    <a:pt x="1" y="0"/>
                  </a:moveTo>
                  <a:cubicBezTo>
                    <a:pt x="1" y="0"/>
                    <a:pt x="1" y="1"/>
                    <a:pt x="0" y="3"/>
                  </a:cubicBezTo>
                  <a:cubicBezTo>
                    <a:pt x="1" y="2"/>
                    <a:pt x="1" y="1"/>
                    <a:pt x="1" y="0"/>
                  </a:cubicBezTo>
                  <a:cubicBezTo>
                    <a:pt x="1" y="0"/>
                    <a:pt x="1" y="0"/>
                    <a:pt x="1" y="0"/>
                  </a:cubicBezTo>
                  <a:close/>
                </a:path>
              </a:pathLst>
            </a:custGeom>
            <a:solidFill>
              <a:srgbClr val="F72D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4" name="CaixaDeTexto 3">
            <a:extLst>
              <a:ext uri="{FF2B5EF4-FFF2-40B4-BE49-F238E27FC236}">
                <a16:creationId xmlns:a16="http://schemas.microsoft.com/office/drawing/2014/main" id="{DD6FB6F2-AD9F-3283-64C2-49CDC986E622}"/>
              </a:ext>
            </a:extLst>
          </p:cNvPr>
          <p:cNvSpPr txBox="1"/>
          <p:nvPr/>
        </p:nvSpPr>
        <p:spPr>
          <a:xfrm>
            <a:off x="172308" y="329566"/>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59" name="CaixaDeTexto 58">
            <a:extLst>
              <a:ext uri="{FF2B5EF4-FFF2-40B4-BE49-F238E27FC236}">
                <a16:creationId xmlns:a16="http://schemas.microsoft.com/office/drawing/2014/main" id="{E8F1E70E-1353-4237-F827-BF4499944A5B}"/>
              </a:ext>
            </a:extLst>
          </p:cNvPr>
          <p:cNvSpPr txBox="1"/>
          <p:nvPr/>
        </p:nvSpPr>
        <p:spPr>
          <a:xfrm>
            <a:off x="333629" y="981948"/>
            <a:ext cx="4922083" cy="1154162"/>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Art. 117. (...)</a:t>
            </a:r>
          </a:p>
          <a:p>
            <a:pPr algn="just"/>
            <a:endParaRPr lang="pt-BR" sz="1500" b="1" dirty="0">
              <a:latin typeface="Arial" panose="020B0604020202020204" pitchFamily="34" charset="0"/>
              <a:cs typeface="Arial" panose="020B0604020202020204" pitchFamily="34" charset="0"/>
            </a:endParaRPr>
          </a:p>
          <a:p>
            <a:pPr algn="just"/>
            <a:r>
              <a:rPr lang="pt-BR" sz="1350" dirty="0">
                <a:latin typeface="Arial" panose="020B0604020202020204" pitchFamily="34" charset="0"/>
                <a:cs typeface="Arial" panose="020B0604020202020204" pitchFamily="34" charset="0"/>
              </a:rPr>
              <a:t>§ 4º </a:t>
            </a:r>
            <a:r>
              <a:rPr lang="pt-BR" sz="1350" b="1" dirty="0">
                <a:latin typeface="Arial" panose="020B0604020202020204" pitchFamily="34" charset="0"/>
                <a:cs typeface="Arial" panose="020B0604020202020204" pitchFamily="34" charset="0"/>
              </a:rPr>
              <a:t>Na hipótese da contratação de terceiros </a:t>
            </a:r>
            <a:r>
              <a:rPr lang="pt-BR" sz="1350" dirty="0">
                <a:latin typeface="Arial" panose="020B0604020202020204" pitchFamily="34" charset="0"/>
                <a:cs typeface="Arial" panose="020B0604020202020204" pitchFamily="34" charset="0"/>
              </a:rPr>
              <a:t>prevista no </a:t>
            </a:r>
            <a:r>
              <a:rPr lang="pt-BR" sz="1350" b="1" dirty="0">
                <a:latin typeface="Arial" panose="020B0604020202020204" pitchFamily="34" charset="0"/>
                <a:cs typeface="Arial" panose="020B0604020202020204" pitchFamily="34" charset="0"/>
              </a:rPr>
              <a:t>caput</a:t>
            </a:r>
            <a:r>
              <a:rPr lang="pt-BR" sz="1350" dirty="0">
                <a:latin typeface="Arial" panose="020B0604020202020204" pitchFamily="34" charset="0"/>
                <a:cs typeface="Arial" panose="020B0604020202020204" pitchFamily="34" charset="0"/>
              </a:rPr>
              <a:t> deste artigo, deverão ser observadas as seguintes regras:</a:t>
            </a:r>
          </a:p>
        </p:txBody>
      </p:sp>
      <p:sp>
        <p:nvSpPr>
          <p:cNvPr id="67" name="CaixaDeTexto 66">
            <a:extLst>
              <a:ext uri="{FF2B5EF4-FFF2-40B4-BE49-F238E27FC236}">
                <a16:creationId xmlns:a16="http://schemas.microsoft.com/office/drawing/2014/main" id="{C6D30AB6-3C99-9020-0CD1-9986383E061C}"/>
              </a:ext>
            </a:extLst>
          </p:cNvPr>
          <p:cNvSpPr txBox="1"/>
          <p:nvPr/>
        </p:nvSpPr>
        <p:spPr>
          <a:xfrm>
            <a:off x="475829" y="2304028"/>
            <a:ext cx="4570890" cy="1131079"/>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I - a empresa ou o profissional contratado assumirá responsabilidade civil objetiva pela veracidade e pela precisão das informações prestadas, firmará termo de compromisso de confidencialidade e não poderá exercer atribuição própria e exclusiva de fiscal de contrato;</a:t>
            </a:r>
          </a:p>
        </p:txBody>
      </p:sp>
      <p:sp>
        <p:nvSpPr>
          <p:cNvPr id="69" name="CaixaDeTexto 68">
            <a:extLst>
              <a:ext uri="{FF2B5EF4-FFF2-40B4-BE49-F238E27FC236}">
                <a16:creationId xmlns:a16="http://schemas.microsoft.com/office/drawing/2014/main" id="{C984C153-F0B4-1A7A-30A1-8398D3F0D18C}"/>
              </a:ext>
            </a:extLst>
          </p:cNvPr>
          <p:cNvSpPr txBox="1"/>
          <p:nvPr/>
        </p:nvSpPr>
        <p:spPr>
          <a:xfrm>
            <a:off x="460351" y="3589940"/>
            <a:ext cx="4570890" cy="715581"/>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II - a contratação de terceiros não eximirá de responsabilidade o fiscal do contrato, nos limites das informações recebidas do terceiro contratado.</a:t>
            </a:r>
            <a:endParaRPr lang="pt-B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7678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67000">
                                          <p:cBhvr additive="base">
                                            <p:cTn id="7" dur="1000" fill="hold"/>
                                            <p:tgtEl>
                                              <p:spTgt spid="63"/>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7000">
                                      <p:stCondLst>
                                        <p:cond delay="250"/>
                                      </p:stCondLst>
                                      <p:childTnLst>
                                        <p:set>
                                          <p:cBhvr>
                                            <p:cTn id="10" dur="1" fill="hold">
                                              <p:stCondLst>
                                                <p:cond delay="0"/>
                                              </p:stCondLst>
                                            </p:cTn>
                                            <p:tgtEl>
                                              <p:spTgt spid="60"/>
                                            </p:tgtEl>
                                            <p:attrNameLst>
                                              <p:attrName>style.visibility</p:attrName>
                                            </p:attrNameLst>
                                          </p:cBhvr>
                                          <p:to>
                                            <p:strVal val="visible"/>
                                          </p:to>
                                        </p:set>
                                        <p:anim calcmode="lin" valueType="num" p14:bounceEnd="67000">
                                          <p:cBhvr additive="base">
                                            <p:cTn id="11" dur="1000" fill="hold"/>
                                            <p:tgtEl>
                                              <p:spTgt spid="60"/>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500"/>
                                      </p:stCondLst>
                                      <p:childTnLst>
                                        <p:set>
                                          <p:cBhvr>
                                            <p:cTn id="14" dur="1" fill="hold">
                                              <p:stCondLst>
                                                <p:cond delay="0"/>
                                              </p:stCondLst>
                                            </p:cTn>
                                            <p:tgtEl>
                                              <p:spTgt spid="61"/>
                                            </p:tgtEl>
                                            <p:attrNameLst>
                                              <p:attrName>style.visibility</p:attrName>
                                            </p:attrNameLst>
                                          </p:cBhvr>
                                          <p:to>
                                            <p:strVal val="visible"/>
                                          </p:to>
                                        </p:set>
                                        <p:anim calcmode="lin" valueType="num" p14:bounceEnd="67000">
                                          <p:cBhvr additive="base">
                                            <p:cTn id="15" dur="1000" fill="hold"/>
                                            <p:tgtEl>
                                              <p:spTgt spid="61"/>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61"/>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125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42" presetClass="path" presetSubtype="0" accel="50000" decel="50000" fill="hold" nodeType="withEffect">
                                      <p:stCondLst>
                                        <p:cond delay="1250"/>
                                      </p:stCondLst>
                                      <p:childTnLst>
                                        <p:animMotion origin="layout" path="M -1.66667E-6 -2.46914E-6 L 0.01077 -0.1037 " pathEditMode="relative" rAng="0" ptsTypes="AA">
                                          <p:cBhvr>
                                            <p:cTn id="24" dur="1500" fill="hold"/>
                                            <p:tgtEl>
                                              <p:spTgt spid="62"/>
                                            </p:tgtEl>
                                            <p:attrNameLst>
                                              <p:attrName>ppt_x</p:attrName>
                                              <p:attrName>ppt_y</p:attrName>
                                            </p:attrNameLst>
                                          </p:cBhvr>
                                          <p:rCtr x="538" y="-5185"/>
                                        </p:animMotion>
                                      </p:childTnLst>
                                    </p:cTn>
                                  </p:par>
                                  <p:par>
                                    <p:cTn id="25" presetID="53" presetClass="entr" presetSubtype="16" fill="hold" grpId="0"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175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200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0-#ppt_w/2"/>
                                              </p:val>
                                            </p:tav>
                                            <p:tav tm="100000">
                                              <p:val>
                                                <p:strVal val="#ppt_x"/>
                                              </p:val>
                                            </p:tav>
                                          </p:tavLst>
                                        </p:anim>
                                        <p:anim calcmode="lin" valueType="num">
                                          <p:cBhvr additive="base">
                                            <p:cTn id="55"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500" fill="hold"/>
                                            <p:tgtEl>
                                              <p:spTgt spid="69"/>
                                            </p:tgtEl>
                                            <p:attrNameLst>
                                              <p:attrName>ppt_x</p:attrName>
                                            </p:attrNameLst>
                                          </p:cBhvr>
                                          <p:tavLst>
                                            <p:tav tm="0">
                                              <p:val>
                                                <p:strVal val="0-#ppt_w/2"/>
                                              </p:val>
                                            </p:tav>
                                            <p:tav tm="100000">
                                              <p:val>
                                                <p:strVal val="#ppt_x"/>
                                              </p:val>
                                            </p:tav>
                                          </p:tavLst>
                                        </p:anim>
                                        <p:anim calcmode="lin" valueType="num">
                                          <p:cBhvr additive="base">
                                            <p:cTn id="61"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animBg="1"/>
          <p:bldP spid="59" grpId="0"/>
          <p:bldP spid="67"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ppt_x"/>
                                              </p:val>
                                            </p:tav>
                                            <p:tav tm="100000">
                                              <p:val>
                                                <p:strVal val="#ppt_x"/>
                                              </p:val>
                                            </p:tav>
                                          </p:tavLst>
                                        </p:anim>
                                        <p:anim calcmode="lin" valueType="num">
                                          <p:cBhvr additive="base">
                                            <p:cTn id="8" dur="1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000" fill="hold"/>
                                            <p:tgtEl>
                                              <p:spTgt spid="61"/>
                                            </p:tgtEl>
                                            <p:attrNameLst>
                                              <p:attrName>ppt_x</p:attrName>
                                            </p:attrNameLst>
                                          </p:cBhvr>
                                          <p:tavLst>
                                            <p:tav tm="0">
                                              <p:val>
                                                <p:strVal val="#ppt_x"/>
                                              </p:val>
                                            </p:tav>
                                            <p:tav tm="100000">
                                              <p:val>
                                                <p:strVal val="#ppt_x"/>
                                              </p:val>
                                            </p:tav>
                                          </p:tavLst>
                                        </p:anim>
                                        <p:anim calcmode="lin" valueType="num">
                                          <p:cBhvr additive="base">
                                            <p:cTn id="16" dur="1000" fill="hold"/>
                                            <p:tgtEl>
                                              <p:spTgt spid="61"/>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125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42" presetClass="path" presetSubtype="0" accel="50000" decel="50000" fill="hold" nodeType="withEffect">
                                      <p:stCondLst>
                                        <p:cond delay="1250"/>
                                      </p:stCondLst>
                                      <p:childTnLst>
                                        <p:animMotion origin="layout" path="M 5E-6 -2.96296E-6 L 0.01068 -0.1037 " pathEditMode="relative" rAng="0" ptsTypes="AA">
                                          <p:cBhvr>
                                            <p:cTn id="24" dur="1500" fill="hold"/>
                                            <p:tgtEl>
                                              <p:spTgt spid="62"/>
                                            </p:tgtEl>
                                            <p:attrNameLst>
                                              <p:attrName>ppt_x</p:attrName>
                                              <p:attrName>ppt_y</p:attrName>
                                            </p:attrNameLst>
                                          </p:cBhvr>
                                          <p:rCtr x="534" y="-5185"/>
                                        </p:animMotion>
                                      </p:childTnLst>
                                    </p:cTn>
                                  </p:par>
                                  <p:par>
                                    <p:cTn id="25" presetID="53" presetClass="entr" presetSubtype="16" fill="hold" grpId="0"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175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200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0-#ppt_w/2"/>
                                              </p:val>
                                            </p:tav>
                                            <p:tav tm="100000">
                                              <p:val>
                                                <p:strVal val="#ppt_x"/>
                                              </p:val>
                                            </p:tav>
                                          </p:tavLst>
                                        </p:anim>
                                        <p:anim calcmode="lin" valueType="num">
                                          <p:cBhvr additive="base">
                                            <p:cTn id="55"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500" fill="hold"/>
                                            <p:tgtEl>
                                              <p:spTgt spid="69"/>
                                            </p:tgtEl>
                                            <p:attrNameLst>
                                              <p:attrName>ppt_x</p:attrName>
                                            </p:attrNameLst>
                                          </p:cBhvr>
                                          <p:tavLst>
                                            <p:tav tm="0">
                                              <p:val>
                                                <p:strVal val="0-#ppt_w/2"/>
                                              </p:val>
                                            </p:tav>
                                            <p:tav tm="100000">
                                              <p:val>
                                                <p:strVal val="#ppt_x"/>
                                              </p:val>
                                            </p:tav>
                                          </p:tavLst>
                                        </p:anim>
                                        <p:anim calcmode="lin" valueType="num">
                                          <p:cBhvr additive="base">
                                            <p:cTn id="61"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animBg="1"/>
          <p:bldP spid="59" grpId="0"/>
          <p:bldP spid="67" grpId="0"/>
          <p:bldP spid="69"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5313760" y="1876426"/>
            <a:ext cx="841772" cy="841772"/>
          </a:xfrm>
          <a:custGeom>
            <a:avLst/>
            <a:gdLst>
              <a:gd name="T0" fmla="*/ 92 w 295"/>
              <a:gd name="T1" fmla="*/ 147 h 295"/>
              <a:gd name="T2" fmla="*/ 148 w 295"/>
              <a:gd name="T3" fmla="*/ 92 h 295"/>
              <a:gd name="T4" fmla="*/ 203 w 295"/>
              <a:gd name="T5" fmla="*/ 147 h 295"/>
              <a:gd name="T6" fmla="*/ 148 w 295"/>
              <a:gd name="T7" fmla="*/ 203 h 295"/>
              <a:gd name="T8" fmla="*/ 92 w 295"/>
              <a:gd name="T9" fmla="*/ 147 h 295"/>
              <a:gd name="T10" fmla="*/ 0 w 295"/>
              <a:gd name="T11" fmla="*/ 173 h 295"/>
              <a:gd name="T12" fmla="*/ 0 w 295"/>
              <a:gd name="T13" fmla="*/ 122 h 295"/>
              <a:gd name="T14" fmla="*/ 46 w 295"/>
              <a:gd name="T15" fmla="*/ 109 h 295"/>
              <a:gd name="T16" fmla="*/ 48 w 295"/>
              <a:gd name="T17" fmla="*/ 102 h 295"/>
              <a:gd name="T18" fmla="*/ 25 w 295"/>
              <a:gd name="T19" fmla="*/ 61 h 295"/>
              <a:gd name="T20" fmla="*/ 61 w 295"/>
              <a:gd name="T21" fmla="*/ 25 h 295"/>
              <a:gd name="T22" fmla="*/ 103 w 295"/>
              <a:gd name="T23" fmla="*/ 48 h 295"/>
              <a:gd name="T24" fmla="*/ 109 w 295"/>
              <a:gd name="T25" fmla="*/ 45 h 295"/>
              <a:gd name="T26" fmla="*/ 122 w 295"/>
              <a:gd name="T27" fmla="*/ 0 h 295"/>
              <a:gd name="T28" fmla="*/ 173 w 295"/>
              <a:gd name="T29" fmla="*/ 0 h 295"/>
              <a:gd name="T30" fmla="*/ 186 w 295"/>
              <a:gd name="T31" fmla="*/ 45 h 295"/>
              <a:gd name="T32" fmla="*/ 193 w 295"/>
              <a:gd name="T33" fmla="*/ 48 h 295"/>
              <a:gd name="T34" fmla="*/ 234 w 295"/>
              <a:gd name="T35" fmla="*/ 25 h 295"/>
              <a:gd name="T36" fmla="*/ 270 w 295"/>
              <a:gd name="T37" fmla="*/ 61 h 295"/>
              <a:gd name="T38" fmla="*/ 247 w 295"/>
              <a:gd name="T39" fmla="*/ 102 h 295"/>
              <a:gd name="T40" fmla="*/ 250 w 295"/>
              <a:gd name="T41" fmla="*/ 109 h 295"/>
              <a:gd name="T42" fmla="*/ 295 w 295"/>
              <a:gd name="T43" fmla="*/ 122 h 295"/>
              <a:gd name="T44" fmla="*/ 295 w 295"/>
              <a:gd name="T45" fmla="*/ 173 h 295"/>
              <a:gd name="T46" fmla="*/ 250 w 295"/>
              <a:gd name="T47" fmla="*/ 186 h 295"/>
              <a:gd name="T48" fmla="*/ 247 w 295"/>
              <a:gd name="T49" fmla="*/ 192 h 295"/>
              <a:gd name="T50" fmla="*/ 270 w 295"/>
              <a:gd name="T51" fmla="*/ 234 h 295"/>
              <a:gd name="T52" fmla="*/ 234 w 295"/>
              <a:gd name="T53" fmla="*/ 270 h 295"/>
              <a:gd name="T54" fmla="*/ 193 w 295"/>
              <a:gd name="T55" fmla="*/ 247 h 295"/>
              <a:gd name="T56" fmla="*/ 186 w 295"/>
              <a:gd name="T57" fmla="*/ 249 h 295"/>
              <a:gd name="T58" fmla="*/ 173 w 295"/>
              <a:gd name="T59" fmla="*/ 295 h 295"/>
              <a:gd name="T60" fmla="*/ 122 w 295"/>
              <a:gd name="T61" fmla="*/ 295 h 295"/>
              <a:gd name="T62" fmla="*/ 109 w 295"/>
              <a:gd name="T63" fmla="*/ 249 h 295"/>
              <a:gd name="T64" fmla="*/ 103 w 295"/>
              <a:gd name="T65" fmla="*/ 247 h 295"/>
              <a:gd name="T66" fmla="*/ 61 w 295"/>
              <a:gd name="T67" fmla="*/ 270 h 295"/>
              <a:gd name="T68" fmla="*/ 25 w 295"/>
              <a:gd name="T69" fmla="*/ 234 h 295"/>
              <a:gd name="T70" fmla="*/ 48 w 295"/>
              <a:gd name="T71" fmla="*/ 192 h 295"/>
              <a:gd name="T72" fmla="*/ 46 w 295"/>
              <a:gd name="T73" fmla="*/ 186 h 295"/>
              <a:gd name="T74" fmla="*/ 0 w 295"/>
              <a:gd name="T75" fmla="*/ 173 h 295"/>
              <a:gd name="T76" fmla="*/ 148 w 295"/>
              <a:gd name="T77" fmla="*/ 227 h 295"/>
              <a:gd name="T78" fmla="*/ 228 w 295"/>
              <a:gd name="T79" fmla="*/ 147 h 295"/>
              <a:gd name="T80" fmla="*/ 148 w 295"/>
              <a:gd name="T81" fmla="*/ 67 h 295"/>
              <a:gd name="T82" fmla="*/ 68 w 295"/>
              <a:gd name="T83" fmla="*/ 147 h 295"/>
              <a:gd name="T84" fmla="*/ 148 w 295"/>
              <a:gd name="T85" fmla="*/ 22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295">
                <a:moveTo>
                  <a:pt x="92" y="147"/>
                </a:moveTo>
                <a:cubicBezTo>
                  <a:pt x="92" y="116"/>
                  <a:pt x="117" y="92"/>
                  <a:pt x="148" y="92"/>
                </a:cubicBezTo>
                <a:cubicBezTo>
                  <a:pt x="178" y="92"/>
                  <a:pt x="203" y="116"/>
                  <a:pt x="203" y="147"/>
                </a:cubicBezTo>
                <a:cubicBezTo>
                  <a:pt x="203" y="178"/>
                  <a:pt x="178" y="203"/>
                  <a:pt x="148" y="203"/>
                </a:cubicBezTo>
                <a:cubicBezTo>
                  <a:pt x="117" y="203"/>
                  <a:pt x="92" y="178"/>
                  <a:pt x="92" y="147"/>
                </a:cubicBezTo>
                <a:close/>
                <a:moveTo>
                  <a:pt x="0" y="173"/>
                </a:moveTo>
                <a:cubicBezTo>
                  <a:pt x="0" y="122"/>
                  <a:pt x="0" y="122"/>
                  <a:pt x="0" y="122"/>
                </a:cubicBezTo>
                <a:cubicBezTo>
                  <a:pt x="46" y="109"/>
                  <a:pt x="46" y="109"/>
                  <a:pt x="46" y="109"/>
                </a:cubicBezTo>
                <a:cubicBezTo>
                  <a:pt x="47" y="106"/>
                  <a:pt x="47" y="104"/>
                  <a:pt x="48" y="102"/>
                </a:cubicBezTo>
                <a:cubicBezTo>
                  <a:pt x="25" y="61"/>
                  <a:pt x="25" y="61"/>
                  <a:pt x="25" y="61"/>
                </a:cubicBezTo>
                <a:cubicBezTo>
                  <a:pt x="61" y="25"/>
                  <a:pt x="61" y="25"/>
                  <a:pt x="61" y="25"/>
                </a:cubicBezTo>
                <a:cubicBezTo>
                  <a:pt x="103" y="48"/>
                  <a:pt x="103" y="48"/>
                  <a:pt x="103" y="48"/>
                </a:cubicBezTo>
                <a:cubicBezTo>
                  <a:pt x="105" y="47"/>
                  <a:pt x="107" y="46"/>
                  <a:pt x="109" y="45"/>
                </a:cubicBezTo>
                <a:cubicBezTo>
                  <a:pt x="122" y="0"/>
                  <a:pt x="122" y="0"/>
                  <a:pt x="122" y="0"/>
                </a:cubicBezTo>
                <a:cubicBezTo>
                  <a:pt x="173" y="0"/>
                  <a:pt x="173" y="0"/>
                  <a:pt x="173" y="0"/>
                </a:cubicBezTo>
                <a:cubicBezTo>
                  <a:pt x="186" y="45"/>
                  <a:pt x="186" y="45"/>
                  <a:pt x="186" y="45"/>
                </a:cubicBezTo>
                <a:cubicBezTo>
                  <a:pt x="189" y="46"/>
                  <a:pt x="191" y="47"/>
                  <a:pt x="193" y="48"/>
                </a:cubicBezTo>
                <a:cubicBezTo>
                  <a:pt x="234" y="25"/>
                  <a:pt x="234" y="25"/>
                  <a:pt x="234" y="25"/>
                </a:cubicBezTo>
                <a:cubicBezTo>
                  <a:pt x="270" y="61"/>
                  <a:pt x="270" y="61"/>
                  <a:pt x="270" y="61"/>
                </a:cubicBezTo>
                <a:cubicBezTo>
                  <a:pt x="247" y="102"/>
                  <a:pt x="247" y="102"/>
                  <a:pt x="247" y="102"/>
                </a:cubicBezTo>
                <a:cubicBezTo>
                  <a:pt x="248" y="104"/>
                  <a:pt x="249" y="106"/>
                  <a:pt x="250" y="109"/>
                </a:cubicBezTo>
                <a:cubicBezTo>
                  <a:pt x="295" y="122"/>
                  <a:pt x="295" y="122"/>
                  <a:pt x="295" y="122"/>
                </a:cubicBezTo>
                <a:cubicBezTo>
                  <a:pt x="295" y="173"/>
                  <a:pt x="295" y="173"/>
                  <a:pt x="295" y="173"/>
                </a:cubicBezTo>
                <a:cubicBezTo>
                  <a:pt x="250" y="186"/>
                  <a:pt x="250" y="186"/>
                  <a:pt x="250" y="186"/>
                </a:cubicBezTo>
                <a:cubicBezTo>
                  <a:pt x="249" y="188"/>
                  <a:pt x="248" y="190"/>
                  <a:pt x="247" y="192"/>
                </a:cubicBezTo>
                <a:cubicBezTo>
                  <a:pt x="270" y="234"/>
                  <a:pt x="270" y="234"/>
                  <a:pt x="270" y="234"/>
                </a:cubicBezTo>
                <a:cubicBezTo>
                  <a:pt x="234" y="270"/>
                  <a:pt x="234" y="270"/>
                  <a:pt x="234" y="270"/>
                </a:cubicBezTo>
                <a:cubicBezTo>
                  <a:pt x="193" y="247"/>
                  <a:pt x="193" y="247"/>
                  <a:pt x="193" y="247"/>
                </a:cubicBezTo>
                <a:cubicBezTo>
                  <a:pt x="191" y="248"/>
                  <a:pt x="189" y="248"/>
                  <a:pt x="186" y="249"/>
                </a:cubicBezTo>
                <a:cubicBezTo>
                  <a:pt x="173" y="295"/>
                  <a:pt x="173" y="295"/>
                  <a:pt x="173" y="295"/>
                </a:cubicBezTo>
                <a:cubicBezTo>
                  <a:pt x="122" y="295"/>
                  <a:pt x="122" y="295"/>
                  <a:pt x="122" y="295"/>
                </a:cubicBezTo>
                <a:cubicBezTo>
                  <a:pt x="109" y="249"/>
                  <a:pt x="109" y="249"/>
                  <a:pt x="109" y="249"/>
                </a:cubicBezTo>
                <a:cubicBezTo>
                  <a:pt x="107" y="248"/>
                  <a:pt x="105" y="248"/>
                  <a:pt x="103" y="247"/>
                </a:cubicBezTo>
                <a:cubicBezTo>
                  <a:pt x="61" y="270"/>
                  <a:pt x="61" y="270"/>
                  <a:pt x="61" y="270"/>
                </a:cubicBezTo>
                <a:cubicBezTo>
                  <a:pt x="25" y="234"/>
                  <a:pt x="25" y="234"/>
                  <a:pt x="25" y="234"/>
                </a:cubicBezTo>
                <a:cubicBezTo>
                  <a:pt x="48" y="192"/>
                  <a:pt x="48" y="192"/>
                  <a:pt x="48" y="192"/>
                </a:cubicBezTo>
                <a:cubicBezTo>
                  <a:pt x="47" y="190"/>
                  <a:pt x="47" y="188"/>
                  <a:pt x="46" y="186"/>
                </a:cubicBezTo>
                <a:lnTo>
                  <a:pt x="0" y="173"/>
                </a:lnTo>
                <a:close/>
                <a:moveTo>
                  <a:pt x="148" y="227"/>
                </a:moveTo>
                <a:cubicBezTo>
                  <a:pt x="192" y="227"/>
                  <a:pt x="228" y="191"/>
                  <a:pt x="228" y="147"/>
                </a:cubicBezTo>
                <a:cubicBezTo>
                  <a:pt x="228" y="103"/>
                  <a:pt x="192" y="67"/>
                  <a:pt x="148" y="67"/>
                </a:cubicBezTo>
                <a:cubicBezTo>
                  <a:pt x="104" y="67"/>
                  <a:pt x="68" y="103"/>
                  <a:pt x="68" y="147"/>
                </a:cubicBezTo>
                <a:cubicBezTo>
                  <a:pt x="68" y="191"/>
                  <a:pt x="104" y="227"/>
                  <a:pt x="148" y="227"/>
                </a:cubicBez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5299472" y="2550319"/>
            <a:ext cx="1060847" cy="1684735"/>
          </a:xfrm>
          <a:custGeom>
            <a:avLst/>
            <a:gdLst>
              <a:gd name="T0" fmla="*/ 262 w 372"/>
              <a:gd name="T1" fmla="*/ 22 h 590"/>
              <a:gd name="T2" fmla="*/ 245 w 372"/>
              <a:gd name="T3" fmla="*/ 119 h 590"/>
              <a:gd name="T4" fmla="*/ 227 w 372"/>
              <a:gd name="T5" fmla="*/ 176 h 590"/>
              <a:gd name="T6" fmla="*/ 176 w 372"/>
              <a:gd name="T7" fmla="*/ 86 h 590"/>
              <a:gd name="T8" fmla="*/ 120 w 372"/>
              <a:gd name="T9" fmla="*/ 90 h 590"/>
              <a:gd name="T10" fmla="*/ 115 w 372"/>
              <a:gd name="T11" fmla="*/ 141 h 590"/>
              <a:gd name="T12" fmla="*/ 226 w 372"/>
              <a:gd name="T13" fmla="*/ 176 h 590"/>
              <a:gd name="T14" fmla="*/ 198 w 372"/>
              <a:gd name="T15" fmla="*/ 276 h 590"/>
              <a:gd name="T16" fmla="*/ 123 w 372"/>
              <a:gd name="T17" fmla="*/ 187 h 590"/>
              <a:gd name="T18" fmla="*/ 64 w 372"/>
              <a:gd name="T19" fmla="*/ 199 h 590"/>
              <a:gd name="T20" fmla="*/ 60 w 372"/>
              <a:gd name="T21" fmla="*/ 254 h 590"/>
              <a:gd name="T22" fmla="*/ 197 w 372"/>
              <a:gd name="T23" fmla="*/ 278 h 590"/>
              <a:gd name="T24" fmla="*/ 162 w 372"/>
              <a:gd name="T25" fmla="*/ 440 h 590"/>
              <a:gd name="T26" fmla="*/ 87 w 372"/>
              <a:gd name="T27" fmla="*/ 340 h 590"/>
              <a:gd name="T28" fmla="*/ 19 w 372"/>
              <a:gd name="T29" fmla="*/ 350 h 590"/>
              <a:gd name="T30" fmla="*/ 15 w 372"/>
              <a:gd name="T31" fmla="*/ 415 h 590"/>
              <a:gd name="T32" fmla="*/ 161 w 372"/>
              <a:gd name="T33" fmla="*/ 449 h 590"/>
              <a:gd name="T34" fmla="*/ 143 w 372"/>
              <a:gd name="T35" fmla="*/ 590 h 590"/>
              <a:gd name="T36" fmla="*/ 150 w 372"/>
              <a:gd name="T37" fmla="*/ 590 h 590"/>
              <a:gd name="T38" fmla="*/ 156 w 372"/>
              <a:gd name="T39" fmla="*/ 530 h 590"/>
              <a:gd name="T40" fmla="*/ 219 w 372"/>
              <a:gd name="T41" fmla="*/ 562 h 590"/>
              <a:gd name="T42" fmla="*/ 333 w 372"/>
              <a:gd name="T43" fmla="*/ 558 h 590"/>
              <a:gd name="T44" fmla="*/ 349 w 372"/>
              <a:gd name="T45" fmla="*/ 489 h 590"/>
              <a:gd name="T46" fmla="*/ 284 w 372"/>
              <a:gd name="T47" fmla="*/ 451 h 590"/>
              <a:gd name="T48" fmla="*/ 157 w 372"/>
              <a:gd name="T49" fmla="*/ 520 h 590"/>
              <a:gd name="T50" fmla="*/ 180 w 372"/>
              <a:gd name="T51" fmla="*/ 369 h 590"/>
              <a:gd name="T52" fmla="*/ 234 w 372"/>
              <a:gd name="T53" fmla="*/ 392 h 590"/>
              <a:gd name="T54" fmla="*/ 323 w 372"/>
              <a:gd name="T55" fmla="*/ 382 h 590"/>
              <a:gd name="T56" fmla="*/ 278 w 372"/>
              <a:gd name="T57" fmla="*/ 301 h 590"/>
              <a:gd name="T58" fmla="*/ 181 w 372"/>
              <a:gd name="T59" fmla="*/ 361 h 590"/>
              <a:gd name="T60" fmla="*/ 211 w 372"/>
              <a:gd name="T61" fmla="*/ 234 h 590"/>
              <a:gd name="T62" fmla="*/ 342 w 372"/>
              <a:gd name="T63" fmla="*/ 240 h 590"/>
              <a:gd name="T64" fmla="*/ 298 w 372"/>
              <a:gd name="T65" fmla="*/ 169 h 590"/>
              <a:gd name="T66" fmla="*/ 212 w 372"/>
              <a:gd name="T67" fmla="*/ 231 h 590"/>
              <a:gd name="T68" fmla="*/ 247 w 372"/>
              <a:gd name="T69" fmla="*/ 118 h 590"/>
              <a:gd name="T70" fmla="*/ 310 w 372"/>
              <a:gd name="T71" fmla="*/ 66 h 590"/>
              <a:gd name="T72" fmla="*/ 262 w 372"/>
              <a:gd name="T73" fmla="*/ 2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590">
                <a:moveTo>
                  <a:pt x="262" y="22"/>
                </a:moveTo>
                <a:cubicBezTo>
                  <a:pt x="236" y="41"/>
                  <a:pt x="238" y="90"/>
                  <a:pt x="245" y="119"/>
                </a:cubicBezTo>
                <a:cubicBezTo>
                  <a:pt x="245" y="119"/>
                  <a:pt x="233" y="157"/>
                  <a:pt x="227" y="176"/>
                </a:cubicBezTo>
                <a:cubicBezTo>
                  <a:pt x="226" y="171"/>
                  <a:pt x="215" y="116"/>
                  <a:pt x="176" y="86"/>
                </a:cubicBezTo>
                <a:cubicBezTo>
                  <a:pt x="158" y="73"/>
                  <a:pt x="136" y="73"/>
                  <a:pt x="120" y="90"/>
                </a:cubicBezTo>
                <a:cubicBezTo>
                  <a:pt x="107" y="104"/>
                  <a:pt x="104" y="125"/>
                  <a:pt x="115" y="141"/>
                </a:cubicBezTo>
                <a:cubicBezTo>
                  <a:pt x="138" y="173"/>
                  <a:pt x="191" y="180"/>
                  <a:pt x="226" y="176"/>
                </a:cubicBezTo>
                <a:cubicBezTo>
                  <a:pt x="216" y="209"/>
                  <a:pt x="206" y="242"/>
                  <a:pt x="198" y="276"/>
                </a:cubicBezTo>
                <a:cubicBezTo>
                  <a:pt x="193" y="265"/>
                  <a:pt x="170" y="211"/>
                  <a:pt x="123" y="187"/>
                </a:cubicBezTo>
                <a:cubicBezTo>
                  <a:pt x="102" y="177"/>
                  <a:pt x="79" y="180"/>
                  <a:pt x="64" y="199"/>
                </a:cubicBezTo>
                <a:cubicBezTo>
                  <a:pt x="51" y="214"/>
                  <a:pt x="49" y="238"/>
                  <a:pt x="60" y="254"/>
                </a:cubicBezTo>
                <a:cubicBezTo>
                  <a:pt x="87" y="293"/>
                  <a:pt x="157" y="290"/>
                  <a:pt x="197" y="278"/>
                </a:cubicBezTo>
                <a:cubicBezTo>
                  <a:pt x="183" y="332"/>
                  <a:pt x="172" y="386"/>
                  <a:pt x="162" y="440"/>
                </a:cubicBezTo>
                <a:cubicBezTo>
                  <a:pt x="155" y="420"/>
                  <a:pt x="134" y="368"/>
                  <a:pt x="87" y="340"/>
                </a:cubicBezTo>
                <a:cubicBezTo>
                  <a:pt x="64" y="326"/>
                  <a:pt x="37" y="328"/>
                  <a:pt x="19" y="350"/>
                </a:cubicBezTo>
                <a:cubicBezTo>
                  <a:pt x="3" y="368"/>
                  <a:pt x="0" y="395"/>
                  <a:pt x="15" y="415"/>
                </a:cubicBezTo>
                <a:cubicBezTo>
                  <a:pt x="44" y="455"/>
                  <a:pt x="115" y="458"/>
                  <a:pt x="161" y="449"/>
                </a:cubicBezTo>
                <a:cubicBezTo>
                  <a:pt x="153" y="496"/>
                  <a:pt x="147" y="543"/>
                  <a:pt x="143" y="590"/>
                </a:cubicBezTo>
                <a:cubicBezTo>
                  <a:pt x="150" y="590"/>
                  <a:pt x="150" y="590"/>
                  <a:pt x="150" y="590"/>
                </a:cubicBezTo>
                <a:cubicBezTo>
                  <a:pt x="151" y="570"/>
                  <a:pt x="153" y="550"/>
                  <a:pt x="156" y="530"/>
                </a:cubicBezTo>
                <a:cubicBezTo>
                  <a:pt x="175" y="544"/>
                  <a:pt x="197" y="554"/>
                  <a:pt x="219" y="562"/>
                </a:cubicBezTo>
                <a:cubicBezTo>
                  <a:pt x="252" y="573"/>
                  <a:pt x="303" y="583"/>
                  <a:pt x="333" y="558"/>
                </a:cubicBezTo>
                <a:cubicBezTo>
                  <a:pt x="353" y="542"/>
                  <a:pt x="358" y="513"/>
                  <a:pt x="349" y="489"/>
                </a:cubicBezTo>
                <a:cubicBezTo>
                  <a:pt x="339" y="461"/>
                  <a:pt x="313" y="448"/>
                  <a:pt x="284" y="451"/>
                </a:cubicBezTo>
                <a:cubicBezTo>
                  <a:pt x="222" y="458"/>
                  <a:pt x="173" y="503"/>
                  <a:pt x="157" y="520"/>
                </a:cubicBezTo>
                <a:cubicBezTo>
                  <a:pt x="162" y="469"/>
                  <a:pt x="170" y="419"/>
                  <a:pt x="180" y="369"/>
                </a:cubicBezTo>
                <a:cubicBezTo>
                  <a:pt x="197" y="379"/>
                  <a:pt x="215" y="387"/>
                  <a:pt x="234" y="392"/>
                </a:cubicBezTo>
                <a:cubicBezTo>
                  <a:pt x="261" y="399"/>
                  <a:pt x="301" y="404"/>
                  <a:pt x="323" y="382"/>
                </a:cubicBezTo>
                <a:cubicBezTo>
                  <a:pt x="357" y="348"/>
                  <a:pt x="323" y="293"/>
                  <a:pt x="278" y="301"/>
                </a:cubicBezTo>
                <a:cubicBezTo>
                  <a:pt x="230" y="309"/>
                  <a:pt x="194" y="347"/>
                  <a:pt x="181" y="361"/>
                </a:cubicBezTo>
                <a:cubicBezTo>
                  <a:pt x="190" y="319"/>
                  <a:pt x="200" y="276"/>
                  <a:pt x="211" y="234"/>
                </a:cubicBezTo>
                <a:cubicBezTo>
                  <a:pt x="245" y="253"/>
                  <a:pt x="311" y="273"/>
                  <a:pt x="342" y="240"/>
                </a:cubicBezTo>
                <a:cubicBezTo>
                  <a:pt x="372" y="208"/>
                  <a:pt x="338" y="159"/>
                  <a:pt x="298" y="169"/>
                </a:cubicBezTo>
                <a:cubicBezTo>
                  <a:pt x="251" y="180"/>
                  <a:pt x="220" y="220"/>
                  <a:pt x="212" y="231"/>
                </a:cubicBezTo>
                <a:cubicBezTo>
                  <a:pt x="223" y="193"/>
                  <a:pt x="234" y="155"/>
                  <a:pt x="247" y="118"/>
                </a:cubicBezTo>
                <a:cubicBezTo>
                  <a:pt x="254" y="116"/>
                  <a:pt x="293" y="100"/>
                  <a:pt x="310" y="66"/>
                </a:cubicBezTo>
                <a:cubicBezTo>
                  <a:pt x="326" y="36"/>
                  <a:pt x="291" y="0"/>
                  <a:pt x="262" y="22"/>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3499248" y="2930128"/>
            <a:ext cx="1340644" cy="1568054"/>
          </a:xfrm>
          <a:custGeom>
            <a:avLst/>
            <a:gdLst>
              <a:gd name="T0" fmla="*/ 460 w 470"/>
              <a:gd name="T1" fmla="*/ 204 h 549"/>
              <a:gd name="T2" fmla="*/ 362 w 470"/>
              <a:gd name="T3" fmla="*/ 278 h 549"/>
              <a:gd name="T4" fmla="*/ 348 w 470"/>
              <a:gd name="T5" fmla="*/ 396 h 549"/>
              <a:gd name="T6" fmla="*/ 275 w 470"/>
              <a:gd name="T7" fmla="*/ 296 h 549"/>
              <a:gd name="T8" fmla="*/ 255 w 470"/>
              <a:gd name="T9" fmla="*/ 269 h 549"/>
              <a:gd name="T10" fmla="*/ 356 w 470"/>
              <a:gd name="T11" fmla="*/ 97 h 549"/>
              <a:gd name="T12" fmla="*/ 266 w 470"/>
              <a:gd name="T13" fmla="*/ 161 h 549"/>
              <a:gd name="T14" fmla="*/ 251 w 470"/>
              <a:gd name="T15" fmla="*/ 265 h 549"/>
              <a:gd name="T16" fmla="*/ 157 w 470"/>
              <a:gd name="T17" fmla="*/ 156 h 549"/>
              <a:gd name="T18" fmla="*/ 232 w 470"/>
              <a:gd name="T19" fmla="*/ 0 h 549"/>
              <a:gd name="T20" fmla="*/ 160 w 470"/>
              <a:gd name="T21" fmla="*/ 62 h 549"/>
              <a:gd name="T22" fmla="*/ 155 w 470"/>
              <a:gd name="T23" fmla="*/ 154 h 549"/>
              <a:gd name="T24" fmla="*/ 112 w 470"/>
              <a:gd name="T25" fmla="*/ 117 h 549"/>
              <a:gd name="T26" fmla="*/ 71 w 470"/>
              <a:gd name="T27" fmla="*/ 57 h 549"/>
              <a:gd name="T28" fmla="*/ 0 w 470"/>
              <a:gd name="T29" fmla="*/ 45 h 549"/>
              <a:gd name="T30" fmla="*/ 112 w 470"/>
              <a:gd name="T31" fmla="*/ 117 h 549"/>
              <a:gd name="T32" fmla="*/ 204 w 470"/>
              <a:gd name="T33" fmla="*/ 211 h 549"/>
              <a:gd name="T34" fmla="*/ 112 w 470"/>
              <a:gd name="T35" fmla="*/ 194 h 549"/>
              <a:gd name="T36" fmla="*/ 35 w 470"/>
              <a:gd name="T37" fmla="*/ 250 h 549"/>
              <a:gd name="T38" fmla="*/ 205 w 470"/>
              <a:gd name="T39" fmla="*/ 213 h 549"/>
              <a:gd name="T40" fmla="*/ 271 w 470"/>
              <a:gd name="T41" fmla="*/ 300 h 549"/>
              <a:gd name="T42" fmla="*/ 298 w 470"/>
              <a:gd name="T43" fmla="*/ 337 h 549"/>
              <a:gd name="T44" fmla="*/ 194 w 470"/>
              <a:gd name="T45" fmla="*/ 320 h 549"/>
              <a:gd name="T46" fmla="*/ 106 w 470"/>
              <a:gd name="T47" fmla="*/ 386 h 549"/>
              <a:gd name="T48" fmla="*/ 301 w 470"/>
              <a:gd name="T49" fmla="*/ 341 h 549"/>
              <a:gd name="T50" fmla="*/ 378 w 470"/>
              <a:gd name="T51" fmla="*/ 457 h 549"/>
              <a:gd name="T52" fmla="*/ 261 w 470"/>
              <a:gd name="T53" fmla="*/ 443 h 549"/>
              <a:gd name="T54" fmla="*/ 165 w 470"/>
              <a:gd name="T55" fmla="*/ 520 h 549"/>
              <a:gd name="T56" fmla="*/ 290 w 470"/>
              <a:gd name="T57" fmla="*/ 536 h 549"/>
              <a:gd name="T58" fmla="*/ 381 w 470"/>
              <a:gd name="T59" fmla="*/ 462 h 549"/>
              <a:gd name="T60" fmla="*/ 414 w 470"/>
              <a:gd name="T61" fmla="*/ 515 h 549"/>
              <a:gd name="T62" fmla="*/ 423 w 470"/>
              <a:gd name="T63" fmla="*/ 510 h 549"/>
              <a:gd name="T64" fmla="*/ 351 w 470"/>
              <a:gd name="T65" fmla="*/ 400 h 549"/>
              <a:gd name="T66" fmla="*/ 448 w 470"/>
              <a:gd name="T67" fmla="*/ 326 h 549"/>
              <a:gd name="T68" fmla="*/ 460 w 470"/>
              <a:gd name="T69" fmla="*/ 204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0" h="549">
                <a:moveTo>
                  <a:pt x="460" y="204"/>
                </a:moveTo>
                <a:cubicBezTo>
                  <a:pt x="460" y="204"/>
                  <a:pt x="393" y="224"/>
                  <a:pt x="362" y="278"/>
                </a:cubicBezTo>
                <a:cubicBezTo>
                  <a:pt x="336" y="324"/>
                  <a:pt x="345" y="379"/>
                  <a:pt x="348" y="396"/>
                </a:cubicBezTo>
                <a:cubicBezTo>
                  <a:pt x="325" y="362"/>
                  <a:pt x="300" y="329"/>
                  <a:pt x="275" y="296"/>
                </a:cubicBezTo>
                <a:cubicBezTo>
                  <a:pt x="269" y="287"/>
                  <a:pt x="262" y="278"/>
                  <a:pt x="255" y="269"/>
                </a:cubicBezTo>
                <a:cubicBezTo>
                  <a:pt x="331" y="246"/>
                  <a:pt x="373" y="175"/>
                  <a:pt x="356" y="97"/>
                </a:cubicBezTo>
                <a:cubicBezTo>
                  <a:pt x="356" y="97"/>
                  <a:pt x="295" y="113"/>
                  <a:pt x="266" y="161"/>
                </a:cubicBezTo>
                <a:cubicBezTo>
                  <a:pt x="243" y="200"/>
                  <a:pt x="248" y="249"/>
                  <a:pt x="251" y="265"/>
                </a:cubicBezTo>
                <a:cubicBezTo>
                  <a:pt x="222" y="227"/>
                  <a:pt x="191" y="190"/>
                  <a:pt x="157" y="156"/>
                </a:cubicBezTo>
                <a:cubicBezTo>
                  <a:pt x="222" y="131"/>
                  <a:pt x="252" y="67"/>
                  <a:pt x="232" y="0"/>
                </a:cubicBezTo>
                <a:cubicBezTo>
                  <a:pt x="232" y="0"/>
                  <a:pt x="181" y="18"/>
                  <a:pt x="160" y="62"/>
                </a:cubicBezTo>
                <a:cubicBezTo>
                  <a:pt x="141" y="99"/>
                  <a:pt x="152" y="143"/>
                  <a:pt x="155" y="154"/>
                </a:cubicBezTo>
                <a:cubicBezTo>
                  <a:pt x="141" y="141"/>
                  <a:pt x="127" y="128"/>
                  <a:pt x="112" y="117"/>
                </a:cubicBezTo>
                <a:cubicBezTo>
                  <a:pt x="111" y="115"/>
                  <a:pt x="102" y="76"/>
                  <a:pt x="71" y="57"/>
                </a:cubicBezTo>
                <a:cubicBezTo>
                  <a:pt x="40" y="37"/>
                  <a:pt x="0" y="45"/>
                  <a:pt x="0" y="45"/>
                </a:cubicBezTo>
                <a:cubicBezTo>
                  <a:pt x="13" y="97"/>
                  <a:pt x="59" y="126"/>
                  <a:pt x="112" y="117"/>
                </a:cubicBezTo>
                <a:cubicBezTo>
                  <a:pt x="146" y="145"/>
                  <a:pt x="176" y="177"/>
                  <a:pt x="204" y="211"/>
                </a:cubicBezTo>
                <a:cubicBezTo>
                  <a:pt x="195" y="206"/>
                  <a:pt x="154" y="185"/>
                  <a:pt x="112" y="194"/>
                </a:cubicBezTo>
                <a:cubicBezTo>
                  <a:pt x="65" y="204"/>
                  <a:pt x="35" y="250"/>
                  <a:pt x="35" y="250"/>
                </a:cubicBezTo>
                <a:cubicBezTo>
                  <a:pt x="95" y="285"/>
                  <a:pt x="165" y="270"/>
                  <a:pt x="205" y="213"/>
                </a:cubicBezTo>
                <a:cubicBezTo>
                  <a:pt x="228" y="241"/>
                  <a:pt x="250" y="271"/>
                  <a:pt x="271" y="300"/>
                </a:cubicBezTo>
                <a:cubicBezTo>
                  <a:pt x="280" y="312"/>
                  <a:pt x="289" y="324"/>
                  <a:pt x="298" y="337"/>
                </a:cubicBezTo>
                <a:cubicBezTo>
                  <a:pt x="283" y="329"/>
                  <a:pt x="239" y="309"/>
                  <a:pt x="194" y="320"/>
                </a:cubicBezTo>
                <a:cubicBezTo>
                  <a:pt x="140" y="333"/>
                  <a:pt x="106" y="386"/>
                  <a:pt x="106" y="386"/>
                </a:cubicBezTo>
                <a:cubicBezTo>
                  <a:pt x="176" y="425"/>
                  <a:pt x="256" y="407"/>
                  <a:pt x="301" y="341"/>
                </a:cubicBezTo>
                <a:cubicBezTo>
                  <a:pt x="328" y="379"/>
                  <a:pt x="354" y="418"/>
                  <a:pt x="378" y="457"/>
                </a:cubicBezTo>
                <a:cubicBezTo>
                  <a:pt x="363" y="450"/>
                  <a:pt x="311" y="428"/>
                  <a:pt x="261" y="443"/>
                </a:cubicBezTo>
                <a:cubicBezTo>
                  <a:pt x="200" y="460"/>
                  <a:pt x="165" y="520"/>
                  <a:pt x="165" y="520"/>
                </a:cubicBezTo>
                <a:cubicBezTo>
                  <a:pt x="202" y="540"/>
                  <a:pt x="250" y="549"/>
                  <a:pt x="290" y="536"/>
                </a:cubicBezTo>
                <a:cubicBezTo>
                  <a:pt x="328" y="524"/>
                  <a:pt x="360" y="495"/>
                  <a:pt x="381" y="462"/>
                </a:cubicBezTo>
                <a:cubicBezTo>
                  <a:pt x="392" y="479"/>
                  <a:pt x="403" y="497"/>
                  <a:pt x="414" y="515"/>
                </a:cubicBezTo>
                <a:cubicBezTo>
                  <a:pt x="423" y="510"/>
                  <a:pt x="423" y="510"/>
                  <a:pt x="423" y="510"/>
                </a:cubicBezTo>
                <a:cubicBezTo>
                  <a:pt x="400" y="472"/>
                  <a:pt x="376" y="436"/>
                  <a:pt x="351" y="400"/>
                </a:cubicBezTo>
                <a:cubicBezTo>
                  <a:pt x="390" y="388"/>
                  <a:pt x="428" y="362"/>
                  <a:pt x="448" y="326"/>
                </a:cubicBezTo>
                <a:cubicBezTo>
                  <a:pt x="468" y="290"/>
                  <a:pt x="470" y="243"/>
                  <a:pt x="460" y="204"/>
                </a:cubicBez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5878116" y="2881313"/>
            <a:ext cx="1329928" cy="1590675"/>
          </a:xfrm>
          <a:custGeom>
            <a:avLst/>
            <a:gdLst>
              <a:gd name="T0" fmla="*/ 266 w 466"/>
              <a:gd name="T1" fmla="*/ 215 h 557"/>
              <a:gd name="T2" fmla="*/ 441 w 466"/>
              <a:gd name="T3" fmla="*/ 243 h 557"/>
              <a:gd name="T4" fmla="*/ 360 w 466"/>
              <a:gd name="T5" fmla="*/ 191 h 557"/>
              <a:gd name="T6" fmla="*/ 268 w 466"/>
              <a:gd name="T7" fmla="*/ 213 h 557"/>
              <a:gd name="T8" fmla="*/ 356 w 466"/>
              <a:gd name="T9" fmla="*/ 112 h 557"/>
              <a:gd name="T10" fmla="*/ 466 w 466"/>
              <a:gd name="T11" fmla="*/ 33 h 557"/>
              <a:gd name="T12" fmla="*/ 394 w 466"/>
              <a:gd name="T13" fmla="*/ 49 h 557"/>
              <a:gd name="T14" fmla="*/ 356 w 466"/>
              <a:gd name="T15" fmla="*/ 112 h 557"/>
              <a:gd name="T16" fmla="*/ 315 w 466"/>
              <a:gd name="T17" fmla="*/ 152 h 557"/>
              <a:gd name="T18" fmla="*/ 305 w 466"/>
              <a:gd name="T19" fmla="*/ 59 h 557"/>
              <a:gd name="T20" fmla="*/ 228 w 466"/>
              <a:gd name="T21" fmla="*/ 0 h 557"/>
              <a:gd name="T22" fmla="*/ 313 w 466"/>
              <a:gd name="T23" fmla="*/ 154 h 557"/>
              <a:gd name="T24" fmla="*/ 223 w 466"/>
              <a:gd name="T25" fmla="*/ 270 h 557"/>
              <a:gd name="T26" fmla="*/ 202 w 466"/>
              <a:gd name="T27" fmla="*/ 165 h 557"/>
              <a:gd name="T28" fmla="*/ 108 w 466"/>
              <a:gd name="T29" fmla="*/ 105 h 557"/>
              <a:gd name="T30" fmla="*/ 220 w 466"/>
              <a:gd name="T31" fmla="*/ 275 h 557"/>
              <a:gd name="T32" fmla="*/ 200 w 466"/>
              <a:gd name="T33" fmla="*/ 303 h 557"/>
              <a:gd name="T34" fmla="*/ 132 w 466"/>
              <a:gd name="T35" fmla="*/ 408 h 557"/>
              <a:gd name="T36" fmla="*/ 111 w 466"/>
              <a:gd name="T37" fmla="*/ 290 h 557"/>
              <a:gd name="T38" fmla="*/ 8 w 466"/>
              <a:gd name="T39" fmla="*/ 219 h 557"/>
              <a:gd name="T40" fmla="*/ 27 w 466"/>
              <a:gd name="T41" fmla="*/ 343 h 557"/>
              <a:gd name="T42" fmla="*/ 129 w 466"/>
              <a:gd name="T43" fmla="*/ 413 h 557"/>
              <a:gd name="T44" fmla="*/ 63 w 466"/>
              <a:gd name="T45" fmla="*/ 527 h 557"/>
              <a:gd name="T46" fmla="*/ 72 w 466"/>
              <a:gd name="T47" fmla="*/ 533 h 557"/>
              <a:gd name="T48" fmla="*/ 102 w 466"/>
              <a:gd name="T49" fmla="*/ 476 h 557"/>
              <a:gd name="T50" fmla="*/ 199 w 466"/>
              <a:gd name="T51" fmla="*/ 547 h 557"/>
              <a:gd name="T52" fmla="*/ 325 w 466"/>
              <a:gd name="T53" fmla="*/ 524 h 557"/>
              <a:gd name="T54" fmla="*/ 224 w 466"/>
              <a:gd name="T55" fmla="*/ 450 h 557"/>
              <a:gd name="T56" fmla="*/ 105 w 466"/>
              <a:gd name="T57" fmla="*/ 472 h 557"/>
              <a:gd name="T58" fmla="*/ 177 w 466"/>
              <a:gd name="T59" fmla="*/ 350 h 557"/>
              <a:gd name="T60" fmla="*/ 377 w 466"/>
              <a:gd name="T61" fmla="*/ 384 h 557"/>
              <a:gd name="T62" fmla="*/ 284 w 466"/>
              <a:gd name="T63" fmla="*/ 322 h 557"/>
              <a:gd name="T64" fmla="*/ 180 w 466"/>
              <a:gd name="T65" fmla="*/ 345 h 557"/>
              <a:gd name="T66" fmla="*/ 205 w 466"/>
              <a:gd name="T67" fmla="*/ 306 h 557"/>
              <a:gd name="T68" fmla="*/ 266 w 466"/>
              <a:gd name="T69" fmla="*/ 21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6" h="557">
                <a:moveTo>
                  <a:pt x="266" y="215"/>
                </a:moveTo>
                <a:cubicBezTo>
                  <a:pt x="311" y="271"/>
                  <a:pt x="382" y="282"/>
                  <a:pt x="441" y="243"/>
                </a:cubicBezTo>
                <a:cubicBezTo>
                  <a:pt x="441" y="243"/>
                  <a:pt x="408" y="198"/>
                  <a:pt x="360" y="191"/>
                </a:cubicBezTo>
                <a:cubicBezTo>
                  <a:pt x="317" y="184"/>
                  <a:pt x="276" y="208"/>
                  <a:pt x="268" y="213"/>
                </a:cubicBezTo>
                <a:cubicBezTo>
                  <a:pt x="294" y="177"/>
                  <a:pt x="323" y="142"/>
                  <a:pt x="356" y="112"/>
                </a:cubicBezTo>
                <a:cubicBezTo>
                  <a:pt x="410" y="118"/>
                  <a:pt x="455" y="86"/>
                  <a:pt x="466" y="33"/>
                </a:cubicBezTo>
                <a:cubicBezTo>
                  <a:pt x="466" y="33"/>
                  <a:pt x="424" y="27"/>
                  <a:pt x="394" y="49"/>
                </a:cubicBezTo>
                <a:cubicBezTo>
                  <a:pt x="365" y="70"/>
                  <a:pt x="357" y="109"/>
                  <a:pt x="356" y="112"/>
                </a:cubicBezTo>
                <a:cubicBezTo>
                  <a:pt x="341" y="124"/>
                  <a:pt x="328" y="138"/>
                  <a:pt x="315" y="152"/>
                </a:cubicBezTo>
                <a:cubicBezTo>
                  <a:pt x="317" y="141"/>
                  <a:pt x="325" y="96"/>
                  <a:pt x="305" y="59"/>
                </a:cubicBezTo>
                <a:cubicBezTo>
                  <a:pt x="281" y="16"/>
                  <a:pt x="228" y="0"/>
                  <a:pt x="228" y="0"/>
                </a:cubicBezTo>
                <a:cubicBezTo>
                  <a:pt x="211" y="69"/>
                  <a:pt x="246" y="132"/>
                  <a:pt x="313" y="154"/>
                </a:cubicBezTo>
                <a:cubicBezTo>
                  <a:pt x="280" y="190"/>
                  <a:pt x="251" y="230"/>
                  <a:pt x="223" y="270"/>
                </a:cubicBezTo>
                <a:cubicBezTo>
                  <a:pt x="225" y="253"/>
                  <a:pt x="228" y="204"/>
                  <a:pt x="202" y="165"/>
                </a:cubicBezTo>
                <a:cubicBezTo>
                  <a:pt x="170" y="118"/>
                  <a:pt x="108" y="105"/>
                  <a:pt x="108" y="105"/>
                </a:cubicBezTo>
                <a:cubicBezTo>
                  <a:pt x="95" y="186"/>
                  <a:pt x="141" y="255"/>
                  <a:pt x="220" y="275"/>
                </a:cubicBezTo>
                <a:cubicBezTo>
                  <a:pt x="213" y="284"/>
                  <a:pt x="207" y="293"/>
                  <a:pt x="200" y="303"/>
                </a:cubicBezTo>
                <a:cubicBezTo>
                  <a:pt x="177" y="337"/>
                  <a:pt x="154" y="372"/>
                  <a:pt x="132" y="408"/>
                </a:cubicBezTo>
                <a:cubicBezTo>
                  <a:pt x="134" y="391"/>
                  <a:pt x="140" y="334"/>
                  <a:pt x="111" y="290"/>
                </a:cubicBezTo>
                <a:cubicBezTo>
                  <a:pt x="77" y="236"/>
                  <a:pt x="8" y="219"/>
                  <a:pt x="8" y="219"/>
                </a:cubicBezTo>
                <a:cubicBezTo>
                  <a:pt x="0" y="260"/>
                  <a:pt x="5" y="307"/>
                  <a:pt x="27" y="343"/>
                </a:cubicBezTo>
                <a:cubicBezTo>
                  <a:pt x="50" y="378"/>
                  <a:pt x="89" y="402"/>
                  <a:pt x="129" y="413"/>
                </a:cubicBezTo>
                <a:cubicBezTo>
                  <a:pt x="106" y="450"/>
                  <a:pt x="83" y="488"/>
                  <a:pt x="63" y="527"/>
                </a:cubicBezTo>
                <a:cubicBezTo>
                  <a:pt x="72" y="533"/>
                  <a:pt x="72" y="533"/>
                  <a:pt x="72" y="533"/>
                </a:cubicBezTo>
                <a:cubicBezTo>
                  <a:pt x="82" y="514"/>
                  <a:pt x="92" y="495"/>
                  <a:pt x="102" y="476"/>
                </a:cubicBezTo>
                <a:cubicBezTo>
                  <a:pt x="125" y="509"/>
                  <a:pt x="160" y="537"/>
                  <a:pt x="199" y="547"/>
                </a:cubicBezTo>
                <a:cubicBezTo>
                  <a:pt x="241" y="557"/>
                  <a:pt x="288" y="546"/>
                  <a:pt x="325" y="524"/>
                </a:cubicBezTo>
                <a:cubicBezTo>
                  <a:pt x="325" y="524"/>
                  <a:pt x="285" y="464"/>
                  <a:pt x="224" y="450"/>
                </a:cubicBezTo>
                <a:cubicBezTo>
                  <a:pt x="171" y="439"/>
                  <a:pt x="120" y="464"/>
                  <a:pt x="105" y="472"/>
                </a:cubicBezTo>
                <a:cubicBezTo>
                  <a:pt x="128" y="430"/>
                  <a:pt x="152" y="390"/>
                  <a:pt x="177" y="350"/>
                </a:cubicBezTo>
                <a:cubicBezTo>
                  <a:pt x="227" y="414"/>
                  <a:pt x="309" y="428"/>
                  <a:pt x="377" y="384"/>
                </a:cubicBezTo>
                <a:cubicBezTo>
                  <a:pt x="377" y="384"/>
                  <a:pt x="340" y="332"/>
                  <a:pt x="284" y="322"/>
                </a:cubicBezTo>
                <a:cubicBezTo>
                  <a:pt x="238" y="314"/>
                  <a:pt x="194" y="337"/>
                  <a:pt x="180" y="345"/>
                </a:cubicBezTo>
                <a:cubicBezTo>
                  <a:pt x="188" y="332"/>
                  <a:pt x="197" y="319"/>
                  <a:pt x="205" y="306"/>
                </a:cubicBezTo>
                <a:cubicBezTo>
                  <a:pt x="225" y="276"/>
                  <a:pt x="245" y="245"/>
                  <a:pt x="266" y="215"/>
                </a:cubicBez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3810001" y="1729979"/>
            <a:ext cx="1250156" cy="1222772"/>
          </a:xfrm>
          <a:custGeom>
            <a:avLst/>
            <a:gdLst>
              <a:gd name="T0" fmla="*/ 329 w 438"/>
              <a:gd name="T1" fmla="*/ 133 h 428"/>
              <a:gd name="T2" fmla="*/ 274 w 438"/>
              <a:gd name="T3" fmla="*/ 262 h 428"/>
              <a:gd name="T4" fmla="*/ 223 w 438"/>
              <a:gd name="T5" fmla="*/ 225 h 428"/>
              <a:gd name="T6" fmla="*/ 238 w 438"/>
              <a:gd name="T7" fmla="*/ 203 h 428"/>
              <a:gd name="T8" fmla="*/ 314 w 438"/>
              <a:gd name="T9" fmla="*/ 121 h 428"/>
              <a:gd name="T10" fmla="*/ 253 w 438"/>
              <a:gd name="T11" fmla="*/ 93 h 428"/>
              <a:gd name="T12" fmla="*/ 224 w 438"/>
              <a:gd name="T13" fmla="*/ 211 h 428"/>
              <a:gd name="T14" fmla="*/ 176 w 438"/>
              <a:gd name="T15" fmla="*/ 172 h 428"/>
              <a:gd name="T16" fmla="*/ 186 w 438"/>
              <a:gd name="T17" fmla="*/ 149 h 428"/>
              <a:gd name="T18" fmla="*/ 232 w 438"/>
              <a:gd name="T19" fmla="*/ 67 h 428"/>
              <a:gd name="T20" fmla="*/ 175 w 438"/>
              <a:gd name="T21" fmla="*/ 55 h 428"/>
              <a:gd name="T22" fmla="*/ 174 w 438"/>
              <a:gd name="T23" fmla="*/ 160 h 428"/>
              <a:gd name="T24" fmla="*/ 144 w 438"/>
              <a:gd name="T25" fmla="*/ 135 h 428"/>
              <a:gd name="T26" fmla="*/ 106 w 438"/>
              <a:gd name="T27" fmla="*/ 42 h 428"/>
              <a:gd name="T28" fmla="*/ 52 w 438"/>
              <a:gd name="T29" fmla="*/ 84 h 428"/>
              <a:gd name="T30" fmla="*/ 124 w 438"/>
              <a:gd name="T31" fmla="*/ 128 h 428"/>
              <a:gd name="T32" fmla="*/ 168 w 438"/>
              <a:gd name="T33" fmla="*/ 171 h 428"/>
              <a:gd name="T34" fmla="*/ 146 w 438"/>
              <a:gd name="T35" fmla="*/ 170 h 428"/>
              <a:gd name="T36" fmla="*/ 53 w 438"/>
              <a:gd name="T37" fmla="*/ 159 h 428"/>
              <a:gd name="T38" fmla="*/ 64 w 438"/>
              <a:gd name="T39" fmla="*/ 216 h 428"/>
              <a:gd name="T40" fmla="*/ 161 w 438"/>
              <a:gd name="T41" fmla="*/ 177 h 428"/>
              <a:gd name="T42" fmla="*/ 214 w 438"/>
              <a:gd name="T43" fmla="*/ 224 h 428"/>
              <a:gd name="T44" fmla="*/ 190 w 438"/>
              <a:gd name="T45" fmla="*/ 230 h 428"/>
              <a:gd name="T46" fmla="*/ 80 w 438"/>
              <a:gd name="T47" fmla="*/ 243 h 428"/>
              <a:gd name="T48" fmla="*/ 107 w 438"/>
              <a:gd name="T49" fmla="*/ 304 h 428"/>
              <a:gd name="T50" fmla="*/ 206 w 438"/>
              <a:gd name="T51" fmla="*/ 233 h 428"/>
              <a:gd name="T52" fmla="*/ 261 w 438"/>
              <a:gd name="T53" fmla="*/ 277 h 428"/>
              <a:gd name="T54" fmla="*/ 234 w 438"/>
              <a:gd name="T55" fmla="*/ 288 h 428"/>
              <a:gd name="T56" fmla="*/ 109 w 438"/>
              <a:gd name="T57" fmla="*/ 325 h 428"/>
              <a:gd name="T58" fmla="*/ 153 w 438"/>
              <a:gd name="T59" fmla="*/ 390 h 428"/>
              <a:gd name="T60" fmla="*/ 251 w 438"/>
              <a:gd name="T61" fmla="*/ 289 h 428"/>
              <a:gd name="T62" fmla="*/ 308 w 438"/>
              <a:gd name="T63" fmla="*/ 331 h 428"/>
              <a:gd name="T64" fmla="*/ 268 w 438"/>
              <a:gd name="T65" fmla="*/ 277 h 428"/>
              <a:gd name="T66" fmla="*/ 289 w 438"/>
              <a:gd name="T67" fmla="*/ 257 h 428"/>
              <a:gd name="T68" fmla="*/ 394 w 438"/>
              <a:gd name="T69" fmla="*/ 1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8" h="428">
                <a:moveTo>
                  <a:pt x="332" y="129"/>
                </a:moveTo>
                <a:cubicBezTo>
                  <a:pt x="331" y="130"/>
                  <a:pt x="330" y="131"/>
                  <a:pt x="329" y="133"/>
                </a:cubicBezTo>
                <a:cubicBezTo>
                  <a:pt x="296" y="175"/>
                  <a:pt x="284" y="226"/>
                  <a:pt x="280" y="249"/>
                </a:cubicBezTo>
                <a:cubicBezTo>
                  <a:pt x="279" y="253"/>
                  <a:pt x="277" y="258"/>
                  <a:pt x="274" y="262"/>
                </a:cubicBezTo>
                <a:cubicBezTo>
                  <a:pt x="265" y="273"/>
                  <a:pt x="265" y="273"/>
                  <a:pt x="265" y="273"/>
                </a:cubicBezTo>
                <a:cubicBezTo>
                  <a:pt x="223" y="225"/>
                  <a:pt x="223" y="225"/>
                  <a:pt x="223" y="225"/>
                </a:cubicBezTo>
                <a:cubicBezTo>
                  <a:pt x="229" y="213"/>
                  <a:pt x="229" y="213"/>
                  <a:pt x="229" y="213"/>
                </a:cubicBezTo>
                <a:cubicBezTo>
                  <a:pt x="231" y="209"/>
                  <a:pt x="234" y="206"/>
                  <a:pt x="238" y="203"/>
                </a:cubicBezTo>
                <a:cubicBezTo>
                  <a:pt x="256" y="192"/>
                  <a:pt x="290" y="165"/>
                  <a:pt x="312" y="125"/>
                </a:cubicBezTo>
                <a:cubicBezTo>
                  <a:pt x="313" y="124"/>
                  <a:pt x="314" y="122"/>
                  <a:pt x="314" y="121"/>
                </a:cubicBezTo>
                <a:cubicBezTo>
                  <a:pt x="343" y="65"/>
                  <a:pt x="286" y="34"/>
                  <a:pt x="255" y="89"/>
                </a:cubicBezTo>
                <a:cubicBezTo>
                  <a:pt x="254" y="90"/>
                  <a:pt x="254" y="91"/>
                  <a:pt x="253" y="93"/>
                </a:cubicBezTo>
                <a:cubicBezTo>
                  <a:pt x="231" y="133"/>
                  <a:pt x="228" y="176"/>
                  <a:pt x="228" y="197"/>
                </a:cubicBezTo>
                <a:cubicBezTo>
                  <a:pt x="228" y="202"/>
                  <a:pt x="226" y="207"/>
                  <a:pt x="224" y="211"/>
                </a:cubicBezTo>
                <a:cubicBezTo>
                  <a:pt x="219" y="220"/>
                  <a:pt x="219" y="220"/>
                  <a:pt x="219" y="220"/>
                </a:cubicBezTo>
                <a:cubicBezTo>
                  <a:pt x="176" y="172"/>
                  <a:pt x="176" y="172"/>
                  <a:pt x="176" y="172"/>
                </a:cubicBezTo>
                <a:cubicBezTo>
                  <a:pt x="179" y="161"/>
                  <a:pt x="179" y="161"/>
                  <a:pt x="179" y="161"/>
                </a:cubicBezTo>
                <a:cubicBezTo>
                  <a:pt x="181" y="157"/>
                  <a:pt x="183" y="153"/>
                  <a:pt x="186" y="149"/>
                </a:cubicBezTo>
                <a:cubicBezTo>
                  <a:pt x="198" y="136"/>
                  <a:pt x="221" y="107"/>
                  <a:pt x="231" y="70"/>
                </a:cubicBezTo>
                <a:cubicBezTo>
                  <a:pt x="231" y="69"/>
                  <a:pt x="231" y="68"/>
                  <a:pt x="232" y="67"/>
                </a:cubicBezTo>
                <a:cubicBezTo>
                  <a:pt x="245" y="14"/>
                  <a:pt x="191" y="0"/>
                  <a:pt x="176" y="52"/>
                </a:cubicBezTo>
                <a:cubicBezTo>
                  <a:pt x="175" y="53"/>
                  <a:pt x="175" y="54"/>
                  <a:pt x="175" y="55"/>
                </a:cubicBezTo>
                <a:cubicBezTo>
                  <a:pt x="165" y="92"/>
                  <a:pt x="170" y="128"/>
                  <a:pt x="174" y="146"/>
                </a:cubicBezTo>
                <a:cubicBezTo>
                  <a:pt x="175" y="150"/>
                  <a:pt x="175" y="155"/>
                  <a:pt x="174" y="160"/>
                </a:cubicBezTo>
                <a:cubicBezTo>
                  <a:pt x="172" y="167"/>
                  <a:pt x="172" y="167"/>
                  <a:pt x="172" y="167"/>
                </a:cubicBezTo>
                <a:cubicBezTo>
                  <a:pt x="144" y="135"/>
                  <a:pt x="144" y="135"/>
                  <a:pt x="144" y="135"/>
                </a:cubicBezTo>
                <a:cubicBezTo>
                  <a:pt x="140" y="130"/>
                  <a:pt x="137" y="125"/>
                  <a:pt x="137" y="119"/>
                </a:cubicBezTo>
                <a:cubicBezTo>
                  <a:pt x="135" y="101"/>
                  <a:pt x="128" y="68"/>
                  <a:pt x="106" y="42"/>
                </a:cubicBezTo>
                <a:cubicBezTo>
                  <a:pt x="105" y="41"/>
                  <a:pt x="105" y="40"/>
                  <a:pt x="104" y="40"/>
                </a:cubicBezTo>
                <a:cubicBezTo>
                  <a:pt x="72" y="3"/>
                  <a:pt x="22" y="45"/>
                  <a:pt x="52" y="84"/>
                </a:cubicBezTo>
                <a:cubicBezTo>
                  <a:pt x="53" y="84"/>
                  <a:pt x="53" y="85"/>
                  <a:pt x="54" y="86"/>
                </a:cubicBezTo>
                <a:cubicBezTo>
                  <a:pt x="76" y="112"/>
                  <a:pt x="107" y="124"/>
                  <a:pt x="124" y="128"/>
                </a:cubicBezTo>
                <a:cubicBezTo>
                  <a:pt x="130" y="130"/>
                  <a:pt x="135" y="133"/>
                  <a:pt x="139" y="137"/>
                </a:cubicBezTo>
                <a:cubicBezTo>
                  <a:pt x="168" y="171"/>
                  <a:pt x="168" y="171"/>
                  <a:pt x="168" y="171"/>
                </a:cubicBezTo>
                <a:cubicBezTo>
                  <a:pt x="161" y="172"/>
                  <a:pt x="161" y="172"/>
                  <a:pt x="161" y="172"/>
                </a:cubicBezTo>
                <a:cubicBezTo>
                  <a:pt x="156" y="172"/>
                  <a:pt x="151" y="172"/>
                  <a:pt x="146" y="170"/>
                </a:cubicBezTo>
                <a:cubicBezTo>
                  <a:pt x="129" y="164"/>
                  <a:pt x="94" y="154"/>
                  <a:pt x="57" y="159"/>
                </a:cubicBezTo>
                <a:cubicBezTo>
                  <a:pt x="55" y="159"/>
                  <a:pt x="54" y="159"/>
                  <a:pt x="53" y="159"/>
                </a:cubicBezTo>
                <a:cubicBezTo>
                  <a:pt x="0" y="168"/>
                  <a:pt x="7" y="223"/>
                  <a:pt x="61" y="217"/>
                </a:cubicBezTo>
                <a:cubicBezTo>
                  <a:pt x="62" y="217"/>
                  <a:pt x="63" y="217"/>
                  <a:pt x="64" y="216"/>
                </a:cubicBezTo>
                <a:cubicBezTo>
                  <a:pt x="102" y="212"/>
                  <a:pt x="133" y="193"/>
                  <a:pt x="148" y="182"/>
                </a:cubicBezTo>
                <a:cubicBezTo>
                  <a:pt x="152" y="180"/>
                  <a:pt x="157" y="178"/>
                  <a:pt x="161" y="177"/>
                </a:cubicBezTo>
                <a:cubicBezTo>
                  <a:pt x="172" y="176"/>
                  <a:pt x="172" y="176"/>
                  <a:pt x="172" y="176"/>
                </a:cubicBezTo>
                <a:cubicBezTo>
                  <a:pt x="214" y="224"/>
                  <a:pt x="214" y="224"/>
                  <a:pt x="214" y="224"/>
                </a:cubicBezTo>
                <a:cubicBezTo>
                  <a:pt x="204" y="228"/>
                  <a:pt x="204" y="228"/>
                  <a:pt x="204" y="228"/>
                </a:cubicBezTo>
                <a:cubicBezTo>
                  <a:pt x="200" y="230"/>
                  <a:pt x="195" y="231"/>
                  <a:pt x="190" y="230"/>
                </a:cubicBezTo>
                <a:cubicBezTo>
                  <a:pt x="169" y="227"/>
                  <a:pt x="126" y="225"/>
                  <a:pt x="83" y="241"/>
                </a:cubicBezTo>
                <a:cubicBezTo>
                  <a:pt x="82" y="242"/>
                  <a:pt x="81" y="242"/>
                  <a:pt x="80" y="243"/>
                </a:cubicBezTo>
                <a:cubicBezTo>
                  <a:pt x="21" y="267"/>
                  <a:pt x="44" y="327"/>
                  <a:pt x="104" y="306"/>
                </a:cubicBezTo>
                <a:cubicBezTo>
                  <a:pt x="105" y="305"/>
                  <a:pt x="106" y="305"/>
                  <a:pt x="107" y="304"/>
                </a:cubicBezTo>
                <a:cubicBezTo>
                  <a:pt x="151" y="288"/>
                  <a:pt x="181" y="257"/>
                  <a:pt x="195" y="241"/>
                </a:cubicBezTo>
                <a:cubicBezTo>
                  <a:pt x="198" y="238"/>
                  <a:pt x="202" y="235"/>
                  <a:pt x="206" y="233"/>
                </a:cubicBezTo>
                <a:cubicBezTo>
                  <a:pt x="218" y="228"/>
                  <a:pt x="218" y="228"/>
                  <a:pt x="218" y="228"/>
                </a:cubicBezTo>
                <a:cubicBezTo>
                  <a:pt x="261" y="277"/>
                  <a:pt x="261" y="277"/>
                  <a:pt x="261" y="277"/>
                </a:cubicBezTo>
                <a:cubicBezTo>
                  <a:pt x="249" y="284"/>
                  <a:pt x="249" y="284"/>
                  <a:pt x="249" y="284"/>
                </a:cubicBezTo>
                <a:cubicBezTo>
                  <a:pt x="244" y="287"/>
                  <a:pt x="239" y="288"/>
                  <a:pt x="234" y="288"/>
                </a:cubicBezTo>
                <a:cubicBezTo>
                  <a:pt x="211" y="289"/>
                  <a:pt x="160" y="295"/>
                  <a:pt x="113" y="322"/>
                </a:cubicBezTo>
                <a:cubicBezTo>
                  <a:pt x="112" y="323"/>
                  <a:pt x="110" y="324"/>
                  <a:pt x="109" y="325"/>
                </a:cubicBezTo>
                <a:cubicBezTo>
                  <a:pt x="47" y="363"/>
                  <a:pt x="85" y="428"/>
                  <a:pt x="149" y="392"/>
                </a:cubicBezTo>
                <a:cubicBezTo>
                  <a:pt x="150" y="391"/>
                  <a:pt x="152" y="390"/>
                  <a:pt x="153" y="390"/>
                </a:cubicBezTo>
                <a:cubicBezTo>
                  <a:pt x="200" y="361"/>
                  <a:pt x="230" y="319"/>
                  <a:pt x="241" y="299"/>
                </a:cubicBezTo>
                <a:cubicBezTo>
                  <a:pt x="244" y="295"/>
                  <a:pt x="247" y="291"/>
                  <a:pt x="251" y="289"/>
                </a:cubicBezTo>
                <a:cubicBezTo>
                  <a:pt x="264" y="281"/>
                  <a:pt x="264" y="281"/>
                  <a:pt x="264" y="281"/>
                </a:cubicBezTo>
                <a:cubicBezTo>
                  <a:pt x="308" y="331"/>
                  <a:pt x="308" y="331"/>
                  <a:pt x="308" y="331"/>
                </a:cubicBezTo>
                <a:cubicBezTo>
                  <a:pt x="312" y="327"/>
                  <a:pt x="312" y="327"/>
                  <a:pt x="312" y="327"/>
                </a:cubicBezTo>
                <a:cubicBezTo>
                  <a:pt x="268" y="277"/>
                  <a:pt x="268" y="277"/>
                  <a:pt x="268" y="277"/>
                </a:cubicBezTo>
                <a:cubicBezTo>
                  <a:pt x="278" y="265"/>
                  <a:pt x="278" y="265"/>
                  <a:pt x="278" y="265"/>
                </a:cubicBezTo>
                <a:cubicBezTo>
                  <a:pt x="281" y="262"/>
                  <a:pt x="285" y="259"/>
                  <a:pt x="289" y="257"/>
                </a:cubicBezTo>
                <a:cubicBezTo>
                  <a:pt x="310" y="248"/>
                  <a:pt x="357" y="224"/>
                  <a:pt x="391" y="181"/>
                </a:cubicBezTo>
                <a:cubicBezTo>
                  <a:pt x="392" y="180"/>
                  <a:pt x="393" y="179"/>
                  <a:pt x="394" y="177"/>
                </a:cubicBezTo>
                <a:cubicBezTo>
                  <a:pt x="438" y="119"/>
                  <a:pt x="379" y="73"/>
                  <a:pt x="332" y="129"/>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86" name="Man 02"/>
          <p:cNvGrpSpPr/>
          <p:nvPr/>
        </p:nvGrpSpPr>
        <p:grpSpPr>
          <a:xfrm>
            <a:off x="7767638" y="3038475"/>
            <a:ext cx="892969" cy="1690688"/>
            <a:chOff x="10356850" y="4051300"/>
            <a:chExt cx="1190625" cy="2254250"/>
          </a:xfrm>
        </p:grpSpPr>
        <p:sp>
          <p:nvSpPr>
            <p:cNvPr id="27" name="Freeform 27"/>
            <p:cNvSpPr>
              <a:spLocks/>
            </p:cNvSpPr>
            <p:nvPr/>
          </p:nvSpPr>
          <p:spPr bwMode="auto">
            <a:xfrm>
              <a:off x="11349038" y="6088063"/>
              <a:ext cx="87312" cy="69850"/>
            </a:xfrm>
            <a:custGeom>
              <a:avLst/>
              <a:gdLst>
                <a:gd name="T0" fmla="*/ 55 w 55"/>
                <a:gd name="T1" fmla="*/ 44 h 44"/>
                <a:gd name="T2" fmla="*/ 0 w 55"/>
                <a:gd name="T3" fmla="*/ 41 h 44"/>
                <a:gd name="T4" fmla="*/ 3 w 55"/>
                <a:gd name="T5" fmla="*/ 0 h 44"/>
                <a:gd name="T6" fmla="*/ 55 w 55"/>
                <a:gd name="T7" fmla="*/ 3 h 44"/>
                <a:gd name="T8" fmla="*/ 55 w 55"/>
                <a:gd name="T9" fmla="*/ 44 h 44"/>
              </a:gdLst>
              <a:ahLst/>
              <a:cxnLst>
                <a:cxn ang="0">
                  <a:pos x="T0" y="T1"/>
                </a:cxn>
                <a:cxn ang="0">
                  <a:pos x="T2" y="T3"/>
                </a:cxn>
                <a:cxn ang="0">
                  <a:pos x="T4" y="T5"/>
                </a:cxn>
                <a:cxn ang="0">
                  <a:pos x="T6" y="T7"/>
                </a:cxn>
                <a:cxn ang="0">
                  <a:pos x="T8" y="T9"/>
                </a:cxn>
              </a:cxnLst>
              <a:rect l="0" t="0" r="r" b="b"/>
              <a:pathLst>
                <a:path w="55" h="44">
                  <a:moveTo>
                    <a:pt x="55" y="44"/>
                  </a:moveTo>
                  <a:lnTo>
                    <a:pt x="0" y="41"/>
                  </a:lnTo>
                  <a:lnTo>
                    <a:pt x="3" y="0"/>
                  </a:lnTo>
                  <a:lnTo>
                    <a:pt x="55" y="3"/>
                  </a:lnTo>
                  <a:lnTo>
                    <a:pt x="55" y="44"/>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 name="Freeform 28"/>
            <p:cNvSpPr>
              <a:spLocks/>
            </p:cNvSpPr>
            <p:nvPr/>
          </p:nvSpPr>
          <p:spPr bwMode="auto">
            <a:xfrm>
              <a:off x="11329988" y="6111875"/>
              <a:ext cx="206375" cy="166688"/>
            </a:xfrm>
            <a:custGeom>
              <a:avLst/>
              <a:gdLst>
                <a:gd name="T0" fmla="*/ 14 w 54"/>
                <a:gd name="T1" fmla="*/ 28 h 44"/>
                <a:gd name="T2" fmla="*/ 20 w 54"/>
                <a:gd name="T3" fmla="*/ 36 h 44"/>
                <a:gd name="T4" fmla="*/ 29 w 54"/>
                <a:gd name="T5" fmla="*/ 42 h 44"/>
                <a:gd name="T6" fmla="*/ 40 w 54"/>
                <a:gd name="T7" fmla="*/ 43 h 44"/>
                <a:gd name="T8" fmla="*/ 50 w 54"/>
                <a:gd name="T9" fmla="*/ 43 h 44"/>
                <a:gd name="T10" fmla="*/ 54 w 54"/>
                <a:gd name="T11" fmla="*/ 37 h 44"/>
                <a:gd name="T12" fmla="*/ 49 w 54"/>
                <a:gd name="T13" fmla="*/ 29 h 44"/>
                <a:gd name="T14" fmla="*/ 28 w 54"/>
                <a:gd name="T15" fmla="*/ 4 h 44"/>
                <a:gd name="T16" fmla="*/ 17 w 54"/>
                <a:gd name="T17" fmla="*/ 6 h 44"/>
                <a:gd name="T18" fmla="*/ 9 w 54"/>
                <a:gd name="T19" fmla="*/ 7 h 44"/>
                <a:gd name="T20" fmla="*/ 7 w 54"/>
                <a:gd name="T21" fmla="*/ 5 h 44"/>
                <a:gd name="T22" fmla="*/ 5 w 54"/>
                <a:gd name="T23" fmla="*/ 0 h 44"/>
                <a:gd name="T24" fmla="*/ 0 w 54"/>
                <a:gd name="T25" fmla="*/ 15 h 44"/>
                <a:gd name="T26" fmla="*/ 14 w 54"/>
                <a:gd name="T2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4">
                  <a:moveTo>
                    <a:pt x="14" y="28"/>
                  </a:moveTo>
                  <a:cubicBezTo>
                    <a:pt x="16" y="31"/>
                    <a:pt x="17" y="34"/>
                    <a:pt x="20" y="36"/>
                  </a:cubicBezTo>
                  <a:cubicBezTo>
                    <a:pt x="22" y="39"/>
                    <a:pt x="26" y="41"/>
                    <a:pt x="29" y="42"/>
                  </a:cubicBezTo>
                  <a:cubicBezTo>
                    <a:pt x="33" y="43"/>
                    <a:pt x="37" y="43"/>
                    <a:pt x="40" y="43"/>
                  </a:cubicBezTo>
                  <a:cubicBezTo>
                    <a:pt x="43" y="44"/>
                    <a:pt x="47" y="44"/>
                    <a:pt x="50" y="43"/>
                  </a:cubicBezTo>
                  <a:cubicBezTo>
                    <a:pt x="52" y="42"/>
                    <a:pt x="54" y="40"/>
                    <a:pt x="54" y="37"/>
                  </a:cubicBezTo>
                  <a:cubicBezTo>
                    <a:pt x="54" y="35"/>
                    <a:pt x="52" y="32"/>
                    <a:pt x="49" y="29"/>
                  </a:cubicBezTo>
                  <a:cubicBezTo>
                    <a:pt x="42" y="20"/>
                    <a:pt x="29" y="7"/>
                    <a:pt x="28" y="4"/>
                  </a:cubicBezTo>
                  <a:cubicBezTo>
                    <a:pt x="25" y="4"/>
                    <a:pt x="20" y="4"/>
                    <a:pt x="17" y="6"/>
                  </a:cubicBezTo>
                  <a:cubicBezTo>
                    <a:pt x="15" y="7"/>
                    <a:pt x="12" y="8"/>
                    <a:pt x="9" y="7"/>
                  </a:cubicBezTo>
                  <a:cubicBezTo>
                    <a:pt x="8" y="7"/>
                    <a:pt x="7" y="6"/>
                    <a:pt x="7" y="5"/>
                  </a:cubicBezTo>
                  <a:cubicBezTo>
                    <a:pt x="5" y="3"/>
                    <a:pt x="5" y="0"/>
                    <a:pt x="5" y="0"/>
                  </a:cubicBezTo>
                  <a:cubicBezTo>
                    <a:pt x="5" y="0"/>
                    <a:pt x="1" y="10"/>
                    <a:pt x="0" y="15"/>
                  </a:cubicBezTo>
                  <a:cubicBezTo>
                    <a:pt x="5" y="18"/>
                    <a:pt x="10" y="23"/>
                    <a:pt x="14" y="28"/>
                  </a:cubicBezTo>
                  <a:close/>
                </a:path>
              </a:pathLst>
            </a:custGeom>
            <a:solidFill>
              <a:srgbClr val="19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 name="Freeform 29"/>
            <p:cNvSpPr>
              <a:spLocks/>
            </p:cNvSpPr>
            <p:nvPr/>
          </p:nvSpPr>
          <p:spPr bwMode="auto">
            <a:xfrm>
              <a:off x="11326813" y="6169025"/>
              <a:ext cx="220662" cy="136525"/>
            </a:xfrm>
            <a:custGeom>
              <a:avLst/>
              <a:gdLst>
                <a:gd name="T0" fmla="*/ 55 w 58"/>
                <a:gd name="T1" fmla="*/ 22 h 36"/>
                <a:gd name="T2" fmla="*/ 51 w 58"/>
                <a:gd name="T3" fmla="*/ 28 h 36"/>
                <a:gd name="T4" fmla="*/ 41 w 58"/>
                <a:gd name="T5" fmla="*/ 28 h 36"/>
                <a:gd name="T6" fmla="*/ 30 w 58"/>
                <a:gd name="T7" fmla="*/ 27 h 36"/>
                <a:gd name="T8" fmla="*/ 21 w 58"/>
                <a:gd name="T9" fmla="*/ 21 h 36"/>
                <a:gd name="T10" fmla="*/ 15 w 58"/>
                <a:gd name="T11" fmla="*/ 13 h 36"/>
                <a:gd name="T12" fmla="*/ 1 w 58"/>
                <a:gd name="T13" fmla="*/ 0 h 36"/>
                <a:gd name="T14" fmla="*/ 0 w 58"/>
                <a:gd name="T15" fmla="*/ 2 h 36"/>
                <a:gd name="T16" fmla="*/ 11 w 58"/>
                <a:gd name="T17" fmla="*/ 12 h 36"/>
                <a:gd name="T18" fmla="*/ 18 w 58"/>
                <a:gd name="T19" fmla="*/ 21 h 36"/>
                <a:gd name="T20" fmla="*/ 43 w 58"/>
                <a:gd name="T21" fmla="*/ 35 h 36"/>
                <a:gd name="T22" fmla="*/ 56 w 58"/>
                <a:gd name="T23" fmla="*/ 29 h 36"/>
                <a:gd name="T24" fmla="*/ 55 w 58"/>
                <a:gd name="T25"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6">
                  <a:moveTo>
                    <a:pt x="55" y="22"/>
                  </a:moveTo>
                  <a:cubicBezTo>
                    <a:pt x="55" y="25"/>
                    <a:pt x="53" y="27"/>
                    <a:pt x="51" y="28"/>
                  </a:cubicBezTo>
                  <a:cubicBezTo>
                    <a:pt x="48" y="29"/>
                    <a:pt x="44" y="29"/>
                    <a:pt x="41" y="28"/>
                  </a:cubicBezTo>
                  <a:cubicBezTo>
                    <a:pt x="38" y="28"/>
                    <a:pt x="34" y="28"/>
                    <a:pt x="30" y="27"/>
                  </a:cubicBezTo>
                  <a:cubicBezTo>
                    <a:pt x="27" y="26"/>
                    <a:pt x="23" y="24"/>
                    <a:pt x="21" y="21"/>
                  </a:cubicBezTo>
                  <a:cubicBezTo>
                    <a:pt x="18" y="19"/>
                    <a:pt x="17" y="16"/>
                    <a:pt x="15" y="13"/>
                  </a:cubicBezTo>
                  <a:cubicBezTo>
                    <a:pt x="11" y="8"/>
                    <a:pt x="6" y="3"/>
                    <a:pt x="1" y="0"/>
                  </a:cubicBezTo>
                  <a:cubicBezTo>
                    <a:pt x="0" y="1"/>
                    <a:pt x="0" y="2"/>
                    <a:pt x="0" y="2"/>
                  </a:cubicBezTo>
                  <a:cubicBezTo>
                    <a:pt x="1" y="4"/>
                    <a:pt x="6" y="10"/>
                    <a:pt x="11" y="12"/>
                  </a:cubicBezTo>
                  <a:cubicBezTo>
                    <a:pt x="15" y="14"/>
                    <a:pt x="18" y="19"/>
                    <a:pt x="18" y="21"/>
                  </a:cubicBezTo>
                  <a:cubicBezTo>
                    <a:pt x="19" y="22"/>
                    <a:pt x="28" y="36"/>
                    <a:pt x="43" y="35"/>
                  </a:cubicBezTo>
                  <a:cubicBezTo>
                    <a:pt x="58" y="34"/>
                    <a:pt x="56" y="29"/>
                    <a:pt x="56" y="29"/>
                  </a:cubicBezTo>
                  <a:cubicBezTo>
                    <a:pt x="56" y="29"/>
                    <a:pt x="57" y="26"/>
                    <a:pt x="5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 name="Freeform 30"/>
            <p:cNvSpPr>
              <a:spLocks/>
            </p:cNvSpPr>
            <p:nvPr/>
          </p:nvSpPr>
          <p:spPr bwMode="auto">
            <a:xfrm>
              <a:off x="10558463" y="6103938"/>
              <a:ext cx="101600" cy="92075"/>
            </a:xfrm>
            <a:custGeom>
              <a:avLst/>
              <a:gdLst>
                <a:gd name="T0" fmla="*/ 50 w 64"/>
                <a:gd name="T1" fmla="*/ 58 h 58"/>
                <a:gd name="T2" fmla="*/ 0 w 64"/>
                <a:gd name="T3" fmla="*/ 41 h 58"/>
                <a:gd name="T4" fmla="*/ 12 w 64"/>
                <a:gd name="T5" fmla="*/ 0 h 58"/>
                <a:gd name="T6" fmla="*/ 64 w 64"/>
                <a:gd name="T7" fmla="*/ 17 h 58"/>
                <a:gd name="T8" fmla="*/ 50 w 64"/>
                <a:gd name="T9" fmla="*/ 58 h 58"/>
              </a:gdLst>
              <a:ahLst/>
              <a:cxnLst>
                <a:cxn ang="0">
                  <a:pos x="T0" y="T1"/>
                </a:cxn>
                <a:cxn ang="0">
                  <a:pos x="T2" y="T3"/>
                </a:cxn>
                <a:cxn ang="0">
                  <a:pos x="T4" y="T5"/>
                </a:cxn>
                <a:cxn ang="0">
                  <a:pos x="T6" y="T7"/>
                </a:cxn>
                <a:cxn ang="0">
                  <a:pos x="T8" y="T9"/>
                </a:cxn>
              </a:cxnLst>
              <a:rect l="0" t="0" r="r" b="b"/>
              <a:pathLst>
                <a:path w="64" h="58">
                  <a:moveTo>
                    <a:pt x="50" y="58"/>
                  </a:moveTo>
                  <a:lnTo>
                    <a:pt x="0" y="41"/>
                  </a:lnTo>
                  <a:lnTo>
                    <a:pt x="12" y="0"/>
                  </a:lnTo>
                  <a:lnTo>
                    <a:pt x="64" y="17"/>
                  </a:lnTo>
                  <a:lnTo>
                    <a:pt x="50" y="58"/>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 name="Freeform 31"/>
            <p:cNvSpPr>
              <a:spLocks/>
            </p:cNvSpPr>
            <p:nvPr/>
          </p:nvSpPr>
          <p:spPr bwMode="auto">
            <a:xfrm>
              <a:off x="10356850" y="6215063"/>
              <a:ext cx="341312" cy="71438"/>
            </a:xfrm>
            <a:custGeom>
              <a:avLst/>
              <a:gdLst>
                <a:gd name="T0" fmla="*/ 73 w 90"/>
                <a:gd name="T1" fmla="*/ 4 h 19"/>
                <a:gd name="T2" fmla="*/ 48 w 90"/>
                <a:gd name="T3" fmla="*/ 9 h 19"/>
                <a:gd name="T4" fmla="*/ 23 w 90"/>
                <a:gd name="T5" fmla="*/ 14 h 19"/>
                <a:gd name="T6" fmla="*/ 1 w 90"/>
                <a:gd name="T7" fmla="*/ 8 h 19"/>
                <a:gd name="T8" fmla="*/ 6 w 90"/>
                <a:gd name="T9" fmla="*/ 17 h 19"/>
                <a:gd name="T10" fmla="*/ 38 w 90"/>
                <a:gd name="T11" fmla="*/ 16 h 19"/>
                <a:gd name="T12" fmla="*/ 68 w 90"/>
                <a:gd name="T13" fmla="*/ 9 h 19"/>
                <a:gd name="T14" fmla="*/ 90 w 90"/>
                <a:gd name="T15" fmla="*/ 3 h 19"/>
                <a:gd name="T16" fmla="*/ 90 w 90"/>
                <a:gd name="T17" fmla="*/ 0 h 19"/>
                <a:gd name="T18" fmla="*/ 84 w 90"/>
                <a:gd name="T19" fmla="*/ 3 h 19"/>
                <a:gd name="T20" fmla="*/ 73 w 90"/>
                <a:gd name="T2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9">
                  <a:moveTo>
                    <a:pt x="73" y="4"/>
                  </a:moveTo>
                  <a:cubicBezTo>
                    <a:pt x="65" y="4"/>
                    <a:pt x="57" y="6"/>
                    <a:pt x="48" y="9"/>
                  </a:cubicBezTo>
                  <a:cubicBezTo>
                    <a:pt x="40" y="11"/>
                    <a:pt x="32" y="13"/>
                    <a:pt x="23" y="14"/>
                  </a:cubicBezTo>
                  <a:cubicBezTo>
                    <a:pt x="16" y="14"/>
                    <a:pt x="7" y="12"/>
                    <a:pt x="1" y="8"/>
                  </a:cubicBezTo>
                  <a:cubicBezTo>
                    <a:pt x="0" y="11"/>
                    <a:pt x="1" y="16"/>
                    <a:pt x="6" y="17"/>
                  </a:cubicBezTo>
                  <a:cubicBezTo>
                    <a:pt x="14" y="19"/>
                    <a:pt x="30" y="19"/>
                    <a:pt x="38" y="16"/>
                  </a:cubicBezTo>
                  <a:cubicBezTo>
                    <a:pt x="45" y="14"/>
                    <a:pt x="60" y="9"/>
                    <a:pt x="68" y="9"/>
                  </a:cubicBezTo>
                  <a:cubicBezTo>
                    <a:pt x="77" y="9"/>
                    <a:pt x="89" y="6"/>
                    <a:pt x="90" y="3"/>
                  </a:cubicBezTo>
                  <a:cubicBezTo>
                    <a:pt x="90" y="2"/>
                    <a:pt x="90" y="2"/>
                    <a:pt x="90" y="0"/>
                  </a:cubicBezTo>
                  <a:cubicBezTo>
                    <a:pt x="88" y="2"/>
                    <a:pt x="86" y="3"/>
                    <a:pt x="84" y="3"/>
                  </a:cubicBezTo>
                  <a:cubicBezTo>
                    <a:pt x="81" y="4"/>
                    <a:pt x="77" y="3"/>
                    <a:pt x="73"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 name="Freeform 32"/>
            <p:cNvSpPr>
              <a:spLocks/>
            </p:cNvSpPr>
            <p:nvPr/>
          </p:nvSpPr>
          <p:spPr bwMode="auto">
            <a:xfrm>
              <a:off x="10360025" y="6138863"/>
              <a:ext cx="338137" cy="128588"/>
            </a:xfrm>
            <a:custGeom>
              <a:avLst/>
              <a:gdLst>
                <a:gd name="T0" fmla="*/ 81 w 89"/>
                <a:gd name="T1" fmla="*/ 1 h 34"/>
                <a:gd name="T2" fmla="*/ 66 w 89"/>
                <a:gd name="T3" fmla="*/ 9 h 34"/>
                <a:gd name="T4" fmla="*/ 50 w 89"/>
                <a:gd name="T5" fmla="*/ 0 h 34"/>
                <a:gd name="T6" fmla="*/ 0 w 89"/>
                <a:gd name="T7" fmla="*/ 27 h 34"/>
                <a:gd name="T8" fmla="*/ 0 w 89"/>
                <a:gd name="T9" fmla="*/ 28 h 34"/>
                <a:gd name="T10" fmla="*/ 22 w 89"/>
                <a:gd name="T11" fmla="*/ 34 h 34"/>
                <a:gd name="T12" fmla="*/ 47 w 89"/>
                <a:gd name="T13" fmla="*/ 29 h 34"/>
                <a:gd name="T14" fmla="*/ 72 w 89"/>
                <a:gd name="T15" fmla="*/ 24 h 34"/>
                <a:gd name="T16" fmla="*/ 83 w 89"/>
                <a:gd name="T17" fmla="*/ 23 h 34"/>
                <a:gd name="T18" fmla="*/ 89 w 89"/>
                <a:gd name="T19" fmla="*/ 20 h 34"/>
                <a:gd name="T20" fmla="*/ 81 w 89"/>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4">
                  <a:moveTo>
                    <a:pt x="81" y="1"/>
                  </a:moveTo>
                  <a:cubicBezTo>
                    <a:pt x="78" y="6"/>
                    <a:pt x="74" y="11"/>
                    <a:pt x="66" y="9"/>
                  </a:cubicBezTo>
                  <a:cubicBezTo>
                    <a:pt x="58" y="8"/>
                    <a:pt x="50" y="0"/>
                    <a:pt x="50" y="0"/>
                  </a:cubicBezTo>
                  <a:cubicBezTo>
                    <a:pt x="50" y="0"/>
                    <a:pt x="1" y="26"/>
                    <a:pt x="0" y="27"/>
                  </a:cubicBezTo>
                  <a:cubicBezTo>
                    <a:pt x="0" y="27"/>
                    <a:pt x="0" y="28"/>
                    <a:pt x="0" y="28"/>
                  </a:cubicBezTo>
                  <a:cubicBezTo>
                    <a:pt x="6" y="32"/>
                    <a:pt x="15" y="34"/>
                    <a:pt x="22" y="34"/>
                  </a:cubicBezTo>
                  <a:cubicBezTo>
                    <a:pt x="31" y="33"/>
                    <a:pt x="39" y="31"/>
                    <a:pt x="47" y="29"/>
                  </a:cubicBezTo>
                  <a:cubicBezTo>
                    <a:pt x="56" y="26"/>
                    <a:pt x="64" y="24"/>
                    <a:pt x="72" y="24"/>
                  </a:cubicBezTo>
                  <a:cubicBezTo>
                    <a:pt x="76" y="23"/>
                    <a:pt x="80" y="24"/>
                    <a:pt x="83" y="23"/>
                  </a:cubicBezTo>
                  <a:cubicBezTo>
                    <a:pt x="85" y="23"/>
                    <a:pt x="87" y="22"/>
                    <a:pt x="89" y="20"/>
                  </a:cubicBezTo>
                  <a:cubicBezTo>
                    <a:pt x="88" y="14"/>
                    <a:pt x="84" y="3"/>
                    <a:pt x="81" y="1"/>
                  </a:cubicBezTo>
                  <a:close/>
                </a:path>
              </a:pathLst>
            </a:custGeom>
            <a:solidFill>
              <a:srgbClr val="192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 name="Freeform 33"/>
            <p:cNvSpPr>
              <a:spLocks/>
            </p:cNvSpPr>
            <p:nvPr/>
          </p:nvSpPr>
          <p:spPr bwMode="auto">
            <a:xfrm>
              <a:off x="10553700" y="5262563"/>
              <a:ext cx="950912" cy="890588"/>
            </a:xfrm>
            <a:custGeom>
              <a:avLst/>
              <a:gdLst>
                <a:gd name="T0" fmla="*/ 237 w 250"/>
                <a:gd name="T1" fmla="*/ 103 h 234"/>
                <a:gd name="T2" fmla="*/ 201 w 250"/>
                <a:gd name="T3" fmla="*/ 1 h 234"/>
                <a:gd name="T4" fmla="*/ 143 w 250"/>
                <a:gd name="T5" fmla="*/ 0 h 234"/>
                <a:gd name="T6" fmla="*/ 143 w 250"/>
                <a:gd name="T7" fmla="*/ 0 h 234"/>
                <a:gd name="T8" fmla="*/ 141 w 250"/>
                <a:gd name="T9" fmla="*/ 0 h 234"/>
                <a:gd name="T10" fmla="*/ 141 w 250"/>
                <a:gd name="T11" fmla="*/ 0 h 234"/>
                <a:gd name="T12" fmla="*/ 92 w 250"/>
                <a:gd name="T13" fmla="*/ 1 h 234"/>
                <a:gd name="T14" fmla="*/ 39 w 250"/>
                <a:gd name="T15" fmla="*/ 101 h 234"/>
                <a:gd name="T16" fmla="*/ 21 w 250"/>
                <a:gd name="T17" fmla="*/ 145 h 234"/>
                <a:gd name="T18" fmla="*/ 0 w 250"/>
                <a:gd name="T19" fmla="*/ 227 h 234"/>
                <a:gd name="T20" fmla="*/ 15 w 250"/>
                <a:gd name="T21" fmla="*/ 233 h 234"/>
                <a:gd name="T22" fmla="*/ 27 w 250"/>
                <a:gd name="T23" fmla="*/ 232 h 234"/>
                <a:gd name="T24" fmla="*/ 44 w 250"/>
                <a:gd name="T25" fmla="*/ 195 h 234"/>
                <a:gd name="T26" fmla="*/ 68 w 250"/>
                <a:gd name="T27" fmla="*/ 141 h 234"/>
                <a:gd name="T28" fmla="*/ 71 w 250"/>
                <a:gd name="T29" fmla="*/ 128 h 234"/>
                <a:gd name="T30" fmla="*/ 124 w 250"/>
                <a:gd name="T31" fmla="*/ 64 h 234"/>
                <a:gd name="T32" fmla="*/ 132 w 250"/>
                <a:gd name="T33" fmla="*/ 56 h 234"/>
                <a:gd name="T34" fmla="*/ 142 w 250"/>
                <a:gd name="T35" fmla="*/ 47 h 234"/>
                <a:gd name="T36" fmla="*/ 142 w 250"/>
                <a:gd name="T37" fmla="*/ 47 h 234"/>
                <a:gd name="T38" fmla="*/ 142 w 250"/>
                <a:gd name="T39" fmla="*/ 47 h 234"/>
                <a:gd name="T40" fmla="*/ 175 w 250"/>
                <a:gd name="T41" fmla="*/ 80 h 234"/>
                <a:gd name="T42" fmla="*/ 207 w 250"/>
                <a:gd name="T43" fmla="*/ 142 h 234"/>
                <a:gd name="T44" fmla="*/ 206 w 250"/>
                <a:gd name="T45" fmla="*/ 192 h 234"/>
                <a:gd name="T46" fmla="*/ 208 w 250"/>
                <a:gd name="T47" fmla="*/ 221 h 234"/>
                <a:gd name="T48" fmla="*/ 234 w 250"/>
                <a:gd name="T49" fmla="*/ 222 h 234"/>
                <a:gd name="T50" fmla="*/ 248 w 250"/>
                <a:gd name="T51" fmla="*/ 152 h 234"/>
                <a:gd name="T52" fmla="*/ 237 w 250"/>
                <a:gd name="T53" fmla="*/ 1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0" h="234">
                  <a:moveTo>
                    <a:pt x="237" y="103"/>
                  </a:moveTo>
                  <a:cubicBezTo>
                    <a:pt x="232" y="61"/>
                    <a:pt x="206" y="14"/>
                    <a:pt x="201" y="1"/>
                  </a:cubicBezTo>
                  <a:cubicBezTo>
                    <a:pt x="143" y="0"/>
                    <a:pt x="143" y="0"/>
                    <a:pt x="143" y="0"/>
                  </a:cubicBezTo>
                  <a:cubicBezTo>
                    <a:pt x="143" y="0"/>
                    <a:pt x="143" y="0"/>
                    <a:pt x="143" y="0"/>
                  </a:cubicBezTo>
                  <a:cubicBezTo>
                    <a:pt x="141" y="0"/>
                    <a:pt x="141" y="0"/>
                    <a:pt x="141" y="0"/>
                  </a:cubicBezTo>
                  <a:cubicBezTo>
                    <a:pt x="141" y="0"/>
                    <a:pt x="141" y="0"/>
                    <a:pt x="141" y="0"/>
                  </a:cubicBezTo>
                  <a:cubicBezTo>
                    <a:pt x="92" y="1"/>
                    <a:pt x="92" y="1"/>
                    <a:pt x="92" y="1"/>
                  </a:cubicBezTo>
                  <a:cubicBezTo>
                    <a:pt x="87" y="12"/>
                    <a:pt x="45" y="66"/>
                    <a:pt x="39" y="101"/>
                  </a:cubicBezTo>
                  <a:cubicBezTo>
                    <a:pt x="27" y="120"/>
                    <a:pt x="22" y="140"/>
                    <a:pt x="21" y="145"/>
                  </a:cubicBezTo>
                  <a:cubicBezTo>
                    <a:pt x="21" y="150"/>
                    <a:pt x="13" y="214"/>
                    <a:pt x="0" y="227"/>
                  </a:cubicBezTo>
                  <a:cubicBezTo>
                    <a:pt x="5" y="231"/>
                    <a:pt x="11" y="233"/>
                    <a:pt x="15" y="233"/>
                  </a:cubicBezTo>
                  <a:cubicBezTo>
                    <a:pt x="23" y="234"/>
                    <a:pt x="27" y="232"/>
                    <a:pt x="27" y="232"/>
                  </a:cubicBezTo>
                  <a:cubicBezTo>
                    <a:pt x="27" y="232"/>
                    <a:pt x="34" y="212"/>
                    <a:pt x="44" y="195"/>
                  </a:cubicBezTo>
                  <a:cubicBezTo>
                    <a:pt x="54" y="178"/>
                    <a:pt x="62" y="160"/>
                    <a:pt x="68" y="141"/>
                  </a:cubicBezTo>
                  <a:cubicBezTo>
                    <a:pt x="70" y="136"/>
                    <a:pt x="71" y="132"/>
                    <a:pt x="71" y="128"/>
                  </a:cubicBezTo>
                  <a:cubicBezTo>
                    <a:pt x="71" y="120"/>
                    <a:pt x="105" y="75"/>
                    <a:pt x="124" y="64"/>
                  </a:cubicBezTo>
                  <a:cubicBezTo>
                    <a:pt x="132" y="56"/>
                    <a:pt x="132" y="56"/>
                    <a:pt x="132" y="56"/>
                  </a:cubicBezTo>
                  <a:cubicBezTo>
                    <a:pt x="142" y="47"/>
                    <a:pt x="142" y="47"/>
                    <a:pt x="142" y="47"/>
                  </a:cubicBezTo>
                  <a:cubicBezTo>
                    <a:pt x="142" y="47"/>
                    <a:pt x="142" y="47"/>
                    <a:pt x="142" y="47"/>
                  </a:cubicBezTo>
                  <a:cubicBezTo>
                    <a:pt x="142" y="47"/>
                    <a:pt x="142" y="47"/>
                    <a:pt x="142" y="47"/>
                  </a:cubicBezTo>
                  <a:cubicBezTo>
                    <a:pt x="143" y="50"/>
                    <a:pt x="165" y="69"/>
                    <a:pt x="175" y="80"/>
                  </a:cubicBezTo>
                  <a:cubicBezTo>
                    <a:pt x="184" y="91"/>
                    <a:pt x="208" y="120"/>
                    <a:pt x="207" y="142"/>
                  </a:cubicBezTo>
                  <a:cubicBezTo>
                    <a:pt x="206" y="152"/>
                    <a:pt x="203" y="167"/>
                    <a:pt x="206" y="192"/>
                  </a:cubicBezTo>
                  <a:cubicBezTo>
                    <a:pt x="209" y="216"/>
                    <a:pt x="208" y="221"/>
                    <a:pt x="208" y="221"/>
                  </a:cubicBezTo>
                  <a:cubicBezTo>
                    <a:pt x="208" y="221"/>
                    <a:pt x="221" y="226"/>
                    <a:pt x="234" y="222"/>
                  </a:cubicBezTo>
                  <a:cubicBezTo>
                    <a:pt x="229" y="211"/>
                    <a:pt x="245" y="166"/>
                    <a:pt x="248" y="152"/>
                  </a:cubicBezTo>
                  <a:cubicBezTo>
                    <a:pt x="250" y="139"/>
                    <a:pt x="245" y="128"/>
                    <a:pt x="237" y="103"/>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 name="Freeform 34"/>
            <p:cNvSpPr>
              <a:spLocks/>
            </p:cNvSpPr>
            <p:nvPr/>
          </p:nvSpPr>
          <p:spPr bwMode="auto">
            <a:xfrm>
              <a:off x="10360025" y="4051300"/>
              <a:ext cx="452437" cy="498475"/>
            </a:xfrm>
            <a:custGeom>
              <a:avLst/>
              <a:gdLst>
                <a:gd name="T0" fmla="*/ 108 w 119"/>
                <a:gd name="T1" fmla="*/ 131 h 131"/>
                <a:gd name="T2" fmla="*/ 56 w 119"/>
                <a:gd name="T3" fmla="*/ 97 h 131"/>
                <a:gd name="T4" fmla="*/ 39 w 119"/>
                <a:gd name="T5" fmla="*/ 66 h 131"/>
                <a:gd name="T6" fmla="*/ 16 w 119"/>
                <a:gd name="T7" fmla="*/ 40 h 131"/>
                <a:gd name="T8" fmla="*/ 7 w 119"/>
                <a:gd name="T9" fmla="*/ 32 h 131"/>
                <a:gd name="T10" fmla="*/ 5 w 119"/>
                <a:gd name="T11" fmla="*/ 26 h 131"/>
                <a:gd name="T12" fmla="*/ 0 w 119"/>
                <a:gd name="T13" fmla="*/ 17 h 131"/>
                <a:gd name="T14" fmla="*/ 5 w 119"/>
                <a:gd name="T15" fmla="*/ 10 h 131"/>
                <a:gd name="T16" fmla="*/ 12 w 119"/>
                <a:gd name="T17" fmla="*/ 4 h 131"/>
                <a:gd name="T18" fmla="*/ 19 w 119"/>
                <a:gd name="T19" fmla="*/ 0 h 131"/>
                <a:gd name="T20" fmla="*/ 28 w 119"/>
                <a:gd name="T21" fmla="*/ 3 h 131"/>
                <a:gd name="T22" fmla="*/ 42 w 119"/>
                <a:gd name="T23" fmla="*/ 14 h 131"/>
                <a:gd name="T24" fmla="*/ 43 w 119"/>
                <a:gd name="T25" fmla="*/ 28 h 131"/>
                <a:gd name="T26" fmla="*/ 54 w 119"/>
                <a:gd name="T27" fmla="*/ 48 h 131"/>
                <a:gd name="T28" fmla="*/ 80 w 119"/>
                <a:gd name="T29" fmla="*/ 77 h 131"/>
                <a:gd name="T30" fmla="*/ 100 w 119"/>
                <a:gd name="T31" fmla="*/ 95 h 131"/>
                <a:gd name="T32" fmla="*/ 119 w 119"/>
                <a:gd name="T33" fmla="*/ 101 h 131"/>
                <a:gd name="T34" fmla="*/ 114 w 119"/>
                <a:gd name="T35" fmla="*/ 116 h 131"/>
                <a:gd name="T36" fmla="*/ 112 w 119"/>
                <a:gd name="T37" fmla="*/ 127 h 131"/>
                <a:gd name="T38" fmla="*/ 108 w 119"/>
                <a:gd name="T3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131">
                  <a:moveTo>
                    <a:pt x="108" y="131"/>
                  </a:moveTo>
                  <a:cubicBezTo>
                    <a:pt x="89" y="122"/>
                    <a:pt x="69" y="113"/>
                    <a:pt x="56" y="97"/>
                  </a:cubicBezTo>
                  <a:cubicBezTo>
                    <a:pt x="49" y="88"/>
                    <a:pt x="44" y="77"/>
                    <a:pt x="39" y="66"/>
                  </a:cubicBezTo>
                  <a:cubicBezTo>
                    <a:pt x="33" y="56"/>
                    <a:pt x="26" y="46"/>
                    <a:pt x="16" y="40"/>
                  </a:cubicBezTo>
                  <a:cubicBezTo>
                    <a:pt x="13" y="38"/>
                    <a:pt x="8" y="36"/>
                    <a:pt x="7" y="32"/>
                  </a:cubicBezTo>
                  <a:cubicBezTo>
                    <a:pt x="6" y="30"/>
                    <a:pt x="5" y="28"/>
                    <a:pt x="5" y="26"/>
                  </a:cubicBezTo>
                  <a:cubicBezTo>
                    <a:pt x="4" y="23"/>
                    <a:pt x="1" y="20"/>
                    <a:pt x="0" y="17"/>
                  </a:cubicBezTo>
                  <a:cubicBezTo>
                    <a:pt x="0" y="14"/>
                    <a:pt x="2" y="10"/>
                    <a:pt x="5" y="10"/>
                  </a:cubicBezTo>
                  <a:cubicBezTo>
                    <a:pt x="4" y="7"/>
                    <a:pt x="8" y="3"/>
                    <a:pt x="12" y="4"/>
                  </a:cubicBezTo>
                  <a:cubicBezTo>
                    <a:pt x="13" y="1"/>
                    <a:pt x="16" y="0"/>
                    <a:pt x="19" y="0"/>
                  </a:cubicBezTo>
                  <a:cubicBezTo>
                    <a:pt x="22" y="0"/>
                    <a:pt x="25" y="1"/>
                    <a:pt x="28" y="3"/>
                  </a:cubicBezTo>
                  <a:cubicBezTo>
                    <a:pt x="33" y="5"/>
                    <a:pt x="39" y="9"/>
                    <a:pt x="42" y="14"/>
                  </a:cubicBezTo>
                  <a:cubicBezTo>
                    <a:pt x="43" y="19"/>
                    <a:pt x="42" y="24"/>
                    <a:pt x="43" y="28"/>
                  </a:cubicBezTo>
                  <a:cubicBezTo>
                    <a:pt x="44" y="36"/>
                    <a:pt x="49" y="42"/>
                    <a:pt x="54" y="48"/>
                  </a:cubicBezTo>
                  <a:cubicBezTo>
                    <a:pt x="63" y="58"/>
                    <a:pt x="71" y="67"/>
                    <a:pt x="80" y="77"/>
                  </a:cubicBezTo>
                  <a:cubicBezTo>
                    <a:pt x="86" y="84"/>
                    <a:pt x="92" y="90"/>
                    <a:pt x="100" y="95"/>
                  </a:cubicBezTo>
                  <a:cubicBezTo>
                    <a:pt x="106" y="98"/>
                    <a:pt x="112" y="99"/>
                    <a:pt x="119" y="101"/>
                  </a:cubicBezTo>
                  <a:cubicBezTo>
                    <a:pt x="119" y="106"/>
                    <a:pt x="115" y="111"/>
                    <a:pt x="114" y="116"/>
                  </a:cubicBezTo>
                  <a:cubicBezTo>
                    <a:pt x="113" y="120"/>
                    <a:pt x="113" y="123"/>
                    <a:pt x="112" y="127"/>
                  </a:cubicBezTo>
                  <a:cubicBezTo>
                    <a:pt x="111" y="128"/>
                    <a:pt x="110" y="131"/>
                    <a:pt x="108" y="131"/>
                  </a:cubicBezTo>
                  <a:close/>
                </a:path>
              </a:pathLst>
            </a:custGeom>
            <a:solidFill>
              <a:srgbClr val="F5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5" name="Freeform 35"/>
            <p:cNvSpPr>
              <a:spLocks/>
            </p:cNvSpPr>
            <p:nvPr/>
          </p:nvSpPr>
          <p:spPr bwMode="auto">
            <a:xfrm>
              <a:off x="10748963" y="4424363"/>
              <a:ext cx="357187" cy="225425"/>
            </a:xfrm>
            <a:custGeom>
              <a:avLst/>
              <a:gdLst>
                <a:gd name="T0" fmla="*/ 46 w 94"/>
                <a:gd name="T1" fmla="*/ 56 h 59"/>
                <a:gd name="T2" fmla="*/ 65 w 94"/>
                <a:gd name="T3" fmla="*/ 57 h 59"/>
                <a:gd name="T4" fmla="*/ 83 w 94"/>
                <a:gd name="T5" fmla="*/ 48 h 59"/>
                <a:gd name="T6" fmla="*/ 90 w 94"/>
                <a:gd name="T7" fmla="*/ 40 h 59"/>
                <a:gd name="T8" fmla="*/ 93 w 94"/>
                <a:gd name="T9" fmla="*/ 29 h 59"/>
                <a:gd name="T10" fmla="*/ 79 w 94"/>
                <a:gd name="T11" fmla="*/ 14 h 59"/>
                <a:gd name="T12" fmla="*/ 57 w 94"/>
                <a:gd name="T13" fmla="*/ 12 h 59"/>
                <a:gd name="T14" fmla="*/ 15 w 94"/>
                <a:gd name="T15" fmla="*/ 0 h 59"/>
                <a:gd name="T16" fmla="*/ 0 w 94"/>
                <a:gd name="T17" fmla="*/ 33 h 59"/>
                <a:gd name="T18" fmla="*/ 32 w 94"/>
                <a:gd name="T19" fmla="*/ 47 h 59"/>
                <a:gd name="T20" fmla="*/ 46 w 94"/>
                <a:gd name="T2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9">
                  <a:moveTo>
                    <a:pt x="46" y="56"/>
                  </a:moveTo>
                  <a:cubicBezTo>
                    <a:pt x="52" y="59"/>
                    <a:pt x="59" y="59"/>
                    <a:pt x="65" y="57"/>
                  </a:cubicBezTo>
                  <a:cubicBezTo>
                    <a:pt x="72" y="56"/>
                    <a:pt x="78" y="52"/>
                    <a:pt x="83" y="48"/>
                  </a:cubicBezTo>
                  <a:cubicBezTo>
                    <a:pt x="86" y="46"/>
                    <a:pt x="88" y="43"/>
                    <a:pt x="90" y="40"/>
                  </a:cubicBezTo>
                  <a:cubicBezTo>
                    <a:pt x="92" y="36"/>
                    <a:pt x="94" y="33"/>
                    <a:pt x="93" y="29"/>
                  </a:cubicBezTo>
                  <a:cubicBezTo>
                    <a:pt x="92" y="22"/>
                    <a:pt x="86" y="16"/>
                    <a:pt x="79" y="14"/>
                  </a:cubicBezTo>
                  <a:cubicBezTo>
                    <a:pt x="72" y="12"/>
                    <a:pt x="64" y="12"/>
                    <a:pt x="57" y="12"/>
                  </a:cubicBezTo>
                  <a:cubicBezTo>
                    <a:pt x="42" y="11"/>
                    <a:pt x="28" y="7"/>
                    <a:pt x="15" y="0"/>
                  </a:cubicBezTo>
                  <a:cubicBezTo>
                    <a:pt x="11" y="11"/>
                    <a:pt x="6" y="23"/>
                    <a:pt x="0" y="33"/>
                  </a:cubicBezTo>
                  <a:cubicBezTo>
                    <a:pt x="9" y="40"/>
                    <a:pt x="22" y="42"/>
                    <a:pt x="32" y="47"/>
                  </a:cubicBezTo>
                  <a:cubicBezTo>
                    <a:pt x="37" y="50"/>
                    <a:pt x="41" y="54"/>
                    <a:pt x="46" y="56"/>
                  </a:cubicBezTo>
                  <a:close/>
                </a:path>
              </a:pathLst>
            </a:custGeom>
            <a:solidFill>
              <a:srgbClr val="039B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6" name="Freeform 36"/>
            <p:cNvSpPr>
              <a:spLocks/>
            </p:cNvSpPr>
            <p:nvPr/>
          </p:nvSpPr>
          <p:spPr bwMode="auto">
            <a:xfrm>
              <a:off x="10866438" y="4478338"/>
              <a:ext cx="463550" cy="787400"/>
            </a:xfrm>
            <a:custGeom>
              <a:avLst/>
              <a:gdLst>
                <a:gd name="T0" fmla="*/ 107 w 122"/>
                <a:gd name="T1" fmla="*/ 135 h 207"/>
                <a:gd name="T2" fmla="*/ 105 w 122"/>
                <a:gd name="T3" fmla="*/ 74 h 207"/>
                <a:gd name="T4" fmla="*/ 106 w 122"/>
                <a:gd name="T5" fmla="*/ 64 h 207"/>
                <a:gd name="T6" fmla="*/ 107 w 122"/>
                <a:gd name="T7" fmla="*/ 38 h 207"/>
                <a:gd name="T8" fmla="*/ 98 w 122"/>
                <a:gd name="T9" fmla="*/ 9 h 207"/>
                <a:gd name="T10" fmla="*/ 70 w 122"/>
                <a:gd name="T11" fmla="*/ 0 h 207"/>
                <a:gd name="T12" fmla="*/ 18 w 122"/>
                <a:gd name="T13" fmla="*/ 13 h 207"/>
                <a:gd name="T14" fmla="*/ 2 w 122"/>
                <a:gd name="T15" fmla="*/ 47 h 207"/>
                <a:gd name="T16" fmla="*/ 7 w 122"/>
                <a:gd name="T17" fmla="*/ 94 h 207"/>
                <a:gd name="T18" fmla="*/ 15 w 122"/>
                <a:gd name="T19" fmla="*/ 156 h 207"/>
                <a:gd name="T20" fmla="*/ 13 w 122"/>
                <a:gd name="T21" fmla="*/ 182 h 207"/>
                <a:gd name="T22" fmla="*/ 10 w 122"/>
                <a:gd name="T23" fmla="*/ 207 h 207"/>
                <a:gd name="T24" fmla="*/ 42 w 122"/>
                <a:gd name="T25" fmla="*/ 207 h 207"/>
                <a:gd name="T26" fmla="*/ 98 w 122"/>
                <a:gd name="T27" fmla="*/ 207 h 207"/>
                <a:gd name="T28" fmla="*/ 115 w 122"/>
                <a:gd name="T29" fmla="*/ 207 h 207"/>
                <a:gd name="T30" fmla="*/ 119 w 122"/>
                <a:gd name="T31" fmla="*/ 207 h 207"/>
                <a:gd name="T32" fmla="*/ 107 w 122"/>
                <a:gd name="T33" fmla="*/ 13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207">
                  <a:moveTo>
                    <a:pt x="107" y="135"/>
                  </a:moveTo>
                  <a:cubicBezTo>
                    <a:pt x="105" y="119"/>
                    <a:pt x="106" y="78"/>
                    <a:pt x="105" y="74"/>
                  </a:cubicBezTo>
                  <a:cubicBezTo>
                    <a:pt x="105" y="71"/>
                    <a:pt x="106" y="67"/>
                    <a:pt x="106" y="64"/>
                  </a:cubicBezTo>
                  <a:cubicBezTo>
                    <a:pt x="107" y="55"/>
                    <a:pt x="107" y="46"/>
                    <a:pt x="107" y="38"/>
                  </a:cubicBezTo>
                  <a:cubicBezTo>
                    <a:pt x="106" y="28"/>
                    <a:pt x="104" y="17"/>
                    <a:pt x="98" y="9"/>
                  </a:cubicBezTo>
                  <a:cubicBezTo>
                    <a:pt x="92" y="2"/>
                    <a:pt x="79" y="0"/>
                    <a:pt x="70" y="0"/>
                  </a:cubicBezTo>
                  <a:cubicBezTo>
                    <a:pt x="52" y="0"/>
                    <a:pt x="34" y="3"/>
                    <a:pt x="18" y="13"/>
                  </a:cubicBezTo>
                  <a:cubicBezTo>
                    <a:pt x="5" y="20"/>
                    <a:pt x="4" y="32"/>
                    <a:pt x="2" y="47"/>
                  </a:cubicBezTo>
                  <a:cubicBezTo>
                    <a:pt x="0" y="63"/>
                    <a:pt x="3" y="79"/>
                    <a:pt x="7" y="94"/>
                  </a:cubicBezTo>
                  <a:cubicBezTo>
                    <a:pt x="13" y="115"/>
                    <a:pt x="16" y="134"/>
                    <a:pt x="15" y="156"/>
                  </a:cubicBezTo>
                  <a:cubicBezTo>
                    <a:pt x="15" y="165"/>
                    <a:pt x="14" y="174"/>
                    <a:pt x="13" y="182"/>
                  </a:cubicBezTo>
                  <a:cubicBezTo>
                    <a:pt x="13" y="188"/>
                    <a:pt x="10" y="199"/>
                    <a:pt x="10" y="207"/>
                  </a:cubicBezTo>
                  <a:cubicBezTo>
                    <a:pt x="21" y="207"/>
                    <a:pt x="31" y="207"/>
                    <a:pt x="42" y="207"/>
                  </a:cubicBezTo>
                  <a:cubicBezTo>
                    <a:pt x="61" y="207"/>
                    <a:pt x="80" y="207"/>
                    <a:pt x="98" y="207"/>
                  </a:cubicBezTo>
                  <a:cubicBezTo>
                    <a:pt x="104" y="207"/>
                    <a:pt x="110" y="207"/>
                    <a:pt x="115" y="207"/>
                  </a:cubicBezTo>
                  <a:cubicBezTo>
                    <a:pt x="116" y="207"/>
                    <a:pt x="119" y="207"/>
                    <a:pt x="119" y="207"/>
                  </a:cubicBezTo>
                  <a:cubicBezTo>
                    <a:pt x="122" y="205"/>
                    <a:pt x="108" y="142"/>
                    <a:pt x="107" y="135"/>
                  </a:cubicBezTo>
                  <a:close/>
                </a:path>
              </a:pathLst>
            </a:custGeom>
            <a:solidFill>
              <a:srgbClr val="03A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Freeform 37"/>
            <p:cNvSpPr>
              <a:spLocks/>
            </p:cNvSpPr>
            <p:nvPr/>
          </p:nvSpPr>
          <p:spPr bwMode="auto">
            <a:xfrm>
              <a:off x="11018838" y="4416425"/>
              <a:ext cx="158750" cy="127000"/>
            </a:xfrm>
            <a:custGeom>
              <a:avLst/>
              <a:gdLst>
                <a:gd name="T0" fmla="*/ 34 w 42"/>
                <a:gd name="T1" fmla="*/ 5 h 33"/>
                <a:gd name="T2" fmla="*/ 35 w 42"/>
                <a:gd name="T3" fmla="*/ 0 h 33"/>
                <a:gd name="T4" fmla="*/ 0 w 42"/>
                <a:gd name="T5" fmla="*/ 8 h 33"/>
                <a:gd name="T6" fmla="*/ 5 w 42"/>
                <a:gd name="T7" fmla="*/ 30 h 33"/>
                <a:gd name="T8" fmla="*/ 11 w 42"/>
                <a:gd name="T9" fmla="*/ 32 h 33"/>
                <a:gd name="T10" fmla="*/ 27 w 42"/>
                <a:gd name="T11" fmla="*/ 29 h 33"/>
                <a:gd name="T12" fmla="*/ 42 w 42"/>
                <a:gd name="T13" fmla="*/ 20 h 33"/>
                <a:gd name="T14" fmla="*/ 34 w 42"/>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3">
                  <a:moveTo>
                    <a:pt x="34" y="5"/>
                  </a:moveTo>
                  <a:cubicBezTo>
                    <a:pt x="34" y="4"/>
                    <a:pt x="34" y="2"/>
                    <a:pt x="35" y="0"/>
                  </a:cubicBezTo>
                  <a:cubicBezTo>
                    <a:pt x="0" y="8"/>
                    <a:pt x="0" y="8"/>
                    <a:pt x="0" y="8"/>
                  </a:cubicBezTo>
                  <a:cubicBezTo>
                    <a:pt x="2" y="13"/>
                    <a:pt x="5" y="23"/>
                    <a:pt x="5" y="30"/>
                  </a:cubicBezTo>
                  <a:cubicBezTo>
                    <a:pt x="7" y="31"/>
                    <a:pt x="9" y="32"/>
                    <a:pt x="11" y="32"/>
                  </a:cubicBezTo>
                  <a:cubicBezTo>
                    <a:pt x="17" y="33"/>
                    <a:pt x="22" y="31"/>
                    <a:pt x="27" y="29"/>
                  </a:cubicBezTo>
                  <a:cubicBezTo>
                    <a:pt x="32" y="26"/>
                    <a:pt x="37" y="23"/>
                    <a:pt x="42" y="20"/>
                  </a:cubicBezTo>
                  <a:cubicBezTo>
                    <a:pt x="36" y="17"/>
                    <a:pt x="33" y="11"/>
                    <a:pt x="34" y="5"/>
                  </a:cubicBezTo>
                  <a:close/>
                </a:path>
              </a:pathLst>
            </a:custGeom>
            <a:solidFill>
              <a:srgbClr val="F5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8" name="Freeform 38"/>
            <p:cNvSpPr>
              <a:spLocks/>
            </p:cNvSpPr>
            <p:nvPr/>
          </p:nvSpPr>
          <p:spPr bwMode="auto">
            <a:xfrm>
              <a:off x="10995025" y="4176713"/>
              <a:ext cx="239712" cy="266700"/>
            </a:xfrm>
            <a:custGeom>
              <a:avLst/>
              <a:gdLst>
                <a:gd name="T0" fmla="*/ 9 w 63"/>
                <a:gd name="T1" fmla="*/ 12 h 70"/>
                <a:gd name="T2" fmla="*/ 20 w 63"/>
                <a:gd name="T3" fmla="*/ 19 h 70"/>
                <a:gd name="T4" fmla="*/ 23 w 63"/>
                <a:gd name="T5" fmla="*/ 34 h 70"/>
                <a:gd name="T6" fmla="*/ 24 w 63"/>
                <a:gd name="T7" fmla="*/ 40 h 70"/>
                <a:gd name="T8" fmla="*/ 27 w 63"/>
                <a:gd name="T9" fmla="*/ 44 h 70"/>
                <a:gd name="T10" fmla="*/ 27 w 63"/>
                <a:gd name="T11" fmla="*/ 50 h 70"/>
                <a:gd name="T12" fmla="*/ 28 w 63"/>
                <a:gd name="T13" fmla="*/ 57 h 70"/>
                <a:gd name="T14" fmla="*/ 28 w 63"/>
                <a:gd name="T15" fmla="*/ 57 h 70"/>
                <a:gd name="T16" fmla="*/ 30 w 63"/>
                <a:gd name="T17" fmla="*/ 56 h 70"/>
                <a:gd name="T18" fmla="*/ 31 w 63"/>
                <a:gd name="T19" fmla="*/ 54 h 70"/>
                <a:gd name="T20" fmla="*/ 33 w 63"/>
                <a:gd name="T21" fmla="*/ 50 h 70"/>
                <a:gd name="T22" fmla="*/ 39 w 63"/>
                <a:gd name="T23" fmla="*/ 43 h 70"/>
                <a:gd name="T24" fmla="*/ 46 w 63"/>
                <a:gd name="T25" fmla="*/ 46 h 70"/>
                <a:gd name="T26" fmla="*/ 46 w 63"/>
                <a:gd name="T27" fmla="*/ 50 h 70"/>
                <a:gd name="T28" fmla="*/ 36 w 63"/>
                <a:gd name="T29" fmla="*/ 60 h 70"/>
                <a:gd name="T30" fmla="*/ 34 w 63"/>
                <a:gd name="T31" fmla="*/ 61 h 70"/>
                <a:gd name="T32" fmla="*/ 34 w 63"/>
                <a:gd name="T33" fmla="*/ 63 h 70"/>
                <a:gd name="T34" fmla="*/ 37 w 63"/>
                <a:gd name="T35" fmla="*/ 68 h 70"/>
                <a:gd name="T36" fmla="*/ 40 w 63"/>
                <a:gd name="T37" fmla="*/ 70 h 70"/>
                <a:gd name="T38" fmla="*/ 46 w 63"/>
                <a:gd name="T39" fmla="*/ 60 h 70"/>
                <a:gd name="T40" fmla="*/ 57 w 63"/>
                <a:gd name="T41" fmla="*/ 47 h 70"/>
                <a:gd name="T42" fmla="*/ 63 w 63"/>
                <a:gd name="T43" fmla="*/ 31 h 70"/>
                <a:gd name="T44" fmla="*/ 59 w 63"/>
                <a:gd name="T45" fmla="*/ 19 h 70"/>
                <a:gd name="T46" fmla="*/ 40 w 63"/>
                <a:gd name="T47" fmla="*/ 4 h 70"/>
                <a:gd name="T48" fmla="*/ 17 w 63"/>
                <a:gd name="T49" fmla="*/ 0 h 70"/>
                <a:gd name="T50" fmla="*/ 4 w 63"/>
                <a:gd name="T51" fmla="*/ 4 h 70"/>
                <a:gd name="T52" fmla="*/ 0 w 63"/>
                <a:gd name="T53" fmla="*/ 13 h 70"/>
                <a:gd name="T54" fmla="*/ 0 w 63"/>
                <a:gd name="T55" fmla="*/ 13 h 70"/>
                <a:gd name="T56" fmla="*/ 9 w 63"/>
                <a:gd name="T5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70">
                  <a:moveTo>
                    <a:pt x="9" y="12"/>
                  </a:moveTo>
                  <a:cubicBezTo>
                    <a:pt x="14" y="12"/>
                    <a:pt x="17" y="15"/>
                    <a:pt x="20" y="19"/>
                  </a:cubicBezTo>
                  <a:cubicBezTo>
                    <a:pt x="23" y="23"/>
                    <a:pt x="23" y="29"/>
                    <a:pt x="23" y="34"/>
                  </a:cubicBezTo>
                  <a:cubicBezTo>
                    <a:pt x="23" y="36"/>
                    <a:pt x="23" y="38"/>
                    <a:pt x="24" y="40"/>
                  </a:cubicBezTo>
                  <a:cubicBezTo>
                    <a:pt x="25" y="41"/>
                    <a:pt x="27" y="42"/>
                    <a:pt x="27" y="44"/>
                  </a:cubicBezTo>
                  <a:cubicBezTo>
                    <a:pt x="28" y="46"/>
                    <a:pt x="28" y="48"/>
                    <a:pt x="27" y="50"/>
                  </a:cubicBezTo>
                  <a:cubicBezTo>
                    <a:pt x="27" y="52"/>
                    <a:pt x="27" y="55"/>
                    <a:pt x="28" y="57"/>
                  </a:cubicBezTo>
                  <a:cubicBezTo>
                    <a:pt x="28" y="57"/>
                    <a:pt x="28" y="57"/>
                    <a:pt x="28" y="57"/>
                  </a:cubicBezTo>
                  <a:cubicBezTo>
                    <a:pt x="29" y="58"/>
                    <a:pt x="30" y="57"/>
                    <a:pt x="30" y="56"/>
                  </a:cubicBezTo>
                  <a:cubicBezTo>
                    <a:pt x="31" y="56"/>
                    <a:pt x="31" y="55"/>
                    <a:pt x="31" y="54"/>
                  </a:cubicBezTo>
                  <a:cubicBezTo>
                    <a:pt x="31" y="53"/>
                    <a:pt x="32" y="51"/>
                    <a:pt x="33" y="50"/>
                  </a:cubicBezTo>
                  <a:cubicBezTo>
                    <a:pt x="34" y="47"/>
                    <a:pt x="36" y="45"/>
                    <a:pt x="39" y="43"/>
                  </a:cubicBezTo>
                  <a:cubicBezTo>
                    <a:pt x="41" y="42"/>
                    <a:pt x="45" y="43"/>
                    <a:pt x="46" y="46"/>
                  </a:cubicBezTo>
                  <a:cubicBezTo>
                    <a:pt x="46" y="47"/>
                    <a:pt x="46" y="49"/>
                    <a:pt x="46" y="50"/>
                  </a:cubicBezTo>
                  <a:cubicBezTo>
                    <a:pt x="44" y="55"/>
                    <a:pt x="41" y="58"/>
                    <a:pt x="36" y="60"/>
                  </a:cubicBezTo>
                  <a:cubicBezTo>
                    <a:pt x="35" y="60"/>
                    <a:pt x="35" y="61"/>
                    <a:pt x="34" y="61"/>
                  </a:cubicBezTo>
                  <a:cubicBezTo>
                    <a:pt x="34" y="62"/>
                    <a:pt x="34" y="62"/>
                    <a:pt x="34" y="63"/>
                  </a:cubicBezTo>
                  <a:cubicBezTo>
                    <a:pt x="34" y="65"/>
                    <a:pt x="35" y="66"/>
                    <a:pt x="37" y="68"/>
                  </a:cubicBezTo>
                  <a:cubicBezTo>
                    <a:pt x="38" y="69"/>
                    <a:pt x="39" y="70"/>
                    <a:pt x="40" y="70"/>
                  </a:cubicBezTo>
                  <a:cubicBezTo>
                    <a:pt x="41" y="67"/>
                    <a:pt x="43" y="63"/>
                    <a:pt x="46" y="60"/>
                  </a:cubicBezTo>
                  <a:cubicBezTo>
                    <a:pt x="49" y="56"/>
                    <a:pt x="53" y="52"/>
                    <a:pt x="57" y="47"/>
                  </a:cubicBezTo>
                  <a:cubicBezTo>
                    <a:pt x="60" y="42"/>
                    <a:pt x="63" y="37"/>
                    <a:pt x="63" y="31"/>
                  </a:cubicBezTo>
                  <a:cubicBezTo>
                    <a:pt x="63" y="27"/>
                    <a:pt x="61" y="22"/>
                    <a:pt x="59" y="19"/>
                  </a:cubicBezTo>
                  <a:cubicBezTo>
                    <a:pt x="54" y="12"/>
                    <a:pt x="48" y="7"/>
                    <a:pt x="40" y="4"/>
                  </a:cubicBezTo>
                  <a:cubicBezTo>
                    <a:pt x="33" y="1"/>
                    <a:pt x="25" y="0"/>
                    <a:pt x="17" y="0"/>
                  </a:cubicBezTo>
                  <a:cubicBezTo>
                    <a:pt x="12" y="0"/>
                    <a:pt x="7" y="1"/>
                    <a:pt x="4" y="4"/>
                  </a:cubicBezTo>
                  <a:cubicBezTo>
                    <a:pt x="2" y="6"/>
                    <a:pt x="1" y="10"/>
                    <a:pt x="0" y="13"/>
                  </a:cubicBezTo>
                  <a:cubicBezTo>
                    <a:pt x="0" y="13"/>
                    <a:pt x="0" y="13"/>
                    <a:pt x="0" y="13"/>
                  </a:cubicBezTo>
                  <a:cubicBezTo>
                    <a:pt x="3" y="12"/>
                    <a:pt x="6" y="11"/>
                    <a:pt x="9"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Freeform 39"/>
            <p:cNvSpPr>
              <a:spLocks/>
            </p:cNvSpPr>
            <p:nvPr/>
          </p:nvSpPr>
          <p:spPr bwMode="auto">
            <a:xfrm>
              <a:off x="10923588" y="4219575"/>
              <a:ext cx="247650" cy="258763"/>
            </a:xfrm>
            <a:custGeom>
              <a:avLst/>
              <a:gdLst>
                <a:gd name="T0" fmla="*/ 56 w 65"/>
                <a:gd name="T1" fmla="*/ 57 h 68"/>
                <a:gd name="T2" fmla="*/ 53 w 65"/>
                <a:gd name="T3" fmla="*/ 52 h 68"/>
                <a:gd name="T4" fmla="*/ 53 w 65"/>
                <a:gd name="T5" fmla="*/ 50 h 68"/>
                <a:gd name="T6" fmla="*/ 55 w 65"/>
                <a:gd name="T7" fmla="*/ 49 h 68"/>
                <a:gd name="T8" fmla="*/ 65 w 65"/>
                <a:gd name="T9" fmla="*/ 39 h 68"/>
                <a:gd name="T10" fmla="*/ 65 w 65"/>
                <a:gd name="T11" fmla="*/ 35 h 68"/>
                <a:gd name="T12" fmla="*/ 58 w 65"/>
                <a:gd name="T13" fmla="*/ 32 h 68"/>
                <a:gd name="T14" fmla="*/ 52 w 65"/>
                <a:gd name="T15" fmla="*/ 39 h 68"/>
                <a:gd name="T16" fmla="*/ 50 w 65"/>
                <a:gd name="T17" fmla="*/ 43 h 68"/>
                <a:gd name="T18" fmla="*/ 49 w 65"/>
                <a:gd name="T19" fmla="*/ 45 h 68"/>
                <a:gd name="T20" fmla="*/ 47 w 65"/>
                <a:gd name="T21" fmla="*/ 46 h 68"/>
                <a:gd name="T22" fmla="*/ 47 w 65"/>
                <a:gd name="T23" fmla="*/ 46 h 68"/>
                <a:gd name="T24" fmla="*/ 46 w 65"/>
                <a:gd name="T25" fmla="*/ 39 h 68"/>
                <a:gd name="T26" fmla="*/ 46 w 65"/>
                <a:gd name="T27" fmla="*/ 33 h 68"/>
                <a:gd name="T28" fmla="*/ 43 w 65"/>
                <a:gd name="T29" fmla="*/ 29 h 68"/>
                <a:gd name="T30" fmla="*/ 42 w 65"/>
                <a:gd name="T31" fmla="*/ 23 h 68"/>
                <a:gd name="T32" fmla="*/ 39 w 65"/>
                <a:gd name="T33" fmla="*/ 8 h 68"/>
                <a:gd name="T34" fmla="*/ 28 w 65"/>
                <a:gd name="T35" fmla="*/ 1 h 68"/>
                <a:gd name="T36" fmla="*/ 19 w 65"/>
                <a:gd name="T37" fmla="*/ 2 h 68"/>
                <a:gd name="T38" fmla="*/ 16 w 65"/>
                <a:gd name="T39" fmla="*/ 15 h 68"/>
                <a:gd name="T40" fmla="*/ 12 w 65"/>
                <a:gd name="T41" fmla="*/ 26 h 68"/>
                <a:gd name="T42" fmla="*/ 12 w 65"/>
                <a:gd name="T43" fmla="*/ 38 h 68"/>
                <a:gd name="T44" fmla="*/ 11 w 65"/>
                <a:gd name="T45" fmla="*/ 45 h 68"/>
                <a:gd name="T46" fmla="*/ 11 w 65"/>
                <a:gd name="T47" fmla="*/ 52 h 68"/>
                <a:gd name="T48" fmla="*/ 10 w 65"/>
                <a:gd name="T49" fmla="*/ 56 h 68"/>
                <a:gd name="T50" fmla="*/ 12 w 65"/>
                <a:gd name="T51" fmla="*/ 63 h 68"/>
                <a:gd name="T52" fmla="*/ 24 w 65"/>
                <a:gd name="T53" fmla="*/ 68 h 68"/>
                <a:gd name="T54" fmla="*/ 40 w 65"/>
                <a:gd name="T55" fmla="*/ 66 h 68"/>
                <a:gd name="T56" fmla="*/ 55 w 65"/>
                <a:gd name="T57" fmla="*/ 61 h 68"/>
                <a:gd name="T58" fmla="*/ 59 w 65"/>
                <a:gd name="T59" fmla="*/ 59 h 68"/>
                <a:gd name="T60" fmla="*/ 56 w 65"/>
                <a:gd name="T61" fmla="*/ 57 h 68"/>
                <a:gd name="T62" fmla="*/ 56 w 65"/>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8">
                  <a:moveTo>
                    <a:pt x="56" y="57"/>
                  </a:moveTo>
                  <a:cubicBezTo>
                    <a:pt x="54" y="55"/>
                    <a:pt x="53" y="54"/>
                    <a:pt x="53" y="52"/>
                  </a:cubicBezTo>
                  <a:cubicBezTo>
                    <a:pt x="53" y="51"/>
                    <a:pt x="53" y="51"/>
                    <a:pt x="53" y="50"/>
                  </a:cubicBezTo>
                  <a:cubicBezTo>
                    <a:pt x="54" y="50"/>
                    <a:pt x="54" y="49"/>
                    <a:pt x="55" y="49"/>
                  </a:cubicBezTo>
                  <a:cubicBezTo>
                    <a:pt x="60" y="47"/>
                    <a:pt x="63" y="44"/>
                    <a:pt x="65" y="39"/>
                  </a:cubicBezTo>
                  <a:cubicBezTo>
                    <a:pt x="65" y="38"/>
                    <a:pt x="65" y="36"/>
                    <a:pt x="65" y="35"/>
                  </a:cubicBezTo>
                  <a:cubicBezTo>
                    <a:pt x="64" y="32"/>
                    <a:pt x="60" y="31"/>
                    <a:pt x="58" y="32"/>
                  </a:cubicBezTo>
                  <a:cubicBezTo>
                    <a:pt x="55" y="34"/>
                    <a:pt x="53" y="36"/>
                    <a:pt x="52" y="39"/>
                  </a:cubicBezTo>
                  <a:cubicBezTo>
                    <a:pt x="51" y="40"/>
                    <a:pt x="50" y="42"/>
                    <a:pt x="50" y="43"/>
                  </a:cubicBezTo>
                  <a:cubicBezTo>
                    <a:pt x="50" y="44"/>
                    <a:pt x="50" y="45"/>
                    <a:pt x="49" y="45"/>
                  </a:cubicBezTo>
                  <a:cubicBezTo>
                    <a:pt x="49" y="46"/>
                    <a:pt x="48" y="47"/>
                    <a:pt x="47" y="46"/>
                  </a:cubicBezTo>
                  <a:cubicBezTo>
                    <a:pt x="47" y="46"/>
                    <a:pt x="47" y="46"/>
                    <a:pt x="47" y="46"/>
                  </a:cubicBezTo>
                  <a:cubicBezTo>
                    <a:pt x="46" y="44"/>
                    <a:pt x="46" y="41"/>
                    <a:pt x="46" y="39"/>
                  </a:cubicBezTo>
                  <a:cubicBezTo>
                    <a:pt x="47" y="37"/>
                    <a:pt x="47" y="35"/>
                    <a:pt x="46" y="33"/>
                  </a:cubicBezTo>
                  <a:cubicBezTo>
                    <a:pt x="46" y="31"/>
                    <a:pt x="44" y="30"/>
                    <a:pt x="43" y="29"/>
                  </a:cubicBezTo>
                  <a:cubicBezTo>
                    <a:pt x="42" y="27"/>
                    <a:pt x="42" y="25"/>
                    <a:pt x="42" y="23"/>
                  </a:cubicBezTo>
                  <a:cubicBezTo>
                    <a:pt x="42" y="18"/>
                    <a:pt x="42" y="12"/>
                    <a:pt x="39" y="8"/>
                  </a:cubicBezTo>
                  <a:cubicBezTo>
                    <a:pt x="36" y="4"/>
                    <a:pt x="33" y="1"/>
                    <a:pt x="28" y="1"/>
                  </a:cubicBezTo>
                  <a:cubicBezTo>
                    <a:pt x="25" y="0"/>
                    <a:pt x="22" y="1"/>
                    <a:pt x="19" y="2"/>
                  </a:cubicBezTo>
                  <a:cubicBezTo>
                    <a:pt x="18" y="7"/>
                    <a:pt x="17" y="11"/>
                    <a:pt x="16" y="15"/>
                  </a:cubicBezTo>
                  <a:cubicBezTo>
                    <a:pt x="15" y="19"/>
                    <a:pt x="13" y="23"/>
                    <a:pt x="12" y="26"/>
                  </a:cubicBezTo>
                  <a:cubicBezTo>
                    <a:pt x="10" y="28"/>
                    <a:pt x="0" y="38"/>
                    <a:pt x="12" y="38"/>
                  </a:cubicBezTo>
                  <a:cubicBezTo>
                    <a:pt x="11" y="40"/>
                    <a:pt x="11" y="43"/>
                    <a:pt x="11" y="45"/>
                  </a:cubicBezTo>
                  <a:cubicBezTo>
                    <a:pt x="11" y="47"/>
                    <a:pt x="12" y="49"/>
                    <a:pt x="11" y="52"/>
                  </a:cubicBezTo>
                  <a:cubicBezTo>
                    <a:pt x="11" y="53"/>
                    <a:pt x="11" y="54"/>
                    <a:pt x="10" y="56"/>
                  </a:cubicBezTo>
                  <a:cubicBezTo>
                    <a:pt x="9" y="59"/>
                    <a:pt x="10" y="61"/>
                    <a:pt x="12" y="63"/>
                  </a:cubicBezTo>
                  <a:cubicBezTo>
                    <a:pt x="15" y="67"/>
                    <a:pt x="20" y="67"/>
                    <a:pt x="24" y="68"/>
                  </a:cubicBezTo>
                  <a:cubicBezTo>
                    <a:pt x="29" y="68"/>
                    <a:pt x="35" y="67"/>
                    <a:pt x="40" y="66"/>
                  </a:cubicBezTo>
                  <a:cubicBezTo>
                    <a:pt x="45" y="65"/>
                    <a:pt x="50" y="63"/>
                    <a:pt x="55" y="61"/>
                  </a:cubicBezTo>
                  <a:cubicBezTo>
                    <a:pt x="57" y="61"/>
                    <a:pt x="59" y="59"/>
                    <a:pt x="59" y="59"/>
                  </a:cubicBezTo>
                  <a:cubicBezTo>
                    <a:pt x="59" y="59"/>
                    <a:pt x="57" y="58"/>
                    <a:pt x="56" y="57"/>
                  </a:cubicBezTo>
                  <a:cubicBezTo>
                    <a:pt x="56" y="57"/>
                    <a:pt x="56" y="57"/>
                    <a:pt x="56" y="57"/>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43"/>
            <p:cNvSpPr>
              <a:spLocks/>
            </p:cNvSpPr>
            <p:nvPr/>
          </p:nvSpPr>
          <p:spPr bwMode="auto">
            <a:xfrm>
              <a:off x="10553700" y="4264025"/>
              <a:ext cx="585787" cy="434975"/>
            </a:xfrm>
            <a:custGeom>
              <a:avLst/>
              <a:gdLst>
                <a:gd name="T0" fmla="*/ 151 w 154"/>
                <a:gd name="T1" fmla="*/ 82 h 114"/>
                <a:gd name="T2" fmla="*/ 139 w 154"/>
                <a:gd name="T3" fmla="*/ 73 h 114"/>
                <a:gd name="T4" fmla="*/ 124 w 154"/>
                <a:gd name="T5" fmla="*/ 81 h 114"/>
                <a:gd name="T6" fmla="*/ 77 w 154"/>
                <a:gd name="T7" fmla="*/ 32 h 114"/>
                <a:gd name="T8" fmla="*/ 65 w 154"/>
                <a:gd name="T9" fmla="*/ 18 h 114"/>
                <a:gd name="T10" fmla="*/ 49 w 154"/>
                <a:gd name="T11" fmla="*/ 10 h 114"/>
                <a:gd name="T12" fmla="*/ 9 w 154"/>
                <a:gd name="T13" fmla="*/ 0 h 114"/>
                <a:gd name="T14" fmla="*/ 5 w 154"/>
                <a:gd name="T15" fmla="*/ 0 h 114"/>
                <a:gd name="T16" fmla="*/ 1 w 154"/>
                <a:gd name="T17" fmla="*/ 3 h 114"/>
                <a:gd name="T18" fmla="*/ 2 w 154"/>
                <a:gd name="T19" fmla="*/ 7 h 114"/>
                <a:gd name="T20" fmla="*/ 0 w 154"/>
                <a:gd name="T21" fmla="*/ 12 h 114"/>
                <a:gd name="T22" fmla="*/ 3 w 154"/>
                <a:gd name="T23" fmla="*/ 16 h 114"/>
                <a:gd name="T24" fmla="*/ 1 w 154"/>
                <a:gd name="T25" fmla="*/ 21 h 114"/>
                <a:gd name="T26" fmla="*/ 6 w 154"/>
                <a:gd name="T27" fmla="*/ 25 h 114"/>
                <a:gd name="T28" fmla="*/ 6 w 154"/>
                <a:gd name="T29" fmla="*/ 34 h 114"/>
                <a:gd name="T30" fmla="*/ 15 w 154"/>
                <a:gd name="T31" fmla="*/ 36 h 114"/>
                <a:gd name="T32" fmla="*/ 17 w 154"/>
                <a:gd name="T33" fmla="*/ 34 h 114"/>
                <a:gd name="T34" fmla="*/ 16 w 154"/>
                <a:gd name="T35" fmla="*/ 32 h 114"/>
                <a:gd name="T36" fmla="*/ 40 w 154"/>
                <a:gd name="T37" fmla="*/ 34 h 114"/>
                <a:gd name="T38" fmla="*/ 49 w 154"/>
                <a:gd name="T39" fmla="*/ 34 h 114"/>
                <a:gd name="T40" fmla="*/ 52 w 154"/>
                <a:gd name="T41" fmla="*/ 38 h 114"/>
                <a:gd name="T42" fmla="*/ 93 w 154"/>
                <a:gd name="T43" fmla="*/ 98 h 114"/>
                <a:gd name="T44" fmla="*/ 106 w 154"/>
                <a:gd name="T45" fmla="*/ 110 h 114"/>
                <a:gd name="T46" fmla="*/ 115 w 154"/>
                <a:gd name="T47" fmla="*/ 114 h 114"/>
                <a:gd name="T48" fmla="*/ 124 w 154"/>
                <a:gd name="T49" fmla="*/ 114 h 114"/>
                <a:gd name="T50" fmla="*/ 141 w 154"/>
                <a:gd name="T51" fmla="*/ 112 h 114"/>
                <a:gd name="T52" fmla="*/ 144 w 154"/>
                <a:gd name="T53" fmla="*/ 111 h 114"/>
                <a:gd name="T54" fmla="*/ 144 w 154"/>
                <a:gd name="T55" fmla="*/ 111 h 114"/>
                <a:gd name="T56" fmla="*/ 152 w 154"/>
                <a:gd name="T57" fmla="*/ 100 h 114"/>
                <a:gd name="T58" fmla="*/ 151 w 154"/>
                <a:gd name="T59"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14">
                  <a:moveTo>
                    <a:pt x="151" y="82"/>
                  </a:moveTo>
                  <a:cubicBezTo>
                    <a:pt x="149" y="77"/>
                    <a:pt x="144" y="74"/>
                    <a:pt x="139" y="73"/>
                  </a:cubicBezTo>
                  <a:cubicBezTo>
                    <a:pt x="134" y="76"/>
                    <a:pt x="128" y="77"/>
                    <a:pt x="124" y="81"/>
                  </a:cubicBezTo>
                  <a:cubicBezTo>
                    <a:pt x="112" y="61"/>
                    <a:pt x="93" y="50"/>
                    <a:pt x="77" y="32"/>
                  </a:cubicBezTo>
                  <a:cubicBezTo>
                    <a:pt x="73" y="27"/>
                    <a:pt x="69" y="22"/>
                    <a:pt x="65" y="18"/>
                  </a:cubicBezTo>
                  <a:cubicBezTo>
                    <a:pt x="61" y="14"/>
                    <a:pt x="54" y="12"/>
                    <a:pt x="49" y="10"/>
                  </a:cubicBezTo>
                  <a:cubicBezTo>
                    <a:pt x="36" y="4"/>
                    <a:pt x="23" y="0"/>
                    <a:pt x="9" y="0"/>
                  </a:cubicBezTo>
                  <a:cubicBezTo>
                    <a:pt x="8" y="0"/>
                    <a:pt x="6" y="0"/>
                    <a:pt x="5" y="0"/>
                  </a:cubicBezTo>
                  <a:cubicBezTo>
                    <a:pt x="3" y="1"/>
                    <a:pt x="2" y="2"/>
                    <a:pt x="1" y="3"/>
                  </a:cubicBezTo>
                  <a:cubicBezTo>
                    <a:pt x="0" y="5"/>
                    <a:pt x="1" y="6"/>
                    <a:pt x="2" y="7"/>
                  </a:cubicBezTo>
                  <a:cubicBezTo>
                    <a:pt x="0" y="8"/>
                    <a:pt x="0" y="10"/>
                    <a:pt x="0" y="12"/>
                  </a:cubicBezTo>
                  <a:cubicBezTo>
                    <a:pt x="0" y="14"/>
                    <a:pt x="1" y="15"/>
                    <a:pt x="3" y="16"/>
                  </a:cubicBezTo>
                  <a:cubicBezTo>
                    <a:pt x="1" y="17"/>
                    <a:pt x="1" y="20"/>
                    <a:pt x="1" y="21"/>
                  </a:cubicBezTo>
                  <a:cubicBezTo>
                    <a:pt x="2" y="23"/>
                    <a:pt x="4" y="25"/>
                    <a:pt x="6" y="25"/>
                  </a:cubicBezTo>
                  <a:cubicBezTo>
                    <a:pt x="4" y="27"/>
                    <a:pt x="4" y="31"/>
                    <a:pt x="6" y="34"/>
                  </a:cubicBezTo>
                  <a:cubicBezTo>
                    <a:pt x="8" y="36"/>
                    <a:pt x="12" y="37"/>
                    <a:pt x="15" y="36"/>
                  </a:cubicBezTo>
                  <a:cubicBezTo>
                    <a:pt x="15" y="36"/>
                    <a:pt x="16" y="35"/>
                    <a:pt x="17" y="34"/>
                  </a:cubicBezTo>
                  <a:cubicBezTo>
                    <a:pt x="17" y="33"/>
                    <a:pt x="17" y="32"/>
                    <a:pt x="16" y="32"/>
                  </a:cubicBezTo>
                  <a:cubicBezTo>
                    <a:pt x="24" y="35"/>
                    <a:pt x="32" y="35"/>
                    <a:pt x="40" y="34"/>
                  </a:cubicBezTo>
                  <a:cubicBezTo>
                    <a:pt x="43" y="33"/>
                    <a:pt x="47" y="33"/>
                    <a:pt x="49" y="34"/>
                  </a:cubicBezTo>
                  <a:cubicBezTo>
                    <a:pt x="50" y="35"/>
                    <a:pt x="51" y="37"/>
                    <a:pt x="52" y="38"/>
                  </a:cubicBezTo>
                  <a:cubicBezTo>
                    <a:pt x="64" y="59"/>
                    <a:pt x="77" y="79"/>
                    <a:pt x="93" y="98"/>
                  </a:cubicBezTo>
                  <a:cubicBezTo>
                    <a:pt x="97" y="102"/>
                    <a:pt x="101" y="106"/>
                    <a:pt x="106" y="110"/>
                  </a:cubicBezTo>
                  <a:cubicBezTo>
                    <a:pt x="109" y="112"/>
                    <a:pt x="112" y="113"/>
                    <a:pt x="115" y="114"/>
                  </a:cubicBezTo>
                  <a:cubicBezTo>
                    <a:pt x="118" y="114"/>
                    <a:pt x="121" y="114"/>
                    <a:pt x="124" y="114"/>
                  </a:cubicBezTo>
                  <a:cubicBezTo>
                    <a:pt x="129" y="113"/>
                    <a:pt x="135" y="112"/>
                    <a:pt x="141" y="112"/>
                  </a:cubicBezTo>
                  <a:cubicBezTo>
                    <a:pt x="142" y="111"/>
                    <a:pt x="143" y="112"/>
                    <a:pt x="144" y="111"/>
                  </a:cubicBezTo>
                  <a:cubicBezTo>
                    <a:pt x="144" y="111"/>
                    <a:pt x="144" y="111"/>
                    <a:pt x="144" y="111"/>
                  </a:cubicBezTo>
                  <a:cubicBezTo>
                    <a:pt x="147" y="108"/>
                    <a:pt x="150" y="104"/>
                    <a:pt x="152" y="100"/>
                  </a:cubicBezTo>
                  <a:cubicBezTo>
                    <a:pt x="154" y="94"/>
                    <a:pt x="154" y="87"/>
                    <a:pt x="151" y="82"/>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44"/>
            <p:cNvSpPr>
              <a:spLocks/>
            </p:cNvSpPr>
            <p:nvPr/>
          </p:nvSpPr>
          <p:spPr bwMode="auto">
            <a:xfrm>
              <a:off x="11075988" y="4492625"/>
              <a:ext cx="188912" cy="198438"/>
            </a:xfrm>
            <a:custGeom>
              <a:avLst/>
              <a:gdLst>
                <a:gd name="T0" fmla="*/ 42 w 50"/>
                <a:gd name="T1" fmla="*/ 46 h 52"/>
                <a:gd name="T2" fmla="*/ 47 w 50"/>
                <a:gd name="T3" fmla="*/ 36 h 52"/>
                <a:gd name="T4" fmla="*/ 49 w 50"/>
                <a:gd name="T5" fmla="*/ 16 h 52"/>
                <a:gd name="T6" fmla="*/ 40 w 50"/>
                <a:gd name="T7" fmla="*/ 2 h 52"/>
                <a:gd name="T8" fmla="*/ 23 w 50"/>
                <a:gd name="T9" fmla="*/ 1 h 52"/>
                <a:gd name="T10" fmla="*/ 5 w 50"/>
                <a:gd name="T11" fmla="*/ 10 h 52"/>
                <a:gd name="T12" fmla="*/ 0 w 50"/>
                <a:gd name="T13" fmla="*/ 13 h 52"/>
                <a:gd name="T14" fmla="*/ 13 w 50"/>
                <a:gd name="T15" fmla="*/ 22 h 52"/>
                <a:gd name="T16" fmla="*/ 13 w 50"/>
                <a:gd name="T17" fmla="*/ 40 h 52"/>
                <a:gd name="T18" fmla="*/ 6 w 50"/>
                <a:gd name="T19" fmla="*/ 52 h 52"/>
                <a:gd name="T20" fmla="*/ 9 w 50"/>
                <a:gd name="T21" fmla="*/ 51 h 52"/>
                <a:gd name="T22" fmla="*/ 18 w 50"/>
                <a:gd name="T23" fmla="*/ 50 h 52"/>
                <a:gd name="T24" fmla="*/ 30 w 50"/>
                <a:gd name="T25" fmla="*/ 50 h 52"/>
                <a:gd name="T26" fmla="*/ 42 w 50"/>
                <a:gd name="T27"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2">
                  <a:moveTo>
                    <a:pt x="42" y="46"/>
                  </a:moveTo>
                  <a:cubicBezTo>
                    <a:pt x="45" y="43"/>
                    <a:pt x="46" y="40"/>
                    <a:pt x="47" y="36"/>
                  </a:cubicBezTo>
                  <a:cubicBezTo>
                    <a:pt x="49" y="30"/>
                    <a:pt x="50" y="22"/>
                    <a:pt x="49" y="16"/>
                  </a:cubicBezTo>
                  <a:cubicBezTo>
                    <a:pt x="47" y="10"/>
                    <a:pt x="45" y="5"/>
                    <a:pt x="40" y="2"/>
                  </a:cubicBezTo>
                  <a:cubicBezTo>
                    <a:pt x="35" y="0"/>
                    <a:pt x="29" y="0"/>
                    <a:pt x="23" y="1"/>
                  </a:cubicBezTo>
                  <a:cubicBezTo>
                    <a:pt x="17" y="3"/>
                    <a:pt x="11" y="7"/>
                    <a:pt x="5" y="10"/>
                  </a:cubicBezTo>
                  <a:cubicBezTo>
                    <a:pt x="3" y="11"/>
                    <a:pt x="2" y="12"/>
                    <a:pt x="0" y="13"/>
                  </a:cubicBezTo>
                  <a:cubicBezTo>
                    <a:pt x="6" y="13"/>
                    <a:pt x="10" y="17"/>
                    <a:pt x="13" y="22"/>
                  </a:cubicBezTo>
                  <a:cubicBezTo>
                    <a:pt x="15" y="28"/>
                    <a:pt x="15" y="34"/>
                    <a:pt x="13" y="40"/>
                  </a:cubicBezTo>
                  <a:cubicBezTo>
                    <a:pt x="11" y="45"/>
                    <a:pt x="9" y="49"/>
                    <a:pt x="6" y="52"/>
                  </a:cubicBezTo>
                  <a:cubicBezTo>
                    <a:pt x="7" y="52"/>
                    <a:pt x="8" y="51"/>
                    <a:pt x="9" y="51"/>
                  </a:cubicBezTo>
                  <a:cubicBezTo>
                    <a:pt x="12" y="50"/>
                    <a:pt x="15" y="50"/>
                    <a:pt x="18" y="50"/>
                  </a:cubicBezTo>
                  <a:cubicBezTo>
                    <a:pt x="22" y="50"/>
                    <a:pt x="26" y="51"/>
                    <a:pt x="30" y="50"/>
                  </a:cubicBezTo>
                  <a:cubicBezTo>
                    <a:pt x="35" y="50"/>
                    <a:pt x="39" y="49"/>
                    <a:pt x="42" y="46"/>
                  </a:cubicBezTo>
                  <a:close/>
                </a:path>
              </a:pathLst>
            </a:custGeom>
            <a:solidFill>
              <a:srgbClr val="039B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02" name="Rope"/>
          <p:cNvGrpSpPr/>
          <p:nvPr/>
        </p:nvGrpSpPr>
        <p:grpSpPr>
          <a:xfrm>
            <a:off x="6337698" y="1150144"/>
            <a:ext cx="1591865" cy="2064545"/>
            <a:chOff x="8450263" y="1533525"/>
            <a:chExt cx="2122487" cy="2752726"/>
          </a:xfrm>
        </p:grpSpPr>
        <p:sp>
          <p:nvSpPr>
            <p:cNvPr id="41" name="Rope"/>
            <p:cNvSpPr>
              <a:spLocks/>
            </p:cNvSpPr>
            <p:nvPr/>
          </p:nvSpPr>
          <p:spPr bwMode="auto">
            <a:xfrm>
              <a:off x="8450263" y="1533525"/>
              <a:ext cx="2122487" cy="2752726"/>
            </a:xfrm>
            <a:custGeom>
              <a:avLst/>
              <a:gdLst>
                <a:gd name="T0" fmla="*/ 571 w 571"/>
                <a:gd name="T1" fmla="*/ 747 h 747"/>
                <a:gd name="T2" fmla="*/ 123 w 571"/>
                <a:gd name="T3" fmla="*/ 52 h 747"/>
                <a:gd name="T4" fmla="*/ 58 w 571"/>
                <a:gd name="T5" fmla="*/ 0 h 747"/>
                <a:gd name="T6" fmla="*/ 0 w 571"/>
                <a:gd name="T7" fmla="*/ 57 h 747"/>
                <a:gd name="T8" fmla="*/ 0 w 571"/>
                <a:gd name="T9" fmla="*/ 182 h 747"/>
              </a:gdLst>
              <a:ahLst/>
              <a:cxnLst>
                <a:cxn ang="0">
                  <a:pos x="T0" y="T1"/>
                </a:cxn>
                <a:cxn ang="0">
                  <a:pos x="T2" y="T3"/>
                </a:cxn>
                <a:cxn ang="0">
                  <a:pos x="T4" y="T5"/>
                </a:cxn>
                <a:cxn ang="0">
                  <a:pos x="T6" y="T7"/>
                </a:cxn>
                <a:cxn ang="0">
                  <a:pos x="T8" y="T9"/>
                </a:cxn>
              </a:cxnLst>
              <a:rect l="0" t="0" r="r" b="b"/>
              <a:pathLst>
                <a:path w="571" h="747">
                  <a:moveTo>
                    <a:pt x="571" y="747"/>
                  </a:moveTo>
                  <a:cubicBezTo>
                    <a:pt x="123" y="52"/>
                    <a:pt x="123" y="52"/>
                    <a:pt x="123" y="52"/>
                  </a:cubicBezTo>
                  <a:cubicBezTo>
                    <a:pt x="100" y="10"/>
                    <a:pt x="86" y="0"/>
                    <a:pt x="58" y="0"/>
                  </a:cubicBezTo>
                  <a:cubicBezTo>
                    <a:pt x="31" y="0"/>
                    <a:pt x="0" y="26"/>
                    <a:pt x="0" y="57"/>
                  </a:cubicBezTo>
                  <a:cubicBezTo>
                    <a:pt x="0" y="182"/>
                    <a:pt x="0" y="182"/>
                    <a:pt x="0" y="182"/>
                  </a:cubicBezTo>
                </a:path>
              </a:pathLst>
            </a:custGeom>
            <a:noFill/>
            <a:ln w="38100" cap="flat">
              <a:solidFill>
                <a:srgbClr val="0350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cxnSp>
          <p:nvCxnSpPr>
            <p:cNvPr id="100" name="Straight Connector 99"/>
            <p:cNvCxnSpPr/>
            <p:nvPr/>
          </p:nvCxnSpPr>
          <p:spPr>
            <a:xfrm>
              <a:off x="8450263" y="2204203"/>
              <a:ext cx="0" cy="856497"/>
            </a:xfrm>
            <a:prstGeom prst="line">
              <a:avLst/>
            </a:prstGeom>
            <a:noFill/>
            <a:ln w="38100" cap="flat">
              <a:solidFill>
                <a:srgbClr val="035075"/>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12" name="Puzzle 03"/>
          <p:cNvSpPr>
            <a:spLocks/>
          </p:cNvSpPr>
          <p:nvPr/>
        </p:nvSpPr>
        <p:spPr bwMode="auto">
          <a:xfrm>
            <a:off x="5622131" y="1983582"/>
            <a:ext cx="1443038" cy="1445419"/>
          </a:xfrm>
          <a:custGeom>
            <a:avLst/>
            <a:gdLst>
              <a:gd name="T0" fmla="*/ 10 w 506"/>
              <a:gd name="T1" fmla="*/ 272 h 506"/>
              <a:gd name="T2" fmla="*/ 88 w 506"/>
              <a:gd name="T3" fmla="*/ 348 h 506"/>
              <a:gd name="T4" fmla="*/ 100 w 506"/>
              <a:gd name="T5" fmla="*/ 342 h 506"/>
              <a:gd name="T6" fmla="*/ 100 w 506"/>
              <a:gd name="T7" fmla="*/ 341 h 506"/>
              <a:gd name="T8" fmla="*/ 117 w 506"/>
              <a:gd name="T9" fmla="*/ 287 h 506"/>
              <a:gd name="T10" fmla="*/ 176 w 506"/>
              <a:gd name="T11" fmla="*/ 286 h 506"/>
              <a:gd name="T12" fmla="*/ 202 w 506"/>
              <a:gd name="T13" fmla="*/ 304 h 506"/>
              <a:gd name="T14" fmla="*/ 222 w 506"/>
              <a:gd name="T15" fmla="*/ 331 h 506"/>
              <a:gd name="T16" fmla="*/ 221 w 506"/>
              <a:gd name="T17" fmla="*/ 389 h 506"/>
              <a:gd name="T18" fmla="*/ 167 w 506"/>
              <a:gd name="T19" fmla="*/ 407 h 506"/>
              <a:gd name="T20" fmla="*/ 167 w 506"/>
              <a:gd name="T21" fmla="*/ 407 h 506"/>
              <a:gd name="T22" fmla="*/ 161 w 506"/>
              <a:gd name="T23" fmla="*/ 420 h 506"/>
              <a:gd name="T24" fmla="*/ 238 w 506"/>
              <a:gd name="T25" fmla="*/ 496 h 506"/>
              <a:gd name="T26" fmla="*/ 273 w 506"/>
              <a:gd name="T27" fmla="*/ 496 h 506"/>
              <a:gd name="T28" fmla="*/ 356 w 506"/>
              <a:gd name="T29" fmla="*/ 411 h 506"/>
              <a:gd name="T30" fmla="*/ 391 w 506"/>
              <a:gd name="T31" fmla="*/ 421 h 506"/>
              <a:gd name="T32" fmla="*/ 392 w 506"/>
              <a:gd name="T33" fmla="*/ 440 h 506"/>
              <a:gd name="T34" fmla="*/ 402 w 506"/>
              <a:gd name="T35" fmla="*/ 477 h 506"/>
              <a:gd name="T36" fmla="*/ 443 w 506"/>
              <a:gd name="T37" fmla="*/ 476 h 506"/>
              <a:gd name="T38" fmla="*/ 464 w 506"/>
              <a:gd name="T39" fmla="*/ 460 h 506"/>
              <a:gd name="T40" fmla="*/ 480 w 506"/>
              <a:gd name="T41" fmla="*/ 438 h 506"/>
              <a:gd name="T42" fmla="*/ 480 w 506"/>
              <a:gd name="T43" fmla="*/ 397 h 506"/>
              <a:gd name="T44" fmla="*/ 443 w 506"/>
              <a:gd name="T45" fmla="*/ 388 h 506"/>
              <a:gd name="T46" fmla="*/ 424 w 506"/>
              <a:gd name="T47" fmla="*/ 387 h 506"/>
              <a:gd name="T48" fmla="*/ 414 w 506"/>
              <a:gd name="T49" fmla="*/ 352 h 506"/>
              <a:gd name="T50" fmla="*/ 497 w 506"/>
              <a:gd name="T51" fmla="*/ 268 h 506"/>
              <a:gd name="T52" fmla="*/ 496 w 506"/>
              <a:gd name="T53" fmla="*/ 233 h 506"/>
              <a:gd name="T54" fmla="*/ 268 w 506"/>
              <a:gd name="T55" fmla="*/ 9 h 506"/>
              <a:gd name="T56" fmla="*/ 234 w 506"/>
              <a:gd name="T57" fmla="*/ 9 h 506"/>
              <a:gd name="T58" fmla="*/ 10 w 506"/>
              <a:gd name="T59" fmla="*/ 237 h 506"/>
              <a:gd name="T60" fmla="*/ 10 w 506"/>
              <a:gd name="T61" fmla="*/ 27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6" h="506">
                <a:moveTo>
                  <a:pt x="10" y="272"/>
                </a:moveTo>
                <a:cubicBezTo>
                  <a:pt x="88" y="348"/>
                  <a:pt x="88" y="348"/>
                  <a:pt x="88" y="348"/>
                </a:cubicBezTo>
                <a:cubicBezTo>
                  <a:pt x="93" y="354"/>
                  <a:pt x="102" y="349"/>
                  <a:pt x="100" y="342"/>
                </a:cubicBezTo>
                <a:cubicBezTo>
                  <a:pt x="100" y="341"/>
                  <a:pt x="100" y="341"/>
                  <a:pt x="100" y="341"/>
                </a:cubicBezTo>
                <a:cubicBezTo>
                  <a:pt x="96" y="318"/>
                  <a:pt x="102" y="298"/>
                  <a:pt x="117" y="287"/>
                </a:cubicBezTo>
                <a:cubicBezTo>
                  <a:pt x="132" y="276"/>
                  <a:pt x="154" y="275"/>
                  <a:pt x="176" y="286"/>
                </a:cubicBezTo>
                <a:cubicBezTo>
                  <a:pt x="185" y="290"/>
                  <a:pt x="194" y="296"/>
                  <a:pt x="202" y="304"/>
                </a:cubicBezTo>
                <a:cubicBezTo>
                  <a:pt x="210" y="312"/>
                  <a:pt x="217" y="321"/>
                  <a:pt x="222" y="331"/>
                </a:cubicBezTo>
                <a:cubicBezTo>
                  <a:pt x="232" y="352"/>
                  <a:pt x="232" y="374"/>
                  <a:pt x="221" y="389"/>
                </a:cubicBezTo>
                <a:cubicBezTo>
                  <a:pt x="210" y="404"/>
                  <a:pt x="191" y="411"/>
                  <a:pt x="167" y="407"/>
                </a:cubicBezTo>
                <a:cubicBezTo>
                  <a:pt x="167" y="407"/>
                  <a:pt x="167" y="407"/>
                  <a:pt x="167" y="407"/>
                </a:cubicBezTo>
                <a:cubicBezTo>
                  <a:pt x="160" y="406"/>
                  <a:pt x="155" y="415"/>
                  <a:pt x="161" y="420"/>
                </a:cubicBezTo>
                <a:cubicBezTo>
                  <a:pt x="238" y="496"/>
                  <a:pt x="238" y="496"/>
                  <a:pt x="238" y="496"/>
                </a:cubicBezTo>
                <a:cubicBezTo>
                  <a:pt x="248" y="506"/>
                  <a:pt x="263" y="505"/>
                  <a:pt x="273" y="496"/>
                </a:cubicBezTo>
                <a:cubicBezTo>
                  <a:pt x="356" y="411"/>
                  <a:pt x="356" y="411"/>
                  <a:pt x="356" y="411"/>
                </a:cubicBezTo>
                <a:cubicBezTo>
                  <a:pt x="367" y="400"/>
                  <a:pt x="387" y="405"/>
                  <a:pt x="391" y="421"/>
                </a:cubicBezTo>
                <a:cubicBezTo>
                  <a:pt x="392" y="427"/>
                  <a:pt x="393" y="433"/>
                  <a:pt x="392" y="440"/>
                </a:cubicBezTo>
                <a:cubicBezTo>
                  <a:pt x="389" y="453"/>
                  <a:pt x="391" y="469"/>
                  <a:pt x="402" y="477"/>
                </a:cubicBezTo>
                <a:cubicBezTo>
                  <a:pt x="414" y="485"/>
                  <a:pt x="431" y="482"/>
                  <a:pt x="443" y="476"/>
                </a:cubicBezTo>
                <a:cubicBezTo>
                  <a:pt x="450" y="472"/>
                  <a:pt x="458" y="467"/>
                  <a:pt x="464" y="460"/>
                </a:cubicBezTo>
                <a:cubicBezTo>
                  <a:pt x="471" y="453"/>
                  <a:pt x="476" y="446"/>
                  <a:pt x="480" y="438"/>
                </a:cubicBezTo>
                <a:cubicBezTo>
                  <a:pt x="486" y="426"/>
                  <a:pt x="489" y="409"/>
                  <a:pt x="480" y="397"/>
                </a:cubicBezTo>
                <a:cubicBezTo>
                  <a:pt x="472" y="386"/>
                  <a:pt x="456" y="385"/>
                  <a:pt x="443" y="388"/>
                </a:cubicBezTo>
                <a:cubicBezTo>
                  <a:pt x="436" y="389"/>
                  <a:pt x="430" y="389"/>
                  <a:pt x="424" y="387"/>
                </a:cubicBezTo>
                <a:cubicBezTo>
                  <a:pt x="408" y="384"/>
                  <a:pt x="402" y="364"/>
                  <a:pt x="414" y="352"/>
                </a:cubicBezTo>
                <a:cubicBezTo>
                  <a:pt x="497" y="268"/>
                  <a:pt x="497" y="268"/>
                  <a:pt x="497" y="268"/>
                </a:cubicBezTo>
                <a:cubicBezTo>
                  <a:pt x="506" y="258"/>
                  <a:pt x="506" y="243"/>
                  <a:pt x="496" y="233"/>
                </a:cubicBezTo>
                <a:cubicBezTo>
                  <a:pt x="268" y="9"/>
                  <a:pt x="268" y="9"/>
                  <a:pt x="268" y="9"/>
                </a:cubicBezTo>
                <a:cubicBezTo>
                  <a:pt x="259" y="0"/>
                  <a:pt x="243" y="0"/>
                  <a:pt x="234" y="9"/>
                </a:cubicBezTo>
                <a:cubicBezTo>
                  <a:pt x="10" y="237"/>
                  <a:pt x="10" y="237"/>
                  <a:pt x="10" y="237"/>
                </a:cubicBezTo>
                <a:cubicBezTo>
                  <a:pt x="0" y="247"/>
                  <a:pt x="0" y="263"/>
                  <a:pt x="10" y="272"/>
                </a:cubicBezTo>
                <a:close/>
              </a:path>
            </a:pathLst>
          </a:custGeom>
          <a:solidFill>
            <a:srgbClr val="608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 name="Puzzle 02"/>
          <p:cNvSpPr>
            <a:spLocks/>
          </p:cNvSpPr>
          <p:nvPr/>
        </p:nvSpPr>
        <p:spPr bwMode="auto">
          <a:xfrm>
            <a:off x="4417219" y="2475310"/>
            <a:ext cx="1370409" cy="1051322"/>
          </a:xfrm>
          <a:custGeom>
            <a:avLst/>
            <a:gdLst>
              <a:gd name="T0" fmla="*/ 24 w 480"/>
              <a:gd name="T1" fmla="*/ 368 h 368"/>
              <a:gd name="T2" fmla="*/ 133 w 480"/>
              <a:gd name="T3" fmla="*/ 368 h 368"/>
              <a:gd name="T4" fmla="*/ 137 w 480"/>
              <a:gd name="T5" fmla="*/ 354 h 368"/>
              <a:gd name="T6" fmla="*/ 137 w 480"/>
              <a:gd name="T7" fmla="*/ 354 h 368"/>
              <a:gd name="T8" fmla="*/ 111 w 480"/>
              <a:gd name="T9" fmla="*/ 304 h 368"/>
              <a:gd name="T10" fmla="*/ 152 w 480"/>
              <a:gd name="T11" fmla="*/ 262 h 368"/>
              <a:gd name="T12" fmla="*/ 184 w 480"/>
              <a:gd name="T13" fmla="*/ 256 h 368"/>
              <a:gd name="T14" fmla="*/ 216 w 480"/>
              <a:gd name="T15" fmla="*/ 262 h 368"/>
              <a:gd name="T16" fmla="*/ 257 w 480"/>
              <a:gd name="T17" fmla="*/ 304 h 368"/>
              <a:gd name="T18" fmla="*/ 231 w 480"/>
              <a:gd name="T19" fmla="*/ 354 h 368"/>
              <a:gd name="T20" fmla="*/ 231 w 480"/>
              <a:gd name="T21" fmla="*/ 354 h 368"/>
              <a:gd name="T22" fmla="*/ 235 w 480"/>
              <a:gd name="T23" fmla="*/ 368 h 368"/>
              <a:gd name="T24" fmla="*/ 344 w 480"/>
              <a:gd name="T25" fmla="*/ 368 h 368"/>
              <a:gd name="T26" fmla="*/ 368 w 480"/>
              <a:gd name="T27" fmla="*/ 344 h 368"/>
              <a:gd name="T28" fmla="*/ 368 w 480"/>
              <a:gd name="T29" fmla="*/ 225 h 368"/>
              <a:gd name="T30" fmla="*/ 400 w 480"/>
              <a:gd name="T31" fmla="*/ 207 h 368"/>
              <a:gd name="T32" fmla="*/ 414 w 480"/>
              <a:gd name="T33" fmla="*/ 220 h 368"/>
              <a:gd name="T34" fmla="*/ 447 w 480"/>
              <a:gd name="T35" fmla="*/ 240 h 368"/>
              <a:gd name="T36" fmla="*/ 476 w 480"/>
              <a:gd name="T37" fmla="*/ 210 h 368"/>
              <a:gd name="T38" fmla="*/ 480 w 480"/>
              <a:gd name="T39" fmla="*/ 184 h 368"/>
              <a:gd name="T40" fmla="*/ 476 w 480"/>
              <a:gd name="T41" fmla="*/ 158 h 368"/>
              <a:gd name="T42" fmla="*/ 447 w 480"/>
              <a:gd name="T43" fmla="*/ 128 h 368"/>
              <a:gd name="T44" fmla="*/ 414 w 480"/>
              <a:gd name="T45" fmla="*/ 147 h 368"/>
              <a:gd name="T46" fmla="*/ 400 w 480"/>
              <a:gd name="T47" fmla="*/ 161 h 368"/>
              <a:gd name="T48" fmla="*/ 368 w 480"/>
              <a:gd name="T49" fmla="*/ 143 h 368"/>
              <a:gd name="T50" fmla="*/ 368 w 480"/>
              <a:gd name="T51" fmla="*/ 24 h 368"/>
              <a:gd name="T52" fmla="*/ 344 w 480"/>
              <a:gd name="T53" fmla="*/ 0 h 368"/>
              <a:gd name="T54" fmla="*/ 24 w 480"/>
              <a:gd name="T55" fmla="*/ 0 h 368"/>
              <a:gd name="T56" fmla="*/ 0 w 480"/>
              <a:gd name="T57" fmla="*/ 24 h 368"/>
              <a:gd name="T58" fmla="*/ 0 w 480"/>
              <a:gd name="T59" fmla="*/ 344 h 368"/>
              <a:gd name="T60" fmla="*/ 24 w 480"/>
              <a:gd name="T6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368">
                <a:moveTo>
                  <a:pt x="24" y="368"/>
                </a:moveTo>
                <a:cubicBezTo>
                  <a:pt x="133" y="368"/>
                  <a:pt x="133" y="368"/>
                  <a:pt x="133" y="368"/>
                </a:cubicBezTo>
                <a:cubicBezTo>
                  <a:pt x="140" y="368"/>
                  <a:pt x="143" y="359"/>
                  <a:pt x="137" y="354"/>
                </a:cubicBezTo>
                <a:cubicBezTo>
                  <a:pt x="137" y="354"/>
                  <a:pt x="137" y="354"/>
                  <a:pt x="137" y="354"/>
                </a:cubicBezTo>
                <a:cubicBezTo>
                  <a:pt x="118" y="340"/>
                  <a:pt x="108" y="322"/>
                  <a:pt x="111" y="304"/>
                </a:cubicBezTo>
                <a:cubicBezTo>
                  <a:pt x="114" y="285"/>
                  <a:pt x="129" y="269"/>
                  <a:pt x="152" y="262"/>
                </a:cubicBezTo>
                <a:cubicBezTo>
                  <a:pt x="162" y="258"/>
                  <a:pt x="173" y="256"/>
                  <a:pt x="184" y="256"/>
                </a:cubicBezTo>
                <a:cubicBezTo>
                  <a:pt x="195" y="256"/>
                  <a:pt x="206" y="258"/>
                  <a:pt x="216" y="262"/>
                </a:cubicBezTo>
                <a:cubicBezTo>
                  <a:pt x="239" y="269"/>
                  <a:pt x="254" y="285"/>
                  <a:pt x="257" y="304"/>
                </a:cubicBezTo>
                <a:cubicBezTo>
                  <a:pt x="260" y="322"/>
                  <a:pt x="250" y="340"/>
                  <a:pt x="231" y="354"/>
                </a:cubicBezTo>
                <a:cubicBezTo>
                  <a:pt x="231" y="354"/>
                  <a:pt x="231" y="354"/>
                  <a:pt x="231" y="354"/>
                </a:cubicBezTo>
                <a:cubicBezTo>
                  <a:pt x="225" y="359"/>
                  <a:pt x="228" y="368"/>
                  <a:pt x="235" y="368"/>
                </a:cubicBezTo>
                <a:cubicBezTo>
                  <a:pt x="344" y="368"/>
                  <a:pt x="344" y="368"/>
                  <a:pt x="344" y="368"/>
                </a:cubicBezTo>
                <a:cubicBezTo>
                  <a:pt x="357" y="368"/>
                  <a:pt x="368" y="357"/>
                  <a:pt x="368" y="344"/>
                </a:cubicBezTo>
                <a:cubicBezTo>
                  <a:pt x="368" y="225"/>
                  <a:pt x="368" y="225"/>
                  <a:pt x="368" y="225"/>
                </a:cubicBezTo>
                <a:cubicBezTo>
                  <a:pt x="368" y="209"/>
                  <a:pt x="386" y="199"/>
                  <a:pt x="400" y="207"/>
                </a:cubicBezTo>
                <a:cubicBezTo>
                  <a:pt x="405" y="210"/>
                  <a:pt x="410" y="215"/>
                  <a:pt x="414" y="220"/>
                </a:cubicBezTo>
                <a:cubicBezTo>
                  <a:pt x="421" y="231"/>
                  <a:pt x="434" y="242"/>
                  <a:pt x="447" y="240"/>
                </a:cubicBezTo>
                <a:cubicBezTo>
                  <a:pt x="462" y="237"/>
                  <a:pt x="471" y="223"/>
                  <a:pt x="476" y="210"/>
                </a:cubicBezTo>
                <a:cubicBezTo>
                  <a:pt x="479" y="202"/>
                  <a:pt x="480" y="193"/>
                  <a:pt x="480" y="184"/>
                </a:cubicBezTo>
                <a:cubicBezTo>
                  <a:pt x="480" y="175"/>
                  <a:pt x="479" y="165"/>
                  <a:pt x="476" y="158"/>
                </a:cubicBezTo>
                <a:cubicBezTo>
                  <a:pt x="471" y="145"/>
                  <a:pt x="462" y="131"/>
                  <a:pt x="447" y="128"/>
                </a:cubicBezTo>
                <a:cubicBezTo>
                  <a:pt x="434" y="126"/>
                  <a:pt x="421" y="137"/>
                  <a:pt x="414" y="147"/>
                </a:cubicBezTo>
                <a:cubicBezTo>
                  <a:pt x="410" y="153"/>
                  <a:pt x="405" y="157"/>
                  <a:pt x="400" y="161"/>
                </a:cubicBezTo>
                <a:cubicBezTo>
                  <a:pt x="386" y="169"/>
                  <a:pt x="368" y="159"/>
                  <a:pt x="368" y="143"/>
                </a:cubicBezTo>
                <a:cubicBezTo>
                  <a:pt x="368" y="24"/>
                  <a:pt x="368" y="24"/>
                  <a:pt x="368" y="24"/>
                </a:cubicBezTo>
                <a:cubicBezTo>
                  <a:pt x="368" y="11"/>
                  <a:pt x="357" y="0"/>
                  <a:pt x="344" y="0"/>
                </a:cubicBezTo>
                <a:cubicBezTo>
                  <a:pt x="24" y="0"/>
                  <a:pt x="24" y="0"/>
                  <a:pt x="24" y="0"/>
                </a:cubicBezTo>
                <a:cubicBezTo>
                  <a:pt x="11" y="0"/>
                  <a:pt x="0" y="11"/>
                  <a:pt x="0" y="24"/>
                </a:cubicBezTo>
                <a:cubicBezTo>
                  <a:pt x="0" y="344"/>
                  <a:pt x="0" y="344"/>
                  <a:pt x="0" y="344"/>
                </a:cubicBezTo>
                <a:cubicBezTo>
                  <a:pt x="0" y="357"/>
                  <a:pt x="11" y="368"/>
                  <a:pt x="24" y="368"/>
                </a:cubicBezTo>
                <a:close/>
              </a:path>
            </a:pathLst>
          </a:custGeom>
          <a:solidFill>
            <a:srgbClr val="4A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Puzzle 01"/>
          <p:cNvSpPr>
            <a:spLocks/>
          </p:cNvSpPr>
          <p:nvPr/>
        </p:nvSpPr>
        <p:spPr bwMode="auto">
          <a:xfrm>
            <a:off x="4417219" y="3258741"/>
            <a:ext cx="1050131" cy="1370410"/>
          </a:xfrm>
          <a:custGeom>
            <a:avLst/>
            <a:gdLst>
              <a:gd name="T0" fmla="*/ 368 w 368"/>
              <a:gd name="T1" fmla="*/ 456 h 480"/>
              <a:gd name="T2" fmla="*/ 368 w 368"/>
              <a:gd name="T3" fmla="*/ 347 h 480"/>
              <a:gd name="T4" fmla="*/ 354 w 368"/>
              <a:gd name="T5" fmla="*/ 343 h 480"/>
              <a:gd name="T6" fmla="*/ 354 w 368"/>
              <a:gd name="T7" fmla="*/ 343 h 480"/>
              <a:gd name="T8" fmla="*/ 304 w 368"/>
              <a:gd name="T9" fmla="*/ 369 h 480"/>
              <a:gd name="T10" fmla="*/ 262 w 368"/>
              <a:gd name="T11" fmla="*/ 328 h 480"/>
              <a:gd name="T12" fmla="*/ 256 w 368"/>
              <a:gd name="T13" fmla="*/ 296 h 480"/>
              <a:gd name="T14" fmla="*/ 262 w 368"/>
              <a:gd name="T15" fmla="*/ 264 h 480"/>
              <a:gd name="T16" fmla="*/ 304 w 368"/>
              <a:gd name="T17" fmla="*/ 223 h 480"/>
              <a:gd name="T18" fmla="*/ 354 w 368"/>
              <a:gd name="T19" fmla="*/ 249 h 480"/>
              <a:gd name="T20" fmla="*/ 354 w 368"/>
              <a:gd name="T21" fmla="*/ 249 h 480"/>
              <a:gd name="T22" fmla="*/ 368 w 368"/>
              <a:gd name="T23" fmla="*/ 245 h 480"/>
              <a:gd name="T24" fmla="*/ 368 w 368"/>
              <a:gd name="T25" fmla="*/ 136 h 480"/>
              <a:gd name="T26" fmla="*/ 344 w 368"/>
              <a:gd name="T27" fmla="*/ 112 h 480"/>
              <a:gd name="T28" fmla="*/ 225 w 368"/>
              <a:gd name="T29" fmla="*/ 112 h 480"/>
              <a:gd name="T30" fmla="*/ 207 w 368"/>
              <a:gd name="T31" fmla="*/ 80 h 480"/>
              <a:gd name="T32" fmla="*/ 221 w 368"/>
              <a:gd name="T33" fmla="*/ 66 h 480"/>
              <a:gd name="T34" fmla="*/ 240 w 368"/>
              <a:gd name="T35" fmla="*/ 33 h 480"/>
              <a:gd name="T36" fmla="*/ 210 w 368"/>
              <a:gd name="T37" fmla="*/ 4 h 480"/>
              <a:gd name="T38" fmla="*/ 184 w 368"/>
              <a:gd name="T39" fmla="*/ 0 h 480"/>
              <a:gd name="T40" fmla="*/ 158 w 368"/>
              <a:gd name="T41" fmla="*/ 4 h 480"/>
              <a:gd name="T42" fmla="*/ 128 w 368"/>
              <a:gd name="T43" fmla="*/ 33 h 480"/>
              <a:gd name="T44" fmla="*/ 147 w 368"/>
              <a:gd name="T45" fmla="*/ 66 h 480"/>
              <a:gd name="T46" fmla="*/ 161 w 368"/>
              <a:gd name="T47" fmla="*/ 80 h 480"/>
              <a:gd name="T48" fmla="*/ 143 w 368"/>
              <a:gd name="T49" fmla="*/ 112 h 480"/>
              <a:gd name="T50" fmla="*/ 24 w 368"/>
              <a:gd name="T51" fmla="*/ 112 h 480"/>
              <a:gd name="T52" fmla="*/ 0 w 368"/>
              <a:gd name="T53" fmla="*/ 136 h 480"/>
              <a:gd name="T54" fmla="*/ 0 w 368"/>
              <a:gd name="T55" fmla="*/ 456 h 480"/>
              <a:gd name="T56" fmla="*/ 24 w 368"/>
              <a:gd name="T57" fmla="*/ 480 h 480"/>
              <a:gd name="T58" fmla="*/ 344 w 368"/>
              <a:gd name="T59" fmla="*/ 480 h 480"/>
              <a:gd name="T60" fmla="*/ 368 w 368"/>
              <a:gd name="T61" fmla="*/ 4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8" h="480">
                <a:moveTo>
                  <a:pt x="368" y="456"/>
                </a:moveTo>
                <a:cubicBezTo>
                  <a:pt x="368" y="347"/>
                  <a:pt x="368" y="347"/>
                  <a:pt x="368" y="347"/>
                </a:cubicBezTo>
                <a:cubicBezTo>
                  <a:pt x="368" y="340"/>
                  <a:pt x="359" y="337"/>
                  <a:pt x="354" y="343"/>
                </a:cubicBezTo>
                <a:cubicBezTo>
                  <a:pt x="354" y="343"/>
                  <a:pt x="354" y="343"/>
                  <a:pt x="354" y="343"/>
                </a:cubicBezTo>
                <a:cubicBezTo>
                  <a:pt x="340" y="362"/>
                  <a:pt x="322" y="372"/>
                  <a:pt x="304" y="369"/>
                </a:cubicBezTo>
                <a:cubicBezTo>
                  <a:pt x="285" y="366"/>
                  <a:pt x="270" y="351"/>
                  <a:pt x="262" y="328"/>
                </a:cubicBezTo>
                <a:cubicBezTo>
                  <a:pt x="258" y="318"/>
                  <a:pt x="256" y="307"/>
                  <a:pt x="256" y="296"/>
                </a:cubicBezTo>
                <a:cubicBezTo>
                  <a:pt x="256" y="285"/>
                  <a:pt x="258" y="274"/>
                  <a:pt x="262" y="264"/>
                </a:cubicBezTo>
                <a:cubicBezTo>
                  <a:pt x="270" y="241"/>
                  <a:pt x="285" y="226"/>
                  <a:pt x="304" y="223"/>
                </a:cubicBezTo>
                <a:cubicBezTo>
                  <a:pt x="322" y="220"/>
                  <a:pt x="340" y="230"/>
                  <a:pt x="354" y="249"/>
                </a:cubicBezTo>
                <a:cubicBezTo>
                  <a:pt x="354" y="249"/>
                  <a:pt x="354" y="249"/>
                  <a:pt x="354" y="249"/>
                </a:cubicBezTo>
                <a:cubicBezTo>
                  <a:pt x="359" y="255"/>
                  <a:pt x="368" y="252"/>
                  <a:pt x="368" y="245"/>
                </a:cubicBezTo>
                <a:cubicBezTo>
                  <a:pt x="368" y="136"/>
                  <a:pt x="368" y="136"/>
                  <a:pt x="368" y="136"/>
                </a:cubicBezTo>
                <a:cubicBezTo>
                  <a:pt x="368" y="123"/>
                  <a:pt x="357" y="112"/>
                  <a:pt x="344" y="112"/>
                </a:cubicBezTo>
                <a:cubicBezTo>
                  <a:pt x="225" y="112"/>
                  <a:pt x="225" y="112"/>
                  <a:pt x="225" y="112"/>
                </a:cubicBezTo>
                <a:cubicBezTo>
                  <a:pt x="209" y="112"/>
                  <a:pt x="199" y="94"/>
                  <a:pt x="207" y="80"/>
                </a:cubicBezTo>
                <a:cubicBezTo>
                  <a:pt x="211" y="75"/>
                  <a:pt x="215" y="70"/>
                  <a:pt x="221" y="66"/>
                </a:cubicBezTo>
                <a:cubicBezTo>
                  <a:pt x="231" y="59"/>
                  <a:pt x="242" y="46"/>
                  <a:pt x="240" y="33"/>
                </a:cubicBezTo>
                <a:cubicBezTo>
                  <a:pt x="237" y="18"/>
                  <a:pt x="223" y="9"/>
                  <a:pt x="210" y="4"/>
                </a:cubicBezTo>
                <a:cubicBezTo>
                  <a:pt x="202" y="1"/>
                  <a:pt x="193" y="0"/>
                  <a:pt x="184" y="0"/>
                </a:cubicBezTo>
                <a:cubicBezTo>
                  <a:pt x="175" y="0"/>
                  <a:pt x="166" y="1"/>
                  <a:pt x="158" y="4"/>
                </a:cubicBezTo>
                <a:cubicBezTo>
                  <a:pt x="145" y="9"/>
                  <a:pt x="131" y="18"/>
                  <a:pt x="128" y="33"/>
                </a:cubicBezTo>
                <a:cubicBezTo>
                  <a:pt x="126" y="46"/>
                  <a:pt x="137" y="59"/>
                  <a:pt x="147" y="66"/>
                </a:cubicBezTo>
                <a:cubicBezTo>
                  <a:pt x="153" y="70"/>
                  <a:pt x="157" y="75"/>
                  <a:pt x="161" y="80"/>
                </a:cubicBezTo>
                <a:cubicBezTo>
                  <a:pt x="169" y="94"/>
                  <a:pt x="159" y="112"/>
                  <a:pt x="143" y="112"/>
                </a:cubicBezTo>
                <a:cubicBezTo>
                  <a:pt x="24" y="112"/>
                  <a:pt x="24" y="112"/>
                  <a:pt x="24" y="112"/>
                </a:cubicBezTo>
                <a:cubicBezTo>
                  <a:pt x="11" y="112"/>
                  <a:pt x="0" y="123"/>
                  <a:pt x="0" y="136"/>
                </a:cubicBezTo>
                <a:cubicBezTo>
                  <a:pt x="0" y="456"/>
                  <a:pt x="0" y="456"/>
                  <a:pt x="0" y="456"/>
                </a:cubicBezTo>
                <a:cubicBezTo>
                  <a:pt x="0" y="469"/>
                  <a:pt x="11" y="480"/>
                  <a:pt x="24" y="480"/>
                </a:cubicBezTo>
                <a:cubicBezTo>
                  <a:pt x="344" y="480"/>
                  <a:pt x="344" y="480"/>
                  <a:pt x="344" y="480"/>
                </a:cubicBezTo>
                <a:cubicBezTo>
                  <a:pt x="357" y="480"/>
                  <a:pt x="368" y="469"/>
                  <a:pt x="368" y="456"/>
                </a:cubicBezTo>
                <a:close/>
              </a:path>
            </a:pathLst>
          </a:custGeom>
          <a:solidFill>
            <a:srgbClr val="8A87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Puzzle"/>
          <p:cNvSpPr>
            <a:spLocks/>
          </p:cNvSpPr>
          <p:nvPr/>
        </p:nvSpPr>
        <p:spPr bwMode="auto">
          <a:xfrm>
            <a:off x="5199460" y="3577829"/>
            <a:ext cx="1372790" cy="1051322"/>
          </a:xfrm>
          <a:custGeom>
            <a:avLst/>
            <a:gdLst>
              <a:gd name="T0" fmla="*/ 456 w 481"/>
              <a:gd name="T1" fmla="*/ 0 h 368"/>
              <a:gd name="T2" fmla="*/ 348 w 481"/>
              <a:gd name="T3" fmla="*/ 0 h 368"/>
              <a:gd name="T4" fmla="*/ 343 w 481"/>
              <a:gd name="T5" fmla="*/ 14 h 368"/>
              <a:gd name="T6" fmla="*/ 343 w 481"/>
              <a:gd name="T7" fmla="*/ 14 h 368"/>
              <a:gd name="T8" fmla="*/ 370 w 481"/>
              <a:gd name="T9" fmla="*/ 64 h 368"/>
              <a:gd name="T10" fmla="*/ 329 w 481"/>
              <a:gd name="T11" fmla="*/ 106 h 368"/>
              <a:gd name="T12" fmla="*/ 297 w 481"/>
              <a:gd name="T13" fmla="*/ 112 h 368"/>
              <a:gd name="T14" fmla="*/ 264 w 481"/>
              <a:gd name="T15" fmla="*/ 106 h 368"/>
              <a:gd name="T16" fmla="*/ 224 w 481"/>
              <a:gd name="T17" fmla="*/ 64 h 368"/>
              <a:gd name="T18" fmla="*/ 250 w 481"/>
              <a:gd name="T19" fmla="*/ 14 h 368"/>
              <a:gd name="T20" fmla="*/ 250 w 481"/>
              <a:gd name="T21" fmla="*/ 14 h 368"/>
              <a:gd name="T22" fmla="*/ 245 w 481"/>
              <a:gd name="T23" fmla="*/ 0 h 368"/>
              <a:gd name="T24" fmla="*/ 137 w 481"/>
              <a:gd name="T25" fmla="*/ 0 h 368"/>
              <a:gd name="T26" fmla="*/ 112 w 481"/>
              <a:gd name="T27" fmla="*/ 24 h 368"/>
              <a:gd name="T28" fmla="*/ 112 w 481"/>
              <a:gd name="T29" fmla="*/ 143 h 368"/>
              <a:gd name="T30" fmla="*/ 81 w 481"/>
              <a:gd name="T31" fmla="*/ 161 h 368"/>
              <a:gd name="T32" fmla="*/ 67 w 481"/>
              <a:gd name="T33" fmla="*/ 147 h 368"/>
              <a:gd name="T34" fmla="*/ 33 w 481"/>
              <a:gd name="T35" fmla="*/ 128 h 368"/>
              <a:gd name="T36" fmla="*/ 5 w 481"/>
              <a:gd name="T37" fmla="*/ 158 h 368"/>
              <a:gd name="T38" fmla="*/ 0 w 481"/>
              <a:gd name="T39" fmla="*/ 184 h 368"/>
              <a:gd name="T40" fmla="*/ 5 w 481"/>
              <a:gd name="T41" fmla="*/ 210 h 368"/>
              <a:gd name="T42" fmla="*/ 33 w 481"/>
              <a:gd name="T43" fmla="*/ 240 h 368"/>
              <a:gd name="T44" fmla="*/ 67 w 481"/>
              <a:gd name="T45" fmla="*/ 221 h 368"/>
              <a:gd name="T46" fmla="*/ 81 w 481"/>
              <a:gd name="T47" fmla="*/ 207 h 368"/>
              <a:gd name="T48" fmla="*/ 112 w 481"/>
              <a:gd name="T49" fmla="*/ 225 h 368"/>
              <a:gd name="T50" fmla="*/ 112 w 481"/>
              <a:gd name="T51" fmla="*/ 344 h 368"/>
              <a:gd name="T52" fmla="*/ 137 w 481"/>
              <a:gd name="T53" fmla="*/ 368 h 368"/>
              <a:gd name="T54" fmla="*/ 456 w 481"/>
              <a:gd name="T55" fmla="*/ 368 h 368"/>
              <a:gd name="T56" fmla="*/ 481 w 481"/>
              <a:gd name="T57" fmla="*/ 344 h 368"/>
              <a:gd name="T58" fmla="*/ 481 w 481"/>
              <a:gd name="T59" fmla="*/ 24 h 368"/>
              <a:gd name="T60" fmla="*/ 456 w 481"/>
              <a:gd name="T61"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1" h="368">
                <a:moveTo>
                  <a:pt x="456" y="0"/>
                </a:moveTo>
                <a:cubicBezTo>
                  <a:pt x="348" y="0"/>
                  <a:pt x="348" y="0"/>
                  <a:pt x="348" y="0"/>
                </a:cubicBezTo>
                <a:cubicBezTo>
                  <a:pt x="340" y="0"/>
                  <a:pt x="337" y="9"/>
                  <a:pt x="343" y="14"/>
                </a:cubicBezTo>
                <a:cubicBezTo>
                  <a:pt x="343" y="14"/>
                  <a:pt x="343" y="14"/>
                  <a:pt x="343" y="14"/>
                </a:cubicBezTo>
                <a:cubicBezTo>
                  <a:pt x="363" y="27"/>
                  <a:pt x="372" y="46"/>
                  <a:pt x="370" y="64"/>
                </a:cubicBezTo>
                <a:cubicBezTo>
                  <a:pt x="366" y="83"/>
                  <a:pt x="351" y="98"/>
                  <a:pt x="329" y="106"/>
                </a:cubicBezTo>
                <a:cubicBezTo>
                  <a:pt x="319" y="110"/>
                  <a:pt x="308" y="112"/>
                  <a:pt x="297" y="112"/>
                </a:cubicBezTo>
                <a:cubicBezTo>
                  <a:pt x="285" y="112"/>
                  <a:pt x="274" y="110"/>
                  <a:pt x="264" y="106"/>
                </a:cubicBezTo>
                <a:cubicBezTo>
                  <a:pt x="242" y="98"/>
                  <a:pt x="227" y="83"/>
                  <a:pt x="224" y="64"/>
                </a:cubicBezTo>
                <a:cubicBezTo>
                  <a:pt x="221" y="46"/>
                  <a:pt x="230" y="28"/>
                  <a:pt x="250" y="14"/>
                </a:cubicBezTo>
                <a:cubicBezTo>
                  <a:pt x="250" y="14"/>
                  <a:pt x="250" y="14"/>
                  <a:pt x="250" y="14"/>
                </a:cubicBezTo>
                <a:cubicBezTo>
                  <a:pt x="256" y="9"/>
                  <a:pt x="253" y="0"/>
                  <a:pt x="245" y="0"/>
                </a:cubicBezTo>
                <a:cubicBezTo>
                  <a:pt x="137" y="0"/>
                  <a:pt x="137" y="0"/>
                  <a:pt x="137" y="0"/>
                </a:cubicBezTo>
                <a:cubicBezTo>
                  <a:pt x="123" y="0"/>
                  <a:pt x="112" y="11"/>
                  <a:pt x="112" y="24"/>
                </a:cubicBezTo>
                <a:cubicBezTo>
                  <a:pt x="112" y="143"/>
                  <a:pt x="112" y="143"/>
                  <a:pt x="112" y="143"/>
                </a:cubicBezTo>
                <a:cubicBezTo>
                  <a:pt x="112" y="159"/>
                  <a:pt x="94" y="169"/>
                  <a:pt x="81" y="161"/>
                </a:cubicBezTo>
                <a:cubicBezTo>
                  <a:pt x="75" y="157"/>
                  <a:pt x="71" y="153"/>
                  <a:pt x="67" y="147"/>
                </a:cubicBezTo>
                <a:cubicBezTo>
                  <a:pt x="59" y="137"/>
                  <a:pt x="47" y="126"/>
                  <a:pt x="33" y="128"/>
                </a:cubicBezTo>
                <a:cubicBezTo>
                  <a:pt x="19" y="131"/>
                  <a:pt x="9" y="145"/>
                  <a:pt x="5" y="158"/>
                </a:cubicBezTo>
                <a:cubicBezTo>
                  <a:pt x="2" y="166"/>
                  <a:pt x="0" y="175"/>
                  <a:pt x="0" y="184"/>
                </a:cubicBezTo>
                <a:cubicBezTo>
                  <a:pt x="0" y="193"/>
                  <a:pt x="2" y="202"/>
                  <a:pt x="5" y="210"/>
                </a:cubicBezTo>
                <a:cubicBezTo>
                  <a:pt x="9" y="223"/>
                  <a:pt x="19" y="237"/>
                  <a:pt x="33" y="240"/>
                </a:cubicBezTo>
                <a:cubicBezTo>
                  <a:pt x="47" y="242"/>
                  <a:pt x="59" y="231"/>
                  <a:pt x="67" y="221"/>
                </a:cubicBezTo>
                <a:cubicBezTo>
                  <a:pt x="71" y="215"/>
                  <a:pt x="75" y="211"/>
                  <a:pt x="81" y="207"/>
                </a:cubicBezTo>
                <a:cubicBezTo>
                  <a:pt x="94" y="199"/>
                  <a:pt x="112" y="209"/>
                  <a:pt x="112" y="225"/>
                </a:cubicBezTo>
                <a:cubicBezTo>
                  <a:pt x="112" y="344"/>
                  <a:pt x="112" y="344"/>
                  <a:pt x="112" y="344"/>
                </a:cubicBezTo>
                <a:cubicBezTo>
                  <a:pt x="112" y="357"/>
                  <a:pt x="123" y="368"/>
                  <a:pt x="137" y="368"/>
                </a:cubicBezTo>
                <a:cubicBezTo>
                  <a:pt x="456" y="368"/>
                  <a:pt x="456" y="368"/>
                  <a:pt x="456" y="368"/>
                </a:cubicBezTo>
                <a:cubicBezTo>
                  <a:pt x="470" y="368"/>
                  <a:pt x="481" y="357"/>
                  <a:pt x="481" y="344"/>
                </a:cubicBezTo>
                <a:cubicBezTo>
                  <a:pt x="481" y="24"/>
                  <a:pt x="481" y="24"/>
                  <a:pt x="481" y="24"/>
                </a:cubicBezTo>
                <a:cubicBezTo>
                  <a:pt x="481" y="11"/>
                  <a:pt x="470" y="0"/>
                  <a:pt x="456" y="0"/>
                </a:cubicBezTo>
                <a:close/>
              </a:path>
            </a:pathLst>
          </a:custGeom>
          <a:solidFill>
            <a:srgbClr val="605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82" name="Man"/>
          <p:cNvGrpSpPr/>
          <p:nvPr/>
        </p:nvGrpSpPr>
        <p:grpSpPr>
          <a:xfrm>
            <a:off x="3362325" y="3175398"/>
            <a:ext cx="1066800" cy="1602581"/>
            <a:chOff x="4483100" y="4233863"/>
            <a:chExt cx="1422400" cy="2136775"/>
          </a:xfrm>
        </p:grpSpPr>
        <p:sp>
          <p:nvSpPr>
            <p:cNvPr id="15" name="Freeform 15"/>
            <p:cNvSpPr>
              <a:spLocks/>
            </p:cNvSpPr>
            <p:nvPr/>
          </p:nvSpPr>
          <p:spPr bwMode="auto">
            <a:xfrm>
              <a:off x="5783263" y="4775200"/>
              <a:ext cx="111125" cy="228600"/>
            </a:xfrm>
            <a:custGeom>
              <a:avLst/>
              <a:gdLst>
                <a:gd name="T0" fmla="*/ 23 w 29"/>
                <a:gd name="T1" fmla="*/ 1 h 60"/>
                <a:gd name="T2" fmla="*/ 19 w 29"/>
                <a:gd name="T3" fmla="*/ 1 h 60"/>
                <a:gd name="T4" fmla="*/ 13 w 29"/>
                <a:gd name="T5" fmla="*/ 9 h 60"/>
                <a:gd name="T6" fmla="*/ 7 w 29"/>
                <a:gd name="T7" fmla="*/ 27 h 60"/>
                <a:gd name="T8" fmla="*/ 7 w 29"/>
                <a:gd name="T9" fmla="*/ 30 h 60"/>
                <a:gd name="T10" fmla="*/ 2 w 29"/>
                <a:gd name="T11" fmla="*/ 46 h 60"/>
                <a:gd name="T12" fmla="*/ 2 w 29"/>
                <a:gd name="T13" fmla="*/ 46 h 60"/>
                <a:gd name="T14" fmla="*/ 0 w 29"/>
                <a:gd name="T15" fmla="*/ 55 h 60"/>
                <a:gd name="T16" fmla="*/ 2 w 29"/>
                <a:gd name="T17" fmla="*/ 60 h 60"/>
                <a:gd name="T18" fmla="*/ 14 w 29"/>
                <a:gd name="T19" fmla="*/ 54 h 60"/>
                <a:gd name="T20" fmla="*/ 21 w 29"/>
                <a:gd name="T21" fmla="*/ 43 h 60"/>
                <a:gd name="T22" fmla="*/ 22 w 29"/>
                <a:gd name="T23" fmla="*/ 40 h 60"/>
                <a:gd name="T24" fmla="*/ 27 w 29"/>
                <a:gd name="T25" fmla="*/ 10 h 60"/>
                <a:gd name="T26" fmla="*/ 23 w 29"/>
                <a:gd name="T2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0">
                  <a:moveTo>
                    <a:pt x="23" y="1"/>
                  </a:moveTo>
                  <a:cubicBezTo>
                    <a:pt x="22" y="0"/>
                    <a:pt x="20" y="0"/>
                    <a:pt x="19" y="1"/>
                  </a:cubicBezTo>
                  <a:cubicBezTo>
                    <a:pt x="13" y="9"/>
                    <a:pt x="13" y="9"/>
                    <a:pt x="13" y="9"/>
                  </a:cubicBezTo>
                  <a:cubicBezTo>
                    <a:pt x="10" y="15"/>
                    <a:pt x="8" y="21"/>
                    <a:pt x="7" y="27"/>
                  </a:cubicBezTo>
                  <a:cubicBezTo>
                    <a:pt x="7" y="28"/>
                    <a:pt x="7" y="29"/>
                    <a:pt x="7" y="30"/>
                  </a:cubicBezTo>
                  <a:cubicBezTo>
                    <a:pt x="7" y="36"/>
                    <a:pt x="6" y="41"/>
                    <a:pt x="2" y="46"/>
                  </a:cubicBezTo>
                  <a:cubicBezTo>
                    <a:pt x="2" y="46"/>
                    <a:pt x="2" y="46"/>
                    <a:pt x="2" y="46"/>
                  </a:cubicBezTo>
                  <a:cubicBezTo>
                    <a:pt x="0" y="55"/>
                    <a:pt x="0" y="55"/>
                    <a:pt x="0" y="55"/>
                  </a:cubicBezTo>
                  <a:cubicBezTo>
                    <a:pt x="2" y="60"/>
                    <a:pt x="2" y="60"/>
                    <a:pt x="2" y="60"/>
                  </a:cubicBezTo>
                  <a:cubicBezTo>
                    <a:pt x="2" y="60"/>
                    <a:pt x="12" y="57"/>
                    <a:pt x="14" y="54"/>
                  </a:cubicBezTo>
                  <a:cubicBezTo>
                    <a:pt x="21" y="43"/>
                    <a:pt x="21" y="43"/>
                    <a:pt x="21" y="43"/>
                  </a:cubicBezTo>
                  <a:cubicBezTo>
                    <a:pt x="21" y="42"/>
                    <a:pt x="22" y="41"/>
                    <a:pt x="22" y="40"/>
                  </a:cubicBezTo>
                  <a:cubicBezTo>
                    <a:pt x="22" y="30"/>
                    <a:pt x="26" y="14"/>
                    <a:pt x="27" y="10"/>
                  </a:cubicBezTo>
                  <a:cubicBezTo>
                    <a:pt x="29" y="7"/>
                    <a:pt x="24" y="2"/>
                    <a:pt x="23" y="1"/>
                  </a:cubicBezTo>
                  <a:close/>
                </a:path>
              </a:pathLst>
            </a:custGeom>
            <a:solidFill>
              <a:srgbClr val="F5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5202238" y="4606925"/>
              <a:ext cx="600075" cy="400050"/>
            </a:xfrm>
            <a:custGeom>
              <a:avLst/>
              <a:gdLst>
                <a:gd name="T0" fmla="*/ 29 w 158"/>
                <a:gd name="T1" fmla="*/ 44 h 105"/>
                <a:gd name="T2" fmla="*/ 69 w 158"/>
                <a:gd name="T3" fmla="*/ 70 h 105"/>
                <a:gd name="T4" fmla="*/ 119 w 158"/>
                <a:gd name="T5" fmla="*/ 97 h 105"/>
                <a:gd name="T6" fmla="*/ 155 w 158"/>
                <a:gd name="T7" fmla="*/ 104 h 105"/>
                <a:gd name="T8" fmla="*/ 157 w 158"/>
                <a:gd name="T9" fmla="*/ 84 h 105"/>
                <a:gd name="T10" fmla="*/ 123 w 158"/>
                <a:gd name="T11" fmla="*/ 66 h 105"/>
                <a:gd name="T12" fmla="*/ 95 w 158"/>
                <a:gd name="T13" fmla="*/ 52 h 105"/>
                <a:gd name="T14" fmla="*/ 63 w 158"/>
                <a:gd name="T15" fmla="*/ 27 h 105"/>
                <a:gd name="T16" fmla="*/ 32 w 158"/>
                <a:gd name="T17" fmla="*/ 4 h 105"/>
                <a:gd name="T18" fmla="*/ 8 w 158"/>
                <a:gd name="T19" fmla="*/ 26 h 105"/>
                <a:gd name="T20" fmla="*/ 29 w 158"/>
                <a:gd name="T21"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5">
                  <a:moveTo>
                    <a:pt x="29" y="44"/>
                  </a:moveTo>
                  <a:cubicBezTo>
                    <a:pt x="42" y="53"/>
                    <a:pt x="66" y="68"/>
                    <a:pt x="69" y="70"/>
                  </a:cubicBezTo>
                  <a:cubicBezTo>
                    <a:pt x="72" y="72"/>
                    <a:pt x="105" y="95"/>
                    <a:pt x="119" y="97"/>
                  </a:cubicBezTo>
                  <a:cubicBezTo>
                    <a:pt x="134" y="102"/>
                    <a:pt x="151" y="105"/>
                    <a:pt x="155" y="104"/>
                  </a:cubicBezTo>
                  <a:cubicBezTo>
                    <a:pt x="158" y="92"/>
                    <a:pt x="158" y="87"/>
                    <a:pt x="157" y="84"/>
                  </a:cubicBezTo>
                  <a:cubicBezTo>
                    <a:pt x="152" y="81"/>
                    <a:pt x="127" y="68"/>
                    <a:pt x="123" y="66"/>
                  </a:cubicBezTo>
                  <a:cubicBezTo>
                    <a:pt x="119" y="65"/>
                    <a:pt x="100" y="56"/>
                    <a:pt x="95" y="52"/>
                  </a:cubicBezTo>
                  <a:cubicBezTo>
                    <a:pt x="89" y="47"/>
                    <a:pt x="67" y="32"/>
                    <a:pt x="63" y="27"/>
                  </a:cubicBezTo>
                  <a:cubicBezTo>
                    <a:pt x="60" y="23"/>
                    <a:pt x="34" y="4"/>
                    <a:pt x="32" y="4"/>
                  </a:cubicBezTo>
                  <a:cubicBezTo>
                    <a:pt x="31" y="3"/>
                    <a:pt x="0" y="0"/>
                    <a:pt x="8" y="26"/>
                  </a:cubicBezTo>
                  <a:cubicBezTo>
                    <a:pt x="17" y="39"/>
                    <a:pt x="29" y="44"/>
                    <a:pt x="29" y="44"/>
                  </a:cubicBezTo>
                  <a:close/>
                </a:path>
              </a:pathLst>
            </a:custGeom>
            <a:solidFill>
              <a:srgbClr val="324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5205413" y="6073775"/>
              <a:ext cx="346075" cy="182563"/>
            </a:xfrm>
            <a:custGeom>
              <a:avLst/>
              <a:gdLst>
                <a:gd name="T0" fmla="*/ 3 w 91"/>
                <a:gd name="T1" fmla="*/ 13 h 48"/>
                <a:gd name="T2" fmla="*/ 1 w 91"/>
                <a:gd name="T3" fmla="*/ 30 h 48"/>
                <a:gd name="T4" fmla="*/ 5 w 91"/>
                <a:gd name="T5" fmla="*/ 36 h 48"/>
                <a:gd name="T6" fmla="*/ 31 w 91"/>
                <a:gd name="T7" fmla="*/ 42 h 48"/>
                <a:gd name="T8" fmla="*/ 53 w 91"/>
                <a:gd name="T9" fmla="*/ 48 h 48"/>
                <a:gd name="T10" fmla="*/ 90 w 91"/>
                <a:gd name="T11" fmla="*/ 40 h 48"/>
                <a:gd name="T12" fmla="*/ 87 w 91"/>
                <a:gd name="T13" fmla="*/ 30 h 48"/>
                <a:gd name="T14" fmla="*/ 65 w 91"/>
                <a:gd name="T15" fmla="*/ 23 h 48"/>
                <a:gd name="T16" fmla="*/ 37 w 91"/>
                <a:gd name="T17" fmla="*/ 2 h 48"/>
                <a:gd name="T18" fmla="*/ 3 w 91"/>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48">
                  <a:moveTo>
                    <a:pt x="3" y="13"/>
                  </a:moveTo>
                  <a:cubicBezTo>
                    <a:pt x="2" y="15"/>
                    <a:pt x="1" y="24"/>
                    <a:pt x="1" y="30"/>
                  </a:cubicBezTo>
                  <a:cubicBezTo>
                    <a:pt x="0" y="33"/>
                    <a:pt x="2" y="35"/>
                    <a:pt x="5" y="36"/>
                  </a:cubicBezTo>
                  <a:cubicBezTo>
                    <a:pt x="14" y="40"/>
                    <a:pt x="24" y="41"/>
                    <a:pt x="31" y="42"/>
                  </a:cubicBezTo>
                  <a:cubicBezTo>
                    <a:pt x="39" y="42"/>
                    <a:pt x="49" y="48"/>
                    <a:pt x="53" y="48"/>
                  </a:cubicBezTo>
                  <a:cubicBezTo>
                    <a:pt x="57" y="48"/>
                    <a:pt x="83" y="48"/>
                    <a:pt x="90" y="40"/>
                  </a:cubicBezTo>
                  <a:cubicBezTo>
                    <a:pt x="91" y="36"/>
                    <a:pt x="91" y="32"/>
                    <a:pt x="87" y="30"/>
                  </a:cubicBezTo>
                  <a:cubicBezTo>
                    <a:pt x="83" y="29"/>
                    <a:pt x="68" y="27"/>
                    <a:pt x="65" y="23"/>
                  </a:cubicBezTo>
                  <a:cubicBezTo>
                    <a:pt x="61" y="20"/>
                    <a:pt x="45" y="4"/>
                    <a:pt x="37" y="2"/>
                  </a:cubicBezTo>
                  <a:cubicBezTo>
                    <a:pt x="29" y="0"/>
                    <a:pt x="3" y="13"/>
                    <a:pt x="3" y="1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4483100" y="6153150"/>
              <a:ext cx="338137" cy="217488"/>
            </a:xfrm>
            <a:custGeom>
              <a:avLst/>
              <a:gdLst>
                <a:gd name="T0" fmla="*/ 7 w 89"/>
                <a:gd name="T1" fmla="*/ 6 h 57"/>
                <a:gd name="T2" fmla="*/ 1 w 89"/>
                <a:gd name="T3" fmla="*/ 21 h 57"/>
                <a:gd name="T4" fmla="*/ 5 w 89"/>
                <a:gd name="T5" fmla="*/ 30 h 57"/>
                <a:gd name="T6" fmla="*/ 28 w 89"/>
                <a:gd name="T7" fmla="*/ 41 h 57"/>
                <a:gd name="T8" fmla="*/ 48 w 89"/>
                <a:gd name="T9" fmla="*/ 51 h 57"/>
                <a:gd name="T10" fmla="*/ 86 w 89"/>
                <a:gd name="T11" fmla="*/ 52 h 57"/>
                <a:gd name="T12" fmla="*/ 85 w 89"/>
                <a:gd name="T13" fmla="*/ 41 h 57"/>
                <a:gd name="T14" fmla="*/ 65 w 89"/>
                <a:gd name="T15" fmla="*/ 29 h 57"/>
                <a:gd name="T16" fmla="*/ 42 w 89"/>
                <a:gd name="T17" fmla="*/ 3 h 57"/>
                <a:gd name="T18" fmla="*/ 7 w 89"/>
                <a:gd name="T19"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57">
                  <a:moveTo>
                    <a:pt x="7" y="6"/>
                  </a:moveTo>
                  <a:cubicBezTo>
                    <a:pt x="6" y="8"/>
                    <a:pt x="3" y="16"/>
                    <a:pt x="1" y="21"/>
                  </a:cubicBezTo>
                  <a:cubicBezTo>
                    <a:pt x="0" y="25"/>
                    <a:pt x="2" y="28"/>
                    <a:pt x="5" y="30"/>
                  </a:cubicBezTo>
                  <a:cubicBezTo>
                    <a:pt x="13" y="36"/>
                    <a:pt x="22" y="39"/>
                    <a:pt x="28" y="41"/>
                  </a:cubicBezTo>
                  <a:cubicBezTo>
                    <a:pt x="36" y="43"/>
                    <a:pt x="44" y="50"/>
                    <a:pt x="48" y="51"/>
                  </a:cubicBezTo>
                  <a:cubicBezTo>
                    <a:pt x="52" y="53"/>
                    <a:pt x="77" y="57"/>
                    <a:pt x="86" y="52"/>
                  </a:cubicBezTo>
                  <a:cubicBezTo>
                    <a:pt x="88" y="48"/>
                    <a:pt x="89" y="43"/>
                    <a:pt x="85" y="41"/>
                  </a:cubicBezTo>
                  <a:cubicBezTo>
                    <a:pt x="82" y="39"/>
                    <a:pt x="68" y="34"/>
                    <a:pt x="65" y="29"/>
                  </a:cubicBezTo>
                  <a:cubicBezTo>
                    <a:pt x="62" y="25"/>
                    <a:pt x="49" y="7"/>
                    <a:pt x="42" y="3"/>
                  </a:cubicBezTo>
                  <a:cubicBezTo>
                    <a:pt x="35" y="0"/>
                    <a:pt x="7" y="6"/>
                    <a:pt x="7" y="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4829175" y="5167313"/>
              <a:ext cx="539750" cy="963613"/>
            </a:xfrm>
            <a:custGeom>
              <a:avLst/>
              <a:gdLst>
                <a:gd name="T0" fmla="*/ 78 w 142"/>
                <a:gd name="T1" fmla="*/ 17 h 253"/>
                <a:gd name="T2" fmla="*/ 138 w 142"/>
                <a:gd name="T3" fmla="*/ 98 h 253"/>
                <a:gd name="T4" fmla="*/ 140 w 142"/>
                <a:gd name="T5" fmla="*/ 129 h 253"/>
                <a:gd name="T6" fmla="*/ 137 w 142"/>
                <a:gd name="T7" fmla="*/ 240 h 253"/>
                <a:gd name="T8" fmla="*/ 102 w 142"/>
                <a:gd name="T9" fmla="*/ 253 h 253"/>
                <a:gd name="T10" fmla="*/ 103 w 142"/>
                <a:gd name="T11" fmla="*/ 127 h 253"/>
                <a:gd name="T12" fmla="*/ 49 w 142"/>
                <a:gd name="T13" fmla="*/ 75 h 253"/>
                <a:gd name="T14" fmla="*/ 0 w 142"/>
                <a:gd name="T15" fmla="*/ 0 h 253"/>
                <a:gd name="T16" fmla="*/ 78 w 142"/>
                <a:gd name="T17" fmla="*/ 1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253">
                  <a:moveTo>
                    <a:pt x="78" y="17"/>
                  </a:moveTo>
                  <a:cubicBezTo>
                    <a:pt x="91" y="25"/>
                    <a:pt x="126" y="72"/>
                    <a:pt x="138" y="98"/>
                  </a:cubicBezTo>
                  <a:cubicBezTo>
                    <a:pt x="142" y="111"/>
                    <a:pt x="140" y="129"/>
                    <a:pt x="140" y="129"/>
                  </a:cubicBezTo>
                  <a:cubicBezTo>
                    <a:pt x="140" y="129"/>
                    <a:pt x="130" y="212"/>
                    <a:pt x="137" y="240"/>
                  </a:cubicBezTo>
                  <a:cubicBezTo>
                    <a:pt x="129" y="248"/>
                    <a:pt x="118" y="253"/>
                    <a:pt x="102" y="253"/>
                  </a:cubicBezTo>
                  <a:cubicBezTo>
                    <a:pt x="101" y="236"/>
                    <a:pt x="96" y="146"/>
                    <a:pt x="103" y="127"/>
                  </a:cubicBezTo>
                  <a:cubicBezTo>
                    <a:pt x="98" y="121"/>
                    <a:pt x="69" y="99"/>
                    <a:pt x="49" y="75"/>
                  </a:cubicBezTo>
                  <a:cubicBezTo>
                    <a:pt x="21" y="39"/>
                    <a:pt x="0" y="0"/>
                    <a:pt x="0" y="0"/>
                  </a:cubicBezTo>
                  <a:lnTo>
                    <a:pt x="78" y="17"/>
                  </a:ln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4508500" y="5060950"/>
              <a:ext cx="617537" cy="1138238"/>
            </a:xfrm>
            <a:custGeom>
              <a:avLst/>
              <a:gdLst>
                <a:gd name="T0" fmla="*/ 95 w 162"/>
                <a:gd name="T1" fmla="*/ 0 h 299"/>
                <a:gd name="T2" fmla="*/ 84 w 162"/>
                <a:gd name="T3" fmla="*/ 64 h 299"/>
                <a:gd name="T4" fmla="*/ 91 w 162"/>
                <a:gd name="T5" fmla="*/ 155 h 299"/>
                <a:gd name="T6" fmla="*/ 92 w 162"/>
                <a:gd name="T7" fmla="*/ 181 h 299"/>
                <a:gd name="T8" fmla="*/ 0 w 162"/>
                <a:gd name="T9" fmla="*/ 294 h 299"/>
                <a:gd name="T10" fmla="*/ 38 w 162"/>
                <a:gd name="T11" fmla="*/ 292 h 299"/>
                <a:gd name="T12" fmla="*/ 74 w 162"/>
                <a:gd name="T13" fmla="*/ 250 h 299"/>
                <a:gd name="T14" fmla="*/ 116 w 162"/>
                <a:gd name="T15" fmla="*/ 215 h 299"/>
                <a:gd name="T16" fmla="*/ 139 w 162"/>
                <a:gd name="T17" fmla="*/ 176 h 299"/>
                <a:gd name="T18" fmla="*/ 143 w 162"/>
                <a:gd name="T19" fmla="*/ 102 h 299"/>
                <a:gd name="T20" fmla="*/ 160 w 162"/>
                <a:gd name="T21" fmla="*/ 49 h 299"/>
                <a:gd name="T22" fmla="*/ 162 w 162"/>
                <a:gd name="T23" fmla="*/ 45 h 299"/>
                <a:gd name="T24" fmla="*/ 121 w 162"/>
                <a:gd name="T25" fmla="*/ 29 h 299"/>
                <a:gd name="T26" fmla="*/ 95 w 162"/>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99">
                  <a:moveTo>
                    <a:pt x="95" y="0"/>
                  </a:moveTo>
                  <a:cubicBezTo>
                    <a:pt x="83" y="14"/>
                    <a:pt x="76" y="33"/>
                    <a:pt x="84" y="64"/>
                  </a:cubicBezTo>
                  <a:cubicBezTo>
                    <a:pt x="85" y="91"/>
                    <a:pt x="90" y="147"/>
                    <a:pt x="91" y="155"/>
                  </a:cubicBezTo>
                  <a:cubicBezTo>
                    <a:pt x="93" y="164"/>
                    <a:pt x="93" y="180"/>
                    <a:pt x="92" y="181"/>
                  </a:cubicBezTo>
                  <a:cubicBezTo>
                    <a:pt x="91" y="183"/>
                    <a:pt x="10" y="246"/>
                    <a:pt x="0" y="294"/>
                  </a:cubicBezTo>
                  <a:cubicBezTo>
                    <a:pt x="12" y="299"/>
                    <a:pt x="28" y="295"/>
                    <a:pt x="38" y="292"/>
                  </a:cubicBezTo>
                  <a:cubicBezTo>
                    <a:pt x="44" y="282"/>
                    <a:pt x="48" y="271"/>
                    <a:pt x="74" y="250"/>
                  </a:cubicBezTo>
                  <a:cubicBezTo>
                    <a:pt x="99" y="229"/>
                    <a:pt x="110" y="217"/>
                    <a:pt x="116" y="215"/>
                  </a:cubicBezTo>
                  <a:cubicBezTo>
                    <a:pt x="121" y="213"/>
                    <a:pt x="135" y="201"/>
                    <a:pt x="139" y="176"/>
                  </a:cubicBezTo>
                  <a:cubicBezTo>
                    <a:pt x="141" y="161"/>
                    <a:pt x="143" y="128"/>
                    <a:pt x="143" y="102"/>
                  </a:cubicBezTo>
                  <a:cubicBezTo>
                    <a:pt x="142" y="83"/>
                    <a:pt x="149" y="65"/>
                    <a:pt x="160" y="49"/>
                  </a:cubicBezTo>
                  <a:cubicBezTo>
                    <a:pt x="161" y="48"/>
                    <a:pt x="161" y="47"/>
                    <a:pt x="162" y="45"/>
                  </a:cubicBezTo>
                  <a:cubicBezTo>
                    <a:pt x="149" y="45"/>
                    <a:pt x="127" y="35"/>
                    <a:pt x="121" y="29"/>
                  </a:cubicBezTo>
                  <a:cubicBezTo>
                    <a:pt x="116" y="24"/>
                    <a:pt x="95" y="0"/>
                    <a:pt x="95"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5387975" y="4402138"/>
              <a:ext cx="319087" cy="212725"/>
            </a:xfrm>
            <a:custGeom>
              <a:avLst/>
              <a:gdLst>
                <a:gd name="T0" fmla="*/ 66 w 84"/>
                <a:gd name="T1" fmla="*/ 9 h 56"/>
                <a:gd name="T2" fmla="*/ 58 w 84"/>
                <a:gd name="T3" fmla="*/ 12 h 56"/>
                <a:gd name="T4" fmla="*/ 50 w 84"/>
                <a:gd name="T5" fmla="*/ 9 h 56"/>
                <a:gd name="T6" fmla="*/ 48 w 84"/>
                <a:gd name="T7" fmla="*/ 2 h 56"/>
                <a:gd name="T8" fmla="*/ 40 w 84"/>
                <a:gd name="T9" fmla="*/ 0 h 56"/>
                <a:gd name="T10" fmla="*/ 28 w 84"/>
                <a:gd name="T11" fmla="*/ 7 h 56"/>
                <a:gd name="T12" fmla="*/ 15 w 84"/>
                <a:gd name="T13" fmla="*/ 9 h 56"/>
                <a:gd name="T14" fmla="*/ 9 w 84"/>
                <a:gd name="T15" fmla="*/ 5 h 56"/>
                <a:gd name="T16" fmla="*/ 4 w 84"/>
                <a:gd name="T17" fmla="*/ 8 h 56"/>
                <a:gd name="T18" fmla="*/ 2 w 84"/>
                <a:gd name="T19" fmla="*/ 30 h 56"/>
                <a:gd name="T20" fmla="*/ 17 w 84"/>
                <a:gd name="T21" fmla="*/ 45 h 56"/>
                <a:gd name="T22" fmla="*/ 29 w 84"/>
                <a:gd name="T23" fmla="*/ 48 h 56"/>
                <a:gd name="T24" fmla="*/ 40 w 84"/>
                <a:gd name="T25" fmla="*/ 56 h 56"/>
                <a:gd name="T26" fmla="*/ 46 w 84"/>
                <a:gd name="T27" fmla="*/ 53 h 56"/>
                <a:gd name="T28" fmla="*/ 60 w 84"/>
                <a:gd name="T29" fmla="*/ 45 h 56"/>
                <a:gd name="T30" fmla="*/ 64 w 84"/>
                <a:gd name="T31" fmla="*/ 46 h 56"/>
                <a:gd name="T32" fmla="*/ 67 w 84"/>
                <a:gd name="T33" fmla="*/ 41 h 56"/>
                <a:gd name="T34" fmla="*/ 67 w 84"/>
                <a:gd name="T35" fmla="*/ 35 h 56"/>
                <a:gd name="T36" fmla="*/ 79 w 84"/>
                <a:gd name="T37" fmla="*/ 20 h 56"/>
                <a:gd name="T38" fmla="*/ 84 w 84"/>
                <a:gd name="T39" fmla="*/ 10 h 56"/>
                <a:gd name="T40" fmla="*/ 84 w 84"/>
                <a:gd name="T41" fmla="*/ 9 h 56"/>
                <a:gd name="T42" fmla="*/ 66 w 84"/>
                <a:gd name="T43"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56">
                  <a:moveTo>
                    <a:pt x="66" y="9"/>
                  </a:moveTo>
                  <a:cubicBezTo>
                    <a:pt x="64" y="10"/>
                    <a:pt x="61" y="12"/>
                    <a:pt x="58" y="12"/>
                  </a:cubicBezTo>
                  <a:cubicBezTo>
                    <a:pt x="55" y="13"/>
                    <a:pt x="52" y="12"/>
                    <a:pt x="50" y="9"/>
                  </a:cubicBezTo>
                  <a:cubicBezTo>
                    <a:pt x="49" y="7"/>
                    <a:pt x="49" y="4"/>
                    <a:pt x="48" y="2"/>
                  </a:cubicBezTo>
                  <a:cubicBezTo>
                    <a:pt x="46" y="0"/>
                    <a:pt x="42" y="0"/>
                    <a:pt x="40" y="0"/>
                  </a:cubicBezTo>
                  <a:cubicBezTo>
                    <a:pt x="36" y="2"/>
                    <a:pt x="32" y="4"/>
                    <a:pt x="28" y="7"/>
                  </a:cubicBezTo>
                  <a:cubicBezTo>
                    <a:pt x="24" y="9"/>
                    <a:pt x="20" y="10"/>
                    <a:pt x="15" y="9"/>
                  </a:cubicBezTo>
                  <a:cubicBezTo>
                    <a:pt x="13" y="8"/>
                    <a:pt x="11" y="7"/>
                    <a:pt x="9" y="5"/>
                  </a:cubicBezTo>
                  <a:cubicBezTo>
                    <a:pt x="8" y="6"/>
                    <a:pt x="6" y="8"/>
                    <a:pt x="4" y="8"/>
                  </a:cubicBezTo>
                  <a:cubicBezTo>
                    <a:pt x="1" y="15"/>
                    <a:pt x="0" y="23"/>
                    <a:pt x="2" y="30"/>
                  </a:cubicBezTo>
                  <a:cubicBezTo>
                    <a:pt x="4" y="37"/>
                    <a:pt x="10" y="44"/>
                    <a:pt x="17" y="45"/>
                  </a:cubicBezTo>
                  <a:cubicBezTo>
                    <a:pt x="21" y="46"/>
                    <a:pt x="25" y="46"/>
                    <a:pt x="29" y="48"/>
                  </a:cubicBezTo>
                  <a:cubicBezTo>
                    <a:pt x="33" y="50"/>
                    <a:pt x="35" y="55"/>
                    <a:pt x="40" y="56"/>
                  </a:cubicBezTo>
                  <a:cubicBezTo>
                    <a:pt x="42" y="56"/>
                    <a:pt x="44" y="55"/>
                    <a:pt x="46" y="53"/>
                  </a:cubicBezTo>
                  <a:cubicBezTo>
                    <a:pt x="51" y="50"/>
                    <a:pt x="55" y="47"/>
                    <a:pt x="60" y="45"/>
                  </a:cubicBezTo>
                  <a:cubicBezTo>
                    <a:pt x="60" y="46"/>
                    <a:pt x="63" y="47"/>
                    <a:pt x="64" y="46"/>
                  </a:cubicBezTo>
                  <a:cubicBezTo>
                    <a:pt x="66" y="45"/>
                    <a:pt x="67" y="43"/>
                    <a:pt x="67" y="41"/>
                  </a:cubicBezTo>
                  <a:cubicBezTo>
                    <a:pt x="67" y="39"/>
                    <a:pt x="67" y="37"/>
                    <a:pt x="67" y="35"/>
                  </a:cubicBezTo>
                  <a:cubicBezTo>
                    <a:pt x="69" y="29"/>
                    <a:pt x="76" y="26"/>
                    <a:pt x="79" y="20"/>
                  </a:cubicBezTo>
                  <a:cubicBezTo>
                    <a:pt x="81" y="17"/>
                    <a:pt x="81" y="13"/>
                    <a:pt x="84" y="10"/>
                  </a:cubicBezTo>
                  <a:cubicBezTo>
                    <a:pt x="84" y="10"/>
                    <a:pt x="84" y="10"/>
                    <a:pt x="84" y="9"/>
                  </a:cubicBezTo>
                  <a:cubicBezTo>
                    <a:pt x="79" y="7"/>
                    <a:pt x="72" y="7"/>
                    <a:pt x="66" y="9"/>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 name="Freeform 22"/>
            <p:cNvSpPr>
              <a:spLocks/>
            </p:cNvSpPr>
            <p:nvPr/>
          </p:nvSpPr>
          <p:spPr bwMode="auto">
            <a:xfrm>
              <a:off x="5422900" y="4233863"/>
              <a:ext cx="327025" cy="217488"/>
            </a:xfrm>
            <a:custGeom>
              <a:avLst/>
              <a:gdLst>
                <a:gd name="T0" fmla="*/ 85 w 86"/>
                <a:gd name="T1" fmla="*/ 38 h 57"/>
                <a:gd name="T2" fmla="*/ 80 w 86"/>
                <a:gd name="T3" fmla="*/ 26 h 57"/>
                <a:gd name="T4" fmla="*/ 60 w 86"/>
                <a:gd name="T5" fmla="*/ 6 h 57"/>
                <a:gd name="T6" fmla="*/ 33 w 86"/>
                <a:gd name="T7" fmla="*/ 3 h 57"/>
                <a:gd name="T8" fmla="*/ 13 w 86"/>
                <a:gd name="T9" fmla="*/ 18 h 57"/>
                <a:gd name="T10" fmla="*/ 5 w 86"/>
                <a:gd name="T11" fmla="*/ 43 h 57"/>
                <a:gd name="T12" fmla="*/ 0 w 86"/>
                <a:gd name="T13" fmla="*/ 49 h 57"/>
                <a:gd name="T14" fmla="*/ 6 w 86"/>
                <a:gd name="T15" fmla="*/ 53 h 57"/>
                <a:gd name="T16" fmla="*/ 19 w 86"/>
                <a:gd name="T17" fmla="*/ 51 h 57"/>
                <a:gd name="T18" fmla="*/ 31 w 86"/>
                <a:gd name="T19" fmla="*/ 44 h 57"/>
                <a:gd name="T20" fmla="*/ 39 w 86"/>
                <a:gd name="T21" fmla="*/ 46 h 57"/>
                <a:gd name="T22" fmla="*/ 41 w 86"/>
                <a:gd name="T23" fmla="*/ 53 h 57"/>
                <a:gd name="T24" fmla="*/ 49 w 86"/>
                <a:gd name="T25" fmla="*/ 56 h 57"/>
                <a:gd name="T26" fmla="*/ 57 w 86"/>
                <a:gd name="T27" fmla="*/ 53 h 57"/>
                <a:gd name="T28" fmla="*/ 75 w 86"/>
                <a:gd name="T29" fmla="*/ 53 h 57"/>
                <a:gd name="T30" fmla="*/ 81 w 86"/>
                <a:gd name="T31" fmla="*/ 50 h 57"/>
                <a:gd name="T32" fmla="*/ 85 w 86"/>
                <a:gd name="T33"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57">
                  <a:moveTo>
                    <a:pt x="85" y="38"/>
                  </a:moveTo>
                  <a:cubicBezTo>
                    <a:pt x="84" y="34"/>
                    <a:pt x="82" y="30"/>
                    <a:pt x="80" y="26"/>
                  </a:cubicBezTo>
                  <a:cubicBezTo>
                    <a:pt x="75" y="18"/>
                    <a:pt x="68" y="11"/>
                    <a:pt x="60" y="6"/>
                  </a:cubicBezTo>
                  <a:cubicBezTo>
                    <a:pt x="52" y="2"/>
                    <a:pt x="42" y="0"/>
                    <a:pt x="33" y="3"/>
                  </a:cubicBezTo>
                  <a:cubicBezTo>
                    <a:pt x="24" y="5"/>
                    <a:pt x="17" y="11"/>
                    <a:pt x="13" y="18"/>
                  </a:cubicBezTo>
                  <a:cubicBezTo>
                    <a:pt x="8" y="26"/>
                    <a:pt x="8" y="34"/>
                    <a:pt x="5" y="43"/>
                  </a:cubicBezTo>
                  <a:cubicBezTo>
                    <a:pt x="4" y="45"/>
                    <a:pt x="3" y="47"/>
                    <a:pt x="0" y="49"/>
                  </a:cubicBezTo>
                  <a:cubicBezTo>
                    <a:pt x="2" y="51"/>
                    <a:pt x="4" y="52"/>
                    <a:pt x="6" y="53"/>
                  </a:cubicBezTo>
                  <a:cubicBezTo>
                    <a:pt x="11" y="54"/>
                    <a:pt x="15" y="53"/>
                    <a:pt x="19" y="51"/>
                  </a:cubicBezTo>
                  <a:cubicBezTo>
                    <a:pt x="23" y="48"/>
                    <a:pt x="27" y="46"/>
                    <a:pt x="31" y="44"/>
                  </a:cubicBezTo>
                  <a:cubicBezTo>
                    <a:pt x="33" y="44"/>
                    <a:pt x="37" y="44"/>
                    <a:pt x="39" y="46"/>
                  </a:cubicBezTo>
                  <a:cubicBezTo>
                    <a:pt x="40" y="48"/>
                    <a:pt x="40" y="51"/>
                    <a:pt x="41" y="53"/>
                  </a:cubicBezTo>
                  <a:cubicBezTo>
                    <a:pt x="43" y="56"/>
                    <a:pt x="46" y="57"/>
                    <a:pt x="49" y="56"/>
                  </a:cubicBezTo>
                  <a:cubicBezTo>
                    <a:pt x="52" y="56"/>
                    <a:pt x="55" y="54"/>
                    <a:pt x="57" y="53"/>
                  </a:cubicBezTo>
                  <a:cubicBezTo>
                    <a:pt x="63" y="51"/>
                    <a:pt x="70" y="51"/>
                    <a:pt x="75" y="53"/>
                  </a:cubicBezTo>
                  <a:cubicBezTo>
                    <a:pt x="77" y="52"/>
                    <a:pt x="79" y="51"/>
                    <a:pt x="81" y="50"/>
                  </a:cubicBezTo>
                  <a:cubicBezTo>
                    <a:pt x="84" y="47"/>
                    <a:pt x="86" y="42"/>
                    <a:pt x="85" y="38"/>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4870450" y="4443413"/>
              <a:ext cx="590550" cy="788988"/>
            </a:xfrm>
            <a:custGeom>
              <a:avLst/>
              <a:gdLst>
                <a:gd name="T0" fmla="*/ 130 w 155"/>
                <a:gd name="T1" fmla="*/ 0 h 207"/>
                <a:gd name="T2" fmla="*/ 67 w 155"/>
                <a:gd name="T3" fmla="*/ 52 h 207"/>
                <a:gd name="T4" fmla="*/ 0 w 155"/>
                <a:gd name="T5" fmla="*/ 162 h 207"/>
                <a:gd name="T6" fmla="*/ 0 w 155"/>
                <a:gd name="T7" fmla="*/ 162 h 207"/>
                <a:gd name="T8" fmla="*/ 26 w 155"/>
                <a:gd name="T9" fmla="*/ 191 h 207"/>
                <a:gd name="T10" fmla="*/ 67 w 155"/>
                <a:gd name="T11" fmla="*/ 207 h 207"/>
                <a:gd name="T12" fmla="*/ 119 w 155"/>
                <a:gd name="T13" fmla="*/ 129 h 207"/>
                <a:gd name="T14" fmla="*/ 137 w 155"/>
                <a:gd name="T15" fmla="*/ 102 h 207"/>
                <a:gd name="T16" fmla="*/ 155 w 155"/>
                <a:gd name="T17" fmla="*/ 47 h 207"/>
                <a:gd name="T18" fmla="*/ 130 w 155"/>
                <a:gd name="T1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207">
                  <a:moveTo>
                    <a:pt x="130" y="0"/>
                  </a:moveTo>
                  <a:cubicBezTo>
                    <a:pt x="122" y="3"/>
                    <a:pt x="78" y="24"/>
                    <a:pt x="67" y="52"/>
                  </a:cubicBezTo>
                  <a:cubicBezTo>
                    <a:pt x="55" y="79"/>
                    <a:pt x="0" y="162"/>
                    <a:pt x="0" y="162"/>
                  </a:cubicBezTo>
                  <a:cubicBezTo>
                    <a:pt x="0" y="162"/>
                    <a:pt x="0" y="162"/>
                    <a:pt x="0" y="162"/>
                  </a:cubicBezTo>
                  <a:cubicBezTo>
                    <a:pt x="0" y="162"/>
                    <a:pt x="21" y="186"/>
                    <a:pt x="26" y="191"/>
                  </a:cubicBezTo>
                  <a:cubicBezTo>
                    <a:pt x="32" y="197"/>
                    <a:pt x="54" y="207"/>
                    <a:pt x="67" y="207"/>
                  </a:cubicBezTo>
                  <a:cubicBezTo>
                    <a:pt x="84" y="188"/>
                    <a:pt x="113" y="140"/>
                    <a:pt x="119" y="129"/>
                  </a:cubicBezTo>
                  <a:cubicBezTo>
                    <a:pt x="124" y="118"/>
                    <a:pt x="134" y="105"/>
                    <a:pt x="137" y="102"/>
                  </a:cubicBezTo>
                  <a:cubicBezTo>
                    <a:pt x="139" y="99"/>
                    <a:pt x="152" y="70"/>
                    <a:pt x="155" y="47"/>
                  </a:cubicBezTo>
                  <a:cubicBezTo>
                    <a:pt x="148" y="37"/>
                    <a:pt x="136" y="13"/>
                    <a:pt x="130" y="0"/>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 name="Freeform 24"/>
            <p:cNvSpPr>
              <a:spLocks/>
            </p:cNvSpPr>
            <p:nvPr/>
          </p:nvSpPr>
          <p:spPr bwMode="auto">
            <a:xfrm>
              <a:off x="5365750" y="4432300"/>
              <a:ext cx="98425" cy="190500"/>
            </a:xfrm>
            <a:custGeom>
              <a:avLst/>
              <a:gdLst>
                <a:gd name="T0" fmla="*/ 24 w 26"/>
                <a:gd name="T1" fmla="*/ 33 h 50"/>
                <a:gd name="T2" fmla="*/ 10 w 26"/>
                <a:gd name="T3" fmla="*/ 0 h 50"/>
                <a:gd name="T4" fmla="*/ 0 w 26"/>
                <a:gd name="T5" fmla="*/ 3 h 50"/>
                <a:gd name="T6" fmla="*/ 25 w 26"/>
                <a:gd name="T7" fmla="*/ 50 h 50"/>
                <a:gd name="T8" fmla="*/ 24 w 26"/>
                <a:gd name="T9" fmla="*/ 33 h 50"/>
              </a:gdLst>
              <a:ahLst/>
              <a:cxnLst>
                <a:cxn ang="0">
                  <a:pos x="T0" y="T1"/>
                </a:cxn>
                <a:cxn ang="0">
                  <a:pos x="T2" y="T3"/>
                </a:cxn>
                <a:cxn ang="0">
                  <a:pos x="T4" y="T5"/>
                </a:cxn>
                <a:cxn ang="0">
                  <a:pos x="T6" y="T7"/>
                </a:cxn>
                <a:cxn ang="0">
                  <a:pos x="T8" y="T9"/>
                </a:cxn>
              </a:cxnLst>
              <a:rect l="0" t="0" r="r" b="b"/>
              <a:pathLst>
                <a:path w="26" h="50">
                  <a:moveTo>
                    <a:pt x="24" y="33"/>
                  </a:moveTo>
                  <a:cubicBezTo>
                    <a:pt x="18" y="13"/>
                    <a:pt x="10" y="0"/>
                    <a:pt x="10" y="0"/>
                  </a:cubicBezTo>
                  <a:cubicBezTo>
                    <a:pt x="10" y="0"/>
                    <a:pt x="6" y="2"/>
                    <a:pt x="0" y="3"/>
                  </a:cubicBezTo>
                  <a:cubicBezTo>
                    <a:pt x="6" y="16"/>
                    <a:pt x="18" y="40"/>
                    <a:pt x="25" y="50"/>
                  </a:cubicBezTo>
                  <a:cubicBezTo>
                    <a:pt x="26" y="44"/>
                    <a:pt x="26" y="38"/>
                    <a:pt x="24" y="33"/>
                  </a:cubicBezTo>
                  <a:close/>
                </a:path>
              </a:pathLst>
            </a:custGeom>
            <a:solidFill>
              <a:srgbClr val="324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 name="Freeform 25"/>
            <p:cNvSpPr>
              <a:spLocks/>
            </p:cNvSpPr>
            <p:nvPr/>
          </p:nvSpPr>
          <p:spPr bwMode="auto">
            <a:xfrm>
              <a:off x="5810250" y="4903788"/>
              <a:ext cx="95250" cy="233363"/>
            </a:xfrm>
            <a:custGeom>
              <a:avLst/>
              <a:gdLst>
                <a:gd name="T0" fmla="*/ 18 w 25"/>
                <a:gd name="T1" fmla="*/ 1 h 61"/>
                <a:gd name="T2" fmla="*/ 14 w 25"/>
                <a:gd name="T3" fmla="*/ 2 h 61"/>
                <a:gd name="T4" fmla="*/ 8 w 25"/>
                <a:gd name="T5" fmla="*/ 11 h 61"/>
                <a:gd name="T6" fmla="*/ 1 w 25"/>
                <a:gd name="T7" fmla="*/ 30 h 61"/>
                <a:gd name="T8" fmla="*/ 1 w 25"/>
                <a:gd name="T9" fmla="*/ 34 h 61"/>
                <a:gd name="T10" fmla="*/ 0 w 25"/>
                <a:gd name="T11" fmla="*/ 43 h 61"/>
                <a:gd name="T12" fmla="*/ 6 w 25"/>
                <a:gd name="T13" fmla="*/ 61 h 61"/>
                <a:gd name="T14" fmla="*/ 16 w 25"/>
                <a:gd name="T15" fmla="*/ 48 h 61"/>
                <a:gd name="T16" fmla="*/ 17 w 25"/>
                <a:gd name="T17" fmla="*/ 45 h 61"/>
                <a:gd name="T18" fmla="*/ 23 w 25"/>
                <a:gd name="T19" fmla="*/ 12 h 61"/>
                <a:gd name="T20" fmla="*/ 18 w 25"/>
                <a:gd name="T21"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61">
                  <a:moveTo>
                    <a:pt x="18" y="1"/>
                  </a:moveTo>
                  <a:cubicBezTo>
                    <a:pt x="17" y="0"/>
                    <a:pt x="15" y="0"/>
                    <a:pt x="14" y="2"/>
                  </a:cubicBezTo>
                  <a:cubicBezTo>
                    <a:pt x="8" y="11"/>
                    <a:pt x="8" y="11"/>
                    <a:pt x="8" y="11"/>
                  </a:cubicBezTo>
                  <a:cubicBezTo>
                    <a:pt x="4" y="17"/>
                    <a:pt x="2" y="23"/>
                    <a:pt x="1" y="30"/>
                  </a:cubicBezTo>
                  <a:cubicBezTo>
                    <a:pt x="1" y="32"/>
                    <a:pt x="1" y="33"/>
                    <a:pt x="1" y="34"/>
                  </a:cubicBezTo>
                  <a:cubicBezTo>
                    <a:pt x="1" y="37"/>
                    <a:pt x="1" y="40"/>
                    <a:pt x="0" y="43"/>
                  </a:cubicBezTo>
                  <a:cubicBezTo>
                    <a:pt x="6" y="61"/>
                    <a:pt x="6" y="61"/>
                    <a:pt x="6" y="61"/>
                  </a:cubicBezTo>
                  <a:cubicBezTo>
                    <a:pt x="16" y="48"/>
                    <a:pt x="16" y="48"/>
                    <a:pt x="16" y="48"/>
                  </a:cubicBezTo>
                  <a:cubicBezTo>
                    <a:pt x="17" y="47"/>
                    <a:pt x="17" y="46"/>
                    <a:pt x="17" y="45"/>
                  </a:cubicBezTo>
                  <a:cubicBezTo>
                    <a:pt x="17" y="33"/>
                    <a:pt x="22" y="16"/>
                    <a:pt x="23" y="12"/>
                  </a:cubicBezTo>
                  <a:cubicBezTo>
                    <a:pt x="25" y="9"/>
                    <a:pt x="20" y="3"/>
                    <a:pt x="18" y="1"/>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 name="Freeform 26"/>
            <p:cNvSpPr>
              <a:spLocks/>
            </p:cNvSpPr>
            <p:nvPr/>
          </p:nvSpPr>
          <p:spPr bwMode="auto">
            <a:xfrm>
              <a:off x="5273675" y="4565650"/>
              <a:ext cx="558800" cy="571500"/>
            </a:xfrm>
            <a:custGeom>
              <a:avLst/>
              <a:gdLst>
                <a:gd name="T0" fmla="*/ 141 w 147"/>
                <a:gd name="T1" fmla="*/ 132 h 150"/>
                <a:gd name="T2" fmla="*/ 74 w 147"/>
                <a:gd name="T3" fmla="*/ 85 h 150"/>
                <a:gd name="T4" fmla="*/ 47 w 147"/>
                <a:gd name="T5" fmla="*/ 17 h 150"/>
                <a:gd name="T6" fmla="*/ 16 w 147"/>
                <a:gd name="T7" fmla="*/ 6 h 150"/>
                <a:gd name="T8" fmla="*/ 3 w 147"/>
                <a:gd name="T9" fmla="*/ 31 h 150"/>
                <a:gd name="T10" fmla="*/ 43 w 147"/>
                <a:gd name="T11" fmla="*/ 105 h 150"/>
                <a:gd name="T12" fmla="*/ 55 w 147"/>
                <a:gd name="T13" fmla="*/ 114 h 150"/>
                <a:gd name="T14" fmla="*/ 120 w 147"/>
                <a:gd name="T15" fmla="*/ 145 h 150"/>
                <a:gd name="T16" fmla="*/ 139 w 147"/>
                <a:gd name="T17" fmla="*/ 150 h 150"/>
                <a:gd name="T18" fmla="*/ 147 w 147"/>
                <a:gd name="T19" fmla="*/ 150 h 150"/>
                <a:gd name="T20" fmla="*/ 141 w 147"/>
                <a:gd name="T21"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0">
                  <a:moveTo>
                    <a:pt x="141" y="132"/>
                  </a:moveTo>
                  <a:cubicBezTo>
                    <a:pt x="74" y="85"/>
                    <a:pt x="74" y="85"/>
                    <a:pt x="74" y="85"/>
                  </a:cubicBezTo>
                  <a:cubicBezTo>
                    <a:pt x="47" y="17"/>
                    <a:pt x="47" y="17"/>
                    <a:pt x="47" y="17"/>
                  </a:cubicBezTo>
                  <a:cubicBezTo>
                    <a:pt x="44" y="10"/>
                    <a:pt x="30" y="0"/>
                    <a:pt x="16" y="6"/>
                  </a:cubicBezTo>
                  <a:cubicBezTo>
                    <a:pt x="7" y="9"/>
                    <a:pt x="0" y="17"/>
                    <a:pt x="3" y="31"/>
                  </a:cubicBezTo>
                  <a:cubicBezTo>
                    <a:pt x="4" y="39"/>
                    <a:pt x="43" y="105"/>
                    <a:pt x="43" y="105"/>
                  </a:cubicBezTo>
                  <a:cubicBezTo>
                    <a:pt x="46" y="108"/>
                    <a:pt x="51" y="112"/>
                    <a:pt x="55" y="114"/>
                  </a:cubicBezTo>
                  <a:cubicBezTo>
                    <a:pt x="120" y="145"/>
                    <a:pt x="120" y="145"/>
                    <a:pt x="120" y="145"/>
                  </a:cubicBezTo>
                  <a:cubicBezTo>
                    <a:pt x="126" y="148"/>
                    <a:pt x="133" y="150"/>
                    <a:pt x="139" y="150"/>
                  </a:cubicBezTo>
                  <a:cubicBezTo>
                    <a:pt x="147" y="150"/>
                    <a:pt x="147" y="150"/>
                    <a:pt x="147" y="150"/>
                  </a:cubicBezTo>
                  <a:lnTo>
                    <a:pt x="141" y="132"/>
                  </a:lnTo>
                  <a:close/>
                </a:path>
              </a:pathLst>
            </a:custGeom>
            <a:solidFill>
              <a:srgbClr val="394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89" name="Circle"/>
          <p:cNvGrpSpPr/>
          <p:nvPr/>
        </p:nvGrpSpPr>
        <p:grpSpPr>
          <a:xfrm>
            <a:off x="6337698" y="1150144"/>
            <a:ext cx="330994" cy="328613"/>
            <a:chOff x="8450263" y="1533525"/>
            <a:chExt cx="441325" cy="438150"/>
          </a:xfrm>
        </p:grpSpPr>
        <p:sp>
          <p:nvSpPr>
            <p:cNvPr id="40" name="Oval 40"/>
            <p:cNvSpPr>
              <a:spLocks noChangeArrowheads="1"/>
            </p:cNvSpPr>
            <p:nvPr/>
          </p:nvSpPr>
          <p:spPr bwMode="auto">
            <a:xfrm>
              <a:off x="8450263" y="1533525"/>
              <a:ext cx="441325" cy="438150"/>
            </a:xfrm>
            <a:prstGeom prst="ellipse">
              <a:avLst/>
            </a:pr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Oval 42"/>
            <p:cNvSpPr>
              <a:spLocks noChangeArrowheads="1"/>
            </p:cNvSpPr>
            <p:nvPr/>
          </p:nvSpPr>
          <p:spPr bwMode="auto">
            <a:xfrm>
              <a:off x="8567738" y="1647825"/>
              <a:ext cx="209550" cy="209550"/>
            </a:xfrm>
            <a:prstGeom prst="ellipse">
              <a:avLst/>
            </a:prstGeom>
            <a:solidFill>
              <a:srgbClr val="048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85" name="Woman"/>
          <p:cNvGrpSpPr/>
          <p:nvPr/>
        </p:nvGrpSpPr>
        <p:grpSpPr>
          <a:xfrm>
            <a:off x="6785372" y="2781300"/>
            <a:ext cx="616743" cy="2008585"/>
            <a:chOff x="9047163" y="3708400"/>
            <a:chExt cx="822324" cy="2678113"/>
          </a:xfrm>
        </p:grpSpPr>
        <p:sp>
          <p:nvSpPr>
            <p:cNvPr id="45" name="Freeform 45"/>
            <p:cNvSpPr>
              <a:spLocks/>
            </p:cNvSpPr>
            <p:nvPr/>
          </p:nvSpPr>
          <p:spPr bwMode="auto">
            <a:xfrm>
              <a:off x="9047163" y="5106988"/>
              <a:ext cx="119062" cy="169863"/>
            </a:xfrm>
            <a:custGeom>
              <a:avLst/>
              <a:gdLst>
                <a:gd name="T0" fmla="*/ 30 w 31"/>
                <a:gd name="T1" fmla="*/ 22 h 45"/>
                <a:gd name="T2" fmla="*/ 27 w 31"/>
                <a:gd name="T3" fmla="*/ 17 h 45"/>
                <a:gd name="T4" fmla="*/ 22 w 31"/>
                <a:gd name="T5" fmla="*/ 9 h 45"/>
                <a:gd name="T6" fmla="*/ 20 w 31"/>
                <a:gd name="T7" fmla="*/ 4 h 45"/>
                <a:gd name="T8" fmla="*/ 20 w 31"/>
                <a:gd name="T9" fmla="*/ 0 h 45"/>
                <a:gd name="T10" fmla="*/ 3 w 31"/>
                <a:gd name="T11" fmla="*/ 0 h 45"/>
                <a:gd name="T12" fmla="*/ 3 w 31"/>
                <a:gd name="T13" fmla="*/ 6 h 45"/>
                <a:gd name="T14" fmla="*/ 1 w 31"/>
                <a:gd name="T15" fmla="*/ 29 h 45"/>
                <a:gd name="T16" fmla="*/ 3 w 31"/>
                <a:gd name="T17" fmla="*/ 37 h 45"/>
                <a:gd name="T18" fmla="*/ 10 w 31"/>
                <a:gd name="T19" fmla="*/ 44 h 45"/>
                <a:gd name="T20" fmla="*/ 11 w 31"/>
                <a:gd name="T21" fmla="*/ 44 h 45"/>
                <a:gd name="T22" fmla="*/ 18 w 31"/>
                <a:gd name="T23" fmla="*/ 42 h 45"/>
                <a:gd name="T24" fmla="*/ 22 w 31"/>
                <a:gd name="T25" fmla="*/ 38 h 45"/>
                <a:gd name="T26" fmla="*/ 22 w 31"/>
                <a:gd name="T27" fmla="*/ 32 h 45"/>
                <a:gd name="T28" fmla="*/ 23 w 31"/>
                <a:gd name="T29" fmla="*/ 24 h 45"/>
                <a:gd name="T30" fmla="*/ 25 w 31"/>
                <a:gd name="T31" fmla="*/ 24 h 45"/>
                <a:gd name="T32" fmla="*/ 26 w 31"/>
                <a:gd name="T33" fmla="*/ 27 h 45"/>
                <a:gd name="T34" fmla="*/ 27 w 31"/>
                <a:gd name="T35" fmla="*/ 29 h 45"/>
                <a:gd name="T36" fmla="*/ 29 w 31"/>
                <a:gd name="T37" fmla="*/ 35 h 45"/>
                <a:gd name="T38" fmla="*/ 31 w 31"/>
                <a:gd name="T39" fmla="*/ 28 h 45"/>
                <a:gd name="T40" fmla="*/ 30 w 31"/>
                <a:gd name="T4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5">
                  <a:moveTo>
                    <a:pt x="30" y="22"/>
                  </a:moveTo>
                  <a:cubicBezTo>
                    <a:pt x="30" y="20"/>
                    <a:pt x="29" y="18"/>
                    <a:pt x="27" y="17"/>
                  </a:cubicBezTo>
                  <a:cubicBezTo>
                    <a:pt x="22" y="9"/>
                    <a:pt x="22" y="9"/>
                    <a:pt x="22" y="9"/>
                  </a:cubicBezTo>
                  <a:cubicBezTo>
                    <a:pt x="20" y="8"/>
                    <a:pt x="20" y="6"/>
                    <a:pt x="20" y="4"/>
                  </a:cubicBezTo>
                  <a:cubicBezTo>
                    <a:pt x="20" y="0"/>
                    <a:pt x="20" y="0"/>
                    <a:pt x="20" y="0"/>
                  </a:cubicBezTo>
                  <a:cubicBezTo>
                    <a:pt x="3" y="0"/>
                    <a:pt x="3" y="0"/>
                    <a:pt x="3" y="0"/>
                  </a:cubicBezTo>
                  <a:cubicBezTo>
                    <a:pt x="3" y="6"/>
                    <a:pt x="3" y="6"/>
                    <a:pt x="3" y="6"/>
                  </a:cubicBezTo>
                  <a:cubicBezTo>
                    <a:pt x="1" y="29"/>
                    <a:pt x="1" y="29"/>
                    <a:pt x="1" y="29"/>
                  </a:cubicBezTo>
                  <a:cubicBezTo>
                    <a:pt x="0" y="32"/>
                    <a:pt x="1" y="35"/>
                    <a:pt x="3" y="37"/>
                  </a:cubicBezTo>
                  <a:cubicBezTo>
                    <a:pt x="6" y="39"/>
                    <a:pt x="8" y="43"/>
                    <a:pt x="10" y="44"/>
                  </a:cubicBezTo>
                  <a:cubicBezTo>
                    <a:pt x="11" y="44"/>
                    <a:pt x="11" y="44"/>
                    <a:pt x="11" y="44"/>
                  </a:cubicBezTo>
                  <a:cubicBezTo>
                    <a:pt x="14" y="45"/>
                    <a:pt x="14" y="42"/>
                    <a:pt x="18" y="42"/>
                  </a:cubicBezTo>
                  <a:cubicBezTo>
                    <a:pt x="20" y="42"/>
                    <a:pt x="21" y="40"/>
                    <a:pt x="22" y="38"/>
                  </a:cubicBezTo>
                  <a:cubicBezTo>
                    <a:pt x="22" y="36"/>
                    <a:pt x="22" y="34"/>
                    <a:pt x="22" y="32"/>
                  </a:cubicBezTo>
                  <a:cubicBezTo>
                    <a:pt x="23" y="30"/>
                    <a:pt x="23" y="24"/>
                    <a:pt x="23" y="24"/>
                  </a:cubicBezTo>
                  <a:cubicBezTo>
                    <a:pt x="23" y="23"/>
                    <a:pt x="24" y="23"/>
                    <a:pt x="25" y="24"/>
                  </a:cubicBezTo>
                  <a:cubicBezTo>
                    <a:pt x="26" y="24"/>
                    <a:pt x="26" y="26"/>
                    <a:pt x="26" y="27"/>
                  </a:cubicBezTo>
                  <a:cubicBezTo>
                    <a:pt x="26" y="28"/>
                    <a:pt x="26" y="28"/>
                    <a:pt x="27" y="29"/>
                  </a:cubicBezTo>
                  <a:cubicBezTo>
                    <a:pt x="27" y="29"/>
                    <a:pt x="25" y="36"/>
                    <a:pt x="29" y="35"/>
                  </a:cubicBezTo>
                  <a:cubicBezTo>
                    <a:pt x="30" y="34"/>
                    <a:pt x="31" y="28"/>
                    <a:pt x="31" y="28"/>
                  </a:cubicBezTo>
                  <a:lnTo>
                    <a:pt x="30" y="22"/>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Freeform 46"/>
            <p:cNvSpPr>
              <a:spLocks/>
            </p:cNvSpPr>
            <p:nvPr/>
          </p:nvSpPr>
          <p:spPr bwMode="auto">
            <a:xfrm>
              <a:off x="9047163" y="4527550"/>
              <a:ext cx="274637" cy="617538"/>
            </a:xfrm>
            <a:custGeom>
              <a:avLst/>
              <a:gdLst>
                <a:gd name="T0" fmla="*/ 72 w 72"/>
                <a:gd name="T1" fmla="*/ 0 h 162"/>
                <a:gd name="T2" fmla="*/ 39 w 72"/>
                <a:gd name="T3" fmla="*/ 28 h 162"/>
                <a:gd name="T4" fmla="*/ 23 w 72"/>
                <a:gd name="T5" fmla="*/ 60 h 162"/>
                <a:gd name="T6" fmla="*/ 6 w 72"/>
                <a:gd name="T7" fmla="*/ 92 h 162"/>
                <a:gd name="T8" fmla="*/ 2 w 72"/>
                <a:gd name="T9" fmla="*/ 124 h 162"/>
                <a:gd name="T10" fmla="*/ 0 w 72"/>
                <a:gd name="T11" fmla="*/ 153 h 162"/>
                <a:gd name="T12" fmla="*/ 23 w 72"/>
                <a:gd name="T13" fmla="*/ 153 h 162"/>
                <a:gd name="T14" fmla="*/ 24 w 72"/>
                <a:gd name="T15" fmla="*/ 130 h 162"/>
                <a:gd name="T16" fmla="*/ 30 w 72"/>
                <a:gd name="T17" fmla="*/ 104 h 162"/>
                <a:gd name="T18" fmla="*/ 64 w 72"/>
                <a:gd name="T19" fmla="*/ 56 h 162"/>
                <a:gd name="T20" fmla="*/ 72 w 72"/>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62">
                  <a:moveTo>
                    <a:pt x="72" y="0"/>
                  </a:moveTo>
                  <a:cubicBezTo>
                    <a:pt x="56" y="9"/>
                    <a:pt x="45" y="16"/>
                    <a:pt x="39" y="28"/>
                  </a:cubicBezTo>
                  <a:cubicBezTo>
                    <a:pt x="34" y="40"/>
                    <a:pt x="28" y="54"/>
                    <a:pt x="23" y="60"/>
                  </a:cubicBezTo>
                  <a:cubicBezTo>
                    <a:pt x="19" y="66"/>
                    <a:pt x="8" y="87"/>
                    <a:pt x="6" y="92"/>
                  </a:cubicBezTo>
                  <a:cubicBezTo>
                    <a:pt x="5" y="97"/>
                    <a:pt x="1" y="107"/>
                    <a:pt x="2" y="124"/>
                  </a:cubicBezTo>
                  <a:cubicBezTo>
                    <a:pt x="3" y="141"/>
                    <a:pt x="0" y="153"/>
                    <a:pt x="0" y="153"/>
                  </a:cubicBezTo>
                  <a:cubicBezTo>
                    <a:pt x="0" y="153"/>
                    <a:pt x="9" y="162"/>
                    <a:pt x="23" y="153"/>
                  </a:cubicBezTo>
                  <a:cubicBezTo>
                    <a:pt x="24" y="138"/>
                    <a:pt x="23" y="135"/>
                    <a:pt x="24" y="130"/>
                  </a:cubicBezTo>
                  <a:cubicBezTo>
                    <a:pt x="25" y="125"/>
                    <a:pt x="30" y="113"/>
                    <a:pt x="30" y="104"/>
                  </a:cubicBezTo>
                  <a:cubicBezTo>
                    <a:pt x="36" y="93"/>
                    <a:pt x="57" y="63"/>
                    <a:pt x="64" y="56"/>
                  </a:cubicBezTo>
                  <a:cubicBezTo>
                    <a:pt x="72" y="49"/>
                    <a:pt x="72" y="0"/>
                    <a:pt x="72" y="0"/>
                  </a:cubicBezTo>
                  <a:close/>
                </a:path>
              </a:pathLst>
            </a:custGeom>
            <a:solidFill>
              <a:srgbClr val="3B4B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Freeform 47"/>
            <p:cNvSpPr>
              <a:spLocks/>
            </p:cNvSpPr>
            <p:nvPr/>
          </p:nvSpPr>
          <p:spPr bwMode="auto">
            <a:xfrm>
              <a:off x="9782175" y="3708400"/>
              <a:ext cx="68262" cy="217488"/>
            </a:xfrm>
            <a:custGeom>
              <a:avLst/>
              <a:gdLst>
                <a:gd name="T0" fmla="*/ 18 w 18"/>
                <a:gd name="T1" fmla="*/ 55 h 57"/>
                <a:gd name="T2" fmla="*/ 15 w 18"/>
                <a:gd name="T3" fmla="*/ 26 h 57"/>
                <a:gd name="T4" fmla="*/ 16 w 18"/>
                <a:gd name="T5" fmla="*/ 1 h 57"/>
                <a:gd name="T6" fmla="*/ 14 w 18"/>
                <a:gd name="T7" fmla="*/ 0 h 57"/>
                <a:gd name="T8" fmla="*/ 12 w 18"/>
                <a:gd name="T9" fmla="*/ 2 h 57"/>
                <a:gd name="T10" fmla="*/ 9 w 18"/>
                <a:gd name="T11" fmla="*/ 2 h 57"/>
                <a:gd name="T12" fmla="*/ 8 w 18"/>
                <a:gd name="T13" fmla="*/ 4 h 57"/>
                <a:gd name="T14" fmla="*/ 8 w 18"/>
                <a:gd name="T15" fmla="*/ 8 h 57"/>
                <a:gd name="T16" fmla="*/ 5 w 18"/>
                <a:gd name="T17" fmla="*/ 7 h 57"/>
                <a:gd name="T18" fmla="*/ 5 w 18"/>
                <a:gd name="T19" fmla="*/ 7 h 57"/>
                <a:gd name="T20" fmla="*/ 4 w 18"/>
                <a:gd name="T21" fmla="*/ 8 h 57"/>
                <a:gd name="T22" fmla="*/ 5 w 18"/>
                <a:gd name="T23" fmla="*/ 12 h 57"/>
                <a:gd name="T24" fmla="*/ 6 w 18"/>
                <a:gd name="T25" fmla="*/ 18 h 57"/>
                <a:gd name="T26" fmla="*/ 1 w 18"/>
                <a:gd name="T27" fmla="*/ 15 h 57"/>
                <a:gd name="T28" fmla="*/ 1 w 18"/>
                <a:gd name="T29" fmla="*/ 20 h 57"/>
                <a:gd name="T30" fmla="*/ 3 w 18"/>
                <a:gd name="T31" fmla="*/ 39 h 57"/>
                <a:gd name="T32" fmla="*/ 2 w 18"/>
                <a:gd name="T33" fmla="*/ 44 h 57"/>
                <a:gd name="T34" fmla="*/ 3 w 18"/>
                <a:gd name="T35" fmla="*/ 50 h 57"/>
                <a:gd name="T36" fmla="*/ 5 w 18"/>
                <a:gd name="T37" fmla="*/ 57 h 57"/>
                <a:gd name="T38" fmla="*/ 18 w 18"/>
                <a:gd name="T39"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57">
                  <a:moveTo>
                    <a:pt x="18" y="55"/>
                  </a:moveTo>
                  <a:cubicBezTo>
                    <a:pt x="18" y="46"/>
                    <a:pt x="15" y="31"/>
                    <a:pt x="15" y="26"/>
                  </a:cubicBezTo>
                  <a:cubicBezTo>
                    <a:pt x="15" y="21"/>
                    <a:pt x="16" y="1"/>
                    <a:pt x="16" y="1"/>
                  </a:cubicBezTo>
                  <a:cubicBezTo>
                    <a:pt x="16" y="0"/>
                    <a:pt x="14" y="0"/>
                    <a:pt x="14" y="0"/>
                  </a:cubicBezTo>
                  <a:cubicBezTo>
                    <a:pt x="13" y="0"/>
                    <a:pt x="12" y="1"/>
                    <a:pt x="12" y="2"/>
                  </a:cubicBezTo>
                  <a:cubicBezTo>
                    <a:pt x="12" y="1"/>
                    <a:pt x="10" y="1"/>
                    <a:pt x="9" y="2"/>
                  </a:cubicBezTo>
                  <a:cubicBezTo>
                    <a:pt x="8" y="2"/>
                    <a:pt x="8" y="3"/>
                    <a:pt x="8" y="4"/>
                  </a:cubicBezTo>
                  <a:cubicBezTo>
                    <a:pt x="8" y="6"/>
                    <a:pt x="8" y="7"/>
                    <a:pt x="8" y="8"/>
                  </a:cubicBezTo>
                  <a:cubicBezTo>
                    <a:pt x="7" y="7"/>
                    <a:pt x="6" y="7"/>
                    <a:pt x="5" y="7"/>
                  </a:cubicBezTo>
                  <a:cubicBezTo>
                    <a:pt x="5" y="7"/>
                    <a:pt x="5" y="7"/>
                    <a:pt x="5" y="7"/>
                  </a:cubicBezTo>
                  <a:cubicBezTo>
                    <a:pt x="5" y="7"/>
                    <a:pt x="4" y="7"/>
                    <a:pt x="4" y="8"/>
                  </a:cubicBezTo>
                  <a:cubicBezTo>
                    <a:pt x="4" y="9"/>
                    <a:pt x="4" y="10"/>
                    <a:pt x="5" y="12"/>
                  </a:cubicBezTo>
                  <a:cubicBezTo>
                    <a:pt x="5" y="14"/>
                    <a:pt x="5" y="16"/>
                    <a:pt x="6" y="18"/>
                  </a:cubicBezTo>
                  <a:cubicBezTo>
                    <a:pt x="5" y="16"/>
                    <a:pt x="3" y="15"/>
                    <a:pt x="1" y="15"/>
                  </a:cubicBezTo>
                  <a:cubicBezTo>
                    <a:pt x="0" y="17"/>
                    <a:pt x="1" y="19"/>
                    <a:pt x="1" y="20"/>
                  </a:cubicBezTo>
                  <a:cubicBezTo>
                    <a:pt x="4" y="26"/>
                    <a:pt x="4" y="33"/>
                    <a:pt x="3" y="39"/>
                  </a:cubicBezTo>
                  <a:cubicBezTo>
                    <a:pt x="3" y="41"/>
                    <a:pt x="2" y="42"/>
                    <a:pt x="2" y="44"/>
                  </a:cubicBezTo>
                  <a:cubicBezTo>
                    <a:pt x="2" y="46"/>
                    <a:pt x="3" y="48"/>
                    <a:pt x="3" y="50"/>
                  </a:cubicBezTo>
                  <a:cubicBezTo>
                    <a:pt x="4" y="53"/>
                    <a:pt x="4" y="55"/>
                    <a:pt x="5" y="57"/>
                  </a:cubicBezTo>
                  <a:cubicBezTo>
                    <a:pt x="9" y="55"/>
                    <a:pt x="14" y="55"/>
                    <a:pt x="18" y="55"/>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Freeform 48"/>
            <p:cNvSpPr>
              <a:spLocks/>
            </p:cNvSpPr>
            <p:nvPr/>
          </p:nvSpPr>
          <p:spPr bwMode="auto">
            <a:xfrm>
              <a:off x="9283700" y="6161088"/>
              <a:ext cx="128587" cy="182563"/>
            </a:xfrm>
            <a:custGeom>
              <a:avLst/>
              <a:gdLst>
                <a:gd name="T0" fmla="*/ 1 w 34"/>
                <a:gd name="T1" fmla="*/ 24 h 48"/>
                <a:gd name="T2" fmla="*/ 4 w 34"/>
                <a:gd name="T3" fmla="*/ 46 h 48"/>
                <a:gd name="T4" fmla="*/ 22 w 34"/>
                <a:gd name="T5" fmla="*/ 44 h 48"/>
                <a:gd name="T6" fmla="*/ 27 w 34"/>
                <a:gd name="T7" fmla="*/ 29 h 48"/>
                <a:gd name="T8" fmla="*/ 34 w 34"/>
                <a:gd name="T9" fmla="*/ 12 h 48"/>
                <a:gd name="T10" fmla="*/ 28 w 34"/>
                <a:gd name="T11" fmla="*/ 1 h 48"/>
                <a:gd name="T12" fmla="*/ 25 w 34"/>
                <a:gd name="T13" fmla="*/ 1 h 48"/>
                <a:gd name="T14" fmla="*/ 1 w 34"/>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8">
                  <a:moveTo>
                    <a:pt x="1" y="24"/>
                  </a:moveTo>
                  <a:cubicBezTo>
                    <a:pt x="1" y="29"/>
                    <a:pt x="0" y="42"/>
                    <a:pt x="4" y="46"/>
                  </a:cubicBezTo>
                  <a:cubicBezTo>
                    <a:pt x="11" y="48"/>
                    <a:pt x="19" y="46"/>
                    <a:pt x="22" y="44"/>
                  </a:cubicBezTo>
                  <a:cubicBezTo>
                    <a:pt x="24" y="41"/>
                    <a:pt x="26" y="31"/>
                    <a:pt x="27" y="29"/>
                  </a:cubicBezTo>
                  <a:cubicBezTo>
                    <a:pt x="28" y="27"/>
                    <a:pt x="34" y="14"/>
                    <a:pt x="34" y="12"/>
                  </a:cubicBezTo>
                  <a:cubicBezTo>
                    <a:pt x="34" y="10"/>
                    <a:pt x="30" y="4"/>
                    <a:pt x="28" y="1"/>
                  </a:cubicBezTo>
                  <a:cubicBezTo>
                    <a:pt x="27" y="0"/>
                    <a:pt x="26" y="0"/>
                    <a:pt x="25" y="1"/>
                  </a:cubicBezTo>
                  <a:cubicBezTo>
                    <a:pt x="19" y="5"/>
                    <a:pt x="1" y="24"/>
                    <a:pt x="1" y="2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Freeform 49"/>
            <p:cNvSpPr>
              <a:spLocks/>
            </p:cNvSpPr>
            <p:nvPr/>
          </p:nvSpPr>
          <p:spPr bwMode="auto">
            <a:xfrm>
              <a:off x="9378950" y="6191250"/>
              <a:ext cx="30162" cy="53975"/>
            </a:xfrm>
            <a:custGeom>
              <a:avLst/>
              <a:gdLst>
                <a:gd name="T0" fmla="*/ 0 w 8"/>
                <a:gd name="T1" fmla="*/ 14 h 14"/>
                <a:gd name="T2" fmla="*/ 5 w 8"/>
                <a:gd name="T3" fmla="*/ 9 h 14"/>
                <a:gd name="T4" fmla="*/ 6 w 8"/>
                <a:gd name="T5" fmla="*/ 2 h 14"/>
                <a:gd name="T6" fmla="*/ 0 w 8"/>
                <a:gd name="T7" fmla="*/ 0 h 14"/>
                <a:gd name="T8" fmla="*/ 0 w 8"/>
                <a:gd name="T9" fmla="*/ 14 h 14"/>
              </a:gdLst>
              <a:ahLst/>
              <a:cxnLst>
                <a:cxn ang="0">
                  <a:pos x="T0" y="T1"/>
                </a:cxn>
                <a:cxn ang="0">
                  <a:pos x="T2" y="T3"/>
                </a:cxn>
                <a:cxn ang="0">
                  <a:pos x="T4" y="T5"/>
                </a:cxn>
                <a:cxn ang="0">
                  <a:pos x="T6" y="T7"/>
                </a:cxn>
                <a:cxn ang="0">
                  <a:pos x="T8" y="T9"/>
                </a:cxn>
              </a:cxnLst>
              <a:rect l="0" t="0" r="r" b="b"/>
              <a:pathLst>
                <a:path w="8" h="14">
                  <a:moveTo>
                    <a:pt x="0" y="14"/>
                  </a:moveTo>
                  <a:cubicBezTo>
                    <a:pt x="2" y="13"/>
                    <a:pt x="4" y="11"/>
                    <a:pt x="5" y="9"/>
                  </a:cubicBezTo>
                  <a:cubicBezTo>
                    <a:pt x="6" y="7"/>
                    <a:pt x="8" y="4"/>
                    <a:pt x="6" y="2"/>
                  </a:cubicBezTo>
                  <a:cubicBezTo>
                    <a:pt x="5" y="0"/>
                    <a:pt x="2" y="0"/>
                    <a:pt x="0" y="0"/>
                  </a:cubicBezTo>
                  <a:cubicBezTo>
                    <a:pt x="0" y="5"/>
                    <a:pt x="0" y="10"/>
                    <a:pt x="0" y="14"/>
                  </a:cubicBezTo>
                  <a:close/>
                </a:path>
              </a:pathLst>
            </a:custGeom>
            <a:solidFill>
              <a:srgbClr val="F0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Freeform 50"/>
            <p:cNvSpPr>
              <a:spLocks/>
            </p:cNvSpPr>
            <p:nvPr/>
          </p:nvSpPr>
          <p:spPr bwMode="auto">
            <a:xfrm>
              <a:off x="9283700" y="5673725"/>
              <a:ext cx="171450" cy="579438"/>
            </a:xfrm>
            <a:custGeom>
              <a:avLst/>
              <a:gdLst>
                <a:gd name="T0" fmla="*/ 15 w 45"/>
                <a:gd name="T1" fmla="*/ 0 h 152"/>
                <a:gd name="T2" fmla="*/ 6 w 45"/>
                <a:gd name="T3" fmla="*/ 70 h 152"/>
                <a:gd name="T4" fmla="*/ 7 w 45"/>
                <a:gd name="T5" fmla="*/ 116 h 152"/>
                <a:gd name="T6" fmla="*/ 3 w 45"/>
                <a:gd name="T7" fmla="*/ 134 h 152"/>
                <a:gd name="T8" fmla="*/ 1 w 45"/>
                <a:gd name="T9" fmla="*/ 152 h 152"/>
                <a:gd name="T10" fmla="*/ 16 w 45"/>
                <a:gd name="T11" fmla="*/ 152 h 152"/>
                <a:gd name="T12" fmla="*/ 24 w 45"/>
                <a:gd name="T13" fmla="*/ 151 h 152"/>
                <a:gd name="T14" fmla="*/ 25 w 45"/>
                <a:gd name="T15" fmla="*/ 150 h 152"/>
                <a:gd name="T16" fmla="*/ 25 w 45"/>
                <a:gd name="T17" fmla="*/ 136 h 152"/>
                <a:gd name="T18" fmla="*/ 25 w 45"/>
                <a:gd name="T19" fmla="*/ 124 h 152"/>
                <a:gd name="T20" fmla="*/ 26 w 45"/>
                <a:gd name="T21" fmla="*/ 111 h 152"/>
                <a:gd name="T22" fmla="*/ 33 w 45"/>
                <a:gd name="T23" fmla="*/ 86 h 152"/>
                <a:gd name="T24" fmla="*/ 36 w 45"/>
                <a:gd name="T25" fmla="*/ 78 h 152"/>
                <a:gd name="T26" fmla="*/ 38 w 45"/>
                <a:gd name="T27" fmla="*/ 68 h 152"/>
                <a:gd name="T28" fmla="*/ 39 w 45"/>
                <a:gd name="T29" fmla="*/ 49 h 152"/>
                <a:gd name="T30" fmla="*/ 45 w 45"/>
                <a:gd name="T31" fmla="*/ 12 h 152"/>
                <a:gd name="T32" fmla="*/ 15 w 45"/>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52">
                  <a:moveTo>
                    <a:pt x="15" y="0"/>
                  </a:moveTo>
                  <a:cubicBezTo>
                    <a:pt x="10" y="23"/>
                    <a:pt x="5" y="47"/>
                    <a:pt x="6" y="70"/>
                  </a:cubicBezTo>
                  <a:cubicBezTo>
                    <a:pt x="6" y="86"/>
                    <a:pt x="10" y="101"/>
                    <a:pt x="7" y="116"/>
                  </a:cubicBezTo>
                  <a:cubicBezTo>
                    <a:pt x="6" y="122"/>
                    <a:pt x="4" y="128"/>
                    <a:pt x="3" y="134"/>
                  </a:cubicBezTo>
                  <a:cubicBezTo>
                    <a:pt x="1" y="140"/>
                    <a:pt x="0" y="146"/>
                    <a:pt x="1" y="152"/>
                  </a:cubicBezTo>
                  <a:cubicBezTo>
                    <a:pt x="6" y="152"/>
                    <a:pt x="11" y="152"/>
                    <a:pt x="16" y="152"/>
                  </a:cubicBezTo>
                  <a:cubicBezTo>
                    <a:pt x="18" y="152"/>
                    <a:pt x="21" y="152"/>
                    <a:pt x="24" y="151"/>
                  </a:cubicBezTo>
                  <a:cubicBezTo>
                    <a:pt x="24" y="151"/>
                    <a:pt x="25" y="150"/>
                    <a:pt x="25" y="150"/>
                  </a:cubicBezTo>
                  <a:cubicBezTo>
                    <a:pt x="25" y="146"/>
                    <a:pt x="25" y="141"/>
                    <a:pt x="25" y="136"/>
                  </a:cubicBezTo>
                  <a:cubicBezTo>
                    <a:pt x="25" y="136"/>
                    <a:pt x="25" y="125"/>
                    <a:pt x="25" y="124"/>
                  </a:cubicBezTo>
                  <a:cubicBezTo>
                    <a:pt x="25" y="120"/>
                    <a:pt x="26" y="115"/>
                    <a:pt x="26" y="111"/>
                  </a:cubicBezTo>
                  <a:cubicBezTo>
                    <a:pt x="28" y="103"/>
                    <a:pt x="30" y="94"/>
                    <a:pt x="33" y="86"/>
                  </a:cubicBezTo>
                  <a:cubicBezTo>
                    <a:pt x="34" y="84"/>
                    <a:pt x="35" y="81"/>
                    <a:pt x="36" y="78"/>
                  </a:cubicBezTo>
                  <a:cubicBezTo>
                    <a:pt x="37" y="75"/>
                    <a:pt x="38" y="71"/>
                    <a:pt x="38" y="68"/>
                  </a:cubicBezTo>
                  <a:cubicBezTo>
                    <a:pt x="39" y="62"/>
                    <a:pt x="39" y="55"/>
                    <a:pt x="39" y="49"/>
                  </a:cubicBezTo>
                  <a:cubicBezTo>
                    <a:pt x="39" y="36"/>
                    <a:pt x="39" y="23"/>
                    <a:pt x="45" y="12"/>
                  </a:cubicBezTo>
                  <a:cubicBezTo>
                    <a:pt x="35" y="9"/>
                    <a:pt x="25" y="5"/>
                    <a:pt x="15" y="0"/>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 name="Freeform 51"/>
            <p:cNvSpPr>
              <a:spLocks/>
            </p:cNvSpPr>
            <p:nvPr/>
          </p:nvSpPr>
          <p:spPr bwMode="auto">
            <a:xfrm>
              <a:off x="9374188" y="6237288"/>
              <a:ext cx="274637" cy="149225"/>
            </a:xfrm>
            <a:custGeom>
              <a:avLst/>
              <a:gdLst>
                <a:gd name="T0" fmla="*/ 5 w 72"/>
                <a:gd name="T1" fmla="*/ 14 h 39"/>
                <a:gd name="T2" fmla="*/ 2 w 72"/>
                <a:gd name="T3" fmla="*/ 33 h 39"/>
                <a:gd name="T4" fmla="*/ 8 w 72"/>
                <a:gd name="T5" fmla="*/ 38 h 39"/>
                <a:gd name="T6" fmla="*/ 24 w 72"/>
                <a:gd name="T7" fmla="*/ 37 h 39"/>
                <a:gd name="T8" fmla="*/ 43 w 72"/>
                <a:gd name="T9" fmla="*/ 31 h 39"/>
                <a:gd name="T10" fmla="*/ 64 w 72"/>
                <a:gd name="T11" fmla="*/ 24 h 39"/>
                <a:gd name="T12" fmla="*/ 72 w 72"/>
                <a:gd name="T13" fmla="*/ 6 h 39"/>
                <a:gd name="T14" fmla="*/ 68 w 72"/>
                <a:gd name="T15" fmla="*/ 1 h 39"/>
                <a:gd name="T16" fmla="*/ 22 w 72"/>
                <a:gd name="T17" fmla="*/ 6 h 39"/>
                <a:gd name="T18" fmla="*/ 5 w 72"/>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9">
                  <a:moveTo>
                    <a:pt x="5" y="14"/>
                  </a:moveTo>
                  <a:cubicBezTo>
                    <a:pt x="5" y="16"/>
                    <a:pt x="0" y="23"/>
                    <a:pt x="2" y="33"/>
                  </a:cubicBezTo>
                  <a:cubicBezTo>
                    <a:pt x="3" y="36"/>
                    <a:pt x="5" y="38"/>
                    <a:pt x="8" y="38"/>
                  </a:cubicBezTo>
                  <a:cubicBezTo>
                    <a:pt x="17" y="39"/>
                    <a:pt x="21" y="38"/>
                    <a:pt x="24" y="37"/>
                  </a:cubicBezTo>
                  <a:cubicBezTo>
                    <a:pt x="26" y="36"/>
                    <a:pt x="38" y="32"/>
                    <a:pt x="43" y="31"/>
                  </a:cubicBezTo>
                  <a:cubicBezTo>
                    <a:pt x="48" y="31"/>
                    <a:pt x="61" y="27"/>
                    <a:pt x="64" y="24"/>
                  </a:cubicBezTo>
                  <a:cubicBezTo>
                    <a:pt x="66" y="21"/>
                    <a:pt x="71" y="15"/>
                    <a:pt x="72" y="6"/>
                  </a:cubicBezTo>
                  <a:cubicBezTo>
                    <a:pt x="72" y="4"/>
                    <a:pt x="70" y="2"/>
                    <a:pt x="68" y="1"/>
                  </a:cubicBezTo>
                  <a:cubicBezTo>
                    <a:pt x="53" y="0"/>
                    <a:pt x="28" y="4"/>
                    <a:pt x="22" y="6"/>
                  </a:cubicBezTo>
                  <a:cubicBezTo>
                    <a:pt x="15" y="7"/>
                    <a:pt x="5" y="14"/>
                    <a:pt x="5"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Freeform 52"/>
            <p:cNvSpPr>
              <a:spLocks/>
            </p:cNvSpPr>
            <p:nvPr/>
          </p:nvSpPr>
          <p:spPr bwMode="auto">
            <a:xfrm>
              <a:off x="9390063" y="5695950"/>
              <a:ext cx="217487" cy="636588"/>
            </a:xfrm>
            <a:custGeom>
              <a:avLst/>
              <a:gdLst>
                <a:gd name="T0" fmla="*/ 10 w 57"/>
                <a:gd name="T1" fmla="*/ 50 h 167"/>
                <a:gd name="T2" fmla="*/ 1 w 57"/>
                <a:gd name="T3" fmla="*/ 156 h 167"/>
                <a:gd name="T4" fmla="*/ 48 w 57"/>
                <a:gd name="T5" fmla="*/ 161 h 167"/>
                <a:gd name="T6" fmla="*/ 53 w 57"/>
                <a:gd name="T7" fmla="*/ 158 h 167"/>
                <a:gd name="T8" fmla="*/ 49 w 57"/>
                <a:gd name="T9" fmla="*/ 148 h 167"/>
                <a:gd name="T10" fmla="*/ 38 w 57"/>
                <a:gd name="T11" fmla="*/ 145 h 167"/>
                <a:gd name="T12" fmla="*/ 28 w 57"/>
                <a:gd name="T13" fmla="*/ 141 h 167"/>
                <a:gd name="T14" fmla="*/ 25 w 57"/>
                <a:gd name="T15" fmla="*/ 130 h 167"/>
                <a:gd name="T16" fmla="*/ 39 w 57"/>
                <a:gd name="T17" fmla="*/ 70 h 167"/>
                <a:gd name="T18" fmla="*/ 43 w 57"/>
                <a:gd name="T19" fmla="*/ 54 h 167"/>
                <a:gd name="T20" fmla="*/ 45 w 57"/>
                <a:gd name="T21" fmla="*/ 38 h 167"/>
                <a:gd name="T22" fmla="*/ 57 w 57"/>
                <a:gd name="T23" fmla="*/ 3 h 167"/>
                <a:gd name="T24" fmla="*/ 57 w 57"/>
                <a:gd name="T25" fmla="*/ 3 h 167"/>
                <a:gd name="T26" fmla="*/ 46 w 57"/>
                <a:gd name="T27" fmla="*/ 6 h 167"/>
                <a:gd name="T28" fmla="*/ 37 w 57"/>
                <a:gd name="T29" fmla="*/ 6 h 167"/>
                <a:gd name="T30" fmla="*/ 28 w 57"/>
                <a:gd name="T31" fmla="*/ 6 h 167"/>
                <a:gd name="T32" fmla="*/ 21 w 57"/>
                <a:gd name="T33" fmla="*/ 3 h 167"/>
                <a:gd name="T34" fmla="*/ 13 w 57"/>
                <a:gd name="T35" fmla="*/ 39 h 167"/>
                <a:gd name="T36" fmla="*/ 10 w 57"/>
                <a:gd name="T37" fmla="*/ 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67">
                  <a:moveTo>
                    <a:pt x="10" y="50"/>
                  </a:moveTo>
                  <a:cubicBezTo>
                    <a:pt x="0" y="84"/>
                    <a:pt x="10" y="121"/>
                    <a:pt x="1" y="156"/>
                  </a:cubicBezTo>
                  <a:cubicBezTo>
                    <a:pt x="15" y="166"/>
                    <a:pt x="33" y="167"/>
                    <a:pt x="48" y="161"/>
                  </a:cubicBezTo>
                  <a:cubicBezTo>
                    <a:pt x="50" y="160"/>
                    <a:pt x="52" y="159"/>
                    <a:pt x="53" y="158"/>
                  </a:cubicBezTo>
                  <a:cubicBezTo>
                    <a:pt x="55" y="154"/>
                    <a:pt x="52" y="150"/>
                    <a:pt x="49" y="148"/>
                  </a:cubicBezTo>
                  <a:cubicBezTo>
                    <a:pt x="46" y="146"/>
                    <a:pt x="42" y="146"/>
                    <a:pt x="38" y="145"/>
                  </a:cubicBezTo>
                  <a:cubicBezTo>
                    <a:pt x="34" y="145"/>
                    <a:pt x="30" y="144"/>
                    <a:pt x="28" y="141"/>
                  </a:cubicBezTo>
                  <a:cubicBezTo>
                    <a:pt x="25" y="138"/>
                    <a:pt x="25" y="134"/>
                    <a:pt x="25" y="130"/>
                  </a:cubicBezTo>
                  <a:cubicBezTo>
                    <a:pt x="25" y="109"/>
                    <a:pt x="34" y="89"/>
                    <a:pt x="39" y="70"/>
                  </a:cubicBezTo>
                  <a:cubicBezTo>
                    <a:pt x="41" y="65"/>
                    <a:pt x="42" y="59"/>
                    <a:pt x="43" y="54"/>
                  </a:cubicBezTo>
                  <a:cubicBezTo>
                    <a:pt x="44" y="49"/>
                    <a:pt x="44" y="44"/>
                    <a:pt x="45" y="38"/>
                  </a:cubicBezTo>
                  <a:cubicBezTo>
                    <a:pt x="47" y="27"/>
                    <a:pt x="53" y="14"/>
                    <a:pt x="57" y="3"/>
                  </a:cubicBezTo>
                  <a:cubicBezTo>
                    <a:pt x="57" y="3"/>
                    <a:pt x="57" y="3"/>
                    <a:pt x="57" y="3"/>
                  </a:cubicBezTo>
                  <a:cubicBezTo>
                    <a:pt x="56" y="4"/>
                    <a:pt x="47" y="6"/>
                    <a:pt x="46" y="6"/>
                  </a:cubicBezTo>
                  <a:cubicBezTo>
                    <a:pt x="43" y="6"/>
                    <a:pt x="40" y="7"/>
                    <a:pt x="37" y="6"/>
                  </a:cubicBezTo>
                  <a:cubicBezTo>
                    <a:pt x="34" y="6"/>
                    <a:pt x="31" y="6"/>
                    <a:pt x="28" y="6"/>
                  </a:cubicBezTo>
                  <a:cubicBezTo>
                    <a:pt x="25" y="5"/>
                    <a:pt x="22" y="0"/>
                    <a:pt x="21" y="3"/>
                  </a:cubicBezTo>
                  <a:cubicBezTo>
                    <a:pt x="19" y="13"/>
                    <a:pt x="17" y="29"/>
                    <a:pt x="13" y="39"/>
                  </a:cubicBezTo>
                  <a:cubicBezTo>
                    <a:pt x="12" y="43"/>
                    <a:pt x="11" y="46"/>
                    <a:pt x="10" y="5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Freeform 53"/>
            <p:cNvSpPr>
              <a:spLocks/>
            </p:cNvSpPr>
            <p:nvPr/>
          </p:nvSpPr>
          <p:spPr bwMode="auto">
            <a:xfrm>
              <a:off x="9264650" y="5132388"/>
              <a:ext cx="457200" cy="620713"/>
            </a:xfrm>
            <a:custGeom>
              <a:avLst/>
              <a:gdLst>
                <a:gd name="T0" fmla="*/ 116 w 120"/>
                <a:gd name="T1" fmla="*/ 21 h 163"/>
                <a:gd name="T2" fmla="*/ 112 w 120"/>
                <a:gd name="T3" fmla="*/ 0 h 163"/>
                <a:gd name="T4" fmla="*/ 1 w 120"/>
                <a:gd name="T5" fmla="*/ 2 h 163"/>
                <a:gd name="T6" fmla="*/ 14 w 120"/>
                <a:gd name="T7" fmla="*/ 142 h 163"/>
                <a:gd name="T8" fmla="*/ 103 w 120"/>
                <a:gd name="T9" fmla="*/ 151 h 163"/>
                <a:gd name="T10" fmla="*/ 113 w 120"/>
                <a:gd name="T11" fmla="*/ 99 h 163"/>
                <a:gd name="T12" fmla="*/ 116 w 120"/>
                <a:gd name="T13" fmla="*/ 21 h 163"/>
              </a:gdLst>
              <a:ahLst/>
              <a:cxnLst>
                <a:cxn ang="0">
                  <a:pos x="T0" y="T1"/>
                </a:cxn>
                <a:cxn ang="0">
                  <a:pos x="T2" y="T3"/>
                </a:cxn>
                <a:cxn ang="0">
                  <a:pos x="T4" y="T5"/>
                </a:cxn>
                <a:cxn ang="0">
                  <a:pos x="T6" y="T7"/>
                </a:cxn>
                <a:cxn ang="0">
                  <a:pos x="T8" y="T9"/>
                </a:cxn>
                <a:cxn ang="0">
                  <a:pos x="T10" y="T11"/>
                </a:cxn>
                <a:cxn ang="0">
                  <a:pos x="T12" y="T13"/>
                </a:cxn>
              </a:cxnLst>
              <a:rect l="0" t="0" r="r" b="b"/>
              <a:pathLst>
                <a:path w="120" h="163">
                  <a:moveTo>
                    <a:pt x="116" y="21"/>
                  </a:moveTo>
                  <a:cubicBezTo>
                    <a:pt x="114" y="13"/>
                    <a:pt x="113" y="6"/>
                    <a:pt x="112" y="0"/>
                  </a:cubicBezTo>
                  <a:cubicBezTo>
                    <a:pt x="60" y="17"/>
                    <a:pt x="23" y="8"/>
                    <a:pt x="1" y="2"/>
                  </a:cubicBezTo>
                  <a:cubicBezTo>
                    <a:pt x="1" y="2"/>
                    <a:pt x="0" y="100"/>
                    <a:pt x="14" y="142"/>
                  </a:cubicBezTo>
                  <a:cubicBezTo>
                    <a:pt x="55" y="163"/>
                    <a:pt x="78" y="160"/>
                    <a:pt x="103" y="151"/>
                  </a:cubicBezTo>
                  <a:cubicBezTo>
                    <a:pt x="106" y="133"/>
                    <a:pt x="110" y="114"/>
                    <a:pt x="113" y="99"/>
                  </a:cubicBezTo>
                  <a:cubicBezTo>
                    <a:pt x="119" y="73"/>
                    <a:pt x="120" y="47"/>
                    <a:pt x="116" y="21"/>
                  </a:cubicBezTo>
                  <a:close/>
                </a:path>
              </a:pathLst>
            </a:custGeom>
            <a:solidFill>
              <a:srgbClr val="3B4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4" name="Freeform 54"/>
            <p:cNvSpPr>
              <a:spLocks/>
            </p:cNvSpPr>
            <p:nvPr/>
          </p:nvSpPr>
          <p:spPr bwMode="auto">
            <a:xfrm>
              <a:off x="9294813" y="5060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Freeform 55"/>
            <p:cNvSpPr>
              <a:spLocks/>
            </p:cNvSpPr>
            <p:nvPr/>
          </p:nvSpPr>
          <p:spPr bwMode="auto">
            <a:xfrm>
              <a:off x="9267825" y="4443413"/>
              <a:ext cx="422275" cy="727075"/>
            </a:xfrm>
            <a:custGeom>
              <a:avLst/>
              <a:gdLst>
                <a:gd name="T0" fmla="*/ 111 w 111"/>
                <a:gd name="T1" fmla="*/ 181 h 191"/>
                <a:gd name="T2" fmla="*/ 99 w 111"/>
                <a:gd name="T3" fmla="*/ 109 h 191"/>
                <a:gd name="T4" fmla="*/ 105 w 111"/>
                <a:gd name="T5" fmla="*/ 40 h 191"/>
                <a:gd name="T6" fmla="*/ 99 w 111"/>
                <a:gd name="T7" fmla="*/ 5 h 191"/>
                <a:gd name="T8" fmla="*/ 87 w 111"/>
                <a:gd name="T9" fmla="*/ 0 h 191"/>
                <a:gd name="T10" fmla="*/ 54 w 111"/>
                <a:gd name="T11" fmla="*/ 16 h 191"/>
                <a:gd name="T12" fmla="*/ 14 w 111"/>
                <a:gd name="T13" fmla="*/ 22 h 191"/>
                <a:gd name="T14" fmla="*/ 6 w 111"/>
                <a:gd name="T15" fmla="*/ 90 h 191"/>
                <a:gd name="T16" fmla="*/ 7 w 111"/>
                <a:gd name="T17" fmla="*/ 161 h 191"/>
                <a:gd name="T18" fmla="*/ 8 w 111"/>
                <a:gd name="T19" fmla="*/ 159 h 191"/>
                <a:gd name="T20" fmla="*/ 7 w 111"/>
                <a:gd name="T21" fmla="*/ 161 h 191"/>
                <a:gd name="T22" fmla="*/ 7 w 111"/>
                <a:gd name="T23" fmla="*/ 162 h 191"/>
                <a:gd name="T24" fmla="*/ 7 w 111"/>
                <a:gd name="T25" fmla="*/ 163 h 191"/>
                <a:gd name="T26" fmla="*/ 2 w 111"/>
                <a:gd name="T27" fmla="*/ 174 h 191"/>
                <a:gd name="T28" fmla="*/ 0 w 111"/>
                <a:gd name="T29" fmla="*/ 183 h 191"/>
                <a:gd name="T30" fmla="*/ 51 w 111"/>
                <a:gd name="T31" fmla="*/ 191 h 191"/>
                <a:gd name="T32" fmla="*/ 111 w 111"/>
                <a:gd name="T33" fmla="*/ 18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91">
                  <a:moveTo>
                    <a:pt x="111" y="181"/>
                  </a:moveTo>
                  <a:cubicBezTo>
                    <a:pt x="107" y="168"/>
                    <a:pt x="96" y="128"/>
                    <a:pt x="99" y="109"/>
                  </a:cubicBezTo>
                  <a:cubicBezTo>
                    <a:pt x="103" y="90"/>
                    <a:pt x="108" y="60"/>
                    <a:pt x="105" y="40"/>
                  </a:cubicBezTo>
                  <a:cubicBezTo>
                    <a:pt x="105" y="19"/>
                    <a:pt x="108" y="14"/>
                    <a:pt x="99" y="5"/>
                  </a:cubicBezTo>
                  <a:cubicBezTo>
                    <a:pt x="96" y="2"/>
                    <a:pt x="87" y="0"/>
                    <a:pt x="87" y="0"/>
                  </a:cubicBezTo>
                  <a:cubicBezTo>
                    <a:pt x="87" y="0"/>
                    <a:pt x="84" y="16"/>
                    <a:pt x="54" y="16"/>
                  </a:cubicBezTo>
                  <a:cubicBezTo>
                    <a:pt x="24" y="15"/>
                    <a:pt x="14" y="22"/>
                    <a:pt x="14" y="22"/>
                  </a:cubicBezTo>
                  <a:cubicBezTo>
                    <a:pt x="4" y="29"/>
                    <a:pt x="3" y="75"/>
                    <a:pt x="6" y="90"/>
                  </a:cubicBezTo>
                  <a:cubicBezTo>
                    <a:pt x="9" y="101"/>
                    <a:pt x="14" y="135"/>
                    <a:pt x="7" y="161"/>
                  </a:cubicBezTo>
                  <a:cubicBezTo>
                    <a:pt x="8" y="160"/>
                    <a:pt x="8" y="160"/>
                    <a:pt x="8" y="159"/>
                  </a:cubicBezTo>
                  <a:cubicBezTo>
                    <a:pt x="8" y="160"/>
                    <a:pt x="8" y="160"/>
                    <a:pt x="7" y="161"/>
                  </a:cubicBezTo>
                  <a:cubicBezTo>
                    <a:pt x="7" y="161"/>
                    <a:pt x="7" y="162"/>
                    <a:pt x="7" y="162"/>
                  </a:cubicBezTo>
                  <a:cubicBezTo>
                    <a:pt x="7" y="162"/>
                    <a:pt x="7" y="163"/>
                    <a:pt x="7" y="163"/>
                  </a:cubicBezTo>
                  <a:cubicBezTo>
                    <a:pt x="6" y="167"/>
                    <a:pt x="4" y="171"/>
                    <a:pt x="2" y="174"/>
                  </a:cubicBezTo>
                  <a:cubicBezTo>
                    <a:pt x="1" y="177"/>
                    <a:pt x="0" y="180"/>
                    <a:pt x="0" y="183"/>
                  </a:cubicBezTo>
                  <a:cubicBezTo>
                    <a:pt x="14" y="188"/>
                    <a:pt x="31" y="191"/>
                    <a:pt x="51" y="191"/>
                  </a:cubicBezTo>
                  <a:cubicBezTo>
                    <a:pt x="74" y="191"/>
                    <a:pt x="91" y="188"/>
                    <a:pt x="111" y="181"/>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9594850" y="3895725"/>
              <a:ext cx="274637" cy="692150"/>
            </a:xfrm>
            <a:custGeom>
              <a:avLst/>
              <a:gdLst>
                <a:gd name="T0" fmla="*/ 19 w 72"/>
                <a:gd name="T1" fmla="*/ 182 h 182"/>
                <a:gd name="T2" fmla="*/ 33 w 72"/>
                <a:gd name="T3" fmla="*/ 149 h 182"/>
                <a:gd name="T4" fmla="*/ 61 w 72"/>
                <a:gd name="T5" fmla="*/ 105 h 182"/>
                <a:gd name="T6" fmla="*/ 69 w 72"/>
                <a:gd name="T7" fmla="*/ 65 h 182"/>
                <a:gd name="T8" fmla="*/ 72 w 72"/>
                <a:gd name="T9" fmla="*/ 7 h 182"/>
                <a:gd name="T10" fmla="*/ 50 w 72"/>
                <a:gd name="T11" fmla="*/ 7 h 182"/>
                <a:gd name="T12" fmla="*/ 47 w 72"/>
                <a:gd name="T13" fmla="*/ 40 h 182"/>
                <a:gd name="T14" fmla="*/ 42 w 72"/>
                <a:gd name="T15" fmla="*/ 86 h 182"/>
                <a:gd name="T16" fmla="*/ 1 w 72"/>
                <a:gd name="T17" fmla="*/ 144 h 182"/>
                <a:gd name="T18" fmla="*/ 19 w 72"/>
                <a:gd name="T1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82">
                  <a:moveTo>
                    <a:pt x="19" y="182"/>
                  </a:moveTo>
                  <a:cubicBezTo>
                    <a:pt x="23" y="168"/>
                    <a:pt x="20" y="162"/>
                    <a:pt x="33" y="149"/>
                  </a:cubicBezTo>
                  <a:cubicBezTo>
                    <a:pt x="46" y="136"/>
                    <a:pt x="59" y="113"/>
                    <a:pt x="61" y="105"/>
                  </a:cubicBezTo>
                  <a:cubicBezTo>
                    <a:pt x="63" y="96"/>
                    <a:pt x="68" y="81"/>
                    <a:pt x="69" y="65"/>
                  </a:cubicBezTo>
                  <a:cubicBezTo>
                    <a:pt x="70" y="48"/>
                    <a:pt x="72" y="7"/>
                    <a:pt x="72" y="7"/>
                  </a:cubicBezTo>
                  <a:cubicBezTo>
                    <a:pt x="72" y="7"/>
                    <a:pt x="64" y="0"/>
                    <a:pt x="50" y="7"/>
                  </a:cubicBezTo>
                  <a:cubicBezTo>
                    <a:pt x="49" y="23"/>
                    <a:pt x="48" y="35"/>
                    <a:pt x="47" y="40"/>
                  </a:cubicBezTo>
                  <a:cubicBezTo>
                    <a:pt x="46" y="46"/>
                    <a:pt x="44" y="69"/>
                    <a:pt x="42" y="86"/>
                  </a:cubicBezTo>
                  <a:cubicBezTo>
                    <a:pt x="28" y="96"/>
                    <a:pt x="3" y="130"/>
                    <a:pt x="1" y="144"/>
                  </a:cubicBezTo>
                  <a:cubicBezTo>
                    <a:pt x="0" y="157"/>
                    <a:pt x="19" y="182"/>
                    <a:pt x="19" y="182"/>
                  </a:cubicBezTo>
                  <a:close/>
                </a:path>
              </a:pathLst>
            </a:custGeom>
            <a:solidFill>
              <a:srgbClr val="3B4B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9286875" y="4149725"/>
              <a:ext cx="327025" cy="407988"/>
            </a:xfrm>
            <a:custGeom>
              <a:avLst/>
              <a:gdLst>
                <a:gd name="T0" fmla="*/ 70 w 86"/>
                <a:gd name="T1" fmla="*/ 91 h 107"/>
                <a:gd name="T2" fmla="*/ 73 w 86"/>
                <a:gd name="T3" fmla="*/ 92 h 107"/>
                <a:gd name="T4" fmla="*/ 77 w 86"/>
                <a:gd name="T5" fmla="*/ 90 h 107"/>
                <a:gd name="T6" fmla="*/ 78 w 86"/>
                <a:gd name="T7" fmla="*/ 78 h 107"/>
                <a:gd name="T8" fmla="*/ 81 w 86"/>
                <a:gd name="T9" fmla="*/ 78 h 107"/>
                <a:gd name="T10" fmla="*/ 84 w 86"/>
                <a:gd name="T11" fmla="*/ 75 h 107"/>
                <a:gd name="T12" fmla="*/ 83 w 86"/>
                <a:gd name="T13" fmla="*/ 71 h 107"/>
                <a:gd name="T14" fmla="*/ 86 w 86"/>
                <a:gd name="T15" fmla="*/ 40 h 107"/>
                <a:gd name="T16" fmla="*/ 80 w 86"/>
                <a:gd name="T17" fmla="*/ 18 h 107"/>
                <a:gd name="T18" fmla="*/ 76 w 86"/>
                <a:gd name="T19" fmla="*/ 10 h 107"/>
                <a:gd name="T20" fmla="*/ 56 w 86"/>
                <a:gd name="T21" fmla="*/ 1 h 107"/>
                <a:gd name="T22" fmla="*/ 38 w 86"/>
                <a:gd name="T23" fmla="*/ 1 h 107"/>
                <a:gd name="T24" fmla="*/ 28 w 86"/>
                <a:gd name="T25" fmla="*/ 8 h 107"/>
                <a:gd name="T26" fmla="*/ 15 w 86"/>
                <a:gd name="T27" fmla="*/ 37 h 107"/>
                <a:gd name="T28" fmla="*/ 19 w 86"/>
                <a:gd name="T29" fmla="*/ 50 h 107"/>
                <a:gd name="T30" fmla="*/ 22 w 86"/>
                <a:gd name="T31" fmla="*/ 62 h 107"/>
                <a:gd name="T32" fmla="*/ 14 w 86"/>
                <a:gd name="T33" fmla="*/ 72 h 107"/>
                <a:gd name="T34" fmla="*/ 11 w 86"/>
                <a:gd name="T35" fmla="*/ 73 h 107"/>
                <a:gd name="T36" fmla="*/ 9 w 86"/>
                <a:gd name="T37" fmla="*/ 76 h 107"/>
                <a:gd name="T38" fmla="*/ 13 w 86"/>
                <a:gd name="T39" fmla="*/ 77 h 107"/>
                <a:gd name="T40" fmla="*/ 16 w 86"/>
                <a:gd name="T41" fmla="*/ 75 h 107"/>
                <a:gd name="T42" fmla="*/ 19 w 86"/>
                <a:gd name="T43" fmla="*/ 77 h 107"/>
                <a:gd name="T44" fmla="*/ 18 w 86"/>
                <a:gd name="T45" fmla="*/ 78 h 107"/>
                <a:gd name="T46" fmla="*/ 9 w 86"/>
                <a:gd name="T47" fmla="*/ 82 h 107"/>
                <a:gd name="T48" fmla="*/ 7 w 86"/>
                <a:gd name="T49" fmla="*/ 86 h 107"/>
                <a:gd name="T50" fmla="*/ 11 w 86"/>
                <a:gd name="T51" fmla="*/ 88 h 107"/>
                <a:gd name="T52" fmla="*/ 11 w 86"/>
                <a:gd name="T53" fmla="*/ 92 h 107"/>
                <a:gd name="T54" fmla="*/ 8 w 86"/>
                <a:gd name="T55" fmla="*/ 95 h 107"/>
                <a:gd name="T56" fmla="*/ 1 w 86"/>
                <a:gd name="T57" fmla="*/ 101 h 107"/>
                <a:gd name="T58" fmla="*/ 0 w 86"/>
                <a:gd name="T59" fmla="*/ 103 h 107"/>
                <a:gd name="T60" fmla="*/ 0 w 86"/>
                <a:gd name="T61" fmla="*/ 104 h 107"/>
                <a:gd name="T62" fmla="*/ 11 w 86"/>
                <a:gd name="T63" fmla="*/ 104 h 107"/>
                <a:gd name="T64" fmla="*/ 19 w 86"/>
                <a:gd name="T65" fmla="*/ 96 h 107"/>
                <a:gd name="T66" fmla="*/ 22 w 86"/>
                <a:gd name="T67" fmla="*/ 100 h 107"/>
                <a:gd name="T68" fmla="*/ 26 w 86"/>
                <a:gd name="T69" fmla="*/ 99 h 107"/>
                <a:gd name="T70" fmla="*/ 27 w 86"/>
                <a:gd name="T71" fmla="*/ 98 h 107"/>
                <a:gd name="T72" fmla="*/ 29 w 86"/>
                <a:gd name="T73" fmla="*/ 100 h 107"/>
                <a:gd name="T74" fmla="*/ 29 w 86"/>
                <a:gd name="T75" fmla="*/ 103 h 107"/>
                <a:gd name="T76" fmla="*/ 35 w 86"/>
                <a:gd name="T77" fmla="*/ 106 h 107"/>
                <a:gd name="T78" fmla="*/ 43 w 86"/>
                <a:gd name="T79" fmla="*/ 103 h 107"/>
                <a:gd name="T80" fmla="*/ 46 w 86"/>
                <a:gd name="T81" fmla="*/ 94 h 107"/>
                <a:gd name="T82" fmla="*/ 55 w 86"/>
                <a:gd name="T83" fmla="*/ 97 h 107"/>
                <a:gd name="T84" fmla="*/ 64 w 86"/>
                <a:gd name="T85" fmla="*/ 91 h 107"/>
                <a:gd name="T86" fmla="*/ 70 w 86"/>
                <a:gd name="T8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 h="107">
                  <a:moveTo>
                    <a:pt x="70" y="91"/>
                  </a:moveTo>
                  <a:cubicBezTo>
                    <a:pt x="71" y="91"/>
                    <a:pt x="72" y="92"/>
                    <a:pt x="73" y="92"/>
                  </a:cubicBezTo>
                  <a:cubicBezTo>
                    <a:pt x="75" y="92"/>
                    <a:pt x="76" y="91"/>
                    <a:pt x="77" y="90"/>
                  </a:cubicBezTo>
                  <a:cubicBezTo>
                    <a:pt x="80" y="86"/>
                    <a:pt x="80" y="82"/>
                    <a:pt x="78" y="78"/>
                  </a:cubicBezTo>
                  <a:cubicBezTo>
                    <a:pt x="79" y="77"/>
                    <a:pt x="80" y="78"/>
                    <a:pt x="81" y="78"/>
                  </a:cubicBezTo>
                  <a:cubicBezTo>
                    <a:pt x="83" y="78"/>
                    <a:pt x="84" y="76"/>
                    <a:pt x="84" y="75"/>
                  </a:cubicBezTo>
                  <a:cubicBezTo>
                    <a:pt x="84" y="73"/>
                    <a:pt x="84" y="72"/>
                    <a:pt x="83" y="71"/>
                  </a:cubicBezTo>
                  <a:cubicBezTo>
                    <a:pt x="81" y="61"/>
                    <a:pt x="86" y="51"/>
                    <a:pt x="86" y="40"/>
                  </a:cubicBezTo>
                  <a:cubicBezTo>
                    <a:pt x="86" y="33"/>
                    <a:pt x="83" y="25"/>
                    <a:pt x="80" y="18"/>
                  </a:cubicBezTo>
                  <a:cubicBezTo>
                    <a:pt x="79" y="15"/>
                    <a:pt x="78" y="12"/>
                    <a:pt x="76" y="10"/>
                  </a:cubicBezTo>
                  <a:cubicBezTo>
                    <a:pt x="71" y="4"/>
                    <a:pt x="63" y="2"/>
                    <a:pt x="56" y="1"/>
                  </a:cubicBezTo>
                  <a:cubicBezTo>
                    <a:pt x="50" y="0"/>
                    <a:pt x="44" y="0"/>
                    <a:pt x="38" y="1"/>
                  </a:cubicBezTo>
                  <a:cubicBezTo>
                    <a:pt x="34" y="3"/>
                    <a:pt x="31" y="5"/>
                    <a:pt x="28" y="8"/>
                  </a:cubicBezTo>
                  <a:cubicBezTo>
                    <a:pt x="19" y="15"/>
                    <a:pt x="13" y="26"/>
                    <a:pt x="15" y="37"/>
                  </a:cubicBezTo>
                  <a:cubicBezTo>
                    <a:pt x="15" y="42"/>
                    <a:pt x="17" y="46"/>
                    <a:pt x="19" y="50"/>
                  </a:cubicBezTo>
                  <a:cubicBezTo>
                    <a:pt x="21" y="54"/>
                    <a:pt x="22" y="58"/>
                    <a:pt x="22" y="62"/>
                  </a:cubicBezTo>
                  <a:cubicBezTo>
                    <a:pt x="21" y="67"/>
                    <a:pt x="18" y="71"/>
                    <a:pt x="14" y="72"/>
                  </a:cubicBezTo>
                  <a:cubicBezTo>
                    <a:pt x="13" y="72"/>
                    <a:pt x="12" y="72"/>
                    <a:pt x="11" y="73"/>
                  </a:cubicBezTo>
                  <a:cubicBezTo>
                    <a:pt x="9" y="73"/>
                    <a:pt x="9" y="75"/>
                    <a:pt x="9" y="76"/>
                  </a:cubicBezTo>
                  <a:cubicBezTo>
                    <a:pt x="10" y="77"/>
                    <a:pt x="11" y="77"/>
                    <a:pt x="13" y="77"/>
                  </a:cubicBezTo>
                  <a:cubicBezTo>
                    <a:pt x="14" y="76"/>
                    <a:pt x="15" y="75"/>
                    <a:pt x="16" y="75"/>
                  </a:cubicBezTo>
                  <a:cubicBezTo>
                    <a:pt x="17" y="75"/>
                    <a:pt x="19" y="76"/>
                    <a:pt x="19" y="77"/>
                  </a:cubicBezTo>
                  <a:cubicBezTo>
                    <a:pt x="19" y="77"/>
                    <a:pt x="18" y="78"/>
                    <a:pt x="18" y="78"/>
                  </a:cubicBezTo>
                  <a:cubicBezTo>
                    <a:pt x="15" y="80"/>
                    <a:pt x="12" y="80"/>
                    <a:pt x="9" y="82"/>
                  </a:cubicBezTo>
                  <a:cubicBezTo>
                    <a:pt x="8" y="83"/>
                    <a:pt x="6" y="84"/>
                    <a:pt x="7" y="86"/>
                  </a:cubicBezTo>
                  <a:cubicBezTo>
                    <a:pt x="8" y="87"/>
                    <a:pt x="10" y="87"/>
                    <a:pt x="11" y="88"/>
                  </a:cubicBezTo>
                  <a:cubicBezTo>
                    <a:pt x="12" y="89"/>
                    <a:pt x="12" y="91"/>
                    <a:pt x="11" y="92"/>
                  </a:cubicBezTo>
                  <a:cubicBezTo>
                    <a:pt x="10" y="94"/>
                    <a:pt x="9" y="94"/>
                    <a:pt x="8" y="95"/>
                  </a:cubicBezTo>
                  <a:cubicBezTo>
                    <a:pt x="5" y="97"/>
                    <a:pt x="3" y="99"/>
                    <a:pt x="1" y="101"/>
                  </a:cubicBezTo>
                  <a:cubicBezTo>
                    <a:pt x="0" y="102"/>
                    <a:pt x="0" y="102"/>
                    <a:pt x="0" y="103"/>
                  </a:cubicBezTo>
                  <a:cubicBezTo>
                    <a:pt x="0" y="104"/>
                    <a:pt x="0" y="104"/>
                    <a:pt x="0" y="104"/>
                  </a:cubicBezTo>
                  <a:cubicBezTo>
                    <a:pt x="3" y="107"/>
                    <a:pt x="8" y="107"/>
                    <a:pt x="11" y="104"/>
                  </a:cubicBezTo>
                  <a:cubicBezTo>
                    <a:pt x="15" y="102"/>
                    <a:pt x="17" y="99"/>
                    <a:pt x="19" y="96"/>
                  </a:cubicBezTo>
                  <a:cubicBezTo>
                    <a:pt x="21" y="97"/>
                    <a:pt x="22" y="98"/>
                    <a:pt x="22" y="100"/>
                  </a:cubicBezTo>
                  <a:cubicBezTo>
                    <a:pt x="23" y="100"/>
                    <a:pt x="25" y="100"/>
                    <a:pt x="26" y="99"/>
                  </a:cubicBezTo>
                  <a:cubicBezTo>
                    <a:pt x="26" y="98"/>
                    <a:pt x="26" y="98"/>
                    <a:pt x="27" y="98"/>
                  </a:cubicBezTo>
                  <a:cubicBezTo>
                    <a:pt x="28" y="97"/>
                    <a:pt x="29" y="99"/>
                    <a:pt x="29" y="100"/>
                  </a:cubicBezTo>
                  <a:cubicBezTo>
                    <a:pt x="29" y="101"/>
                    <a:pt x="29" y="102"/>
                    <a:pt x="29" y="103"/>
                  </a:cubicBezTo>
                  <a:cubicBezTo>
                    <a:pt x="30" y="105"/>
                    <a:pt x="33" y="106"/>
                    <a:pt x="35" y="106"/>
                  </a:cubicBezTo>
                  <a:cubicBezTo>
                    <a:pt x="38" y="106"/>
                    <a:pt x="42" y="105"/>
                    <a:pt x="43" y="103"/>
                  </a:cubicBezTo>
                  <a:cubicBezTo>
                    <a:pt x="44" y="100"/>
                    <a:pt x="43" y="96"/>
                    <a:pt x="46" y="94"/>
                  </a:cubicBezTo>
                  <a:cubicBezTo>
                    <a:pt x="49" y="93"/>
                    <a:pt x="52" y="97"/>
                    <a:pt x="55" y="97"/>
                  </a:cubicBezTo>
                  <a:cubicBezTo>
                    <a:pt x="58" y="98"/>
                    <a:pt x="61" y="93"/>
                    <a:pt x="64" y="91"/>
                  </a:cubicBezTo>
                  <a:cubicBezTo>
                    <a:pt x="66" y="90"/>
                    <a:pt x="68" y="90"/>
                    <a:pt x="70" y="91"/>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83" name="Sitting man"/>
          <p:cNvGrpSpPr/>
          <p:nvPr/>
        </p:nvGrpSpPr>
        <p:grpSpPr>
          <a:xfrm>
            <a:off x="4657725" y="1587104"/>
            <a:ext cx="604838" cy="1485900"/>
            <a:chOff x="6210300" y="2116138"/>
            <a:chExt cx="806450" cy="1981200"/>
          </a:xfrm>
        </p:grpSpPr>
        <p:sp>
          <p:nvSpPr>
            <p:cNvPr id="58" name="Freeform 58"/>
            <p:cNvSpPr>
              <a:spLocks/>
            </p:cNvSpPr>
            <p:nvPr/>
          </p:nvSpPr>
          <p:spPr bwMode="auto">
            <a:xfrm>
              <a:off x="6396038" y="3852863"/>
              <a:ext cx="95250" cy="111125"/>
            </a:xfrm>
            <a:custGeom>
              <a:avLst/>
              <a:gdLst>
                <a:gd name="T0" fmla="*/ 0 w 60"/>
                <a:gd name="T1" fmla="*/ 12 h 70"/>
                <a:gd name="T2" fmla="*/ 5 w 60"/>
                <a:gd name="T3" fmla="*/ 29 h 70"/>
                <a:gd name="T4" fmla="*/ 19 w 60"/>
                <a:gd name="T5" fmla="*/ 70 h 70"/>
                <a:gd name="T6" fmla="*/ 50 w 60"/>
                <a:gd name="T7" fmla="*/ 70 h 70"/>
                <a:gd name="T8" fmla="*/ 60 w 60"/>
                <a:gd name="T9" fmla="*/ 58 h 70"/>
                <a:gd name="T10" fmla="*/ 50 w 60"/>
                <a:gd name="T11" fmla="*/ 29 h 70"/>
                <a:gd name="T12" fmla="*/ 46 w 60"/>
                <a:gd name="T13" fmla="*/ 0 h 70"/>
                <a:gd name="T14" fmla="*/ 0 w 60"/>
                <a:gd name="T15" fmla="*/ 12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70">
                  <a:moveTo>
                    <a:pt x="0" y="12"/>
                  </a:moveTo>
                  <a:lnTo>
                    <a:pt x="5" y="29"/>
                  </a:lnTo>
                  <a:lnTo>
                    <a:pt x="19" y="70"/>
                  </a:lnTo>
                  <a:lnTo>
                    <a:pt x="50" y="70"/>
                  </a:lnTo>
                  <a:lnTo>
                    <a:pt x="60" y="58"/>
                  </a:lnTo>
                  <a:lnTo>
                    <a:pt x="50" y="29"/>
                  </a:lnTo>
                  <a:lnTo>
                    <a:pt x="46" y="0"/>
                  </a:lnTo>
                  <a:lnTo>
                    <a:pt x="0" y="12"/>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9" name="Freeform 59"/>
            <p:cNvSpPr>
              <a:spLocks/>
            </p:cNvSpPr>
            <p:nvPr/>
          </p:nvSpPr>
          <p:spPr bwMode="auto">
            <a:xfrm>
              <a:off x="6746875" y="3852863"/>
              <a:ext cx="87312" cy="119063"/>
            </a:xfrm>
            <a:custGeom>
              <a:avLst/>
              <a:gdLst>
                <a:gd name="T0" fmla="*/ 7 w 55"/>
                <a:gd name="T1" fmla="*/ 0 h 75"/>
                <a:gd name="T2" fmla="*/ 4 w 55"/>
                <a:gd name="T3" fmla="*/ 20 h 75"/>
                <a:gd name="T4" fmla="*/ 0 w 55"/>
                <a:gd name="T5" fmla="*/ 60 h 75"/>
                <a:gd name="T6" fmla="*/ 26 w 55"/>
                <a:gd name="T7" fmla="*/ 75 h 75"/>
                <a:gd name="T8" fmla="*/ 40 w 55"/>
                <a:gd name="T9" fmla="*/ 70 h 75"/>
                <a:gd name="T10" fmla="*/ 45 w 55"/>
                <a:gd name="T11" fmla="*/ 36 h 75"/>
                <a:gd name="T12" fmla="*/ 55 w 55"/>
                <a:gd name="T13" fmla="*/ 10 h 75"/>
                <a:gd name="T14" fmla="*/ 7 w 55"/>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75">
                  <a:moveTo>
                    <a:pt x="7" y="0"/>
                  </a:moveTo>
                  <a:lnTo>
                    <a:pt x="4" y="20"/>
                  </a:lnTo>
                  <a:lnTo>
                    <a:pt x="0" y="60"/>
                  </a:lnTo>
                  <a:lnTo>
                    <a:pt x="26" y="75"/>
                  </a:lnTo>
                  <a:lnTo>
                    <a:pt x="40" y="70"/>
                  </a:lnTo>
                  <a:lnTo>
                    <a:pt x="45" y="36"/>
                  </a:lnTo>
                  <a:lnTo>
                    <a:pt x="55" y="10"/>
                  </a:lnTo>
                  <a:lnTo>
                    <a:pt x="7" y="0"/>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0" name="Freeform 60"/>
            <p:cNvSpPr>
              <a:spLocks/>
            </p:cNvSpPr>
            <p:nvPr/>
          </p:nvSpPr>
          <p:spPr bwMode="auto">
            <a:xfrm>
              <a:off x="6289675" y="3895725"/>
              <a:ext cx="223837" cy="201613"/>
            </a:xfrm>
            <a:custGeom>
              <a:avLst/>
              <a:gdLst>
                <a:gd name="T0" fmla="*/ 49 w 59"/>
                <a:gd name="T1" fmla="*/ 1 h 53"/>
                <a:gd name="T2" fmla="*/ 31 w 59"/>
                <a:gd name="T3" fmla="*/ 0 h 53"/>
                <a:gd name="T4" fmla="*/ 21 w 59"/>
                <a:gd name="T5" fmla="*/ 7 h 53"/>
                <a:gd name="T6" fmla="*/ 10 w 59"/>
                <a:gd name="T7" fmla="*/ 33 h 53"/>
                <a:gd name="T8" fmla="*/ 3 w 59"/>
                <a:gd name="T9" fmla="*/ 42 h 53"/>
                <a:gd name="T10" fmla="*/ 0 w 59"/>
                <a:gd name="T11" fmla="*/ 48 h 53"/>
                <a:gd name="T12" fmla="*/ 6 w 59"/>
                <a:gd name="T13" fmla="*/ 53 h 53"/>
                <a:gd name="T14" fmla="*/ 32 w 59"/>
                <a:gd name="T15" fmla="*/ 46 h 53"/>
                <a:gd name="T16" fmla="*/ 41 w 59"/>
                <a:gd name="T17" fmla="*/ 37 h 53"/>
                <a:gd name="T18" fmla="*/ 54 w 59"/>
                <a:gd name="T19" fmla="*/ 26 h 53"/>
                <a:gd name="T20" fmla="*/ 59 w 59"/>
                <a:gd name="T21" fmla="*/ 21 h 53"/>
                <a:gd name="T22" fmla="*/ 54 w 59"/>
                <a:gd name="T23" fmla="*/ 7 h 53"/>
                <a:gd name="T24" fmla="*/ 49 w 59"/>
                <a:gd name="T25"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3">
                  <a:moveTo>
                    <a:pt x="49" y="1"/>
                  </a:moveTo>
                  <a:cubicBezTo>
                    <a:pt x="46" y="6"/>
                    <a:pt x="35" y="4"/>
                    <a:pt x="31" y="0"/>
                  </a:cubicBezTo>
                  <a:cubicBezTo>
                    <a:pt x="24" y="0"/>
                    <a:pt x="21" y="7"/>
                    <a:pt x="21" y="7"/>
                  </a:cubicBezTo>
                  <a:cubicBezTo>
                    <a:pt x="21" y="7"/>
                    <a:pt x="13" y="26"/>
                    <a:pt x="10" y="33"/>
                  </a:cubicBezTo>
                  <a:cubicBezTo>
                    <a:pt x="7" y="37"/>
                    <a:pt x="5" y="41"/>
                    <a:pt x="3" y="42"/>
                  </a:cubicBezTo>
                  <a:cubicBezTo>
                    <a:pt x="0" y="44"/>
                    <a:pt x="0" y="46"/>
                    <a:pt x="0" y="48"/>
                  </a:cubicBezTo>
                  <a:cubicBezTo>
                    <a:pt x="0" y="49"/>
                    <a:pt x="1" y="53"/>
                    <a:pt x="6" y="53"/>
                  </a:cubicBezTo>
                  <a:cubicBezTo>
                    <a:pt x="11" y="52"/>
                    <a:pt x="29" y="48"/>
                    <a:pt x="32" y="46"/>
                  </a:cubicBezTo>
                  <a:cubicBezTo>
                    <a:pt x="35" y="44"/>
                    <a:pt x="36" y="43"/>
                    <a:pt x="41" y="37"/>
                  </a:cubicBezTo>
                  <a:cubicBezTo>
                    <a:pt x="47" y="30"/>
                    <a:pt x="52" y="28"/>
                    <a:pt x="54" y="26"/>
                  </a:cubicBezTo>
                  <a:cubicBezTo>
                    <a:pt x="55" y="25"/>
                    <a:pt x="59" y="23"/>
                    <a:pt x="59" y="21"/>
                  </a:cubicBezTo>
                  <a:cubicBezTo>
                    <a:pt x="59" y="18"/>
                    <a:pt x="56" y="10"/>
                    <a:pt x="54" y="7"/>
                  </a:cubicBezTo>
                  <a:cubicBezTo>
                    <a:pt x="52" y="4"/>
                    <a:pt x="49" y="1"/>
                    <a:pt x="49"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1" name="Freeform 61"/>
            <p:cNvSpPr>
              <a:spLocks/>
            </p:cNvSpPr>
            <p:nvPr/>
          </p:nvSpPr>
          <p:spPr bwMode="auto">
            <a:xfrm>
              <a:off x="6210300" y="3060700"/>
              <a:ext cx="806450" cy="849313"/>
            </a:xfrm>
            <a:custGeom>
              <a:avLst/>
              <a:gdLst>
                <a:gd name="T0" fmla="*/ 190 w 212"/>
                <a:gd name="T1" fmla="*/ 51 h 223"/>
                <a:gd name="T2" fmla="*/ 140 w 212"/>
                <a:gd name="T3" fmla="*/ 1 h 223"/>
                <a:gd name="T4" fmla="*/ 78 w 212"/>
                <a:gd name="T5" fmla="*/ 0 h 223"/>
                <a:gd name="T6" fmla="*/ 23 w 212"/>
                <a:gd name="T7" fmla="*/ 47 h 223"/>
                <a:gd name="T8" fmla="*/ 5 w 212"/>
                <a:gd name="T9" fmla="*/ 94 h 223"/>
                <a:gd name="T10" fmla="*/ 15 w 212"/>
                <a:gd name="T11" fmla="*/ 124 h 223"/>
                <a:gd name="T12" fmla="*/ 26 w 212"/>
                <a:gd name="T13" fmla="*/ 156 h 223"/>
                <a:gd name="T14" fmla="*/ 47 w 212"/>
                <a:gd name="T15" fmla="*/ 218 h 223"/>
                <a:gd name="T16" fmla="*/ 74 w 212"/>
                <a:gd name="T17" fmla="*/ 216 h 223"/>
                <a:gd name="T18" fmla="*/ 68 w 212"/>
                <a:gd name="T19" fmla="*/ 155 h 223"/>
                <a:gd name="T20" fmla="*/ 54 w 212"/>
                <a:gd name="T21" fmla="*/ 104 h 223"/>
                <a:gd name="T22" fmla="*/ 68 w 212"/>
                <a:gd name="T23" fmla="*/ 85 h 223"/>
                <a:gd name="T24" fmla="*/ 101 w 212"/>
                <a:gd name="T25" fmla="*/ 74 h 223"/>
                <a:gd name="T26" fmla="*/ 145 w 212"/>
                <a:gd name="T27" fmla="*/ 90 h 223"/>
                <a:gd name="T28" fmla="*/ 158 w 212"/>
                <a:gd name="T29" fmla="*/ 109 h 223"/>
                <a:gd name="T30" fmla="*/ 145 w 212"/>
                <a:gd name="T31" fmla="*/ 160 h 223"/>
                <a:gd name="T32" fmla="*/ 139 w 212"/>
                <a:gd name="T33" fmla="*/ 220 h 223"/>
                <a:gd name="T34" fmla="*/ 165 w 212"/>
                <a:gd name="T35" fmla="*/ 223 h 223"/>
                <a:gd name="T36" fmla="*/ 187 w 212"/>
                <a:gd name="T37" fmla="*/ 161 h 223"/>
                <a:gd name="T38" fmla="*/ 198 w 212"/>
                <a:gd name="T39" fmla="*/ 129 h 223"/>
                <a:gd name="T40" fmla="*/ 207 w 212"/>
                <a:gd name="T41" fmla="*/ 99 h 223"/>
                <a:gd name="T42" fmla="*/ 190 w 212"/>
                <a:gd name="T43"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223">
                  <a:moveTo>
                    <a:pt x="190" y="51"/>
                  </a:moveTo>
                  <a:cubicBezTo>
                    <a:pt x="140" y="1"/>
                    <a:pt x="140" y="1"/>
                    <a:pt x="140" y="1"/>
                  </a:cubicBezTo>
                  <a:cubicBezTo>
                    <a:pt x="78" y="0"/>
                    <a:pt x="78" y="0"/>
                    <a:pt x="78" y="0"/>
                  </a:cubicBezTo>
                  <a:cubicBezTo>
                    <a:pt x="23" y="47"/>
                    <a:pt x="23" y="47"/>
                    <a:pt x="23" y="47"/>
                  </a:cubicBezTo>
                  <a:cubicBezTo>
                    <a:pt x="9" y="55"/>
                    <a:pt x="0" y="78"/>
                    <a:pt x="5" y="94"/>
                  </a:cubicBezTo>
                  <a:cubicBezTo>
                    <a:pt x="15" y="124"/>
                    <a:pt x="15" y="124"/>
                    <a:pt x="15" y="124"/>
                  </a:cubicBezTo>
                  <a:cubicBezTo>
                    <a:pt x="18" y="135"/>
                    <a:pt x="22" y="146"/>
                    <a:pt x="26" y="156"/>
                  </a:cubicBezTo>
                  <a:cubicBezTo>
                    <a:pt x="47" y="218"/>
                    <a:pt x="47" y="218"/>
                    <a:pt x="47" y="218"/>
                  </a:cubicBezTo>
                  <a:cubicBezTo>
                    <a:pt x="74" y="216"/>
                    <a:pt x="74" y="216"/>
                    <a:pt x="74" y="216"/>
                  </a:cubicBezTo>
                  <a:cubicBezTo>
                    <a:pt x="68" y="155"/>
                    <a:pt x="68" y="155"/>
                    <a:pt x="68" y="155"/>
                  </a:cubicBezTo>
                  <a:cubicBezTo>
                    <a:pt x="66" y="138"/>
                    <a:pt x="62" y="120"/>
                    <a:pt x="54" y="104"/>
                  </a:cubicBezTo>
                  <a:cubicBezTo>
                    <a:pt x="52" y="101"/>
                    <a:pt x="59" y="88"/>
                    <a:pt x="68" y="85"/>
                  </a:cubicBezTo>
                  <a:cubicBezTo>
                    <a:pt x="87" y="78"/>
                    <a:pt x="101" y="74"/>
                    <a:pt x="101" y="74"/>
                  </a:cubicBezTo>
                  <a:cubicBezTo>
                    <a:pt x="101" y="74"/>
                    <a:pt x="126" y="83"/>
                    <a:pt x="145" y="90"/>
                  </a:cubicBezTo>
                  <a:cubicBezTo>
                    <a:pt x="154" y="93"/>
                    <a:pt x="160" y="105"/>
                    <a:pt x="158" y="109"/>
                  </a:cubicBezTo>
                  <a:cubicBezTo>
                    <a:pt x="150" y="125"/>
                    <a:pt x="147" y="142"/>
                    <a:pt x="145" y="160"/>
                  </a:cubicBezTo>
                  <a:cubicBezTo>
                    <a:pt x="139" y="220"/>
                    <a:pt x="139" y="220"/>
                    <a:pt x="139" y="220"/>
                  </a:cubicBezTo>
                  <a:cubicBezTo>
                    <a:pt x="165" y="223"/>
                    <a:pt x="165" y="223"/>
                    <a:pt x="165" y="223"/>
                  </a:cubicBezTo>
                  <a:cubicBezTo>
                    <a:pt x="187" y="161"/>
                    <a:pt x="187" y="161"/>
                    <a:pt x="187" y="161"/>
                  </a:cubicBezTo>
                  <a:cubicBezTo>
                    <a:pt x="191" y="150"/>
                    <a:pt x="195" y="140"/>
                    <a:pt x="198" y="129"/>
                  </a:cubicBezTo>
                  <a:cubicBezTo>
                    <a:pt x="207" y="99"/>
                    <a:pt x="207" y="99"/>
                    <a:pt x="207" y="99"/>
                  </a:cubicBezTo>
                  <a:cubicBezTo>
                    <a:pt x="212" y="83"/>
                    <a:pt x="204" y="60"/>
                    <a:pt x="190" y="51"/>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2" name="Freeform 62"/>
            <p:cNvSpPr>
              <a:spLocks/>
            </p:cNvSpPr>
            <p:nvPr/>
          </p:nvSpPr>
          <p:spPr bwMode="auto">
            <a:xfrm>
              <a:off x="6719888" y="3902075"/>
              <a:ext cx="185737" cy="184150"/>
            </a:xfrm>
            <a:custGeom>
              <a:avLst/>
              <a:gdLst>
                <a:gd name="T0" fmla="*/ 3 w 49"/>
                <a:gd name="T1" fmla="*/ 10 h 48"/>
                <a:gd name="T2" fmla="*/ 1 w 49"/>
                <a:gd name="T3" fmla="*/ 30 h 48"/>
                <a:gd name="T4" fmla="*/ 10 w 49"/>
                <a:gd name="T5" fmla="*/ 39 h 48"/>
                <a:gd name="T6" fmla="*/ 16 w 49"/>
                <a:gd name="T7" fmla="*/ 47 h 48"/>
                <a:gd name="T8" fmla="*/ 46 w 49"/>
                <a:gd name="T9" fmla="*/ 47 h 48"/>
                <a:gd name="T10" fmla="*/ 47 w 49"/>
                <a:gd name="T11" fmla="*/ 39 h 48"/>
                <a:gd name="T12" fmla="*/ 36 w 49"/>
                <a:gd name="T13" fmla="*/ 24 h 48"/>
                <a:gd name="T14" fmla="*/ 29 w 49"/>
                <a:gd name="T15" fmla="*/ 7 h 48"/>
                <a:gd name="T16" fmla="*/ 15 w 49"/>
                <a:gd name="T17" fmla="*/ 4 h 48"/>
                <a:gd name="T18" fmla="*/ 6 w 49"/>
                <a:gd name="T19" fmla="*/ 10 h 48"/>
                <a:gd name="T20" fmla="*/ 3 w 49"/>
                <a:gd name="T21"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8">
                  <a:moveTo>
                    <a:pt x="3" y="10"/>
                  </a:moveTo>
                  <a:cubicBezTo>
                    <a:pt x="3" y="10"/>
                    <a:pt x="0" y="29"/>
                    <a:pt x="1" y="30"/>
                  </a:cubicBezTo>
                  <a:cubicBezTo>
                    <a:pt x="2" y="32"/>
                    <a:pt x="10" y="37"/>
                    <a:pt x="10" y="39"/>
                  </a:cubicBezTo>
                  <a:cubicBezTo>
                    <a:pt x="11" y="40"/>
                    <a:pt x="12" y="46"/>
                    <a:pt x="16" y="47"/>
                  </a:cubicBezTo>
                  <a:cubicBezTo>
                    <a:pt x="20" y="48"/>
                    <a:pt x="44" y="48"/>
                    <a:pt x="46" y="47"/>
                  </a:cubicBezTo>
                  <a:cubicBezTo>
                    <a:pt x="48" y="46"/>
                    <a:pt x="49" y="42"/>
                    <a:pt x="47" y="39"/>
                  </a:cubicBezTo>
                  <a:cubicBezTo>
                    <a:pt x="46" y="37"/>
                    <a:pt x="40" y="32"/>
                    <a:pt x="36" y="24"/>
                  </a:cubicBezTo>
                  <a:cubicBezTo>
                    <a:pt x="32" y="17"/>
                    <a:pt x="31" y="9"/>
                    <a:pt x="29" y="7"/>
                  </a:cubicBezTo>
                  <a:cubicBezTo>
                    <a:pt x="27" y="4"/>
                    <a:pt x="20" y="0"/>
                    <a:pt x="15" y="4"/>
                  </a:cubicBezTo>
                  <a:cubicBezTo>
                    <a:pt x="10" y="7"/>
                    <a:pt x="7" y="9"/>
                    <a:pt x="6" y="10"/>
                  </a:cubicBezTo>
                  <a:cubicBezTo>
                    <a:pt x="5" y="10"/>
                    <a:pt x="3" y="10"/>
                    <a:pt x="3"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3" name="Freeform 63"/>
            <p:cNvSpPr>
              <a:spLocks/>
            </p:cNvSpPr>
            <p:nvPr/>
          </p:nvSpPr>
          <p:spPr bwMode="auto">
            <a:xfrm>
              <a:off x="6281738" y="2532063"/>
              <a:ext cx="247650" cy="749300"/>
            </a:xfrm>
            <a:custGeom>
              <a:avLst/>
              <a:gdLst>
                <a:gd name="T0" fmla="*/ 2 w 65"/>
                <a:gd name="T1" fmla="*/ 42 h 197"/>
                <a:gd name="T2" fmla="*/ 1 w 65"/>
                <a:gd name="T3" fmla="*/ 121 h 197"/>
                <a:gd name="T4" fmla="*/ 19 w 65"/>
                <a:gd name="T5" fmla="*/ 154 h 197"/>
                <a:gd name="T6" fmla="*/ 26 w 65"/>
                <a:gd name="T7" fmla="*/ 163 h 197"/>
                <a:gd name="T8" fmla="*/ 59 w 65"/>
                <a:gd name="T9" fmla="*/ 196 h 197"/>
                <a:gd name="T10" fmla="*/ 65 w 65"/>
                <a:gd name="T11" fmla="*/ 197 h 197"/>
                <a:gd name="T12" fmla="*/ 31 w 65"/>
                <a:gd name="T13" fmla="*/ 134 h 197"/>
                <a:gd name="T14" fmla="*/ 36 w 65"/>
                <a:gd name="T15" fmla="*/ 60 h 197"/>
                <a:gd name="T16" fmla="*/ 36 w 65"/>
                <a:gd name="T17" fmla="*/ 0 h 197"/>
                <a:gd name="T18" fmla="*/ 2 w 65"/>
                <a:gd name="T19" fmla="*/ 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97">
                  <a:moveTo>
                    <a:pt x="2" y="42"/>
                  </a:moveTo>
                  <a:cubicBezTo>
                    <a:pt x="0" y="65"/>
                    <a:pt x="1" y="100"/>
                    <a:pt x="1" y="121"/>
                  </a:cubicBezTo>
                  <a:cubicBezTo>
                    <a:pt x="1" y="130"/>
                    <a:pt x="15" y="143"/>
                    <a:pt x="19" y="154"/>
                  </a:cubicBezTo>
                  <a:cubicBezTo>
                    <a:pt x="20" y="158"/>
                    <a:pt x="23" y="161"/>
                    <a:pt x="26" y="163"/>
                  </a:cubicBezTo>
                  <a:cubicBezTo>
                    <a:pt x="59" y="196"/>
                    <a:pt x="59" y="196"/>
                    <a:pt x="59" y="196"/>
                  </a:cubicBezTo>
                  <a:cubicBezTo>
                    <a:pt x="65" y="197"/>
                    <a:pt x="65" y="197"/>
                    <a:pt x="65" y="197"/>
                  </a:cubicBezTo>
                  <a:cubicBezTo>
                    <a:pt x="31" y="134"/>
                    <a:pt x="31" y="134"/>
                    <a:pt x="31" y="134"/>
                  </a:cubicBezTo>
                  <a:cubicBezTo>
                    <a:pt x="31" y="120"/>
                    <a:pt x="36" y="60"/>
                    <a:pt x="36" y="60"/>
                  </a:cubicBezTo>
                  <a:cubicBezTo>
                    <a:pt x="36" y="0"/>
                    <a:pt x="36" y="0"/>
                    <a:pt x="36" y="0"/>
                  </a:cubicBezTo>
                  <a:cubicBezTo>
                    <a:pt x="16" y="8"/>
                    <a:pt x="5" y="21"/>
                    <a:pt x="2" y="42"/>
                  </a:cubicBezTo>
                  <a:close/>
                </a:path>
              </a:pathLst>
            </a:custGeom>
            <a:solidFill>
              <a:srgbClr val="05B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64"/>
            <p:cNvSpPr>
              <a:spLocks/>
            </p:cNvSpPr>
            <p:nvPr/>
          </p:nvSpPr>
          <p:spPr bwMode="auto">
            <a:xfrm>
              <a:off x="6723063" y="2532063"/>
              <a:ext cx="247650" cy="749300"/>
            </a:xfrm>
            <a:custGeom>
              <a:avLst/>
              <a:gdLst>
                <a:gd name="T0" fmla="*/ 62 w 65"/>
                <a:gd name="T1" fmla="*/ 42 h 197"/>
                <a:gd name="T2" fmla="*/ 64 w 65"/>
                <a:gd name="T3" fmla="*/ 121 h 197"/>
                <a:gd name="T4" fmla="*/ 46 w 65"/>
                <a:gd name="T5" fmla="*/ 154 h 197"/>
                <a:gd name="T6" fmla="*/ 38 w 65"/>
                <a:gd name="T7" fmla="*/ 163 h 197"/>
                <a:gd name="T8" fmla="*/ 5 w 65"/>
                <a:gd name="T9" fmla="*/ 196 h 197"/>
                <a:gd name="T10" fmla="*/ 0 w 65"/>
                <a:gd name="T11" fmla="*/ 197 h 197"/>
                <a:gd name="T12" fmla="*/ 34 w 65"/>
                <a:gd name="T13" fmla="*/ 134 h 197"/>
                <a:gd name="T14" fmla="*/ 29 w 65"/>
                <a:gd name="T15" fmla="*/ 60 h 197"/>
                <a:gd name="T16" fmla="*/ 29 w 65"/>
                <a:gd name="T17" fmla="*/ 0 h 197"/>
                <a:gd name="T18" fmla="*/ 62 w 65"/>
                <a:gd name="T19" fmla="*/ 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97">
                  <a:moveTo>
                    <a:pt x="62" y="42"/>
                  </a:moveTo>
                  <a:cubicBezTo>
                    <a:pt x="65" y="65"/>
                    <a:pt x="64" y="100"/>
                    <a:pt x="64" y="121"/>
                  </a:cubicBezTo>
                  <a:cubicBezTo>
                    <a:pt x="64" y="130"/>
                    <a:pt x="50" y="143"/>
                    <a:pt x="46" y="154"/>
                  </a:cubicBezTo>
                  <a:cubicBezTo>
                    <a:pt x="44" y="158"/>
                    <a:pt x="42" y="161"/>
                    <a:pt x="38" y="163"/>
                  </a:cubicBezTo>
                  <a:cubicBezTo>
                    <a:pt x="5" y="196"/>
                    <a:pt x="5" y="196"/>
                    <a:pt x="5" y="196"/>
                  </a:cubicBezTo>
                  <a:cubicBezTo>
                    <a:pt x="0" y="197"/>
                    <a:pt x="0" y="197"/>
                    <a:pt x="0" y="197"/>
                  </a:cubicBezTo>
                  <a:cubicBezTo>
                    <a:pt x="34" y="134"/>
                    <a:pt x="34" y="134"/>
                    <a:pt x="34" y="134"/>
                  </a:cubicBezTo>
                  <a:cubicBezTo>
                    <a:pt x="34" y="120"/>
                    <a:pt x="29" y="60"/>
                    <a:pt x="29" y="60"/>
                  </a:cubicBezTo>
                  <a:cubicBezTo>
                    <a:pt x="29" y="0"/>
                    <a:pt x="29" y="0"/>
                    <a:pt x="29" y="0"/>
                  </a:cubicBezTo>
                  <a:cubicBezTo>
                    <a:pt x="49" y="8"/>
                    <a:pt x="60" y="21"/>
                    <a:pt x="62" y="42"/>
                  </a:cubicBezTo>
                  <a:close/>
                </a:path>
              </a:pathLst>
            </a:custGeom>
            <a:solidFill>
              <a:srgbClr val="05B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5" name="Line 65"/>
            <p:cNvSpPr>
              <a:spLocks noChangeShapeType="1"/>
            </p:cNvSpPr>
            <p:nvPr/>
          </p:nvSpPr>
          <p:spPr bwMode="auto">
            <a:xfrm>
              <a:off x="6418263" y="2532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6" name="Line 66"/>
            <p:cNvSpPr>
              <a:spLocks noChangeShapeType="1"/>
            </p:cNvSpPr>
            <p:nvPr/>
          </p:nvSpPr>
          <p:spPr bwMode="auto">
            <a:xfrm>
              <a:off x="6418263" y="2532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7" name="Freeform 67"/>
            <p:cNvSpPr>
              <a:spLocks/>
            </p:cNvSpPr>
            <p:nvPr/>
          </p:nvSpPr>
          <p:spPr bwMode="auto">
            <a:xfrm>
              <a:off x="6373813" y="2493963"/>
              <a:ext cx="501650" cy="792163"/>
            </a:xfrm>
            <a:custGeom>
              <a:avLst/>
              <a:gdLst>
                <a:gd name="T0" fmla="*/ 121 w 132"/>
                <a:gd name="T1" fmla="*/ 70 h 208"/>
                <a:gd name="T2" fmla="*/ 121 w 132"/>
                <a:gd name="T3" fmla="*/ 10 h 208"/>
                <a:gd name="T4" fmla="*/ 118 w 132"/>
                <a:gd name="T5" fmla="*/ 9 h 208"/>
                <a:gd name="T6" fmla="*/ 72 w 132"/>
                <a:gd name="T7" fmla="*/ 0 h 208"/>
                <a:gd name="T8" fmla="*/ 66 w 132"/>
                <a:gd name="T9" fmla="*/ 0 h 208"/>
                <a:gd name="T10" fmla="*/ 61 w 132"/>
                <a:gd name="T11" fmla="*/ 0 h 208"/>
                <a:gd name="T12" fmla="*/ 14 w 132"/>
                <a:gd name="T13" fmla="*/ 9 h 208"/>
                <a:gd name="T14" fmla="*/ 12 w 132"/>
                <a:gd name="T15" fmla="*/ 10 h 208"/>
                <a:gd name="T16" fmla="*/ 12 w 132"/>
                <a:gd name="T17" fmla="*/ 70 h 208"/>
                <a:gd name="T18" fmla="*/ 0 w 132"/>
                <a:gd name="T19" fmla="*/ 208 h 208"/>
                <a:gd name="T20" fmla="*/ 132 w 132"/>
                <a:gd name="T21" fmla="*/ 208 h 208"/>
                <a:gd name="T22" fmla="*/ 121 w 132"/>
                <a:gd name="T23" fmla="*/ 7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08">
                  <a:moveTo>
                    <a:pt x="121" y="70"/>
                  </a:moveTo>
                  <a:cubicBezTo>
                    <a:pt x="121" y="10"/>
                    <a:pt x="121" y="10"/>
                    <a:pt x="121" y="10"/>
                  </a:cubicBezTo>
                  <a:cubicBezTo>
                    <a:pt x="120" y="10"/>
                    <a:pt x="119" y="9"/>
                    <a:pt x="118" y="9"/>
                  </a:cubicBezTo>
                  <a:cubicBezTo>
                    <a:pt x="106" y="5"/>
                    <a:pt x="91" y="1"/>
                    <a:pt x="72" y="0"/>
                  </a:cubicBezTo>
                  <a:cubicBezTo>
                    <a:pt x="70" y="0"/>
                    <a:pt x="68" y="0"/>
                    <a:pt x="66" y="0"/>
                  </a:cubicBezTo>
                  <a:cubicBezTo>
                    <a:pt x="64" y="0"/>
                    <a:pt x="63" y="0"/>
                    <a:pt x="61" y="0"/>
                  </a:cubicBezTo>
                  <a:cubicBezTo>
                    <a:pt x="42" y="1"/>
                    <a:pt x="27" y="5"/>
                    <a:pt x="14" y="9"/>
                  </a:cubicBezTo>
                  <a:cubicBezTo>
                    <a:pt x="13" y="9"/>
                    <a:pt x="13" y="10"/>
                    <a:pt x="12" y="10"/>
                  </a:cubicBezTo>
                  <a:cubicBezTo>
                    <a:pt x="12" y="70"/>
                    <a:pt x="12" y="70"/>
                    <a:pt x="12" y="70"/>
                  </a:cubicBezTo>
                  <a:cubicBezTo>
                    <a:pt x="16" y="97"/>
                    <a:pt x="7" y="159"/>
                    <a:pt x="0" y="208"/>
                  </a:cubicBezTo>
                  <a:cubicBezTo>
                    <a:pt x="132" y="208"/>
                    <a:pt x="132" y="208"/>
                    <a:pt x="132" y="208"/>
                  </a:cubicBezTo>
                  <a:cubicBezTo>
                    <a:pt x="126" y="159"/>
                    <a:pt x="117" y="97"/>
                    <a:pt x="121" y="70"/>
                  </a:cubicBezTo>
                  <a:close/>
                </a:path>
              </a:pathLst>
            </a:custGeom>
            <a:solidFill>
              <a:srgbClr val="05C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8" name="Freeform 68"/>
            <p:cNvSpPr>
              <a:spLocks/>
            </p:cNvSpPr>
            <p:nvPr/>
          </p:nvSpPr>
          <p:spPr bwMode="auto">
            <a:xfrm>
              <a:off x="6330950" y="2946400"/>
              <a:ext cx="590550" cy="328613"/>
            </a:xfrm>
            <a:custGeom>
              <a:avLst/>
              <a:gdLst>
                <a:gd name="T0" fmla="*/ 143 w 155"/>
                <a:gd name="T1" fmla="*/ 86 h 86"/>
                <a:gd name="T2" fmla="*/ 11 w 155"/>
                <a:gd name="T3" fmla="*/ 86 h 86"/>
                <a:gd name="T4" fmla="*/ 0 w 155"/>
                <a:gd name="T5" fmla="*/ 7 h 86"/>
                <a:gd name="T6" fmla="*/ 8 w 155"/>
                <a:gd name="T7" fmla="*/ 0 h 86"/>
                <a:gd name="T8" fmla="*/ 147 w 155"/>
                <a:gd name="T9" fmla="*/ 0 h 86"/>
                <a:gd name="T10" fmla="*/ 155 w 155"/>
                <a:gd name="T11" fmla="*/ 7 h 86"/>
                <a:gd name="T12" fmla="*/ 143 w 15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55" h="86">
                  <a:moveTo>
                    <a:pt x="143" y="86"/>
                  </a:moveTo>
                  <a:cubicBezTo>
                    <a:pt x="11" y="86"/>
                    <a:pt x="11" y="86"/>
                    <a:pt x="11" y="86"/>
                  </a:cubicBezTo>
                  <a:cubicBezTo>
                    <a:pt x="0" y="7"/>
                    <a:pt x="0" y="7"/>
                    <a:pt x="0" y="7"/>
                  </a:cubicBezTo>
                  <a:cubicBezTo>
                    <a:pt x="0" y="3"/>
                    <a:pt x="3" y="0"/>
                    <a:pt x="8" y="0"/>
                  </a:cubicBezTo>
                  <a:cubicBezTo>
                    <a:pt x="147" y="0"/>
                    <a:pt x="147" y="0"/>
                    <a:pt x="147" y="0"/>
                  </a:cubicBezTo>
                  <a:cubicBezTo>
                    <a:pt x="151" y="0"/>
                    <a:pt x="155" y="3"/>
                    <a:pt x="155" y="7"/>
                  </a:cubicBezTo>
                  <a:lnTo>
                    <a:pt x="143" y="86"/>
                  </a:lnTo>
                  <a:close/>
                </a:path>
              </a:pathLst>
            </a:custGeom>
            <a:solidFill>
              <a:srgbClr val="E4E7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9" name="Rectangle 69"/>
            <p:cNvSpPr>
              <a:spLocks noChangeArrowheads="1"/>
            </p:cNvSpPr>
            <p:nvPr/>
          </p:nvSpPr>
          <p:spPr bwMode="auto">
            <a:xfrm>
              <a:off x="6376988" y="3275013"/>
              <a:ext cx="498475" cy="11113"/>
            </a:xfrm>
            <a:prstGeom prst="rect">
              <a:avLst/>
            </a:prstGeom>
            <a:solidFill>
              <a:srgbClr val="CBC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0" name="Freeform 70"/>
            <p:cNvSpPr>
              <a:spLocks/>
            </p:cNvSpPr>
            <p:nvPr/>
          </p:nvSpPr>
          <p:spPr bwMode="auto">
            <a:xfrm>
              <a:off x="6513513" y="2493963"/>
              <a:ext cx="225425" cy="52388"/>
            </a:xfrm>
            <a:custGeom>
              <a:avLst/>
              <a:gdLst>
                <a:gd name="T0" fmla="*/ 59 w 59"/>
                <a:gd name="T1" fmla="*/ 3 h 14"/>
                <a:gd name="T2" fmla="*/ 35 w 59"/>
                <a:gd name="T3" fmla="*/ 0 h 14"/>
                <a:gd name="T4" fmla="*/ 29 w 59"/>
                <a:gd name="T5" fmla="*/ 0 h 14"/>
                <a:gd name="T6" fmla="*/ 24 w 59"/>
                <a:gd name="T7" fmla="*/ 0 h 14"/>
                <a:gd name="T8" fmla="*/ 0 w 59"/>
                <a:gd name="T9" fmla="*/ 3 h 14"/>
                <a:gd name="T10" fmla="*/ 9 w 59"/>
                <a:gd name="T11" fmla="*/ 9 h 14"/>
                <a:gd name="T12" fmla="*/ 9 w 59"/>
                <a:gd name="T13" fmla="*/ 9 h 14"/>
                <a:gd name="T14" fmla="*/ 28 w 59"/>
                <a:gd name="T15" fmla="*/ 14 h 14"/>
                <a:gd name="T16" fmla="*/ 28 w 59"/>
                <a:gd name="T17" fmla="*/ 14 h 14"/>
                <a:gd name="T18" fmla="*/ 47 w 59"/>
                <a:gd name="T19" fmla="*/ 9 h 14"/>
                <a:gd name="T20" fmla="*/ 59 w 59"/>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
                  <a:moveTo>
                    <a:pt x="59" y="3"/>
                  </a:moveTo>
                  <a:cubicBezTo>
                    <a:pt x="52" y="2"/>
                    <a:pt x="44" y="0"/>
                    <a:pt x="35" y="0"/>
                  </a:cubicBezTo>
                  <a:cubicBezTo>
                    <a:pt x="33" y="0"/>
                    <a:pt x="31" y="0"/>
                    <a:pt x="29" y="0"/>
                  </a:cubicBezTo>
                  <a:cubicBezTo>
                    <a:pt x="27" y="0"/>
                    <a:pt x="26" y="0"/>
                    <a:pt x="24" y="0"/>
                  </a:cubicBezTo>
                  <a:cubicBezTo>
                    <a:pt x="15" y="0"/>
                    <a:pt x="7" y="2"/>
                    <a:pt x="0" y="3"/>
                  </a:cubicBezTo>
                  <a:cubicBezTo>
                    <a:pt x="9" y="9"/>
                    <a:pt x="9" y="9"/>
                    <a:pt x="9" y="9"/>
                  </a:cubicBezTo>
                  <a:cubicBezTo>
                    <a:pt x="9" y="9"/>
                    <a:pt x="9" y="9"/>
                    <a:pt x="9" y="9"/>
                  </a:cubicBezTo>
                  <a:cubicBezTo>
                    <a:pt x="15" y="13"/>
                    <a:pt x="22" y="14"/>
                    <a:pt x="28" y="14"/>
                  </a:cubicBezTo>
                  <a:cubicBezTo>
                    <a:pt x="28" y="14"/>
                    <a:pt x="28" y="14"/>
                    <a:pt x="28" y="14"/>
                  </a:cubicBezTo>
                  <a:cubicBezTo>
                    <a:pt x="35" y="14"/>
                    <a:pt x="41" y="13"/>
                    <a:pt x="47" y="9"/>
                  </a:cubicBezTo>
                  <a:lnTo>
                    <a:pt x="59" y="3"/>
                  </a:ln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1" name="Freeform 71"/>
            <p:cNvSpPr>
              <a:spLocks/>
            </p:cNvSpPr>
            <p:nvPr/>
          </p:nvSpPr>
          <p:spPr bwMode="auto">
            <a:xfrm>
              <a:off x="6529388" y="2444750"/>
              <a:ext cx="185737" cy="106363"/>
            </a:xfrm>
            <a:custGeom>
              <a:avLst/>
              <a:gdLst>
                <a:gd name="T0" fmla="*/ 6 w 49"/>
                <a:gd name="T1" fmla="*/ 23 h 28"/>
                <a:gd name="T2" fmla="*/ 24 w 49"/>
                <a:gd name="T3" fmla="*/ 28 h 28"/>
                <a:gd name="T4" fmla="*/ 24 w 49"/>
                <a:gd name="T5" fmla="*/ 28 h 28"/>
                <a:gd name="T6" fmla="*/ 42 w 49"/>
                <a:gd name="T7" fmla="*/ 23 h 28"/>
                <a:gd name="T8" fmla="*/ 49 w 49"/>
                <a:gd name="T9" fmla="*/ 19 h 28"/>
                <a:gd name="T10" fmla="*/ 45 w 49"/>
                <a:gd name="T11" fmla="*/ 3 h 28"/>
                <a:gd name="T12" fmla="*/ 24 w 49"/>
                <a:gd name="T13" fmla="*/ 0 h 28"/>
                <a:gd name="T14" fmla="*/ 1 w 49"/>
                <a:gd name="T15" fmla="*/ 3 h 28"/>
                <a:gd name="T16" fmla="*/ 2 w 49"/>
                <a:gd name="T17" fmla="*/ 13 h 28"/>
                <a:gd name="T18" fmla="*/ 0 w 49"/>
                <a:gd name="T19" fmla="*/ 19 h 28"/>
                <a:gd name="T20" fmla="*/ 0 w 49"/>
                <a:gd name="T21" fmla="*/ 19 h 28"/>
                <a:gd name="T22" fmla="*/ 6 w 49"/>
                <a:gd name="T23"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
                  <a:moveTo>
                    <a:pt x="6" y="23"/>
                  </a:moveTo>
                  <a:cubicBezTo>
                    <a:pt x="12" y="26"/>
                    <a:pt x="18" y="28"/>
                    <a:pt x="24" y="28"/>
                  </a:cubicBezTo>
                  <a:cubicBezTo>
                    <a:pt x="24" y="28"/>
                    <a:pt x="24" y="28"/>
                    <a:pt x="24" y="28"/>
                  </a:cubicBezTo>
                  <a:cubicBezTo>
                    <a:pt x="30" y="28"/>
                    <a:pt x="36" y="26"/>
                    <a:pt x="42" y="23"/>
                  </a:cubicBezTo>
                  <a:cubicBezTo>
                    <a:pt x="49" y="19"/>
                    <a:pt x="49" y="19"/>
                    <a:pt x="49" y="19"/>
                  </a:cubicBezTo>
                  <a:cubicBezTo>
                    <a:pt x="44" y="15"/>
                    <a:pt x="45" y="3"/>
                    <a:pt x="45" y="3"/>
                  </a:cubicBezTo>
                  <a:cubicBezTo>
                    <a:pt x="24" y="0"/>
                    <a:pt x="24" y="0"/>
                    <a:pt x="24" y="0"/>
                  </a:cubicBezTo>
                  <a:cubicBezTo>
                    <a:pt x="1" y="3"/>
                    <a:pt x="1" y="3"/>
                    <a:pt x="1" y="3"/>
                  </a:cubicBezTo>
                  <a:cubicBezTo>
                    <a:pt x="2" y="13"/>
                    <a:pt x="2" y="13"/>
                    <a:pt x="2" y="13"/>
                  </a:cubicBezTo>
                  <a:cubicBezTo>
                    <a:pt x="3" y="15"/>
                    <a:pt x="2" y="17"/>
                    <a:pt x="0" y="19"/>
                  </a:cubicBezTo>
                  <a:cubicBezTo>
                    <a:pt x="0" y="19"/>
                    <a:pt x="0" y="19"/>
                    <a:pt x="0" y="19"/>
                  </a:cubicBezTo>
                  <a:cubicBezTo>
                    <a:pt x="6" y="23"/>
                    <a:pt x="6" y="23"/>
                    <a:pt x="6" y="23"/>
                  </a:cubicBez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2" name="Freeform 72"/>
            <p:cNvSpPr>
              <a:spLocks/>
            </p:cNvSpPr>
            <p:nvPr/>
          </p:nvSpPr>
          <p:spPr bwMode="auto">
            <a:xfrm>
              <a:off x="6494463" y="2235200"/>
              <a:ext cx="239712" cy="285750"/>
            </a:xfrm>
            <a:custGeom>
              <a:avLst/>
              <a:gdLst>
                <a:gd name="T0" fmla="*/ 63 w 63"/>
                <a:gd name="T1" fmla="*/ 35 h 75"/>
                <a:gd name="T2" fmla="*/ 59 w 63"/>
                <a:gd name="T3" fmla="*/ 25 h 75"/>
                <a:gd name="T4" fmla="*/ 59 w 63"/>
                <a:gd name="T5" fmla="*/ 18 h 75"/>
                <a:gd name="T6" fmla="*/ 41 w 63"/>
                <a:gd name="T7" fmla="*/ 0 h 75"/>
                <a:gd name="T8" fmla="*/ 22 w 63"/>
                <a:gd name="T9" fmla="*/ 0 h 75"/>
                <a:gd name="T10" fmla="*/ 4 w 63"/>
                <a:gd name="T11" fmla="*/ 18 h 75"/>
                <a:gd name="T12" fmla="*/ 4 w 63"/>
                <a:gd name="T13" fmla="*/ 25 h 75"/>
                <a:gd name="T14" fmla="*/ 0 w 63"/>
                <a:gd name="T15" fmla="*/ 35 h 75"/>
                <a:gd name="T16" fmla="*/ 4 w 63"/>
                <a:gd name="T17" fmla="*/ 46 h 75"/>
                <a:gd name="T18" fmla="*/ 4 w 63"/>
                <a:gd name="T19" fmla="*/ 46 h 75"/>
                <a:gd name="T20" fmla="*/ 9 w 63"/>
                <a:gd name="T21" fmla="*/ 57 h 75"/>
                <a:gd name="T22" fmla="*/ 17 w 63"/>
                <a:gd name="T23" fmla="*/ 68 h 75"/>
                <a:gd name="T24" fmla="*/ 31 w 63"/>
                <a:gd name="T25" fmla="*/ 75 h 75"/>
                <a:gd name="T26" fmla="*/ 32 w 63"/>
                <a:gd name="T27" fmla="*/ 75 h 75"/>
                <a:gd name="T28" fmla="*/ 47 w 63"/>
                <a:gd name="T29" fmla="*/ 68 h 75"/>
                <a:gd name="T30" fmla="*/ 54 w 63"/>
                <a:gd name="T31" fmla="*/ 57 h 75"/>
                <a:gd name="T32" fmla="*/ 59 w 63"/>
                <a:gd name="T33" fmla="*/ 46 h 75"/>
                <a:gd name="T34" fmla="*/ 63 w 63"/>
                <a:gd name="T35"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75">
                  <a:moveTo>
                    <a:pt x="63" y="35"/>
                  </a:moveTo>
                  <a:cubicBezTo>
                    <a:pt x="63" y="30"/>
                    <a:pt x="61" y="26"/>
                    <a:pt x="59" y="25"/>
                  </a:cubicBezTo>
                  <a:cubicBezTo>
                    <a:pt x="59" y="18"/>
                    <a:pt x="59" y="18"/>
                    <a:pt x="59" y="18"/>
                  </a:cubicBezTo>
                  <a:cubicBezTo>
                    <a:pt x="59" y="8"/>
                    <a:pt x="51" y="0"/>
                    <a:pt x="41" y="0"/>
                  </a:cubicBezTo>
                  <a:cubicBezTo>
                    <a:pt x="22" y="0"/>
                    <a:pt x="22" y="0"/>
                    <a:pt x="22" y="0"/>
                  </a:cubicBezTo>
                  <a:cubicBezTo>
                    <a:pt x="12" y="0"/>
                    <a:pt x="4" y="8"/>
                    <a:pt x="4" y="18"/>
                  </a:cubicBezTo>
                  <a:cubicBezTo>
                    <a:pt x="4" y="25"/>
                    <a:pt x="4" y="25"/>
                    <a:pt x="4" y="25"/>
                  </a:cubicBezTo>
                  <a:cubicBezTo>
                    <a:pt x="2" y="25"/>
                    <a:pt x="0" y="29"/>
                    <a:pt x="0" y="35"/>
                  </a:cubicBezTo>
                  <a:cubicBezTo>
                    <a:pt x="0" y="41"/>
                    <a:pt x="2" y="46"/>
                    <a:pt x="4" y="46"/>
                  </a:cubicBezTo>
                  <a:cubicBezTo>
                    <a:pt x="4" y="46"/>
                    <a:pt x="4" y="46"/>
                    <a:pt x="4" y="46"/>
                  </a:cubicBezTo>
                  <a:cubicBezTo>
                    <a:pt x="5" y="50"/>
                    <a:pt x="7" y="54"/>
                    <a:pt x="9" y="57"/>
                  </a:cubicBezTo>
                  <a:cubicBezTo>
                    <a:pt x="17" y="68"/>
                    <a:pt x="17" y="68"/>
                    <a:pt x="17" y="68"/>
                  </a:cubicBezTo>
                  <a:cubicBezTo>
                    <a:pt x="20" y="72"/>
                    <a:pt x="25" y="75"/>
                    <a:pt x="31" y="75"/>
                  </a:cubicBezTo>
                  <a:cubicBezTo>
                    <a:pt x="32" y="75"/>
                    <a:pt x="32" y="75"/>
                    <a:pt x="32" y="75"/>
                  </a:cubicBezTo>
                  <a:cubicBezTo>
                    <a:pt x="38" y="75"/>
                    <a:pt x="44" y="72"/>
                    <a:pt x="47" y="68"/>
                  </a:cubicBezTo>
                  <a:cubicBezTo>
                    <a:pt x="54" y="57"/>
                    <a:pt x="54" y="57"/>
                    <a:pt x="54" y="57"/>
                  </a:cubicBezTo>
                  <a:cubicBezTo>
                    <a:pt x="57" y="54"/>
                    <a:pt x="59" y="50"/>
                    <a:pt x="59" y="46"/>
                  </a:cubicBezTo>
                  <a:cubicBezTo>
                    <a:pt x="61" y="45"/>
                    <a:pt x="63" y="41"/>
                    <a:pt x="63" y="35"/>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3" name="Freeform 73"/>
            <p:cNvSpPr>
              <a:spLocks/>
            </p:cNvSpPr>
            <p:nvPr/>
          </p:nvSpPr>
          <p:spPr bwMode="auto">
            <a:xfrm>
              <a:off x="6472238" y="2116138"/>
              <a:ext cx="292100" cy="293688"/>
            </a:xfrm>
            <a:custGeom>
              <a:avLst/>
              <a:gdLst>
                <a:gd name="T0" fmla="*/ 10 w 77"/>
                <a:gd name="T1" fmla="*/ 77 h 77"/>
                <a:gd name="T2" fmla="*/ 9 w 77"/>
                <a:gd name="T3" fmla="*/ 71 h 77"/>
                <a:gd name="T4" fmla="*/ 6 w 77"/>
                <a:gd name="T5" fmla="*/ 62 h 77"/>
                <a:gd name="T6" fmla="*/ 3 w 77"/>
                <a:gd name="T7" fmla="*/ 46 h 77"/>
                <a:gd name="T8" fmla="*/ 2 w 77"/>
                <a:gd name="T9" fmla="*/ 23 h 77"/>
                <a:gd name="T10" fmla="*/ 17 w 77"/>
                <a:gd name="T11" fmla="*/ 0 h 77"/>
                <a:gd name="T12" fmla="*/ 25 w 77"/>
                <a:gd name="T13" fmla="*/ 11 h 77"/>
                <a:gd name="T14" fmla="*/ 57 w 77"/>
                <a:gd name="T15" fmla="*/ 22 h 77"/>
                <a:gd name="T16" fmla="*/ 69 w 77"/>
                <a:gd name="T17" fmla="*/ 63 h 77"/>
                <a:gd name="T18" fmla="*/ 65 w 77"/>
                <a:gd name="T19" fmla="*/ 77 h 77"/>
                <a:gd name="T20" fmla="*/ 62 w 77"/>
                <a:gd name="T21" fmla="*/ 57 h 77"/>
                <a:gd name="T22" fmla="*/ 48 w 77"/>
                <a:gd name="T23" fmla="*/ 36 h 77"/>
                <a:gd name="T24" fmla="*/ 12 w 77"/>
                <a:gd name="T25" fmla="*/ 55 h 77"/>
                <a:gd name="T26" fmla="*/ 10 w 77"/>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77">
                  <a:moveTo>
                    <a:pt x="10" y="77"/>
                  </a:moveTo>
                  <a:cubicBezTo>
                    <a:pt x="10" y="76"/>
                    <a:pt x="9" y="72"/>
                    <a:pt x="9" y="71"/>
                  </a:cubicBezTo>
                  <a:cubicBezTo>
                    <a:pt x="8" y="68"/>
                    <a:pt x="7" y="65"/>
                    <a:pt x="6" y="62"/>
                  </a:cubicBezTo>
                  <a:cubicBezTo>
                    <a:pt x="4" y="57"/>
                    <a:pt x="4" y="51"/>
                    <a:pt x="3" y="46"/>
                  </a:cubicBezTo>
                  <a:cubicBezTo>
                    <a:pt x="1" y="39"/>
                    <a:pt x="0" y="30"/>
                    <a:pt x="2" y="23"/>
                  </a:cubicBezTo>
                  <a:cubicBezTo>
                    <a:pt x="4" y="14"/>
                    <a:pt x="12" y="0"/>
                    <a:pt x="17" y="0"/>
                  </a:cubicBezTo>
                  <a:cubicBezTo>
                    <a:pt x="18" y="7"/>
                    <a:pt x="21" y="9"/>
                    <a:pt x="25" y="11"/>
                  </a:cubicBezTo>
                  <a:cubicBezTo>
                    <a:pt x="35" y="13"/>
                    <a:pt x="53" y="11"/>
                    <a:pt x="57" y="22"/>
                  </a:cubicBezTo>
                  <a:cubicBezTo>
                    <a:pt x="66" y="19"/>
                    <a:pt x="77" y="39"/>
                    <a:pt x="69" y="63"/>
                  </a:cubicBezTo>
                  <a:cubicBezTo>
                    <a:pt x="68" y="67"/>
                    <a:pt x="67" y="73"/>
                    <a:pt x="65" y="77"/>
                  </a:cubicBezTo>
                  <a:cubicBezTo>
                    <a:pt x="66" y="67"/>
                    <a:pt x="62" y="57"/>
                    <a:pt x="62" y="57"/>
                  </a:cubicBezTo>
                  <a:cubicBezTo>
                    <a:pt x="62" y="57"/>
                    <a:pt x="64" y="38"/>
                    <a:pt x="48" y="36"/>
                  </a:cubicBezTo>
                  <a:cubicBezTo>
                    <a:pt x="32" y="33"/>
                    <a:pt x="14" y="32"/>
                    <a:pt x="12" y="55"/>
                  </a:cubicBezTo>
                  <a:cubicBezTo>
                    <a:pt x="13" y="71"/>
                    <a:pt x="10" y="77"/>
                    <a:pt x="10" y="77"/>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4" name="Freeform 74"/>
            <p:cNvSpPr>
              <a:spLocks/>
            </p:cNvSpPr>
            <p:nvPr/>
          </p:nvSpPr>
          <p:spPr bwMode="auto">
            <a:xfrm>
              <a:off x="6494463" y="2505075"/>
              <a:ext cx="263525" cy="65088"/>
            </a:xfrm>
            <a:custGeom>
              <a:avLst/>
              <a:gdLst>
                <a:gd name="T0" fmla="*/ 64 w 69"/>
                <a:gd name="T1" fmla="*/ 0 h 17"/>
                <a:gd name="T2" fmla="*/ 52 w 69"/>
                <a:gd name="T3" fmla="*/ 6 h 17"/>
                <a:gd name="T4" fmla="*/ 33 w 69"/>
                <a:gd name="T5" fmla="*/ 11 h 17"/>
                <a:gd name="T6" fmla="*/ 33 w 69"/>
                <a:gd name="T7" fmla="*/ 11 h 17"/>
                <a:gd name="T8" fmla="*/ 14 w 69"/>
                <a:gd name="T9" fmla="*/ 6 h 17"/>
                <a:gd name="T10" fmla="*/ 14 w 69"/>
                <a:gd name="T11" fmla="*/ 6 h 17"/>
                <a:gd name="T12" fmla="*/ 5 w 69"/>
                <a:gd name="T13" fmla="*/ 0 h 17"/>
                <a:gd name="T14" fmla="*/ 0 w 69"/>
                <a:gd name="T15" fmla="*/ 1 h 17"/>
                <a:gd name="T16" fmla="*/ 31 w 69"/>
                <a:gd name="T17" fmla="*/ 17 h 17"/>
                <a:gd name="T18" fmla="*/ 69 w 69"/>
                <a:gd name="T19" fmla="*/ 1 h 17"/>
                <a:gd name="T20" fmla="*/ 64 w 6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7">
                  <a:moveTo>
                    <a:pt x="64" y="0"/>
                  </a:moveTo>
                  <a:cubicBezTo>
                    <a:pt x="52" y="6"/>
                    <a:pt x="52" y="6"/>
                    <a:pt x="52" y="6"/>
                  </a:cubicBezTo>
                  <a:cubicBezTo>
                    <a:pt x="46" y="10"/>
                    <a:pt x="40" y="11"/>
                    <a:pt x="33" y="11"/>
                  </a:cubicBezTo>
                  <a:cubicBezTo>
                    <a:pt x="33" y="11"/>
                    <a:pt x="33" y="11"/>
                    <a:pt x="33" y="11"/>
                  </a:cubicBezTo>
                  <a:cubicBezTo>
                    <a:pt x="27" y="11"/>
                    <a:pt x="20" y="10"/>
                    <a:pt x="14" y="6"/>
                  </a:cubicBezTo>
                  <a:cubicBezTo>
                    <a:pt x="14" y="6"/>
                    <a:pt x="14" y="6"/>
                    <a:pt x="14" y="6"/>
                  </a:cubicBezTo>
                  <a:cubicBezTo>
                    <a:pt x="5" y="0"/>
                    <a:pt x="5" y="0"/>
                    <a:pt x="5" y="0"/>
                  </a:cubicBezTo>
                  <a:cubicBezTo>
                    <a:pt x="3" y="0"/>
                    <a:pt x="2" y="1"/>
                    <a:pt x="0" y="1"/>
                  </a:cubicBezTo>
                  <a:cubicBezTo>
                    <a:pt x="10" y="9"/>
                    <a:pt x="22" y="17"/>
                    <a:pt x="31" y="17"/>
                  </a:cubicBezTo>
                  <a:cubicBezTo>
                    <a:pt x="41" y="17"/>
                    <a:pt x="59" y="10"/>
                    <a:pt x="69" y="1"/>
                  </a:cubicBezTo>
                  <a:cubicBezTo>
                    <a:pt x="67" y="1"/>
                    <a:pt x="66" y="0"/>
                    <a:pt x="64" y="0"/>
                  </a:cubicBezTo>
                  <a:close/>
                </a:path>
              </a:pathLst>
            </a:custGeom>
            <a:solidFill>
              <a:srgbClr val="05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81" name="Flowerpot"/>
          <p:cNvGrpSpPr/>
          <p:nvPr/>
        </p:nvGrpSpPr>
        <p:grpSpPr>
          <a:xfrm>
            <a:off x="7322344" y="3692129"/>
            <a:ext cx="658415" cy="926306"/>
            <a:chOff x="9763125" y="4922838"/>
            <a:chExt cx="877887" cy="1235075"/>
          </a:xfrm>
        </p:grpSpPr>
        <p:sp>
          <p:nvSpPr>
            <p:cNvPr id="75" name="Freeform 75"/>
            <p:cNvSpPr>
              <a:spLocks/>
            </p:cNvSpPr>
            <p:nvPr/>
          </p:nvSpPr>
          <p:spPr bwMode="auto">
            <a:xfrm>
              <a:off x="9937750" y="5741988"/>
              <a:ext cx="509587" cy="415925"/>
            </a:xfrm>
            <a:custGeom>
              <a:avLst/>
              <a:gdLst>
                <a:gd name="T0" fmla="*/ 95 w 134"/>
                <a:gd name="T1" fmla="*/ 109 h 109"/>
                <a:gd name="T2" fmla="*/ 38 w 134"/>
                <a:gd name="T3" fmla="*/ 109 h 109"/>
                <a:gd name="T4" fmla="*/ 27 w 134"/>
                <a:gd name="T5" fmla="*/ 100 h 109"/>
                <a:gd name="T6" fmla="*/ 0 w 134"/>
                <a:gd name="T7" fmla="*/ 0 h 109"/>
                <a:gd name="T8" fmla="*/ 134 w 134"/>
                <a:gd name="T9" fmla="*/ 0 h 109"/>
                <a:gd name="T10" fmla="*/ 107 w 134"/>
                <a:gd name="T11" fmla="*/ 100 h 109"/>
                <a:gd name="T12" fmla="*/ 95 w 134"/>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34" h="109">
                  <a:moveTo>
                    <a:pt x="95" y="109"/>
                  </a:moveTo>
                  <a:cubicBezTo>
                    <a:pt x="38" y="109"/>
                    <a:pt x="38" y="109"/>
                    <a:pt x="38" y="109"/>
                  </a:cubicBezTo>
                  <a:cubicBezTo>
                    <a:pt x="33" y="109"/>
                    <a:pt x="28" y="105"/>
                    <a:pt x="27" y="100"/>
                  </a:cubicBezTo>
                  <a:cubicBezTo>
                    <a:pt x="0" y="0"/>
                    <a:pt x="0" y="0"/>
                    <a:pt x="0" y="0"/>
                  </a:cubicBezTo>
                  <a:cubicBezTo>
                    <a:pt x="134" y="0"/>
                    <a:pt x="134" y="0"/>
                    <a:pt x="134" y="0"/>
                  </a:cubicBezTo>
                  <a:cubicBezTo>
                    <a:pt x="107" y="100"/>
                    <a:pt x="107" y="100"/>
                    <a:pt x="107" y="100"/>
                  </a:cubicBezTo>
                  <a:cubicBezTo>
                    <a:pt x="105" y="105"/>
                    <a:pt x="101" y="109"/>
                    <a:pt x="95" y="109"/>
                  </a:cubicBezTo>
                  <a:close/>
                </a:path>
              </a:pathLst>
            </a:custGeom>
            <a:solidFill>
              <a:srgbClr val="620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6" name="Freeform 76"/>
            <p:cNvSpPr>
              <a:spLocks/>
            </p:cNvSpPr>
            <p:nvPr/>
          </p:nvSpPr>
          <p:spPr bwMode="auto">
            <a:xfrm>
              <a:off x="10044113" y="5741988"/>
              <a:ext cx="403225" cy="415925"/>
            </a:xfrm>
            <a:custGeom>
              <a:avLst/>
              <a:gdLst>
                <a:gd name="T0" fmla="*/ 97 w 106"/>
                <a:gd name="T1" fmla="*/ 0 h 109"/>
                <a:gd name="T2" fmla="*/ 0 w 106"/>
                <a:gd name="T3" fmla="*/ 103 h 109"/>
                <a:gd name="T4" fmla="*/ 10 w 106"/>
                <a:gd name="T5" fmla="*/ 109 h 109"/>
                <a:gd name="T6" fmla="*/ 67 w 106"/>
                <a:gd name="T7" fmla="*/ 109 h 109"/>
                <a:gd name="T8" fmla="*/ 79 w 106"/>
                <a:gd name="T9" fmla="*/ 100 h 109"/>
                <a:gd name="T10" fmla="*/ 106 w 106"/>
                <a:gd name="T11" fmla="*/ 0 h 109"/>
                <a:gd name="T12" fmla="*/ 97 w 106"/>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6" h="109">
                  <a:moveTo>
                    <a:pt x="97" y="0"/>
                  </a:moveTo>
                  <a:cubicBezTo>
                    <a:pt x="78" y="65"/>
                    <a:pt x="27" y="101"/>
                    <a:pt x="0" y="103"/>
                  </a:cubicBezTo>
                  <a:cubicBezTo>
                    <a:pt x="2" y="107"/>
                    <a:pt x="6" y="109"/>
                    <a:pt x="10" y="109"/>
                  </a:cubicBezTo>
                  <a:cubicBezTo>
                    <a:pt x="67" y="109"/>
                    <a:pt x="67" y="109"/>
                    <a:pt x="67" y="109"/>
                  </a:cubicBezTo>
                  <a:cubicBezTo>
                    <a:pt x="73" y="109"/>
                    <a:pt x="77" y="105"/>
                    <a:pt x="79" y="100"/>
                  </a:cubicBezTo>
                  <a:cubicBezTo>
                    <a:pt x="106" y="0"/>
                    <a:pt x="106" y="0"/>
                    <a:pt x="106" y="0"/>
                  </a:cubicBezTo>
                  <a:lnTo>
                    <a:pt x="97" y="0"/>
                  </a:lnTo>
                  <a:close/>
                </a:path>
              </a:pathLst>
            </a:custGeom>
            <a:solidFill>
              <a:srgbClr val="570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7" name="Freeform 77"/>
            <p:cNvSpPr>
              <a:spLocks/>
            </p:cNvSpPr>
            <p:nvPr/>
          </p:nvSpPr>
          <p:spPr bwMode="auto">
            <a:xfrm>
              <a:off x="10044113" y="4922838"/>
              <a:ext cx="395287" cy="747713"/>
            </a:xfrm>
            <a:custGeom>
              <a:avLst/>
              <a:gdLst>
                <a:gd name="T0" fmla="*/ 77 w 104"/>
                <a:gd name="T1" fmla="*/ 31 h 196"/>
                <a:gd name="T2" fmla="*/ 47 w 104"/>
                <a:gd name="T3" fmla="*/ 31 h 196"/>
                <a:gd name="T4" fmla="*/ 23 w 104"/>
                <a:gd name="T5" fmla="*/ 9 h 196"/>
                <a:gd name="T6" fmla="*/ 6 w 104"/>
                <a:gd name="T7" fmla="*/ 4 h 196"/>
                <a:gd name="T8" fmla="*/ 4 w 104"/>
                <a:gd name="T9" fmla="*/ 20 h 196"/>
                <a:gd name="T10" fmla="*/ 14 w 104"/>
                <a:gd name="T11" fmla="*/ 35 h 196"/>
                <a:gd name="T12" fmla="*/ 13 w 104"/>
                <a:gd name="T13" fmla="*/ 56 h 196"/>
                <a:gd name="T14" fmla="*/ 3 w 104"/>
                <a:gd name="T15" fmla="*/ 74 h 196"/>
                <a:gd name="T16" fmla="*/ 5 w 104"/>
                <a:gd name="T17" fmla="*/ 93 h 196"/>
                <a:gd name="T18" fmla="*/ 12 w 104"/>
                <a:gd name="T19" fmla="*/ 103 h 196"/>
                <a:gd name="T20" fmla="*/ 8 w 104"/>
                <a:gd name="T21" fmla="*/ 114 h 196"/>
                <a:gd name="T22" fmla="*/ 16 w 104"/>
                <a:gd name="T23" fmla="*/ 128 h 196"/>
                <a:gd name="T24" fmla="*/ 27 w 104"/>
                <a:gd name="T25" fmla="*/ 141 h 196"/>
                <a:gd name="T26" fmla="*/ 24 w 104"/>
                <a:gd name="T27" fmla="*/ 156 h 196"/>
                <a:gd name="T28" fmla="*/ 23 w 104"/>
                <a:gd name="T29" fmla="*/ 178 h 196"/>
                <a:gd name="T30" fmla="*/ 27 w 104"/>
                <a:gd name="T31" fmla="*/ 188 h 196"/>
                <a:gd name="T32" fmla="*/ 30 w 104"/>
                <a:gd name="T33" fmla="*/ 196 h 196"/>
                <a:gd name="T34" fmla="*/ 50 w 104"/>
                <a:gd name="T35" fmla="*/ 191 h 196"/>
                <a:gd name="T36" fmla="*/ 68 w 104"/>
                <a:gd name="T37" fmla="*/ 182 h 196"/>
                <a:gd name="T38" fmla="*/ 75 w 104"/>
                <a:gd name="T39" fmla="*/ 164 h 196"/>
                <a:gd name="T40" fmla="*/ 66 w 104"/>
                <a:gd name="T41" fmla="*/ 146 h 196"/>
                <a:gd name="T42" fmla="*/ 77 w 104"/>
                <a:gd name="T43" fmla="*/ 130 h 196"/>
                <a:gd name="T44" fmla="*/ 95 w 104"/>
                <a:gd name="T45" fmla="*/ 121 h 196"/>
                <a:gd name="T46" fmla="*/ 100 w 104"/>
                <a:gd name="T47" fmla="*/ 103 h 196"/>
                <a:gd name="T48" fmla="*/ 87 w 104"/>
                <a:gd name="T49" fmla="*/ 93 h 196"/>
                <a:gd name="T50" fmla="*/ 85 w 104"/>
                <a:gd name="T51" fmla="*/ 70 h 196"/>
                <a:gd name="T52" fmla="*/ 91 w 104"/>
                <a:gd name="T53" fmla="*/ 47 h 196"/>
                <a:gd name="T54" fmla="*/ 77 w 104"/>
                <a:gd name="T55" fmla="*/ 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96">
                  <a:moveTo>
                    <a:pt x="77" y="31"/>
                  </a:moveTo>
                  <a:cubicBezTo>
                    <a:pt x="68" y="28"/>
                    <a:pt x="57" y="34"/>
                    <a:pt x="47" y="31"/>
                  </a:cubicBezTo>
                  <a:cubicBezTo>
                    <a:pt x="37" y="28"/>
                    <a:pt x="31" y="17"/>
                    <a:pt x="23" y="9"/>
                  </a:cubicBezTo>
                  <a:cubicBezTo>
                    <a:pt x="19" y="5"/>
                    <a:pt x="12" y="0"/>
                    <a:pt x="6" y="4"/>
                  </a:cubicBezTo>
                  <a:cubicBezTo>
                    <a:pt x="1" y="7"/>
                    <a:pt x="1" y="15"/>
                    <a:pt x="4" y="20"/>
                  </a:cubicBezTo>
                  <a:cubicBezTo>
                    <a:pt x="7" y="26"/>
                    <a:pt x="11" y="30"/>
                    <a:pt x="14" y="35"/>
                  </a:cubicBezTo>
                  <a:cubicBezTo>
                    <a:pt x="17" y="42"/>
                    <a:pt x="17" y="50"/>
                    <a:pt x="13" y="56"/>
                  </a:cubicBezTo>
                  <a:cubicBezTo>
                    <a:pt x="10" y="63"/>
                    <a:pt x="5" y="67"/>
                    <a:pt x="3" y="74"/>
                  </a:cubicBezTo>
                  <a:cubicBezTo>
                    <a:pt x="1" y="81"/>
                    <a:pt x="0" y="87"/>
                    <a:pt x="5" y="93"/>
                  </a:cubicBezTo>
                  <a:cubicBezTo>
                    <a:pt x="8" y="96"/>
                    <a:pt x="11" y="99"/>
                    <a:pt x="12" y="103"/>
                  </a:cubicBezTo>
                  <a:cubicBezTo>
                    <a:pt x="12" y="107"/>
                    <a:pt x="9" y="110"/>
                    <a:pt x="8" y="114"/>
                  </a:cubicBezTo>
                  <a:cubicBezTo>
                    <a:pt x="7" y="119"/>
                    <a:pt x="12" y="125"/>
                    <a:pt x="16" y="128"/>
                  </a:cubicBezTo>
                  <a:cubicBezTo>
                    <a:pt x="20" y="132"/>
                    <a:pt x="25" y="135"/>
                    <a:pt x="27" y="141"/>
                  </a:cubicBezTo>
                  <a:cubicBezTo>
                    <a:pt x="28" y="146"/>
                    <a:pt x="26" y="151"/>
                    <a:pt x="24" y="156"/>
                  </a:cubicBezTo>
                  <a:cubicBezTo>
                    <a:pt x="22" y="163"/>
                    <a:pt x="22" y="171"/>
                    <a:pt x="23" y="178"/>
                  </a:cubicBezTo>
                  <a:cubicBezTo>
                    <a:pt x="24" y="182"/>
                    <a:pt x="25" y="185"/>
                    <a:pt x="27" y="188"/>
                  </a:cubicBezTo>
                  <a:cubicBezTo>
                    <a:pt x="28" y="191"/>
                    <a:pt x="29" y="194"/>
                    <a:pt x="30" y="196"/>
                  </a:cubicBezTo>
                  <a:cubicBezTo>
                    <a:pt x="37" y="194"/>
                    <a:pt x="43" y="193"/>
                    <a:pt x="50" y="191"/>
                  </a:cubicBezTo>
                  <a:cubicBezTo>
                    <a:pt x="57" y="189"/>
                    <a:pt x="63" y="187"/>
                    <a:pt x="68" y="182"/>
                  </a:cubicBezTo>
                  <a:cubicBezTo>
                    <a:pt x="73" y="178"/>
                    <a:pt x="77" y="171"/>
                    <a:pt x="75" y="164"/>
                  </a:cubicBezTo>
                  <a:cubicBezTo>
                    <a:pt x="73" y="157"/>
                    <a:pt x="66" y="153"/>
                    <a:pt x="66" y="146"/>
                  </a:cubicBezTo>
                  <a:cubicBezTo>
                    <a:pt x="65" y="139"/>
                    <a:pt x="71" y="133"/>
                    <a:pt x="77" y="130"/>
                  </a:cubicBezTo>
                  <a:cubicBezTo>
                    <a:pt x="83" y="127"/>
                    <a:pt x="89" y="125"/>
                    <a:pt x="95" y="121"/>
                  </a:cubicBezTo>
                  <a:cubicBezTo>
                    <a:pt x="100" y="117"/>
                    <a:pt x="104" y="109"/>
                    <a:pt x="100" y="103"/>
                  </a:cubicBezTo>
                  <a:cubicBezTo>
                    <a:pt x="97" y="98"/>
                    <a:pt x="91" y="97"/>
                    <a:pt x="87" y="93"/>
                  </a:cubicBezTo>
                  <a:cubicBezTo>
                    <a:pt x="81" y="87"/>
                    <a:pt x="82" y="78"/>
                    <a:pt x="85" y="70"/>
                  </a:cubicBezTo>
                  <a:cubicBezTo>
                    <a:pt x="88" y="63"/>
                    <a:pt x="92" y="55"/>
                    <a:pt x="91" y="47"/>
                  </a:cubicBezTo>
                  <a:cubicBezTo>
                    <a:pt x="90" y="40"/>
                    <a:pt x="84" y="33"/>
                    <a:pt x="77" y="31"/>
                  </a:cubicBezTo>
                  <a:close/>
                </a:path>
              </a:pathLst>
            </a:cu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8" name="Freeform 78"/>
            <p:cNvSpPr>
              <a:spLocks/>
            </p:cNvSpPr>
            <p:nvPr/>
          </p:nvSpPr>
          <p:spPr bwMode="auto">
            <a:xfrm>
              <a:off x="9763125" y="5041900"/>
              <a:ext cx="501650" cy="700088"/>
            </a:xfrm>
            <a:custGeom>
              <a:avLst/>
              <a:gdLst>
                <a:gd name="T0" fmla="*/ 32 w 132"/>
                <a:gd name="T1" fmla="*/ 100 h 184"/>
                <a:gd name="T2" fmla="*/ 40 w 132"/>
                <a:gd name="T3" fmla="*/ 99 h 184"/>
                <a:gd name="T4" fmla="*/ 46 w 132"/>
                <a:gd name="T5" fmla="*/ 104 h 184"/>
                <a:gd name="T6" fmla="*/ 44 w 132"/>
                <a:gd name="T7" fmla="*/ 114 h 184"/>
                <a:gd name="T8" fmla="*/ 57 w 132"/>
                <a:gd name="T9" fmla="*/ 127 h 184"/>
                <a:gd name="T10" fmla="*/ 67 w 132"/>
                <a:gd name="T11" fmla="*/ 125 h 184"/>
                <a:gd name="T12" fmla="*/ 76 w 132"/>
                <a:gd name="T13" fmla="*/ 136 h 184"/>
                <a:gd name="T14" fmla="*/ 76 w 132"/>
                <a:gd name="T15" fmla="*/ 152 h 184"/>
                <a:gd name="T16" fmla="*/ 82 w 132"/>
                <a:gd name="T17" fmla="*/ 166 h 184"/>
                <a:gd name="T18" fmla="*/ 98 w 132"/>
                <a:gd name="T19" fmla="*/ 168 h 184"/>
                <a:gd name="T20" fmla="*/ 115 w 132"/>
                <a:gd name="T21" fmla="*/ 184 h 184"/>
                <a:gd name="T22" fmla="*/ 119 w 132"/>
                <a:gd name="T23" fmla="*/ 113 h 184"/>
                <a:gd name="T24" fmla="*/ 108 w 132"/>
                <a:gd name="T25" fmla="*/ 119 h 184"/>
                <a:gd name="T26" fmla="*/ 100 w 132"/>
                <a:gd name="T27" fmla="*/ 108 h 184"/>
                <a:gd name="T28" fmla="*/ 101 w 132"/>
                <a:gd name="T29" fmla="*/ 94 h 184"/>
                <a:gd name="T30" fmla="*/ 102 w 132"/>
                <a:gd name="T31" fmla="*/ 85 h 184"/>
                <a:gd name="T32" fmla="*/ 96 w 132"/>
                <a:gd name="T33" fmla="*/ 80 h 184"/>
                <a:gd name="T34" fmla="*/ 88 w 132"/>
                <a:gd name="T35" fmla="*/ 84 h 184"/>
                <a:gd name="T36" fmla="*/ 82 w 132"/>
                <a:gd name="T37" fmla="*/ 80 h 184"/>
                <a:gd name="T38" fmla="*/ 82 w 132"/>
                <a:gd name="T39" fmla="*/ 73 h 184"/>
                <a:gd name="T40" fmla="*/ 90 w 132"/>
                <a:gd name="T41" fmla="*/ 45 h 184"/>
                <a:gd name="T42" fmla="*/ 92 w 132"/>
                <a:gd name="T43" fmla="*/ 40 h 184"/>
                <a:gd name="T44" fmla="*/ 89 w 132"/>
                <a:gd name="T45" fmla="*/ 35 h 184"/>
                <a:gd name="T46" fmla="*/ 82 w 132"/>
                <a:gd name="T47" fmla="*/ 39 h 184"/>
                <a:gd name="T48" fmla="*/ 77 w 132"/>
                <a:gd name="T49" fmla="*/ 46 h 184"/>
                <a:gd name="T50" fmla="*/ 70 w 132"/>
                <a:gd name="T51" fmla="*/ 41 h 184"/>
                <a:gd name="T52" fmla="*/ 69 w 132"/>
                <a:gd name="T53" fmla="*/ 32 h 184"/>
                <a:gd name="T54" fmla="*/ 67 w 132"/>
                <a:gd name="T55" fmla="*/ 9 h 184"/>
                <a:gd name="T56" fmla="*/ 62 w 132"/>
                <a:gd name="T57" fmla="*/ 1 h 184"/>
                <a:gd name="T58" fmla="*/ 53 w 132"/>
                <a:gd name="T59" fmla="*/ 6 h 184"/>
                <a:gd name="T60" fmla="*/ 48 w 132"/>
                <a:gd name="T61" fmla="*/ 21 h 184"/>
                <a:gd name="T62" fmla="*/ 43 w 132"/>
                <a:gd name="T63" fmla="*/ 31 h 184"/>
                <a:gd name="T64" fmla="*/ 31 w 132"/>
                <a:gd name="T65" fmla="*/ 27 h 184"/>
                <a:gd name="T66" fmla="*/ 19 w 132"/>
                <a:gd name="T67" fmla="*/ 23 h 184"/>
                <a:gd name="T68" fmla="*/ 18 w 132"/>
                <a:gd name="T69" fmla="*/ 35 h 184"/>
                <a:gd name="T70" fmla="*/ 25 w 132"/>
                <a:gd name="T71" fmla="*/ 46 h 184"/>
                <a:gd name="T72" fmla="*/ 23 w 132"/>
                <a:gd name="T73" fmla="*/ 50 h 184"/>
                <a:gd name="T74" fmla="*/ 17 w 132"/>
                <a:gd name="T75" fmla="*/ 51 h 184"/>
                <a:gd name="T76" fmla="*/ 11 w 132"/>
                <a:gd name="T77" fmla="*/ 48 h 184"/>
                <a:gd name="T78" fmla="*/ 1 w 132"/>
                <a:gd name="T79" fmla="*/ 54 h 184"/>
                <a:gd name="T80" fmla="*/ 4 w 132"/>
                <a:gd name="T81" fmla="*/ 66 h 184"/>
                <a:gd name="T82" fmla="*/ 14 w 132"/>
                <a:gd name="T83" fmla="*/ 73 h 184"/>
                <a:gd name="T84" fmla="*/ 23 w 132"/>
                <a:gd name="T85" fmla="*/ 79 h 184"/>
                <a:gd name="T86" fmla="*/ 18 w 132"/>
                <a:gd name="T87" fmla="*/ 87 h 184"/>
                <a:gd name="T88" fmla="*/ 11 w 132"/>
                <a:gd name="T89" fmla="*/ 93 h 184"/>
                <a:gd name="T90" fmla="*/ 19 w 132"/>
                <a:gd name="T91" fmla="*/ 102 h 184"/>
                <a:gd name="T92" fmla="*/ 32 w 132"/>
                <a:gd name="T9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84">
                  <a:moveTo>
                    <a:pt x="32" y="100"/>
                  </a:moveTo>
                  <a:cubicBezTo>
                    <a:pt x="35" y="99"/>
                    <a:pt x="38" y="98"/>
                    <a:pt x="40" y="99"/>
                  </a:cubicBezTo>
                  <a:cubicBezTo>
                    <a:pt x="43" y="99"/>
                    <a:pt x="45" y="101"/>
                    <a:pt x="46" y="104"/>
                  </a:cubicBezTo>
                  <a:cubicBezTo>
                    <a:pt x="47" y="107"/>
                    <a:pt x="45" y="110"/>
                    <a:pt x="44" y="114"/>
                  </a:cubicBezTo>
                  <a:cubicBezTo>
                    <a:pt x="43" y="121"/>
                    <a:pt x="50" y="127"/>
                    <a:pt x="57" y="127"/>
                  </a:cubicBezTo>
                  <a:cubicBezTo>
                    <a:pt x="60" y="126"/>
                    <a:pt x="63" y="124"/>
                    <a:pt x="67" y="125"/>
                  </a:cubicBezTo>
                  <a:cubicBezTo>
                    <a:pt x="72" y="125"/>
                    <a:pt x="76" y="130"/>
                    <a:pt x="76" y="136"/>
                  </a:cubicBezTo>
                  <a:cubicBezTo>
                    <a:pt x="77" y="141"/>
                    <a:pt x="76" y="147"/>
                    <a:pt x="76" y="152"/>
                  </a:cubicBezTo>
                  <a:cubicBezTo>
                    <a:pt x="76" y="157"/>
                    <a:pt x="77" y="163"/>
                    <a:pt x="82" y="166"/>
                  </a:cubicBezTo>
                  <a:cubicBezTo>
                    <a:pt x="86" y="169"/>
                    <a:pt x="92" y="168"/>
                    <a:pt x="98" y="168"/>
                  </a:cubicBezTo>
                  <a:cubicBezTo>
                    <a:pt x="106" y="169"/>
                    <a:pt x="113" y="176"/>
                    <a:pt x="115" y="184"/>
                  </a:cubicBezTo>
                  <a:cubicBezTo>
                    <a:pt x="130" y="164"/>
                    <a:pt x="132" y="134"/>
                    <a:pt x="119" y="113"/>
                  </a:cubicBezTo>
                  <a:cubicBezTo>
                    <a:pt x="118" y="117"/>
                    <a:pt x="113" y="120"/>
                    <a:pt x="108" y="119"/>
                  </a:cubicBezTo>
                  <a:cubicBezTo>
                    <a:pt x="104" y="117"/>
                    <a:pt x="101" y="113"/>
                    <a:pt x="100" y="108"/>
                  </a:cubicBezTo>
                  <a:cubicBezTo>
                    <a:pt x="99" y="103"/>
                    <a:pt x="100" y="98"/>
                    <a:pt x="101" y="94"/>
                  </a:cubicBezTo>
                  <a:cubicBezTo>
                    <a:pt x="102" y="91"/>
                    <a:pt x="103" y="88"/>
                    <a:pt x="102" y="85"/>
                  </a:cubicBezTo>
                  <a:cubicBezTo>
                    <a:pt x="101" y="83"/>
                    <a:pt x="99" y="80"/>
                    <a:pt x="96" y="80"/>
                  </a:cubicBezTo>
                  <a:cubicBezTo>
                    <a:pt x="93" y="81"/>
                    <a:pt x="91" y="84"/>
                    <a:pt x="88" y="84"/>
                  </a:cubicBezTo>
                  <a:cubicBezTo>
                    <a:pt x="85" y="84"/>
                    <a:pt x="83" y="82"/>
                    <a:pt x="82" y="80"/>
                  </a:cubicBezTo>
                  <a:cubicBezTo>
                    <a:pt x="81" y="78"/>
                    <a:pt x="82" y="75"/>
                    <a:pt x="82" y="73"/>
                  </a:cubicBezTo>
                  <a:cubicBezTo>
                    <a:pt x="83" y="63"/>
                    <a:pt x="86" y="54"/>
                    <a:pt x="90" y="45"/>
                  </a:cubicBezTo>
                  <a:cubicBezTo>
                    <a:pt x="91" y="43"/>
                    <a:pt x="92" y="41"/>
                    <a:pt x="92" y="40"/>
                  </a:cubicBezTo>
                  <a:cubicBezTo>
                    <a:pt x="92" y="38"/>
                    <a:pt x="91" y="36"/>
                    <a:pt x="89" y="35"/>
                  </a:cubicBezTo>
                  <a:cubicBezTo>
                    <a:pt x="87" y="34"/>
                    <a:pt x="84" y="36"/>
                    <a:pt x="82" y="39"/>
                  </a:cubicBezTo>
                  <a:cubicBezTo>
                    <a:pt x="81" y="42"/>
                    <a:pt x="79" y="45"/>
                    <a:pt x="77" y="46"/>
                  </a:cubicBezTo>
                  <a:cubicBezTo>
                    <a:pt x="74" y="46"/>
                    <a:pt x="71" y="44"/>
                    <a:pt x="70" y="41"/>
                  </a:cubicBezTo>
                  <a:cubicBezTo>
                    <a:pt x="69" y="38"/>
                    <a:pt x="69" y="35"/>
                    <a:pt x="69" y="32"/>
                  </a:cubicBezTo>
                  <a:cubicBezTo>
                    <a:pt x="70" y="24"/>
                    <a:pt x="69" y="16"/>
                    <a:pt x="67" y="9"/>
                  </a:cubicBezTo>
                  <a:cubicBezTo>
                    <a:pt x="67" y="5"/>
                    <a:pt x="65" y="2"/>
                    <a:pt x="62" y="1"/>
                  </a:cubicBezTo>
                  <a:cubicBezTo>
                    <a:pt x="58" y="0"/>
                    <a:pt x="55" y="3"/>
                    <a:pt x="53" y="6"/>
                  </a:cubicBezTo>
                  <a:cubicBezTo>
                    <a:pt x="51" y="11"/>
                    <a:pt x="49" y="16"/>
                    <a:pt x="48" y="21"/>
                  </a:cubicBezTo>
                  <a:cubicBezTo>
                    <a:pt x="47" y="25"/>
                    <a:pt x="46" y="29"/>
                    <a:pt x="43" y="31"/>
                  </a:cubicBezTo>
                  <a:cubicBezTo>
                    <a:pt x="39" y="33"/>
                    <a:pt x="35" y="30"/>
                    <a:pt x="31" y="27"/>
                  </a:cubicBezTo>
                  <a:cubicBezTo>
                    <a:pt x="28" y="24"/>
                    <a:pt x="23" y="20"/>
                    <a:pt x="19" y="23"/>
                  </a:cubicBezTo>
                  <a:cubicBezTo>
                    <a:pt x="15" y="25"/>
                    <a:pt x="16" y="31"/>
                    <a:pt x="18" y="35"/>
                  </a:cubicBezTo>
                  <a:cubicBezTo>
                    <a:pt x="21" y="39"/>
                    <a:pt x="24" y="42"/>
                    <a:pt x="25" y="46"/>
                  </a:cubicBezTo>
                  <a:cubicBezTo>
                    <a:pt x="25" y="48"/>
                    <a:pt x="24" y="49"/>
                    <a:pt x="23" y="50"/>
                  </a:cubicBezTo>
                  <a:cubicBezTo>
                    <a:pt x="22" y="52"/>
                    <a:pt x="19" y="52"/>
                    <a:pt x="17" y="51"/>
                  </a:cubicBezTo>
                  <a:cubicBezTo>
                    <a:pt x="15" y="50"/>
                    <a:pt x="13" y="49"/>
                    <a:pt x="11" y="48"/>
                  </a:cubicBezTo>
                  <a:cubicBezTo>
                    <a:pt x="7" y="47"/>
                    <a:pt x="3" y="50"/>
                    <a:pt x="1" y="54"/>
                  </a:cubicBezTo>
                  <a:cubicBezTo>
                    <a:pt x="0" y="58"/>
                    <a:pt x="1" y="63"/>
                    <a:pt x="4" y="66"/>
                  </a:cubicBezTo>
                  <a:cubicBezTo>
                    <a:pt x="6" y="70"/>
                    <a:pt x="10" y="72"/>
                    <a:pt x="14" y="73"/>
                  </a:cubicBezTo>
                  <a:cubicBezTo>
                    <a:pt x="18" y="74"/>
                    <a:pt x="22" y="75"/>
                    <a:pt x="23" y="79"/>
                  </a:cubicBezTo>
                  <a:cubicBezTo>
                    <a:pt x="23" y="82"/>
                    <a:pt x="20" y="85"/>
                    <a:pt x="18" y="87"/>
                  </a:cubicBezTo>
                  <a:cubicBezTo>
                    <a:pt x="15" y="88"/>
                    <a:pt x="12" y="90"/>
                    <a:pt x="11" y="93"/>
                  </a:cubicBezTo>
                  <a:cubicBezTo>
                    <a:pt x="10" y="98"/>
                    <a:pt x="14" y="102"/>
                    <a:pt x="19" y="102"/>
                  </a:cubicBezTo>
                  <a:cubicBezTo>
                    <a:pt x="24" y="103"/>
                    <a:pt x="28" y="101"/>
                    <a:pt x="32" y="100"/>
                  </a:cubicBezTo>
                  <a:close/>
                </a:path>
              </a:pathLst>
            </a:custGeom>
            <a:solidFill>
              <a:srgbClr val="05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9" name="Freeform 79"/>
            <p:cNvSpPr>
              <a:spLocks/>
            </p:cNvSpPr>
            <p:nvPr/>
          </p:nvSpPr>
          <p:spPr bwMode="auto">
            <a:xfrm>
              <a:off x="10150475" y="5175250"/>
              <a:ext cx="490537" cy="566738"/>
            </a:xfrm>
            <a:custGeom>
              <a:avLst/>
              <a:gdLst>
                <a:gd name="T0" fmla="*/ 15 w 129"/>
                <a:gd name="T1" fmla="*/ 149 h 149"/>
                <a:gd name="T2" fmla="*/ 31 w 129"/>
                <a:gd name="T3" fmla="*/ 124 h 149"/>
                <a:gd name="T4" fmla="*/ 60 w 129"/>
                <a:gd name="T5" fmla="*/ 113 h 149"/>
                <a:gd name="T6" fmla="*/ 90 w 129"/>
                <a:gd name="T7" fmla="*/ 104 h 149"/>
                <a:gd name="T8" fmla="*/ 98 w 129"/>
                <a:gd name="T9" fmla="*/ 99 h 149"/>
                <a:gd name="T10" fmla="*/ 99 w 129"/>
                <a:gd name="T11" fmla="*/ 92 h 149"/>
                <a:gd name="T12" fmla="*/ 85 w 129"/>
                <a:gd name="T13" fmla="*/ 81 h 149"/>
                <a:gd name="T14" fmla="*/ 87 w 129"/>
                <a:gd name="T15" fmla="*/ 70 h 149"/>
                <a:gd name="T16" fmla="*/ 97 w 129"/>
                <a:gd name="T17" fmla="*/ 64 h 149"/>
                <a:gd name="T18" fmla="*/ 122 w 129"/>
                <a:gd name="T19" fmla="*/ 48 h 149"/>
                <a:gd name="T20" fmla="*/ 128 w 129"/>
                <a:gd name="T21" fmla="*/ 40 h 149"/>
                <a:gd name="T22" fmla="*/ 127 w 129"/>
                <a:gd name="T23" fmla="*/ 32 h 149"/>
                <a:gd name="T24" fmla="*/ 119 w 129"/>
                <a:gd name="T25" fmla="*/ 29 h 149"/>
                <a:gd name="T26" fmla="*/ 102 w 129"/>
                <a:gd name="T27" fmla="*/ 32 h 149"/>
                <a:gd name="T28" fmla="*/ 91 w 129"/>
                <a:gd name="T29" fmla="*/ 34 h 149"/>
                <a:gd name="T30" fmla="*/ 85 w 129"/>
                <a:gd name="T31" fmla="*/ 24 h 149"/>
                <a:gd name="T32" fmla="*/ 85 w 129"/>
                <a:gd name="T33" fmla="*/ 11 h 149"/>
                <a:gd name="T34" fmla="*/ 78 w 129"/>
                <a:gd name="T35" fmla="*/ 1 h 149"/>
                <a:gd name="T36" fmla="*/ 68 w 129"/>
                <a:gd name="T37" fmla="*/ 10 h 149"/>
                <a:gd name="T38" fmla="*/ 63 w 129"/>
                <a:gd name="T39" fmla="*/ 18 h 149"/>
                <a:gd name="T40" fmla="*/ 55 w 129"/>
                <a:gd name="T41" fmla="*/ 22 h 149"/>
                <a:gd name="T42" fmla="*/ 40 w 129"/>
                <a:gd name="T43" fmla="*/ 12 h 149"/>
                <a:gd name="T44" fmla="*/ 28 w 129"/>
                <a:gd name="T45" fmla="*/ 14 h 149"/>
                <a:gd name="T46" fmla="*/ 20 w 129"/>
                <a:gd name="T47" fmla="*/ 24 h 149"/>
                <a:gd name="T48" fmla="*/ 19 w 129"/>
                <a:gd name="T49" fmla="*/ 58 h 149"/>
                <a:gd name="T50" fmla="*/ 12 w 129"/>
                <a:gd name="T51" fmla="*/ 90 h 149"/>
                <a:gd name="T52" fmla="*/ 2 w 129"/>
                <a:gd name="T53" fmla="*/ 101 h 149"/>
                <a:gd name="T54" fmla="*/ 2 w 129"/>
                <a:gd name="T55" fmla="*/ 113 h 149"/>
                <a:gd name="T56" fmla="*/ 15 w 129"/>
                <a:gd name="T5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49">
                  <a:moveTo>
                    <a:pt x="15" y="149"/>
                  </a:moveTo>
                  <a:cubicBezTo>
                    <a:pt x="16" y="139"/>
                    <a:pt x="23" y="130"/>
                    <a:pt x="31" y="124"/>
                  </a:cubicBezTo>
                  <a:cubicBezTo>
                    <a:pt x="40" y="118"/>
                    <a:pt x="50" y="115"/>
                    <a:pt x="60" y="113"/>
                  </a:cubicBezTo>
                  <a:cubicBezTo>
                    <a:pt x="71" y="110"/>
                    <a:pt x="81" y="108"/>
                    <a:pt x="90" y="104"/>
                  </a:cubicBezTo>
                  <a:cubicBezTo>
                    <a:pt x="93" y="103"/>
                    <a:pt x="96" y="102"/>
                    <a:pt x="98" y="99"/>
                  </a:cubicBezTo>
                  <a:cubicBezTo>
                    <a:pt x="99" y="97"/>
                    <a:pt x="100" y="94"/>
                    <a:pt x="99" y="92"/>
                  </a:cubicBezTo>
                  <a:cubicBezTo>
                    <a:pt x="97" y="86"/>
                    <a:pt x="88" y="86"/>
                    <a:pt x="85" y="81"/>
                  </a:cubicBezTo>
                  <a:cubicBezTo>
                    <a:pt x="83" y="77"/>
                    <a:pt x="85" y="73"/>
                    <a:pt x="87" y="70"/>
                  </a:cubicBezTo>
                  <a:cubicBezTo>
                    <a:pt x="90" y="68"/>
                    <a:pt x="93" y="66"/>
                    <a:pt x="97" y="64"/>
                  </a:cubicBezTo>
                  <a:cubicBezTo>
                    <a:pt x="106" y="60"/>
                    <a:pt x="114" y="54"/>
                    <a:pt x="122" y="48"/>
                  </a:cubicBezTo>
                  <a:cubicBezTo>
                    <a:pt x="124" y="46"/>
                    <a:pt x="127" y="43"/>
                    <a:pt x="128" y="40"/>
                  </a:cubicBezTo>
                  <a:cubicBezTo>
                    <a:pt x="129" y="38"/>
                    <a:pt x="129" y="34"/>
                    <a:pt x="127" y="32"/>
                  </a:cubicBezTo>
                  <a:cubicBezTo>
                    <a:pt x="125" y="29"/>
                    <a:pt x="122" y="29"/>
                    <a:pt x="119" y="29"/>
                  </a:cubicBezTo>
                  <a:cubicBezTo>
                    <a:pt x="113" y="29"/>
                    <a:pt x="107" y="30"/>
                    <a:pt x="102" y="32"/>
                  </a:cubicBezTo>
                  <a:cubicBezTo>
                    <a:pt x="98" y="33"/>
                    <a:pt x="94" y="35"/>
                    <a:pt x="91" y="34"/>
                  </a:cubicBezTo>
                  <a:cubicBezTo>
                    <a:pt x="87" y="32"/>
                    <a:pt x="85" y="28"/>
                    <a:pt x="85" y="24"/>
                  </a:cubicBezTo>
                  <a:cubicBezTo>
                    <a:pt x="85" y="19"/>
                    <a:pt x="86" y="15"/>
                    <a:pt x="85" y="11"/>
                  </a:cubicBezTo>
                  <a:cubicBezTo>
                    <a:pt x="85" y="7"/>
                    <a:pt x="83" y="2"/>
                    <a:pt x="78" y="1"/>
                  </a:cubicBezTo>
                  <a:cubicBezTo>
                    <a:pt x="73" y="0"/>
                    <a:pt x="70" y="5"/>
                    <a:pt x="68" y="10"/>
                  </a:cubicBezTo>
                  <a:cubicBezTo>
                    <a:pt x="66" y="13"/>
                    <a:pt x="65" y="15"/>
                    <a:pt x="63" y="18"/>
                  </a:cubicBezTo>
                  <a:cubicBezTo>
                    <a:pt x="61" y="20"/>
                    <a:pt x="58" y="22"/>
                    <a:pt x="55" y="22"/>
                  </a:cubicBezTo>
                  <a:cubicBezTo>
                    <a:pt x="49" y="21"/>
                    <a:pt x="46" y="14"/>
                    <a:pt x="40" y="12"/>
                  </a:cubicBezTo>
                  <a:cubicBezTo>
                    <a:pt x="36" y="10"/>
                    <a:pt x="31" y="11"/>
                    <a:pt x="28" y="14"/>
                  </a:cubicBezTo>
                  <a:cubicBezTo>
                    <a:pt x="24" y="16"/>
                    <a:pt x="22" y="20"/>
                    <a:pt x="20" y="24"/>
                  </a:cubicBezTo>
                  <a:cubicBezTo>
                    <a:pt x="16" y="34"/>
                    <a:pt x="18" y="46"/>
                    <a:pt x="19" y="58"/>
                  </a:cubicBezTo>
                  <a:cubicBezTo>
                    <a:pt x="20" y="69"/>
                    <a:pt x="19" y="82"/>
                    <a:pt x="12" y="90"/>
                  </a:cubicBezTo>
                  <a:cubicBezTo>
                    <a:pt x="8" y="94"/>
                    <a:pt x="4" y="97"/>
                    <a:pt x="2" y="101"/>
                  </a:cubicBezTo>
                  <a:cubicBezTo>
                    <a:pt x="0" y="105"/>
                    <a:pt x="1" y="109"/>
                    <a:pt x="2" y="113"/>
                  </a:cubicBezTo>
                  <a:cubicBezTo>
                    <a:pt x="4" y="125"/>
                    <a:pt x="8" y="138"/>
                    <a:pt x="15" y="149"/>
                  </a:cubicBez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0" name="Freeform 80"/>
            <p:cNvSpPr>
              <a:spLocks/>
            </p:cNvSpPr>
            <p:nvPr/>
          </p:nvSpPr>
          <p:spPr bwMode="auto">
            <a:xfrm>
              <a:off x="9907588" y="5689600"/>
              <a:ext cx="569912" cy="52388"/>
            </a:xfrm>
            <a:custGeom>
              <a:avLst/>
              <a:gdLst>
                <a:gd name="T0" fmla="*/ 146 w 150"/>
                <a:gd name="T1" fmla="*/ 14 h 14"/>
                <a:gd name="T2" fmla="*/ 4 w 150"/>
                <a:gd name="T3" fmla="*/ 14 h 14"/>
                <a:gd name="T4" fmla="*/ 0 w 150"/>
                <a:gd name="T5" fmla="*/ 10 h 14"/>
                <a:gd name="T6" fmla="*/ 0 w 150"/>
                <a:gd name="T7" fmla="*/ 4 h 14"/>
                <a:gd name="T8" fmla="*/ 4 w 150"/>
                <a:gd name="T9" fmla="*/ 0 h 14"/>
                <a:gd name="T10" fmla="*/ 146 w 150"/>
                <a:gd name="T11" fmla="*/ 0 h 14"/>
                <a:gd name="T12" fmla="*/ 150 w 150"/>
                <a:gd name="T13" fmla="*/ 4 h 14"/>
                <a:gd name="T14" fmla="*/ 150 w 150"/>
                <a:gd name="T15" fmla="*/ 10 h 14"/>
                <a:gd name="T16" fmla="*/ 146 w 15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4">
                  <a:moveTo>
                    <a:pt x="146" y="14"/>
                  </a:moveTo>
                  <a:cubicBezTo>
                    <a:pt x="4" y="14"/>
                    <a:pt x="4" y="14"/>
                    <a:pt x="4" y="14"/>
                  </a:cubicBezTo>
                  <a:cubicBezTo>
                    <a:pt x="2" y="14"/>
                    <a:pt x="0" y="12"/>
                    <a:pt x="0" y="10"/>
                  </a:cubicBezTo>
                  <a:cubicBezTo>
                    <a:pt x="0" y="4"/>
                    <a:pt x="0" y="4"/>
                    <a:pt x="0" y="4"/>
                  </a:cubicBezTo>
                  <a:cubicBezTo>
                    <a:pt x="0" y="2"/>
                    <a:pt x="2" y="0"/>
                    <a:pt x="4" y="0"/>
                  </a:cubicBezTo>
                  <a:cubicBezTo>
                    <a:pt x="146" y="0"/>
                    <a:pt x="146" y="0"/>
                    <a:pt x="146" y="0"/>
                  </a:cubicBezTo>
                  <a:cubicBezTo>
                    <a:pt x="148" y="0"/>
                    <a:pt x="150" y="2"/>
                    <a:pt x="150" y="4"/>
                  </a:cubicBezTo>
                  <a:cubicBezTo>
                    <a:pt x="150" y="10"/>
                    <a:pt x="150" y="10"/>
                    <a:pt x="150" y="10"/>
                  </a:cubicBezTo>
                  <a:cubicBezTo>
                    <a:pt x="150" y="12"/>
                    <a:pt x="148" y="14"/>
                    <a:pt x="146" y="14"/>
                  </a:cubicBezTo>
                  <a:close/>
                </a:path>
              </a:pathLst>
            </a:custGeom>
            <a:solidFill>
              <a:srgbClr val="530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4" name="CaixaDeTexto 3">
            <a:extLst>
              <a:ext uri="{FF2B5EF4-FFF2-40B4-BE49-F238E27FC236}">
                <a16:creationId xmlns:a16="http://schemas.microsoft.com/office/drawing/2014/main" id="{0C61EA61-6BF4-217F-B8C2-4D78E3A8C618}"/>
              </a:ext>
            </a:extLst>
          </p:cNvPr>
          <p:cNvSpPr txBox="1"/>
          <p:nvPr/>
        </p:nvSpPr>
        <p:spPr>
          <a:xfrm>
            <a:off x="178524" y="688888"/>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5" name="CaixaDeTexto 4">
            <a:extLst>
              <a:ext uri="{FF2B5EF4-FFF2-40B4-BE49-F238E27FC236}">
                <a16:creationId xmlns:a16="http://schemas.microsoft.com/office/drawing/2014/main" id="{9B3464A0-68C1-B3F6-9079-883BFD3AFF27}"/>
              </a:ext>
            </a:extLst>
          </p:cNvPr>
          <p:cNvSpPr txBox="1"/>
          <p:nvPr/>
        </p:nvSpPr>
        <p:spPr>
          <a:xfrm>
            <a:off x="529468" y="1527470"/>
            <a:ext cx="2973351" cy="2631490"/>
          </a:xfrm>
          <a:prstGeom prst="rect">
            <a:avLst/>
          </a:prstGeom>
          <a:noFill/>
        </p:spPr>
        <p:txBody>
          <a:bodyPr wrap="square">
            <a:spAutoFit/>
          </a:bodyPr>
          <a:lstStyle/>
          <a:p>
            <a:r>
              <a:rPr lang="pt-BR" sz="1500" dirty="0">
                <a:latin typeface="Arial" panose="020B0604020202020204" pitchFamily="34" charset="0"/>
              </a:rPr>
              <a:t>Art. 7º Caberá à </a:t>
            </a:r>
            <a:r>
              <a:rPr lang="pt-BR" sz="1500" b="1" dirty="0">
                <a:solidFill>
                  <a:srgbClr val="00B0F0"/>
                </a:solidFill>
                <a:latin typeface="Arial" panose="020B0604020202020204" pitchFamily="34" charset="0"/>
              </a:rPr>
              <a:t>AUTORIDADE MÁXIMA </a:t>
            </a:r>
            <a:r>
              <a:rPr lang="pt-BR" sz="1500" dirty="0">
                <a:latin typeface="Arial" panose="020B0604020202020204" pitchFamily="34" charset="0"/>
              </a:rPr>
              <a:t>do órgão ou da entidade..., promover </a:t>
            </a:r>
            <a:r>
              <a:rPr lang="pt-BR" sz="1500" b="1" dirty="0">
                <a:solidFill>
                  <a:srgbClr val="00B0F0"/>
                </a:solidFill>
                <a:latin typeface="Arial" panose="020B0604020202020204" pitchFamily="34" charset="0"/>
              </a:rPr>
              <a:t>GESTÃO POR COMPETÊNCIAS</a:t>
            </a:r>
            <a:r>
              <a:rPr lang="pt-BR" sz="1500" dirty="0">
                <a:solidFill>
                  <a:srgbClr val="00B0F0"/>
                </a:solidFill>
                <a:latin typeface="Arial" panose="020B0604020202020204" pitchFamily="34" charset="0"/>
              </a:rPr>
              <a:t> </a:t>
            </a:r>
            <a:r>
              <a:rPr lang="pt-BR" sz="1500" dirty="0">
                <a:latin typeface="Arial" panose="020B0604020202020204" pitchFamily="34" charset="0"/>
              </a:rPr>
              <a:t>e </a:t>
            </a:r>
            <a:r>
              <a:rPr lang="pt-BR" sz="1500" b="1" dirty="0">
                <a:solidFill>
                  <a:srgbClr val="00B0F0"/>
                </a:solidFill>
                <a:latin typeface="Arial" panose="020B0604020202020204" pitchFamily="34" charset="0"/>
              </a:rPr>
              <a:t>DESIGNAR AGENTES PÚBLICOS</a:t>
            </a:r>
            <a:r>
              <a:rPr lang="pt-BR" sz="1500" dirty="0">
                <a:solidFill>
                  <a:srgbClr val="00B0F0"/>
                </a:solidFill>
                <a:latin typeface="Arial" panose="020B0604020202020204" pitchFamily="34" charset="0"/>
              </a:rPr>
              <a:t> </a:t>
            </a:r>
            <a:r>
              <a:rPr lang="pt-BR" sz="1500" dirty="0">
                <a:latin typeface="Arial" panose="020B0604020202020204" pitchFamily="34" charset="0"/>
              </a:rPr>
              <a:t>para o </a:t>
            </a:r>
            <a:r>
              <a:rPr lang="pt-BR" sz="1500" b="1" dirty="0">
                <a:latin typeface="Arial" panose="020B0604020202020204" pitchFamily="34" charset="0"/>
              </a:rPr>
              <a:t>DESEMPENHO DAS FUNÇÕES ESSENCIAIS À EXECUÇÃO DESTA LEI QUE PREENCHAM OS SEGUINTES REQUISITOS</a:t>
            </a:r>
            <a:r>
              <a:rPr lang="pt-BR" sz="1500" dirty="0">
                <a:latin typeface="Arial" panose="020B0604020202020204" pitchFamily="34" charset="0"/>
              </a:rPr>
              <a:t>:</a:t>
            </a:r>
            <a:endParaRPr lang="pt-BR" sz="1500" dirty="0"/>
          </a:p>
        </p:txBody>
      </p:sp>
    </p:spTree>
    <p:extLst>
      <p:ext uri="{BB962C8B-B14F-4D97-AF65-F5344CB8AC3E}">
        <p14:creationId xmlns:p14="http://schemas.microsoft.com/office/powerpoint/2010/main" val="39333517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7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7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7000">
                                          <p:cBhvr additive="base">
                                            <p:cTn id="11" dur="1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7000">
                                      <p:stCondLst>
                                        <p:cond delay="400"/>
                                      </p:stCondLst>
                                      <p:childTnLst>
                                        <p:set>
                                          <p:cBhvr>
                                            <p:cTn id="14" dur="1" fill="hold">
                                              <p:stCondLst>
                                                <p:cond delay="0"/>
                                              </p:stCondLst>
                                            </p:cTn>
                                            <p:tgtEl>
                                              <p:spTgt spid="82"/>
                                            </p:tgtEl>
                                            <p:attrNameLst>
                                              <p:attrName>style.visibility</p:attrName>
                                            </p:attrNameLst>
                                          </p:cBhvr>
                                          <p:to>
                                            <p:strVal val="visible"/>
                                          </p:to>
                                        </p:set>
                                        <p:anim calcmode="lin" valueType="num" p14:bounceEnd="67000">
                                          <p:cBhvr additive="base">
                                            <p:cTn id="15" dur="1000" fill="hold"/>
                                            <p:tgtEl>
                                              <p:spTgt spid="82"/>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14:presetBounceEnd="67000">
                                      <p:stCondLst>
                                        <p:cond delay="600"/>
                                      </p:stCondLst>
                                      <p:childTnLst>
                                        <p:set>
                                          <p:cBhvr>
                                            <p:cTn id="18" dur="1" fill="hold">
                                              <p:stCondLst>
                                                <p:cond delay="0"/>
                                              </p:stCondLst>
                                            </p:cTn>
                                            <p:tgtEl>
                                              <p:spTgt spid="11"/>
                                            </p:tgtEl>
                                            <p:attrNameLst>
                                              <p:attrName>style.visibility</p:attrName>
                                            </p:attrNameLst>
                                          </p:cBhvr>
                                          <p:to>
                                            <p:strVal val="visible"/>
                                          </p:to>
                                        </p:set>
                                        <p:anim calcmode="lin" valueType="num" p14:bounceEnd="67000">
                                          <p:cBhvr additive="base">
                                            <p:cTn id="19" dur="1000" fill="hold"/>
                                            <p:tgtEl>
                                              <p:spTgt spid="11"/>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7000">
                                      <p:stCondLst>
                                        <p:cond delay="800"/>
                                      </p:stCondLst>
                                      <p:childTnLst>
                                        <p:set>
                                          <p:cBhvr>
                                            <p:cTn id="22" dur="1" fill="hold">
                                              <p:stCondLst>
                                                <p:cond delay="0"/>
                                              </p:stCondLst>
                                            </p:cTn>
                                            <p:tgtEl>
                                              <p:spTgt spid="83"/>
                                            </p:tgtEl>
                                            <p:attrNameLst>
                                              <p:attrName>style.visibility</p:attrName>
                                            </p:attrNameLst>
                                          </p:cBhvr>
                                          <p:to>
                                            <p:strVal val="visible"/>
                                          </p:to>
                                        </p:set>
                                        <p:anim calcmode="lin" valueType="num" p14:bounceEnd="67000">
                                          <p:cBhvr additive="base">
                                            <p:cTn id="23" dur="1000" fill="hold"/>
                                            <p:tgtEl>
                                              <p:spTgt spid="83"/>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83"/>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14:presetBounceEnd="67000">
                                      <p:stCondLst>
                                        <p:cond delay="1000"/>
                                      </p:stCondLst>
                                      <p:childTnLst>
                                        <p:set>
                                          <p:cBhvr>
                                            <p:cTn id="26" dur="1" fill="hold">
                                              <p:stCondLst>
                                                <p:cond delay="0"/>
                                              </p:stCondLst>
                                            </p:cTn>
                                            <p:tgtEl>
                                              <p:spTgt spid="81"/>
                                            </p:tgtEl>
                                            <p:attrNameLst>
                                              <p:attrName>style.visibility</p:attrName>
                                            </p:attrNameLst>
                                          </p:cBhvr>
                                          <p:to>
                                            <p:strVal val="visible"/>
                                          </p:to>
                                        </p:set>
                                        <p:anim calcmode="lin" valueType="num" p14:bounceEnd="67000">
                                          <p:cBhvr additive="base">
                                            <p:cTn id="27" dur="1000" fill="hold"/>
                                            <p:tgtEl>
                                              <p:spTgt spid="81"/>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7000">
                                      <p:stCondLst>
                                        <p:cond delay="1200"/>
                                      </p:stCondLst>
                                      <p:childTnLst>
                                        <p:set>
                                          <p:cBhvr>
                                            <p:cTn id="30" dur="1" fill="hold">
                                              <p:stCondLst>
                                                <p:cond delay="0"/>
                                              </p:stCondLst>
                                            </p:cTn>
                                            <p:tgtEl>
                                              <p:spTgt spid="85"/>
                                            </p:tgtEl>
                                            <p:attrNameLst>
                                              <p:attrName>style.visibility</p:attrName>
                                            </p:attrNameLst>
                                          </p:cBhvr>
                                          <p:to>
                                            <p:strVal val="visible"/>
                                          </p:to>
                                        </p:set>
                                        <p:anim calcmode="lin" valueType="num" p14:bounceEnd="67000">
                                          <p:cBhvr additive="base">
                                            <p:cTn id="31" dur="1000" fill="hold"/>
                                            <p:tgtEl>
                                              <p:spTgt spid="85"/>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8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7000">
                                      <p:stCondLst>
                                        <p:cond delay="1400"/>
                                      </p:stCondLst>
                                      <p:childTnLst>
                                        <p:set>
                                          <p:cBhvr>
                                            <p:cTn id="34" dur="1" fill="hold">
                                              <p:stCondLst>
                                                <p:cond delay="0"/>
                                              </p:stCondLst>
                                            </p:cTn>
                                            <p:tgtEl>
                                              <p:spTgt spid="86"/>
                                            </p:tgtEl>
                                            <p:attrNameLst>
                                              <p:attrName>style.visibility</p:attrName>
                                            </p:attrNameLst>
                                          </p:cBhvr>
                                          <p:to>
                                            <p:strVal val="visible"/>
                                          </p:to>
                                        </p:set>
                                        <p:anim calcmode="lin" valueType="num" p14:bounceEnd="67000">
                                          <p:cBhvr additive="base">
                                            <p:cTn id="35" dur="1000" fill="hold"/>
                                            <p:tgtEl>
                                              <p:spTgt spid="86"/>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86"/>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20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fltVal val="0"/>
                                              </p:val>
                                            </p:tav>
                                            <p:tav tm="100000">
                                              <p:val>
                                                <p:strVal val="#ppt_w"/>
                                              </p:val>
                                            </p:tav>
                                          </p:tavLst>
                                        </p:anim>
                                        <p:anim calcmode="lin" valueType="num">
                                          <p:cBhvr>
                                            <p:cTn id="40" dur="500" fill="hold"/>
                                            <p:tgtEl>
                                              <p:spTgt spid="89"/>
                                            </p:tgtEl>
                                            <p:attrNameLst>
                                              <p:attrName>ppt_h</p:attrName>
                                            </p:attrNameLst>
                                          </p:cBhvr>
                                          <p:tavLst>
                                            <p:tav tm="0">
                                              <p:val>
                                                <p:fltVal val="0"/>
                                              </p:val>
                                            </p:tav>
                                            <p:tav tm="100000">
                                              <p:val>
                                                <p:strVal val="#ppt_h"/>
                                              </p:val>
                                            </p:tav>
                                          </p:tavLst>
                                        </p:anim>
                                        <p:animEffect transition="in" filter="fade">
                                          <p:cBhvr>
                                            <p:cTn id="41" dur="500"/>
                                            <p:tgtEl>
                                              <p:spTgt spid="89"/>
                                            </p:tgtEl>
                                          </p:cBhvr>
                                        </p:animEffect>
                                      </p:childTnLst>
                                    </p:cTn>
                                  </p:par>
                                  <p:par>
                                    <p:cTn id="42" presetID="10" presetClass="entr" presetSubtype="0" fill="hold" nodeType="withEffect">
                                      <p:stCondLst>
                                        <p:cond delay="200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grpId="0" nodeType="withEffect">
                                      <p:stCondLst>
                                        <p:cond delay="22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42" presetClass="path" presetSubtype="0" accel="50000" decel="50000" fill="hold" grpId="1" nodeType="withEffect">
                                      <p:stCondLst>
                                        <p:cond delay="2250"/>
                                      </p:stCondLst>
                                      <p:childTnLst>
                                        <p:animMotion origin="layout" path="M 2.22045E-16 0.05301 L 2.22045E-16 -0.06088 " pathEditMode="relative" rAng="0" ptsTypes="AA">
                                          <p:cBhvr>
                                            <p:cTn id="49" dur="2000" fill="hold"/>
                                            <p:tgtEl>
                                              <p:spTgt spid="12"/>
                                            </p:tgtEl>
                                            <p:attrNameLst>
                                              <p:attrName>ppt_x</p:attrName>
                                              <p:attrName>ppt_y</p:attrName>
                                            </p:attrNameLst>
                                          </p:cBhvr>
                                          <p:rCtr x="0" y="-5694"/>
                                        </p:animMotion>
                                      </p:childTnLst>
                                    </p:cTn>
                                  </p:par>
                                  <p:par>
                                    <p:cTn id="50" presetID="53" presetClass="entr" presetSubtype="16" fill="hold" grpId="0" nodeType="withEffect">
                                      <p:stCondLst>
                                        <p:cond delay="1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75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par>
                                    <p:cTn id="65" presetID="53" presetClass="entr" presetSubtype="16" fill="hold" grpId="0" nodeType="withEffect">
                                      <p:stCondLst>
                                        <p:cond delay="210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par>
                                    <p:cTn id="70" presetID="53" presetClass="entr" presetSubtype="16" fill="hold" grpId="0" nodeType="withEffect">
                                      <p:stCondLst>
                                        <p:cond delay="230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2" grpId="1" animBg="1"/>
          <p:bldP spid="11" grpId="0" animBg="1"/>
          <p:bldP spid="14" grpId="0" animBg="1"/>
          <p:bldP spid="13"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1000" fill="hold"/>
                                            <p:tgtEl>
                                              <p:spTgt spid="82"/>
                                            </p:tgtEl>
                                            <p:attrNameLst>
                                              <p:attrName>ppt_x</p:attrName>
                                            </p:attrNameLst>
                                          </p:cBhvr>
                                          <p:tavLst>
                                            <p:tav tm="0">
                                              <p:val>
                                                <p:strVal val="0-#ppt_w/2"/>
                                              </p:val>
                                            </p:tav>
                                            <p:tav tm="100000">
                                              <p:val>
                                                <p:strVal val="#ppt_x"/>
                                              </p:val>
                                            </p:tav>
                                          </p:tavLst>
                                        </p:anim>
                                        <p:anim calcmode="lin" valueType="num">
                                          <p:cBhvr additive="base">
                                            <p:cTn id="16" dur="10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8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1000" fill="hold"/>
                                            <p:tgtEl>
                                              <p:spTgt spid="83"/>
                                            </p:tgtEl>
                                            <p:attrNameLst>
                                              <p:attrName>ppt_x</p:attrName>
                                            </p:attrNameLst>
                                          </p:cBhvr>
                                          <p:tavLst>
                                            <p:tav tm="0">
                                              <p:val>
                                                <p:strVal val="#ppt_x"/>
                                              </p:val>
                                            </p:tav>
                                            <p:tav tm="100000">
                                              <p:val>
                                                <p:strVal val="#ppt_x"/>
                                              </p:val>
                                            </p:tav>
                                          </p:tavLst>
                                        </p:anim>
                                        <p:anim calcmode="lin" valueType="num">
                                          <p:cBhvr additive="base">
                                            <p:cTn id="24" dur="1000" fill="hold"/>
                                            <p:tgtEl>
                                              <p:spTgt spid="83"/>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1000" fill="hold"/>
                                            <p:tgtEl>
                                              <p:spTgt spid="81"/>
                                            </p:tgtEl>
                                            <p:attrNameLst>
                                              <p:attrName>ppt_x</p:attrName>
                                            </p:attrNameLst>
                                          </p:cBhvr>
                                          <p:tavLst>
                                            <p:tav tm="0">
                                              <p:val>
                                                <p:strVal val="#ppt_x"/>
                                              </p:val>
                                            </p:tav>
                                            <p:tav tm="100000">
                                              <p:val>
                                                <p:strVal val="#ppt_x"/>
                                              </p:val>
                                            </p:tav>
                                          </p:tavLst>
                                        </p:anim>
                                        <p:anim calcmode="lin" valueType="num">
                                          <p:cBhvr additive="base">
                                            <p:cTn id="28" dur="10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2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000" fill="hold"/>
                                            <p:tgtEl>
                                              <p:spTgt spid="85"/>
                                            </p:tgtEl>
                                            <p:attrNameLst>
                                              <p:attrName>ppt_x</p:attrName>
                                            </p:attrNameLst>
                                          </p:cBhvr>
                                          <p:tavLst>
                                            <p:tav tm="0">
                                              <p:val>
                                                <p:strVal val="#ppt_x"/>
                                              </p:val>
                                            </p:tav>
                                            <p:tav tm="100000">
                                              <p:val>
                                                <p:strVal val="#ppt_x"/>
                                              </p:val>
                                            </p:tav>
                                          </p:tavLst>
                                        </p:anim>
                                        <p:anim calcmode="lin" valueType="num">
                                          <p:cBhvr additive="base">
                                            <p:cTn id="32" dur="1000" fill="hold"/>
                                            <p:tgtEl>
                                              <p:spTgt spid="8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40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1000" fill="hold"/>
                                            <p:tgtEl>
                                              <p:spTgt spid="86"/>
                                            </p:tgtEl>
                                            <p:attrNameLst>
                                              <p:attrName>ppt_x</p:attrName>
                                            </p:attrNameLst>
                                          </p:cBhvr>
                                          <p:tavLst>
                                            <p:tav tm="0">
                                              <p:val>
                                                <p:strVal val="#ppt_x"/>
                                              </p:val>
                                            </p:tav>
                                            <p:tav tm="100000">
                                              <p:val>
                                                <p:strVal val="#ppt_x"/>
                                              </p:val>
                                            </p:tav>
                                          </p:tavLst>
                                        </p:anim>
                                        <p:anim calcmode="lin" valueType="num">
                                          <p:cBhvr additive="base">
                                            <p:cTn id="36" dur="1000" fill="hold"/>
                                            <p:tgtEl>
                                              <p:spTgt spid="86"/>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20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fltVal val="0"/>
                                              </p:val>
                                            </p:tav>
                                            <p:tav tm="100000">
                                              <p:val>
                                                <p:strVal val="#ppt_w"/>
                                              </p:val>
                                            </p:tav>
                                          </p:tavLst>
                                        </p:anim>
                                        <p:anim calcmode="lin" valueType="num">
                                          <p:cBhvr>
                                            <p:cTn id="40" dur="500" fill="hold"/>
                                            <p:tgtEl>
                                              <p:spTgt spid="89"/>
                                            </p:tgtEl>
                                            <p:attrNameLst>
                                              <p:attrName>ppt_h</p:attrName>
                                            </p:attrNameLst>
                                          </p:cBhvr>
                                          <p:tavLst>
                                            <p:tav tm="0">
                                              <p:val>
                                                <p:fltVal val="0"/>
                                              </p:val>
                                            </p:tav>
                                            <p:tav tm="100000">
                                              <p:val>
                                                <p:strVal val="#ppt_h"/>
                                              </p:val>
                                            </p:tav>
                                          </p:tavLst>
                                        </p:anim>
                                        <p:animEffect transition="in" filter="fade">
                                          <p:cBhvr>
                                            <p:cTn id="41" dur="500"/>
                                            <p:tgtEl>
                                              <p:spTgt spid="89"/>
                                            </p:tgtEl>
                                          </p:cBhvr>
                                        </p:animEffect>
                                      </p:childTnLst>
                                    </p:cTn>
                                  </p:par>
                                  <p:par>
                                    <p:cTn id="42" presetID="10" presetClass="entr" presetSubtype="0" fill="hold" nodeType="withEffect">
                                      <p:stCondLst>
                                        <p:cond delay="200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grpId="0" nodeType="withEffect">
                                      <p:stCondLst>
                                        <p:cond delay="22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42" presetClass="path" presetSubtype="0" accel="50000" decel="50000" fill="hold" grpId="1" nodeType="withEffect">
                                      <p:stCondLst>
                                        <p:cond delay="2250"/>
                                      </p:stCondLst>
                                      <p:childTnLst>
                                        <p:animMotion origin="layout" path="M 2.22045E-16 0.05301 L 2.22045E-16 -0.06088 " pathEditMode="relative" rAng="0" ptsTypes="AA">
                                          <p:cBhvr>
                                            <p:cTn id="49" dur="2000" fill="hold"/>
                                            <p:tgtEl>
                                              <p:spTgt spid="12"/>
                                            </p:tgtEl>
                                            <p:attrNameLst>
                                              <p:attrName>ppt_x</p:attrName>
                                              <p:attrName>ppt_y</p:attrName>
                                            </p:attrNameLst>
                                          </p:cBhvr>
                                          <p:rCtr x="0" y="-5694"/>
                                        </p:animMotion>
                                      </p:childTnLst>
                                    </p:cTn>
                                  </p:par>
                                  <p:par>
                                    <p:cTn id="50" presetID="53" presetClass="entr" presetSubtype="16" fill="hold" grpId="0" nodeType="withEffect">
                                      <p:stCondLst>
                                        <p:cond delay="1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75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par>
                                    <p:cTn id="65" presetID="53" presetClass="entr" presetSubtype="16" fill="hold" grpId="0" nodeType="withEffect">
                                      <p:stCondLst>
                                        <p:cond delay="210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par>
                                    <p:cTn id="70" presetID="53" presetClass="entr" presetSubtype="16" fill="hold" grpId="0" nodeType="withEffect">
                                      <p:stCondLst>
                                        <p:cond delay="230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2" grpId="1" animBg="1"/>
          <p:bldP spid="11" grpId="0" animBg="1"/>
          <p:bldP spid="14" grpId="0" animBg="1"/>
          <p:bldP spid="13" grpId="0" animBg="1"/>
          <p:bldP spid="5" grpId="0"/>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a:extLst>
              <a:ext uri="{FF2B5EF4-FFF2-40B4-BE49-F238E27FC236}">
                <a16:creationId xmlns:a16="http://schemas.microsoft.com/office/drawing/2014/main" id="{2D5F3596-EB71-457B-8F04-AFD0AE5FCACC}"/>
              </a:ext>
            </a:extLst>
          </p:cNvPr>
          <p:cNvGrpSpPr/>
          <p:nvPr/>
        </p:nvGrpSpPr>
        <p:grpSpPr>
          <a:xfrm>
            <a:off x="2060377" y="3142373"/>
            <a:ext cx="1340342" cy="1499267"/>
            <a:chOff x="4713288" y="4221163"/>
            <a:chExt cx="1820863" cy="2036762"/>
          </a:xfrm>
        </p:grpSpPr>
        <p:sp>
          <p:nvSpPr>
            <p:cNvPr id="190" name="Freeform 7">
              <a:extLst>
                <a:ext uri="{FF2B5EF4-FFF2-40B4-BE49-F238E27FC236}">
                  <a16:creationId xmlns:a16="http://schemas.microsoft.com/office/drawing/2014/main" id="{2CC7889B-AE8A-4960-8D0B-6BFCD4BF3C4E}"/>
                </a:ext>
              </a:extLst>
            </p:cNvPr>
            <p:cNvSpPr>
              <a:spLocks/>
            </p:cNvSpPr>
            <p:nvPr/>
          </p:nvSpPr>
          <p:spPr bwMode="auto">
            <a:xfrm>
              <a:off x="4803776" y="4394200"/>
              <a:ext cx="1730375" cy="1863725"/>
            </a:xfrm>
            <a:custGeom>
              <a:avLst/>
              <a:gdLst>
                <a:gd name="T0" fmla="*/ 18 w 458"/>
                <a:gd name="T1" fmla="*/ 0 h 494"/>
                <a:gd name="T2" fmla="*/ 86 w 458"/>
                <a:gd name="T3" fmla="*/ 86 h 494"/>
                <a:gd name="T4" fmla="*/ 229 w 458"/>
                <a:gd name="T5" fmla="*/ 36 h 494"/>
                <a:gd name="T6" fmla="*/ 458 w 458"/>
                <a:gd name="T7" fmla="*/ 265 h 494"/>
                <a:gd name="T8" fmla="*/ 229 w 458"/>
                <a:gd name="T9" fmla="*/ 494 h 494"/>
                <a:gd name="T10" fmla="*/ 0 w 458"/>
                <a:gd name="T11" fmla="*/ 265 h 494"/>
                <a:gd name="T12" fmla="*/ 54 w 458"/>
                <a:gd name="T13" fmla="*/ 117 h 494"/>
              </a:gdLst>
              <a:ahLst/>
              <a:cxnLst>
                <a:cxn ang="0">
                  <a:pos x="T0" y="T1"/>
                </a:cxn>
                <a:cxn ang="0">
                  <a:pos x="T2" y="T3"/>
                </a:cxn>
                <a:cxn ang="0">
                  <a:pos x="T4" y="T5"/>
                </a:cxn>
                <a:cxn ang="0">
                  <a:pos x="T6" y="T7"/>
                </a:cxn>
                <a:cxn ang="0">
                  <a:pos x="T8" y="T9"/>
                </a:cxn>
                <a:cxn ang="0">
                  <a:pos x="T10" y="T11"/>
                </a:cxn>
                <a:cxn ang="0">
                  <a:pos x="T12" y="T13"/>
                </a:cxn>
              </a:cxnLst>
              <a:rect l="0" t="0" r="r" b="b"/>
              <a:pathLst>
                <a:path w="458" h="494">
                  <a:moveTo>
                    <a:pt x="18" y="0"/>
                  </a:moveTo>
                  <a:cubicBezTo>
                    <a:pt x="86" y="86"/>
                    <a:pt x="86" y="86"/>
                    <a:pt x="86" y="86"/>
                  </a:cubicBezTo>
                  <a:cubicBezTo>
                    <a:pt x="125" y="55"/>
                    <a:pt x="175" y="36"/>
                    <a:pt x="229" y="36"/>
                  </a:cubicBezTo>
                  <a:cubicBezTo>
                    <a:pt x="355" y="36"/>
                    <a:pt x="458" y="138"/>
                    <a:pt x="458" y="265"/>
                  </a:cubicBezTo>
                  <a:cubicBezTo>
                    <a:pt x="458" y="392"/>
                    <a:pt x="355" y="494"/>
                    <a:pt x="229" y="494"/>
                  </a:cubicBezTo>
                  <a:cubicBezTo>
                    <a:pt x="102" y="494"/>
                    <a:pt x="0" y="392"/>
                    <a:pt x="0" y="265"/>
                  </a:cubicBezTo>
                  <a:cubicBezTo>
                    <a:pt x="0" y="208"/>
                    <a:pt x="20" y="157"/>
                    <a:pt x="54" y="117"/>
                  </a:cubicBezTo>
                </a:path>
              </a:pathLst>
            </a:custGeom>
            <a:noFill/>
            <a:ln w="4445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191" name="Oval 190">
              <a:extLst>
                <a:ext uri="{FF2B5EF4-FFF2-40B4-BE49-F238E27FC236}">
                  <a16:creationId xmlns:a16="http://schemas.microsoft.com/office/drawing/2014/main" id="{3BEBCCF9-DBB5-470E-B3AF-1D9B45BD9222}"/>
                </a:ext>
              </a:extLst>
            </p:cNvPr>
            <p:cNvSpPr>
              <a:spLocks noChangeArrowheads="1"/>
            </p:cNvSpPr>
            <p:nvPr/>
          </p:nvSpPr>
          <p:spPr bwMode="auto">
            <a:xfrm>
              <a:off x="4713288" y="4221163"/>
              <a:ext cx="193675" cy="195263"/>
            </a:xfrm>
            <a:prstGeom prst="ellipse">
              <a:avLst/>
            </a:prstGeom>
            <a:noFill/>
            <a:ln w="444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182" name="Group 181">
            <a:extLst>
              <a:ext uri="{FF2B5EF4-FFF2-40B4-BE49-F238E27FC236}">
                <a16:creationId xmlns:a16="http://schemas.microsoft.com/office/drawing/2014/main" id="{F3E14B70-13E7-4DA7-A92C-CE0A6217EE8E}"/>
              </a:ext>
            </a:extLst>
          </p:cNvPr>
          <p:cNvGrpSpPr/>
          <p:nvPr/>
        </p:nvGrpSpPr>
        <p:grpSpPr>
          <a:xfrm>
            <a:off x="2257865" y="1923562"/>
            <a:ext cx="1840487" cy="1271397"/>
            <a:chOff x="4981576" y="2565400"/>
            <a:chExt cx="2500313" cy="1727200"/>
          </a:xfrm>
        </p:grpSpPr>
        <p:sp>
          <p:nvSpPr>
            <p:cNvPr id="187" name="Freeform 5">
              <a:extLst>
                <a:ext uri="{FF2B5EF4-FFF2-40B4-BE49-F238E27FC236}">
                  <a16:creationId xmlns:a16="http://schemas.microsoft.com/office/drawing/2014/main" id="{F7AE2EC6-8C94-4C50-90BF-764865201A81}"/>
                </a:ext>
              </a:extLst>
            </p:cNvPr>
            <p:cNvSpPr>
              <a:spLocks/>
            </p:cNvSpPr>
            <p:nvPr/>
          </p:nvSpPr>
          <p:spPr bwMode="auto">
            <a:xfrm>
              <a:off x="4981576" y="3522663"/>
              <a:ext cx="254000" cy="627063"/>
            </a:xfrm>
            <a:custGeom>
              <a:avLst/>
              <a:gdLst>
                <a:gd name="T0" fmla="*/ 67 w 67"/>
                <a:gd name="T1" fmla="*/ 0 h 166"/>
                <a:gd name="T2" fmla="*/ 0 w 67"/>
                <a:gd name="T3" fmla="*/ 166 h 166"/>
              </a:gdLst>
              <a:ahLst/>
              <a:cxnLst>
                <a:cxn ang="0">
                  <a:pos x="T0" y="T1"/>
                </a:cxn>
                <a:cxn ang="0">
                  <a:pos x="T2" y="T3"/>
                </a:cxn>
              </a:cxnLst>
              <a:rect l="0" t="0" r="r" b="b"/>
              <a:pathLst>
                <a:path w="67" h="166">
                  <a:moveTo>
                    <a:pt x="67" y="0"/>
                  </a:moveTo>
                  <a:cubicBezTo>
                    <a:pt x="62" y="63"/>
                    <a:pt x="37" y="120"/>
                    <a:pt x="0" y="166"/>
                  </a:cubicBezTo>
                </a:path>
              </a:pathLst>
            </a:custGeom>
            <a:noFill/>
            <a:ln w="444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188" name="Freeform 8">
              <a:extLst>
                <a:ext uri="{FF2B5EF4-FFF2-40B4-BE49-F238E27FC236}">
                  <a16:creationId xmlns:a16="http://schemas.microsoft.com/office/drawing/2014/main" id="{ACC9962C-649F-4B69-B1F7-A4DEB661D808}"/>
                </a:ext>
              </a:extLst>
            </p:cNvPr>
            <p:cNvSpPr>
              <a:spLocks/>
            </p:cNvSpPr>
            <p:nvPr/>
          </p:nvSpPr>
          <p:spPr bwMode="auto">
            <a:xfrm>
              <a:off x="5337176" y="2565400"/>
              <a:ext cx="2144713" cy="1727200"/>
            </a:xfrm>
            <a:custGeom>
              <a:avLst/>
              <a:gdLst>
                <a:gd name="T0" fmla="*/ 0 w 568"/>
                <a:gd name="T1" fmla="*/ 229 h 458"/>
                <a:gd name="T2" fmla="*/ 110 w 568"/>
                <a:gd name="T3" fmla="*/ 229 h 458"/>
                <a:gd name="T4" fmla="*/ 339 w 568"/>
                <a:gd name="T5" fmla="*/ 0 h 458"/>
                <a:gd name="T6" fmla="*/ 568 w 568"/>
                <a:gd name="T7" fmla="*/ 229 h 458"/>
                <a:gd name="T8" fmla="*/ 339 w 568"/>
                <a:gd name="T9" fmla="*/ 458 h 458"/>
                <a:gd name="T10" fmla="*/ 114 w 568"/>
                <a:gd name="T11" fmla="*/ 273 h 458"/>
              </a:gdLst>
              <a:ahLst/>
              <a:cxnLst>
                <a:cxn ang="0">
                  <a:pos x="T0" y="T1"/>
                </a:cxn>
                <a:cxn ang="0">
                  <a:pos x="T2" y="T3"/>
                </a:cxn>
                <a:cxn ang="0">
                  <a:pos x="T4" y="T5"/>
                </a:cxn>
                <a:cxn ang="0">
                  <a:pos x="T6" y="T7"/>
                </a:cxn>
                <a:cxn ang="0">
                  <a:pos x="T8" y="T9"/>
                </a:cxn>
                <a:cxn ang="0">
                  <a:pos x="T10" y="T11"/>
                </a:cxn>
              </a:cxnLst>
              <a:rect l="0" t="0" r="r" b="b"/>
              <a:pathLst>
                <a:path w="568" h="458">
                  <a:moveTo>
                    <a:pt x="0" y="229"/>
                  </a:moveTo>
                  <a:cubicBezTo>
                    <a:pt x="110" y="229"/>
                    <a:pt x="110" y="229"/>
                    <a:pt x="110" y="229"/>
                  </a:cubicBezTo>
                  <a:cubicBezTo>
                    <a:pt x="110" y="102"/>
                    <a:pt x="212" y="0"/>
                    <a:pt x="339" y="0"/>
                  </a:cubicBezTo>
                  <a:cubicBezTo>
                    <a:pt x="465" y="0"/>
                    <a:pt x="568" y="102"/>
                    <a:pt x="568" y="229"/>
                  </a:cubicBezTo>
                  <a:cubicBezTo>
                    <a:pt x="568" y="356"/>
                    <a:pt x="465" y="458"/>
                    <a:pt x="339" y="458"/>
                  </a:cubicBezTo>
                  <a:cubicBezTo>
                    <a:pt x="227" y="458"/>
                    <a:pt x="134" y="378"/>
                    <a:pt x="114" y="273"/>
                  </a:cubicBezTo>
                </a:path>
              </a:pathLst>
            </a:custGeom>
            <a:noFill/>
            <a:ln w="4445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189" name="Oval 188">
              <a:extLst>
                <a:ext uri="{FF2B5EF4-FFF2-40B4-BE49-F238E27FC236}">
                  <a16:creationId xmlns:a16="http://schemas.microsoft.com/office/drawing/2014/main" id="{12951D3A-8062-40AC-9FEA-2B6F180C2227}"/>
                </a:ext>
              </a:extLst>
            </p:cNvPr>
            <p:cNvSpPr>
              <a:spLocks noChangeArrowheads="1"/>
            </p:cNvSpPr>
            <p:nvPr/>
          </p:nvSpPr>
          <p:spPr bwMode="auto">
            <a:xfrm>
              <a:off x="5140326" y="3327400"/>
              <a:ext cx="196850" cy="195263"/>
            </a:xfrm>
            <a:prstGeom prst="ellipse">
              <a:avLst/>
            </a:prstGeom>
            <a:noFill/>
            <a:ln w="444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183" name="Group 182">
            <a:extLst>
              <a:ext uri="{FF2B5EF4-FFF2-40B4-BE49-F238E27FC236}">
                <a16:creationId xmlns:a16="http://schemas.microsoft.com/office/drawing/2014/main" id="{DAB0433C-2417-4284-AF2B-25A15FF78FCF}"/>
              </a:ext>
            </a:extLst>
          </p:cNvPr>
          <p:cNvGrpSpPr/>
          <p:nvPr/>
        </p:nvGrpSpPr>
        <p:grpSpPr>
          <a:xfrm>
            <a:off x="2060377" y="476880"/>
            <a:ext cx="1340342" cy="1912939"/>
            <a:chOff x="4713288" y="600075"/>
            <a:chExt cx="1820863" cy="2598738"/>
          </a:xfrm>
        </p:grpSpPr>
        <p:sp>
          <p:nvSpPr>
            <p:cNvPr id="184" name="Freeform 6">
              <a:extLst>
                <a:ext uri="{FF2B5EF4-FFF2-40B4-BE49-F238E27FC236}">
                  <a16:creationId xmlns:a16="http://schemas.microsoft.com/office/drawing/2014/main" id="{584EE094-F8EA-41AB-95B3-91AC31CAC9E9}"/>
                </a:ext>
              </a:extLst>
            </p:cNvPr>
            <p:cNvSpPr>
              <a:spLocks/>
            </p:cNvSpPr>
            <p:nvPr/>
          </p:nvSpPr>
          <p:spPr bwMode="auto">
            <a:xfrm>
              <a:off x="4883151" y="2603500"/>
              <a:ext cx="333375" cy="595313"/>
            </a:xfrm>
            <a:custGeom>
              <a:avLst/>
              <a:gdLst>
                <a:gd name="T0" fmla="*/ 0 w 88"/>
                <a:gd name="T1" fmla="*/ 0 h 158"/>
                <a:gd name="T2" fmla="*/ 88 w 88"/>
                <a:gd name="T3" fmla="*/ 158 h 158"/>
              </a:gdLst>
              <a:ahLst/>
              <a:cxnLst>
                <a:cxn ang="0">
                  <a:pos x="T0" y="T1"/>
                </a:cxn>
                <a:cxn ang="0">
                  <a:pos x="T2" y="T3"/>
                </a:cxn>
              </a:cxnLst>
              <a:rect l="0" t="0" r="r" b="b"/>
              <a:pathLst>
                <a:path w="88" h="158">
                  <a:moveTo>
                    <a:pt x="0" y="0"/>
                  </a:moveTo>
                  <a:cubicBezTo>
                    <a:pt x="44" y="42"/>
                    <a:pt x="75" y="97"/>
                    <a:pt x="88" y="158"/>
                  </a:cubicBezTo>
                </a:path>
              </a:pathLst>
            </a:custGeom>
            <a:noFill/>
            <a:ln w="444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185" name="Freeform 9">
              <a:extLst>
                <a:ext uri="{FF2B5EF4-FFF2-40B4-BE49-F238E27FC236}">
                  <a16:creationId xmlns:a16="http://schemas.microsoft.com/office/drawing/2014/main" id="{D5658C26-0AAA-4696-BD67-4350014525E1}"/>
                </a:ext>
              </a:extLst>
            </p:cNvPr>
            <p:cNvSpPr>
              <a:spLocks/>
            </p:cNvSpPr>
            <p:nvPr/>
          </p:nvSpPr>
          <p:spPr bwMode="auto">
            <a:xfrm>
              <a:off x="4803776" y="600075"/>
              <a:ext cx="1730375" cy="1863725"/>
            </a:xfrm>
            <a:custGeom>
              <a:avLst/>
              <a:gdLst>
                <a:gd name="T0" fmla="*/ 18 w 458"/>
                <a:gd name="T1" fmla="*/ 494 h 494"/>
                <a:gd name="T2" fmla="*/ 86 w 458"/>
                <a:gd name="T3" fmla="*/ 408 h 494"/>
                <a:gd name="T4" fmla="*/ 0 w 458"/>
                <a:gd name="T5" fmla="*/ 229 h 494"/>
                <a:gd name="T6" fmla="*/ 229 w 458"/>
                <a:gd name="T7" fmla="*/ 0 h 494"/>
                <a:gd name="T8" fmla="*/ 458 w 458"/>
                <a:gd name="T9" fmla="*/ 229 h 494"/>
                <a:gd name="T10" fmla="*/ 229 w 458"/>
                <a:gd name="T11" fmla="*/ 458 h 494"/>
                <a:gd name="T12" fmla="*/ 117 w 458"/>
                <a:gd name="T13" fmla="*/ 429 h 494"/>
              </a:gdLst>
              <a:ahLst/>
              <a:cxnLst>
                <a:cxn ang="0">
                  <a:pos x="T0" y="T1"/>
                </a:cxn>
                <a:cxn ang="0">
                  <a:pos x="T2" y="T3"/>
                </a:cxn>
                <a:cxn ang="0">
                  <a:pos x="T4" y="T5"/>
                </a:cxn>
                <a:cxn ang="0">
                  <a:pos x="T6" y="T7"/>
                </a:cxn>
                <a:cxn ang="0">
                  <a:pos x="T8" y="T9"/>
                </a:cxn>
                <a:cxn ang="0">
                  <a:pos x="T10" y="T11"/>
                </a:cxn>
                <a:cxn ang="0">
                  <a:pos x="T12" y="T13"/>
                </a:cxn>
              </a:cxnLst>
              <a:rect l="0" t="0" r="r" b="b"/>
              <a:pathLst>
                <a:path w="458" h="494">
                  <a:moveTo>
                    <a:pt x="18" y="494"/>
                  </a:moveTo>
                  <a:cubicBezTo>
                    <a:pt x="86" y="408"/>
                    <a:pt x="86" y="408"/>
                    <a:pt x="86" y="408"/>
                  </a:cubicBezTo>
                  <a:cubicBezTo>
                    <a:pt x="33" y="366"/>
                    <a:pt x="0" y="302"/>
                    <a:pt x="0" y="229"/>
                  </a:cubicBezTo>
                  <a:cubicBezTo>
                    <a:pt x="0" y="103"/>
                    <a:pt x="102" y="0"/>
                    <a:pt x="229" y="0"/>
                  </a:cubicBezTo>
                  <a:cubicBezTo>
                    <a:pt x="355" y="0"/>
                    <a:pt x="458" y="103"/>
                    <a:pt x="458" y="229"/>
                  </a:cubicBezTo>
                  <a:cubicBezTo>
                    <a:pt x="458" y="356"/>
                    <a:pt x="355" y="458"/>
                    <a:pt x="229" y="458"/>
                  </a:cubicBezTo>
                  <a:cubicBezTo>
                    <a:pt x="188" y="458"/>
                    <a:pt x="150" y="448"/>
                    <a:pt x="117" y="429"/>
                  </a:cubicBezTo>
                </a:path>
              </a:pathLst>
            </a:custGeom>
            <a:noFill/>
            <a:ln w="4445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186" name="Oval 185">
              <a:extLst>
                <a:ext uri="{FF2B5EF4-FFF2-40B4-BE49-F238E27FC236}">
                  <a16:creationId xmlns:a16="http://schemas.microsoft.com/office/drawing/2014/main" id="{7C1EEE39-CBED-481D-83BB-3A7A4A627F5B}"/>
                </a:ext>
              </a:extLst>
            </p:cNvPr>
            <p:cNvSpPr>
              <a:spLocks noChangeArrowheads="1"/>
            </p:cNvSpPr>
            <p:nvPr/>
          </p:nvSpPr>
          <p:spPr bwMode="auto">
            <a:xfrm>
              <a:off x="4713288" y="2441575"/>
              <a:ext cx="193675" cy="195263"/>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01" name="Group 2200">
            <a:extLst>
              <a:ext uri="{FF2B5EF4-FFF2-40B4-BE49-F238E27FC236}">
                <a16:creationId xmlns:a16="http://schemas.microsoft.com/office/drawing/2014/main" id="{AEE4551B-26A1-4AA4-A819-CCC257AAEB09}"/>
              </a:ext>
            </a:extLst>
          </p:cNvPr>
          <p:cNvGrpSpPr/>
          <p:nvPr/>
        </p:nvGrpSpPr>
        <p:grpSpPr>
          <a:xfrm>
            <a:off x="2244441" y="3483277"/>
            <a:ext cx="1055434" cy="1057064"/>
            <a:chOff x="2992588" y="4644368"/>
            <a:chExt cx="1407245" cy="1409419"/>
          </a:xfrm>
        </p:grpSpPr>
        <p:grpSp>
          <p:nvGrpSpPr>
            <p:cNvPr id="208" name="Group 207">
              <a:extLst>
                <a:ext uri="{FF2B5EF4-FFF2-40B4-BE49-F238E27FC236}">
                  <a16:creationId xmlns:a16="http://schemas.microsoft.com/office/drawing/2014/main" id="{DBC445D3-F8DB-4CA1-BC80-46604CA14BCD}"/>
                </a:ext>
              </a:extLst>
            </p:cNvPr>
            <p:cNvGrpSpPr/>
            <p:nvPr/>
          </p:nvGrpSpPr>
          <p:grpSpPr>
            <a:xfrm>
              <a:off x="2992588" y="4644368"/>
              <a:ext cx="1407245" cy="1409419"/>
              <a:chOff x="6345238" y="4948238"/>
              <a:chExt cx="1027113" cy="1028700"/>
            </a:xfrm>
            <a:effectLst>
              <a:outerShdw blurRad="254000" dist="152400" dir="2700000" sx="102000" sy="102000" algn="tl" rotWithShape="0">
                <a:prstClr val="black">
                  <a:alpha val="40000"/>
                </a:prstClr>
              </a:outerShdw>
            </a:effectLst>
          </p:grpSpPr>
          <p:sp>
            <p:nvSpPr>
              <p:cNvPr id="209" name="Oval 56">
                <a:extLst>
                  <a:ext uri="{FF2B5EF4-FFF2-40B4-BE49-F238E27FC236}">
                    <a16:creationId xmlns:a16="http://schemas.microsoft.com/office/drawing/2014/main" id="{92ADD39B-7D63-4E51-A008-649FE29A91F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10" name="Oval 57">
                <a:extLst>
                  <a:ext uri="{FF2B5EF4-FFF2-40B4-BE49-F238E27FC236}">
                    <a16:creationId xmlns:a16="http://schemas.microsoft.com/office/drawing/2014/main" id="{ECB42991-E3EF-435D-946A-5C52D1CA1523}"/>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178" name="Oval 155">
              <a:extLst>
                <a:ext uri="{FF2B5EF4-FFF2-40B4-BE49-F238E27FC236}">
                  <a16:creationId xmlns:a16="http://schemas.microsoft.com/office/drawing/2014/main" id="{F59358FB-82EB-4E13-8230-617FA0531C4D}"/>
                </a:ext>
              </a:extLst>
            </p:cNvPr>
            <p:cNvSpPr>
              <a:spLocks noChangeArrowheads="1"/>
            </p:cNvSpPr>
            <p:nvPr/>
          </p:nvSpPr>
          <p:spPr bwMode="auto">
            <a:xfrm>
              <a:off x="3081338" y="4740275"/>
              <a:ext cx="1228725" cy="1225550"/>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00" name="Group 2199">
            <a:extLst>
              <a:ext uri="{FF2B5EF4-FFF2-40B4-BE49-F238E27FC236}">
                <a16:creationId xmlns:a16="http://schemas.microsoft.com/office/drawing/2014/main" id="{AC3F9305-F579-4582-BB8E-932749B01D1B}"/>
              </a:ext>
            </a:extLst>
          </p:cNvPr>
          <p:cNvGrpSpPr/>
          <p:nvPr/>
        </p:nvGrpSpPr>
        <p:grpSpPr>
          <a:xfrm>
            <a:off x="2940159" y="2040311"/>
            <a:ext cx="1055434" cy="1057064"/>
            <a:chOff x="3920211" y="2720414"/>
            <a:chExt cx="1407245" cy="1409419"/>
          </a:xfrm>
        </p:grpSpPr>
        <p:grpSp>
          <p:nvGrpSpPr>
            <p:cNvPr id="205" name="Group 204">
              <a:extLst>
                <a:ext uri="{FF2B5EF4-FFF2-40B4-BE49-F238E27FC236}">
                  <a16:creationId xmlns:a16="http://schemas.microsoft.com/office/drawing/2014/main" id="{D1556C94-FE1A-4123-B6EF-65FCB4E0475E}"/>
                </a:ext>
              </a:extLst>
            </p:cNvPr>
            <p:cNvGrpSpPr/>
            <p:nvPr/>
          </p:nvGrpSpPr>
          <p:grpSpPr>
            <a:xfrm>
              <a:off x="3920211" y="2720414"/>
              <a:ext cx="1407245" cy="1409419"/>
              <a:chOff x="6345238" y="4948238"/>
              <a:chExt cx="1027113" cy="1028700"/>
            </a:xfrm>
            <a:effectLst>
              <a:outerShdw blurRad="254000" dist="152400" dir="2700000" sx="102000" sy="102000" algn="tl" rotWithShape="0">
                <a:prstClr val="black">
                  <a:alpha val="40000"/>
                </a:prstClr>
              </a:outerShdw>
            </a:effectLst>
          </p:grpSpPr>
          <p:sp>
            <p:nvSpPr>
              <p:cNvPr id="206" name="Oval 56">
                <a:extLst>
                  <a:ext uri="{FF2B5EF4-FFF2-40B4-BE49-F238E27FC236}">
                    <a16:creationId xmlns:a16="http://schemas.microsoft.com/office/drawing/2014/main" id="{C3DE027E-8117-4B58-BD32-F1DA5D4A75A2}"/>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07" name="Oval 57">
                <a:extLst>
                  <a:ext uri="{FF2B5EF4-FFF2-40B4-BE49-F238E27FC236}">
                    <a16:creationId xmlns:a16="http://schemas.microsoft.com/office/drawing/2014/main" id="{605DCFE0-2C60-45B5-AA4F-F9960BDCDA9B}"/>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179" name="Oval 156">
              <a:extLst>
                <a:ext uri="{FF2B5EF4-FFF2-40B4-BE49-F238E27FC236}">
                  <a16:creationId xmlns:a16="http://schemas.microsoft.com/office/drawing/2014/main" id="{1717DDAE-EECF-42A1-B8D6-E491325535A3}"/>
                </a:ext>
              </a:extLst>
            </p:cNvPr>
            <p:cNvSpPr>
              <a:spLocks noChangeArrowheads="1"/>
            </p:cNvSpPr>
            <p:nvPr/>
          </p:nvSpPr>
          <p:spPr bwMode="auto">
            <a:xfrm>
              <a:off x="4008438" y="2816225"/>
              <a:ext cx="1228725" cy="1225550"/>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199" name="Group 2198">
            <a:extLst>
              <a:ext uri="{FF2B5EF4-FFF2-40B4-BE49-F238E27FC236}">
                <a16:creationId xmlns:a16="http://schemas.microsoft.com/office/drawing/2014/main" id="{9462B1D9-0705-4814-A0F6-DBBA68E95816}"/>
              </a:ext>
            </a:extLst>
          </p:cNvPr>
          <p:cNvGrpSpPr/>
          <p:nvPr/>
        </p:nvGrpSpPr>
        <p:grpSpPr>
          <a:xfrm>
            <a:off x="2245672" y="603858"/>
            <a:ext cx="1055434" cy="1057064"/>
            <a:chOff x="2994229" y="805143"/>
            <a:chExt cx="1407245" cy="1409419"/>
          </a:xfrm>
        </p:grpSpPr>
        <p:grpSp>
          <p:nvGrpSpPr>
            <p:cNvPr id="202" name="Group 201">
              <a:extLst>
                <a:ext uri="{FF2B5EF4-FFF2-40B4-BE49-F238E27FC236}">
                  <a16:creationId xmlns:a16="http://schemas.microsoft.com/office/drawing/2014/main" id="{E7364891-6900-4F12-893D-9644EC2994BD}"/>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03" name="Oval 56">
                <a:extLst>
                  <a:ext uri="{FF2B5EF4-FFF2-40B4-BE49-F238E27FC236}">
                    <a16:creationId xmlns:a16="http://schemas.microsoft.com/office/drawing/2014/main" id="{825ADAF2-EBE7-4B1A-8073-7159FDB4CA6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04" name="Oval 57">
                <a:extLst>
                  <a:ext uri="{FF2B5EF4-FFF2-40B4-BE49-F238E27FC236}">
                    <a16:creationId xmlns:a16="http://schemas.microsoft.com/office/drawing/2014/main" id="{6940E9D4-A689-470B-836F-EA7DA43F8EF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180" name="Oval 157">
              <a:extLst>
                <a:ext uri="{FF2B5EF4-FFF2-40B4-BE49-F238E27FC236}">
                  <a16:creationId xmlns:a16="http://schemas.microsoft.com/office/drawing/2014/main" id="{30815A6A-4F93-4F52-B2AD-7BE5FFA33CE4}"/>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 name="Group 1">
            <a:extLst>
              <a:ext uri="{FF2B5EF4-FFF2-40B4-BE49-F238E27FC236}">
                <a16:creationId xmlns:a16="http://schemas.microsoft.com/office/drawing/2014/main" id="{852B5C70-7CBF-4A47-AFE2-3B855D5CC3DE}"/>
              </a:ext>
            </a:extLst>
          </p:cNvPr>
          <p:cNvGrpSpPr/>
          <p:nvPr/>
        </p:nvGrpSpPr>
        <p:grpSpPr>
          <a:xfrm>
            <a:off x="919163" y="1854896"/>
            <a:ext cx="1418322" cy="1420514"/>
            <a:chOff x="1225550" y="2473194"/>
            <a:chExt cx="1891096" cy="1894019"/>
          </a:xfrm>
        </p:grpSpPr>
        <p:grpSp>
          <p:nvGrpSpPr>
            <p:cNvPr id="192" name="Group 191">
              <a:extLst>
                <a:ext uri="{FF2B5EF4-FFF2-40B4-BE49-F238E27FC236}">
                  <a16:creationId xmlns:a16="http://schemas.microsoft.com/office/drawing/2014/main" id="{9304D74B-3DCF-4CD8-BD61-9639805F9ABA}"/>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193" name="Oval 56">
                <a:extLst>
                  <a:ext uri="{FF2B5EF4-FFF2-40B4-BE49-F238E27FC236}">
                    <a16:creationId xmlns:a16="http://schemas.microsoft.com/office/drawing/2014/main" id="{9318D238-1B76-47C2-970A-FF147E0CB9E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lumMod val="75000"/>
                      <a:lumOff val="2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194" name="Oval 57">
                <a:extLst>
                  <a:ext uri="{FF2B5EF4-FFF2-40B4-BE49-F238E27FC236}">
                    <a16:creationId xmlns:a16="http://schemas.microsoft.com/office/drawing/2014/main" id="{79E6BBBF-4395-44CC-8FBE-72F7EACF2D7B}"/>
                  </a:ext>
                </a:extLst>
              </p:cNvPr>
              <p:cNvSpPr>
                <a:spLocks noChangeArrowheads="1"/>
              </p:cNvSpPr>
              <p:nvPr/>
            </p:nvSpPr>
            <p:spPr bwMode="auto">
              <a:xfrm>
                <a:off x="6359525" y="4962526"/>
                <a:ext cx="998538" cy="1000125"/>
              </a:xfrm>
              <a:prstGeom prst="ellipse">
                <a:avLst/>
              </a:pr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181" name="Oval 158">
              <a:extLst>
                <a:ext uri="{FF2B5EF4-FFF2-40B4-BE49-F238E27FC236}">
                  <a16:creationId xmlns:a16="http://schemas.microsoft.com/office/drawing/2014/main" id="{0B26BDEA-93D7-4A50-A66F-74163D3F3617}"/>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78E97235-774B-4305-AD1D-34E22DD801C6}"/>
              </a:ext>
            </a:extLst>
          </p:cNvPr>
          <p:cNvGrpSpPr/>
          <p:nvPr/>
        </p:nvGrpSpPr>
        <p:grpSpPr>
          <a:xfrm>
            <a:off x="1235416" y="2453895"/>
            <a:ext cx="785813" cy="276999"/>
            <a:chOff x="1660525" y="3317875"/>
            <a:chExt cx="1047750" cy="369332"/>
          </a:xfrm>
        </p:grpSpPr>
        <p:sp>
          <p:nvSpPr>
            <p:cNvPr id="2183" name="Rectangle 160">
              <a:extLst>
                <a:ext uri="{FF2B5EF4-FFF2-40B4-BE49-F238E27FC236}">
                  <a16:creationId xmlns:a16="http://schemas.microsoft.com/office/drawing/2014/main" id="{6C104973-30A2-47FC-AB4B-2FCE4C871032}"/>
                </a:ext>
              </a:extLst>
            </p:cNvPr>
            <p:cNvSpPr>
              <a:spLocks noChangeArrowheads="1"/>
            </p:cNvSpPr>
            <p:nvPr/>
          </p:nvSpPr>
          <p:spPr bwMode="auto">
            <a:xfrm>
              <a:off x="1742676" y="3317875"/>
              <a:ext cx="848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sz="1800" dirty="0"/>
                <a:t>Art. 7º</a:t>
              </a:r>
              <a:endParaRPr lang="ru-UA" altLang="ru-UA" sz="1800" dirty="0"/>
            </a:p>
          </p:txBody>
        </p:sp>
        <p:sp>
          <p:nvSpPr>
            <p:cNvPr id="2184" name="Oval 161">
              <a:extLst>
                <a:ext uri="{FF2B5EF4-FFF2-40B4-BE49-F238E27FC236}">
                  <a16:creationId xmlns:a16="http://schemas.microsoft.com/office/drawing/2014/main" id="{3B8C2970-AB86-48D1-AB14-41C9C5C151F5}"/>
                </a:ext>
              </a:extLst>
            </p:cNvPr>
            <p:cNvSpPr>
              <a:spLocks noChangeArrowheads="1"/>
            </p:cNvSpPr>
            <p:nvPr/>
          </p:nvSpPr>
          <p:spPr bwMode="auto">
            <a:xfrm>
              <a:off x="1660525" y="3579813"/>
              <a:ext cx="74613" cy="74613"/>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2185" name="Oval 162">
              <a:extLst>
                <a:ext uri="{FF2B5EF4-FFF2-40B4-BE49-F238E27FC236}">
                  <a16:creationId xmlns:a16="http://schemas.microsoft.com/office/drawing/2014/main" id="{363FAFE8-7EBD-40C4-A36A-B4B9FC863DAF}"/>
                </a:ext>
              </a:extLst>
            </p:cNvPr>
            <p:cNvSpPr>
              <a:spLocks noChangeArrowheads="1"/>
            </p:cNvSpPr>
            <p:nvPr/>
          </p:nvSpPr>
          <p:spPr bwMode="auto">
            <a:xfrm>
              <a:off x="2147888" y="3579813"/>
              <a:ext cx="74613" cy="74613"/>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2186" name="Oval 163">
              <a:extLst>
                <a:ext uri="{FF2B5EF4-FFF2-40B4-BE49-F238E27FC236}">
                  <a16:creationId xmlns:a16="http://schemas.microsoft.com/office/drawing/2014/main" id="{22F4978C-5A59-4E31-BE22-6A197ADDBD08}"/>
                </a:ext>
              </a:extLst>
            </p:cNvPr>
            <p:cNvSpPr>
              <a:spLocks noChangeArrowheads="1"/>
            </p:cNvSpPr>
            <p:nvPr/>
          </p:nvSpPr>
          <p:spPr bwMode="auto">
            <a:xfrm>
              <a:off x="2635250" y="3579813"/>
              <a:ext cx="73025" cy="74613"/>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187" name="Rectangle 164">
            <a:extLst>
              <a:ext uri="{FF2B5EF4-FFF2-40B4-BE49-F238E27FC236}">
                <a16:creationId xmlns:a16="http://schemas.microsoft.com/office/drawing/2014/main" id="{FA2845EB-D847-4ABA-9AA2-A0E2C8E5A083}"/>
              </a:ext>
            </a:extLst>
          </p:cNvPr>
          <p:cNvSpPr>
            <a:spLocks noChangeArrowheads="1"/>
          </p:cNvSpPr>
          <p:nvPr/>
        </p:nvSpPr>
        <p:spPr bwMode="auto">
          <a:xfrm>
            <a:off x="2511546" y="859805"/>
            <a:ext cx="561051"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825" b="1">
                <a:latin typeface="Open Sans Semibold" panose="020B0706030804020204" pitchFamily="34" charset="0"/>
              </a:rPr>
              <a:t>01</a:t>
            </a:r>
            <a:endParaRPr lang="ru-UA" altLang="ru-UA" sz="1350"/>
          </a:p>
        </p:txBody>
      </p:sp>
      <p:sp>
        <p:nvSpPr>
          <p:cNvPr id="2188" name="Rectangle 165">
            <a:extLst>
              <a:ext uri="{FF2B5EF4-FFF2-40B4-BE49-F238E27FC236}">
                <a16:creationId xmlns:a16="http://schemas.microsoft.com/office/drawing/2014/main" id="{126499A1-EBF5-436F-9FB9-5531D4014121}"/>
              </a:ext>
            </a:extLst>
          </p:cNvPr>
          <p:cNvSpPr>
            <a:spLocks noChangeArrowheads="1"/>
          </p:cNvSpPr>
          <p:nvPr/>
        </p:nvSpPr>
        <p:spPr bwMode="auto">
          <a:xfrm>
            <a:off x="2507974" y="3728021"/>
            <a:ext cx="561051"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825" b="1">
                <a:latin typeface="Open Sans Semibold" panose="020B0706030804020204" pitchFamily="34" charset="0"/>
              </a:rPr>
              <a:t>03</a:t>
            </a:r>
            <a:endParaRPr lang="ru-UA" altLang="ru-UA" sz="1350"/>
          </a:p>
        </p:txBody>
      </p:sp>
      <p:sp>
        <p:nvSpPr>
          <p:cNvPr id="2189" name="Rectangle 166">
            <a:extLst>
              <a:ext uri="{FF2B5EF4-FFF2-40B4-BE49-F238E27FC236}">
                <a16:creationId xmlns:a16="http://schemas.microsoft.com/office/drawing/2014/main" id="{649F59F1-E2C9-47A5-91A0-62ADDF7E8256}"/>
              </a:ext>
            </a:extLst>
          </p:cNvPr>
          <p:cNvSpPr>
            <a:spLocks noChangeArrowheads="1"/>
          </p:cNvSpPr>
          <p:nvPr/>
        </p:nvSpPr>
        <p:spPr bwMode="auto">
          <a:xfrm>
            <a:off x="3197346" y="2298081"/>
            <a:ext cx="561051"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825" b="1">
                <a:latin typeface="Open Sans Semibold" panose="020B0706030804020204" pitchFamily="34" charset="0"/>
              </a:rPr>
              <a:t>02</a:t>
            </a:r>
            <a:endParaRPr lang="ru-UA" altLang="ru-UA" sz="1350"/>
          </a:p>
        </p:txBody>
      </p:sp>
      <p:sp>
        <p:nvSpPr>
          <p:cNvPr id="4" name="CaixaDeTexto 3">
            <a:extLst>
              <a:ext uri="{FF2B5EF4-FFF2-40B4-BE49-F238E27FC236}">
                <a16:creationId xmlns:a16="http://schemas.microsoft.com/office/drawing/2014/main" id="{557DA82D-55A9-346F-99FA-FCBF0812978E}"/>
              </a:ext>
            </a:extLst>
          </p:cNvPr>
          <p:cNvSpPr txBox="1"/>
          <p:nvPr/>
        </p:nvSpPr>
        <p:spPr>
          <a:xfrm>
            <a:off x="3616514" y="712063"/>
            <a:ext cx="5127308" cy="415498"/>
          </a:xfrm>
          <a:prstGeom prst="rect">
            <a:avLst/>
          </a:prstGeom>
          <a:noFill/>
        </p:spPr>
        <p:txBody>
          <a:bodyPr wrap="square">
            <a:spAutoFit/>
          </a:bodyPr>
          <a:lstStyle/>
          <a:p>
            <a:r>
              <a:rPr lang="pt-BR" sz="1050" dirty="0">
                <a:latin typeface="Arial" panose="020B0604020202020204" pitchFamily="34" charset="0"/>
              </a:rPr>
              <a:t>Sejam, </a:t>
            </a:r>
            <a:r>
              <a:rPr lang="pt-BR" sz="1050" b="1" dirty="0">
                <a:solidFill>
                  <a:srgbClr val="00B0F0"/>
                </a:solidFill>
                <a:latin typeface="Arial" panose="020B0604020202020204" pitchFamily="34" charset="0"/>
              </a:rPr>
              <a:t>PREFERENCIALMENTE</a:t>
            </a:r>
            <a:r>
              <a:rPr lang="pt-BR" sz="1050" dirty="0">
                <a:latin typeface="Arial" panose="020B0604020202020204" pitchFamily="34" charset="0"/>
              </a:rPr>
              <a:t>, servidor efetivo ou empregado público dos quadros permanentes da Administração Pública;</a:t>
            </a:r>
            <a:endParaRPr lang="pt-BR" sz="1050" dirty="0"/>
          </a:p>
        </p:txBody>
      </p:sp>
      <p:sp>
        <p:nvSpPr>
          <p:cNvPr id="7" name="CaixaDeTexto 6">
            <a:extLst>
              <a:ext uri="{FF2B5EF4-FFF2-40B4-BE49-F238E27FC236}">
                <a16:creationId xmlns:a16="http://schemas.microsoft.com/office/drawing/2014/main" id="{C5C77D5E-E4C8-9D5A-7D11-A1A5FE1864A8}"/>
              </a:ext>
            </a:extLst>
          </p:cNvPr>
          <p:cNvSpPr txBox="1"/>
          <p:nvPr/>
        </p:nvSpPr>
        <p:spPr>
          <a:xfrm>
            <a:off x="4172327" y="1930475"/>
            <a:ext cx="4571495" cy="738664"/>
          </a:xfrm>
          <a:prstGeom prst="rect">
            <a:avLst/>
          </a:prstGeom>
          <a:noFill/>
        </p:spPr>
        <p:txBody>
          <a:bodyPr wrap="square">
            <a:spAutoFit/>
          </a:bodyPr>
          <a:lstStyle/>
          <a:p>
            <a:r>
              <a:rPr lang="pt-BR" sz="1050" dirty="0">
                <a:latin typeface="Arial" panose="020B0604020202020204" pitchFamily="34" charset="0"/>
              </a:rPr>
              <a:t>Tenham </a:t>
            </a:r>
            <a:r>
              <a:rPr lang="pt-BR" sz="1050" b="1" dirty="0">
                <a:solidFill>
                  <a:srgbClr val="00B0F0"/>
                </a:solidFill>
                <a:latin typeface="Arial" panose="020B0604020202020204" pitchFamily="34" charset="0"/>
              </a:rPr>
              <a:t>ATRIBUIÇÕES</a:t>
            </a:r>
            <a:r>
              <a:rPr lang="pt-BR" sz="1050" dirty="0">
                <a:latin typeface="Arial" panose="020B0604020202020204" pitchFamily="34" charset="0"/>
              </a:rPr>
              <a:t> relacionadas a </a:t>
            </a:r>
            <a:r>
              <a:rPr lang="pt-BR" sz="1050" b="1" dirty="0">
                <a:solidFill>
                  <a:srgbClr val="00B0F0"/>
                </a:solidFill>
                <a:latin typeface="Arial" panose="020B0604020202020204" pitchFamily="34" charset="0"/>
              </a:rPr>
              <a:t>LICITAÇÕES E CONTRATOS</a:t>
            </a:r>
            <a:r>
              <a:rPr lang="pt-BR" sz="1050" dirty="0">
                <a:latin typeface="Arial" panose="020B0604020202020204" pitchFamily="34" charset="0"/>
              </a:rPr>
              <a:t> ou possuam </a:t>
            </a:r>
            <a:r>
              <a:rPr lang="pt-BR" sz="1050" b="1" dirty="0">
                <a:solidFill>
                  <a:srgbClr val="00B0F0"/>
                </a:solidFill>
                <a:latin typeface="Arial" panose="020B0604020202020204" pitchFamily="34" charset="0"/>
              </a:rPr>
              <a:t>FORMAÇÃO COMPATÍVEL OU QUALIFICAÇÃO ATESTADA</a:t>
            </a:r>
            <a:r>
              <a:rPr lang="pt-BR" sz="1050" dirty="0">
                <a:latin typeface="Arial" panose="020B0604020202020204" pitchFamily="34" charset="0"/>
              </a:rPr>
              <a:t> por certificação profissional emitida por escola de governo criada e mantida pelo poder público; e</a:t>
            </a:r>
            <a:endParaRPr lang="pt-BR" sz="1050" dirty="0"/>
          </a:p>
        </p:txBody>
      </p:sp>
      <p:sp>
        <p:nvSpPr>
          <p:cNvPr id="8" name="CaixaDeTexto 7">
            <a:extLst>
              <a:ext uri="{FF2B5EF4-FFF2-40B4-BE49-F238E27FC236}">
                <a16:creationId xmlns:a16="http://schemas.microsoft.com/office/drawing/2014/main" id="{4A14A1F5-44B7-0A6B-FD78-F513CA3A37E2}"/>
              </a:ext>
            </a:extLst>
          </p:cNvPr>
          <p:cNvSpPr txBox="1"/>
          <p:nvPr/>
        </p:nvSpPr>
        <p:spPr>
          <a:xfrm>
            <a:off x="3477870" y="3431754"/>
            <a:ext cx="5127308" cy="738664"/>
          </a:xfrm>
          <a:prstGeom prst="rect">
            <a:avLst/>
          </a:prstGeom>
          <a:noFill/>
        </p:spPr>
        <p:txBody>
          <a:bodyPr wrap="square">
            <a:spAutoFit/>
          </a:bodyPr>
          <a:lstStyle/>
          <a:p>
            <a:r>
              <a:rPr lang="pt-BR" sz="1050" dirty="0">
                <a:latin typeface="Arial" panose="020B0604020202020204" pitchFamily="34" charset="0"/>
              </a:rPr>
              <a:t>Não sejam </a:t>
            </a:r>
            <a:r>
              <a:rPr lang="pt-BR" sz="1050" b="1" dirty="0">
                <a:solidFill>
                  <a:srgbClr val="00B0F0"/>
                </a:solidFill>
                <a:latin typeface="Arial" panose="020B0604020202020204" pitchFamily="34" charset="0"/>
              </a:rPr>
              <a:t>CÔNJUGE OU COMPANHEIRO</a:t>
            </a:r>
            <a:r>
              <a:rPr lang="pt-BR" sz="1050" dirty="0">
                <a:solidFill>
                  <a:srgbClr val="00B0F0"/>
                </a:solidFill>
                <a:latin typeface="Arial" panose="020B0604020202020204" pitchFamily="34" charset="0"/>
              </a:rPr>
              <a:t> </a:t>
            </a:r>
            <a:r>
              <a:rPr lang="pt-BR" sz="1050" dirty="0">
                <a:latin typeface="Arial" panose="020B0604020202020204" pitchFamily="34" charset="0"/>
              </a:rPr>
              <a:t>de licitantes ou </a:t>
            </a:r>
            <a:r>
              <a:rPr lang="pt-BR" sz="1050" b="1" dirty="0">
                <a:latin typeface="Arial" panose="020B0604020202020204" pitchFamily="34" charset="0"/>
              </a:rPr>
              <a:t>CONTRATADOS HABITUAIS</a:t>
            </a:r>
            <a:r>
              <a:rPr lang="pt-BR" sz="1050" dirty="0">
                <a:latin typeface="Arial" panose="020B0604020202020204" pitchFamily="34" charset="0"/>
              </a:rPr>
              <a:t> da Administração </a:t>
            </a:r>
            <a:r>
              <a:rPr lang="pt-BR" sz="1050" b="1" dirty="0">
                <a:latin typeface="Arial" panose="020B0604020202020204" pitchFamily="34" charset="0"/>
              </a:rPr>
              <a:t>NEM TENHAM</a:t>
            </a:r>
            <a:r>
              <a:rPr lang="pt-BR" sz="1050" dirty="0">
                <a:latin typeface="Arial" panose="020B0604020202020204" pitchFamily="34" charset="0"/>
              </a:rPr>
              <a:t> com eles </a:t>
            </a:r>
            <a:r>
              <a:rPr lang="pt-BR" sz="1050" b="1" dirty="0">
                <a:latin typeface="Arial" panose="020B0604020202020204" pitchFamily="34" charset="0"/>
              </a:rPr>
              <a:t>VÍNCULO DE PARENTESCO</a:t>
            </a:r>
            <a:r>
              <a:rPr lang="pt-BR" sz="1050" dirty="0">
                <a:latin typeface="Arial" panose="020B0604020202020204" pitchFamily="34" charset="0"/>
              </a:rPr>
              <a:t>, colateral ou por afinidade, </a:t>
            </a:r>
            <a:r>
              <a:rPr lang="pt-BR" sz="1050" b="1" dirty="0">
                <a:latin typeface="Arial" panose="020B0604020202020204" pitchFamily="34" charset="0"/>
              </a:rPr>
              <a:t>ATÉ O</a:t>
            </a:r>
            <a:r>
              <a:rPr lang="pt-BR" sz="1050" dirty="0">
                <a:latin typeface="Arial" panose="020B0604020202020204" pitchFamily="34" charset="0"/>
              </a:rPr>
              <a:t> </a:t>
            </a:r>
            <a:r>
              <a:rPr lang="pt-BR" sz="1050" b="1" dirty="0">
                <a:latin typeface="Arial" panose="020B0604020202020204" pitchFamily="34" charset="0"/>
              </a:rPr>
              <a:t>TERCEIRO GRAU</a:t>
            </a:r>
            <a:r>
              <a:rPr lang="pt-BR" sz="1050" dirty="0">
                <a:latin typeface="Arial" panose="020B0604020202020204" pitchFamily="34" charset="0"/>
              </a:rPr>
              <a:t>, ou de natureza técnica, comercial, econômica, financeira, trabalhista e civil.</a:t>
            </a:r>
            <a:endParaRPr lang="pt-BR" sz="1050" dirty="0"/>
          </a:p>
        </p:txBody>
      </p:sp>
      <p:sp>
        <p:nvSpPr>
          <p:cNvPr id="9" name="CaixaDeTexto 8">
            <a:extLst>
              <a:ext uri="{FF2B5EF4-FFF2-40B4-BE49-F238E27FC236}">
                <a16:creationId xmlns:a16="http://schemas.microsoft.com/office/drawing/2014/main" id="{2B2F6342-F2D2-C869-C18C-F2BA513ED32E}"/>
              </a:ext>
            </a:extLst>
          </p:cNvPr>
          <p:cNvSpPr txBox="1"/>
          <p:nvPr/>
        </p:nvSpPr>
        <p:spPr>
          <a:xfrm>
            <a:off x="524948" y="112765"/>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Tree>
    <p:extLst>
      <p:ext uri="{BB962C8B-B14F-4D97-AF65-F5344CB8AC3E}">
        <p14:creationId xmlns:p14="http://schemas.microsoft.com/office/powerpoint/2010/main" val="21967468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250"/>
                                      </p:stCondLst>
                                      <p:childTnLst>
                                        <p:set>
                                          <p:cBhvr>
                                            <p:cTn id="10" dur="1" fill="hold">
                                              <p:stCondLst>
                                                <p:cond delay="0"/>
                                              </p:stCondLst>
                                            </p:cTn>
                                            <p:tgtEl>
                                              <p:spTgt spid="183"/>
                                            </p:tgtEl>
                                            <p:attrNameLst>
                                              <p:attrName>style.visibility</p:attrName>
                                            </p:attrNameLst>
                                          </p:cBhvr>
                                          <p:to>
                                            <p:strVal val="visible"/>
                                          </p:to>
                                        </p:set>
                                        <p:animEffect transition="in" filter="wipe(down)">
                                          <p:cBhvr>
                                            <p:cTn id="11" dur="1000"/>
                                            <p:tgtEl>
                                              <p:spTgt spid="183"/>
                                            </p:tgtEl>
                                          </p:cBhvr>
                                        </p:animEffect>
                                      </p:childTnLst>
                                    </p:cTn>
                                  </p:par>
                                  <p:par>
                                    <p:cTn id="12" presetID="22" presetClass="entr" presetSubtype="8" fill="hold" nodeType="withEffect">
                                      <p:stCondLst>
                                        <p:cond delay="750"/>
                                      </p:stCondLst>
                                      <p:childTnLst>
                                        <p:set>
                                          <p:cBhvr>
                                            <p:cTn id="13" dur="1" fill="hold">
                                              <p:stCondLst>
                                                <p:cond delay="0"/>
                                              </p:stCondLst>
                                            </p:cTn>
                                            <p:tgtEl>
                                              <p:spTgt spid="182"/>
                                            </p:tgtEl>
                                            <p:attrNameLst>
                                              <p:attrName>style.visibility</p:attrName>
                                            </p:attrNameLst>
                                          </p:cBhvr>
                                          <p:to>
                                            <p:strVal val="visible"/>
                                          </p:to>
                                        </p:set>
                                        <p:animEffect transition="in" filter="wipe(left)">
                                          <p:cBhvr>
                                            <p:cTn id="14" dur="1000"/>
                                            <p:tgtEl>
                                              <p:spTgt spid="182"/>
                                            </p:tgtEl>
                                          </p:cBhvr>
                                        </p:animEffect>
                                      </p:childTnLst>
                                    </p:cTn>
                                  </p:par>
                                  <p:par>
                                    <p:cTn id="15" presetID="22" presetClass="entr" presetSubtype="1" fill="hold" nodeType="withEffect">
                                      <p:stCondLst>
                                        <p:cond delay="1250"/>
                                      </p:stCondLst>
                                      <p:childTnLst>
                                        <p:set>
                                          <p:cBhvr>
                                            <p:cTn id="16" dur="1" fill="hold">
                                              <p:stCondLst>
                                                <p:cond delay="0"/>
                                              </p:stCondLst>
                                            </p:cTn>
                                            <p:tgtEl>
                                              <p:spTgt spid="181"/>
                                            </p:tgtEl>
                                            <p:attrNameLst>
                                              <p:attrName>style.visibility</p:attrName>
                                            </p:attrNameLst>
                                          </p:cBhvr>
                                          <p:to>
                                            <p:strVal val="visible"/>
                                          </p:to>
                                        </p:set>
                                        <p:animEffect transition="in" filter="wipe(up)">
                                          <p:cBhvr>
                                            <p:cTn id="17" dur="1000"/>
                                            <p:tgtEl>
                                              <p:spTgt spid="181"/>
                                            </p:tgtEl>
                                          </p:cBhvr>
                                        </p:animEffect>
                                      </p:childTnLst>
                                    </p:cTn>
                                  </p:par>
                                  <p:par>
                                    <p:cTn id="18" presetID="53" presetClass="entr" presetSubtype="16" fill="hold" nodeType="withEffect">
                                      <p:stCondLst>
                                        <p:cond delay="750"/>
                                      </p:stCondLst>
                                      <p:childTnLst>
                                        <p:set>
                                          <p:cBhvr>
                                            <p:cTn id="19" dur="1" fill="hold">
                                              <p:stCondLst>
                                                <p:cond delay="0"/>
                                              </p:stCondLst>
                                            </p:cTn>
                                            <p:tgtEl>
                                              <p:spTgt spid="2199"/>
                                            </p:tgtEl>
                                            <p:attrNameLst>
                                              <p:attrName>style.visibility</p:attrName>
                                            </p:attrNameLst>
                                          </p:cBhvr>
                                          <p:to>
                                            <p:strVal val="visible"/>
                                          </p:to>
                                        </p:set>
                                        <p:anim calcmode="lin" valueType="num">
                                          <p:cBhvr>
                                            <p:cTn id="20" dur="750" fill="hold"/>
                                            <p:tgtEl>
                                              <p:spTgt spid="2199"/>
                                            </p:tgtEl>
                                            <p:attrNameLst>
                                              <p:attrName>ppt_w</p:attrName>
                                            </p:attrNameLst>
                                          </p:cBhvr>
                                          <p:tavLst>
                                            <p:tav tm="0">
                                              <p:val>
                                                <p:fltVal val="0"/>
                                              </p:val>
                                            </p:tav>
                                            <p:tav tm="100000">
                                              <p:val>
                                                <p:strVal val="#ppt_w"/>
                                              </p:val>
                                            </p:tav>
                                          </p:tavLst>
                                        </p:anim>
                                        <p:anim calcmode="lin" valueType="num">
                                          <p:cBhvr>
                                            <p:cTn id="21" dur="750" fill="hold"/>
                                            <p:tgtEl>
                                              <p:spTgt spid="2199"/>
                                            </p:tgtEl>
                                            <p:attrNameLst>
                                              <p:attrName>ppt_h</p:attrName>
                                            </p:attrNameLst>
                                          </p:cBhvr>
                                          <p:tavLst>
                                            <p:tav tm="0">
                                              <p:val>
                                                <p:fltVal val="0"/>
                                              </p:val>
                                            </p:tav>
                                            <p:tav tm="100000">
                                              <p:val>
                                                <p:strVal val="#ppt_h"/>
                                              </p:val>
                                            </p:tav>
                                          </p:tavLst>
                                        </p:anim>
                                        <p:animEffect transition="in" filter="fade">
                                          <p:cBhvr>
                                            <p:cTn id="22" dur="750"/>
                                            <p:tgtEl>
                                              <p:spTgt spid="2199"/>
                                            </p:tgtEl>
                                          </p:cBhvr>
                                        </p:animEffect>
                                      </p:childTnLst>
                                    </p:cTn>
                                  </p:par>
                                  <p:par>
                                    <p:cTn id="23" presetID="53" presetClass="entr" presetSubtype="16" fill="hold" nodeType="withEffect">
                                      <p:stCondLst>
                                        <p:cond delay="1250"/>
                                      </p:stCondLst>
                                      <p:childTnLst>
                                        <p:set>
                                          <p:cBhvr>
                                            <p:cTn id="24" dur="1" fill="hold">
                                              <p:stCondLst>
                                                <p:cond delay="0"/>
                                              </p:stCondLst>
                                            </p:cTn>
                                            <p:tgtEl>
                                              <p:spTgt spid="2200"/>
                                            </p:tgtEl>
                                            <p:attrNameLst>
                                              <p:attrName>style.visibility</p:attrName>
                                            </p:attrNameLst>
                                          </p:cBhvr>
                                          <p:to>
                                            <p:strVal val="visible"/>
                                          </p:to>
                                        </p:set>
                                        <p:anim calcmode="lin" valueType="num">
                                          <p:cBhvr>
                                            <p:cTn id="25" dur="750" fill="hold"/>
                                            <p:tgtEl>
                                              <p:spTgt spid="2200"/>
                                            </p:tgtEl>
                                            <p:attrNameLst>
                                              <p:attrName>ppt_w</p:attrName>
                                            </p:attrNameLst>
                                          </p:cBhvr>
                                          <p:tavLst>
                                            <p:tav tm="0">
                                              <p:val>
                                                <p:fltVal val="0"/>
                                              </p:val>
                                            </p:tav>
                                            <p:tav tm="100000">
                                              <p:val>
                                                <p:strVal val="#ppt_w"/>
                                              </p:val>
                                            </p:tav>
                                          </p:tavLst>
                                        </p:anim>
                                        <p:anim calcmode="lin" valueType="num">
                                          <p:cBhvr>
                                            <p:cTn id="26" dur="750" fill="hold"/>
                                            <p:tgtEl>
                                              <p:spTgt spid="2200"/>
                                            </p:tgtEl>
                                            <p:attrNameLst>
                                              <p:attrName>ppt_h</p:attrName>
                                            </p:attrNameLst>
                                          </p:cBhvr>
                                          <p:tavLst>
                                            <p:tav tm="0">
                                              <p:val>
                                                <p:fltVal val="0"/>
                                              </p:val>
                                            </p:tav>
                                            <p:tav tm="100000">
                                              <p:val>
                                                <p:strVal val="#ppt_h"/>
                                              </p:val>
                                            </p:tav>
                                          </p:tavLst>
                                        </p:anim>
                                        <p:animEffect transition="in" filter="fade">
                                          <p:cBhvr>
                                            <p:cTn id="27" dur="750"/>
                                            <p:tgtEl>
                                              <p:spTgt spid="2200"/>
                                            </p:tgtEl>
                                          </p:cBhvr>
                                        </p:animEffect>
                                      </p:childTnLst>
                                    </p:cTn>
                                  </p:par>
                                  <p:par>
                                    <p:cTn id="28" presetID="53" presetClass="entr" presetSubtype="16" fill="hold" nodeType="withEffect">
                                      <p:stCondLst>
                                        <p:cond delay="1750"/>
                                      </p:stCondLst>
                                      <p:childTnLst>
                                        <p:set>
                                          <p:cBhvr>
                                            <p:cTn id="29" dur="1" fill="hold">
                                              <p:stCondLst>
                                                <p:cond delay="0"/>
                                              </p:stCondLst>
                                            </p:cTn>
                                            <p:tgtEl>
                                              <p:spTgt spid="2201"/>
                                            </p:tgtEl>
                                            <p:attrNameLst>
                                              <p:attrName>style.visibility</p:attrName>
                                            </p:attrNameLst>
                                          </p:cBhvr>
                                          <p:to>
                                            <p:strVal val="visible"/>
                                          </p:to>
                                        </p:set>
                                        <p:anim calcmode="lin" valueType="num">
                                          <p:cBhvr>
                                            <p:cTn id="30" dur="750" fill="hold"/>
                                            <p:tgtEl>
                                              <p:spTgt spid="2201"/>
                                            </p:tgtEl>
                                            <p:attrNameLst>
                                              <p:attrName>ppt_w</p:attrName>
                                            </p:attrNameLst>
                                          </p:cBhvr>
                                          <p:tavLst>
                                            <p:tav tm="0">
                                              <p:val>
                                                <p:fltVal val="0"/>
                                              </p:val>
                                            </p:tav>
                                            <p:tav tm="100000">
                                              <p:val>
                                                <p:strVal val="#ppt_w"/>
                                              </p:val>
                                            </p:tav>
                                          </p:tavLst>
                                        </p:anim>
                                        <p:anim calcmode="lin" valueType="num">
                                          <p:cBhvr>
                                            <p:cTn id="31" dur="750" fill="hold"/>
                                            <p:tgtEl>
                                              <p:spTgt spid="2201"/>
                                            </p:tgtEl>
                                            <p:attrNameLst>
                                              <p:attrName>ppt_h</p:attrName>
                                            </p:attrNameLst>
                                          </p:cBhvr>
                                          <p:tavLst>
                                            <p:tav tm="0">
                                              <p:val>
                                                <p:fltVal val="0"/>
                                              </p:val>
                                            </p:tav>
                                            <p:tav tm="100000">
                                              <p:val>
                                                <p:strVal val="#ppt_h"/>
                                              </p:val>
                                            </p:tav>
                                          </p:tavLst>
                                        </p:anim>
                                        <p:animEffect transition="in" filter="fade">
                                          <p:cBhvr>
                                            <p:cTn id="32" dur="750"/>
                                            <p:tgtEl>
                                              <p:spTgt spid="2201"/>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187"/>
                                            </p:tgtEl>
                                            <p:attrNameLst>
                                              <p:attrName>style.visibility</p:attrName>
                                            </p:attrNameLst>
                                          </p:cBhvr>
                                          <p:to>
                                            <p:strVal val="visible"/>
                                          </p:to>
                                        </p:set>
                                        <p:animEffect transition="in" filter="fade">
                                          <p:cBhvr>
                                            <p:cTn id="35" dur="750"/>
                                            <p:tgtEl>
                                              <p:spTgt spid="2187"/>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189"/>
                                            </p:tgtEl>
                                            <p:attrNameLst>
                                              <p:attrName>style.visibility</p:attrName>
                                            </p:attrNameLst>
                                          </p:cBhvr>
                                          <p:to>
                                            <p:strVal val="visible"/>
                                          </p:to>
                                        </p:set>
                                        <p:animEffect transition="in" filter="fade">
                                          <p:cBhvr>
                                            <p:cTn id="38" dur="750"/>
                                            <p:tgtEl>
                                              <p:spTgt spid="2189"/>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2188"/>
                                            </p:tgtEl>
                                            <p:attrNameLst>
                                              <p:attrName>style.visibility</p:attrName>
                                            </p:attrNameLst>
                                          </p:cBhvr>
                                          <p:to>
                                            <p:strVal val="visible"/>
                                          </p:to>
                                        </p:set>
                                        <p:animEffect transition="in" filter="fade">
                                          <p:cBhvr>
                                            <p:cTn id="41" dur="750"/>
                                            <p:tgtEl>
                                              <p:spTgt spid="2188"/>
                                            </p:tgtEl>
                                          </p:cBhvr>
                                        </p:animEffect>
                                      </p:childTnLst>
                                    </p:cTn>
                                  </p:par>
                                  <p:par>
                                    <p:cTn id="42" presetID="2" presetClass="entr" presetSubtype="8" fill="hold" nodeType="withEffect" p14:presetBounceEnd="67000">
                                      <p:stCondLst>
                                        <p:cond delay="250"/>
                                      </p:stCondLst>
                                      <p:childTnLst>
                                        <p:set>
                                          <p:cBhvr>
                                            <p:cTn id="43" dur="1" fill="hold">
                                              <p:stCondLst>
                                                <p:cond delay="0"/>
                                              </p:stCondLst>
                                            </p:cTn>
                                            <p:tgtEl>
                                              <p:spTgt spid="3"/>
                                            </p:tgtEl>
                                            <p:attrNameLst>
                                              <p:attrName>style.visibility</p:attrName>
                                            </p:attrNameLst>
                                          </p:cBhvr>
                                          <p:to>
                                            <p:strVal val="visible"/>
                                          </p:to>
                                        </p:set>
                                        <p:anim calcmode="lin" valueType="num" p14:bounceEnd="67000">
                                          <p:cBhvr additive="base">
                                            <p:cTn id="44"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4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1+#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1+#ppt_w/2"/>
                                              </p:val>
                                            </p:tav>
                                            <p:tav tm="100000">
                                              <p:val>
                                                <p:strVal val="#ppt_x"/>
                                              </p:val>
                                            </p:tav>
                                          </p:tavLst>
                                        </p:anim>
                                        <p:anim calcmode="lin" valueType="num">
                                          <p:cBhvr additive="base">
                                            <p:cTn id="5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1+#ppt_w/2"/>
                                              </p:val>
                                            </p:tav>
                                            <p:tav tm="100000">
                                              <p:val>
                                                <p:strVal val="#ppt_x"/>
                                              </p:val>
                                            </p:tav>
                                          </p:tavLst>
                                        </p:anim>
                                        <p:anim calcmode="lin" valueType="num">
                                          <p:cBhvr additive="base">
                                            <p:cTn id="6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7" grpId="0"/>
          <p:bldP spid="2188" grpId="0"/>
          <p:bldP spid="2189" grpId="0"/>
          <p:bldP spid="4"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250"/>
                                      </p:stCondLst>
                                      <p:childTnLst>
                                        <p:set>
                                          <p:cBhvr>
                                            <p:cTn id="10" dur="1" fill="hold">
                                              <p:stCondLst>
                                                <p:cond delay="0"/>
                                              </p:stCondLst>
                                            </p:cTn>
                                            <p:tgtEl>
                                              <p:spTgt spid="183"/>
                                            </p:tgtEl>
                                            <p:attrNameLst>
                                              <p:attrName>style.visibility</p:attrName>
                                            </p:attrNameLst>
                                          </p:cBhvr>
                                          <p:to>
                                            <p:strVal val="visible"/>
                                          </p:to>
                                        </p:set>
                                        <p:animEffect transition="in" filter="wipe(down)">
                                          <p:cBhvr>
                                            <p:cTn id="11" dur="1000"/>
                                            <p:tgtEl>
                                              <p:spTgt spid="183"/>
                                            </p:tgtEl>
                                          </p:cBhvr>
                                        </p:animEffect>
                                      </p:childTnLst>
                                    </p:cTn>
                                  </p:par>
                                  <p:par>
                                    <p:cTn id="12" presetID="22" presetClass="entr" presetSubtype="8" fill="hold" nodeType="withEffect">
                                      <p:stCondLst>
                                        <p:cond delay="750"/>
                                      </p:stCondLst>
                                      <p:childTnLst>
                                        <p:set>
                                          <p:cBhvr>
                                            <p:cTn id="13" dur="1" fill="hold">
                                              <p:stCondLst>
                                                <p:cond delay="0"/>
                                              </p:stCondLst>
                                            </p:cTn>
                                            <p:tgtEl>
                                              <p:spTgt spid="182"/>
                                            </p:tgtEl>
                                            <p:attrNameLst>
                                              <p:attrName>style.visibility</p:attrName>
                                            </p:attrNameLst>
                                          </p:cBhvr>
                                          <p:to>
                                            <p:strVal val="visible"/>
                                          </p:to>
                                        </p:set>
                                        <p:animEffect transition="in" filter="wipe(left)">
                                          <p:cBhvr>
                                            <p:cTn id="14" dur="1000"/>
                                            <p:tgtEl>
                                              <p:spTgt spid="182"/>
                                            </p:tgtEl>
                                          </p:cBhvr>
                                        </p:animEffect>
                                      </p:childTnLst>
                                    </p:cTn>
                                  </p:par>
                                  <p:par>
                                    <p:cTn id="15" presetID="22" presetClass="entr" presetSubtype="1" fill="hold" nodeType="withEffect">
                                      <p:stCondLst>
                                        <p:cond delay="1250"/>
                                      </p:stCondLst>
                                      <p:childTnLst>
                                        <p:set>
                                          <p:cBhvr>
                                            <p:cTn id="16" dur="1" fill="hold">
                                              <p:stCondLst>
                                                <p:cond delay="0"/>
                                              </p:stCondLst>
                                            </p:cTn>
                                            <p:tgtEl>
                                              <p:spTgt spid="181"/>
                                            </p:tgtEl>
                                            <p:attrNameLst>
                                              <p:attrName>style.visibility</p:attrName>
                                            </p:attrNameLst>
                                          </p:cBhvr>
                                          <p:to>
                                            <p:strVal val="visible"/>
                                          </p:to>
                                        </p:set>
                                        <p:animEffect transition="in" filter="wipe(up)">
                                          <p:cBhvr>
                                            <p:cTn id="17" dur="1000"/>
                                            <p:tgtEl>
                                              <p:spTgt spid="181"/>
                                            </p:tgtEl>
                                          </p:cBhvr>
                                        </p:animEffect>
                                      </p:childTnLst>
                                    </p:cTn>
                                  </p:par>
                                  <p:par>
                                    <p:cTn id="18" presetID="53" presetClass="entr" presetSubtype="16" fill="hold" nodeType="withEffect">
                                      <p:stCondLst>
                                        <p:cond delay="750"/>
                                      </p:stCondLst>
                                      <p:childTnLst>
                                        <p:set>
                                          <p:cBhvr>
                                            <p:cTn id="19" dur="1" fill="hold">
                                              <p:stCondLst>
                                                <p:cond delay="0"/>
                                              </p:stCondLst>
                                            </p:cTn>
                                            <p:tgtEl>
                                              <p:spTgt spid="2199"/>
                                            </p:tgtEl>
                                            <p:attrNameLst>
                                              <p:attrName>style.visibility</p:attrName>
                                            </p:attrNameLst>
                                          </p:cBhvr>
                                          <p:to>
                                            <p:strVal val="visible"/>
                                          </p:to>
                                        </p:set>
                                        <p:anim calcmode="lin" valueType="num">
                                          <p:cBhvr>
                                            <p:cTn id="20" dur="750" fill="hold"/>
                                            <p:tgtEl>
                                              <p:spTgt spid="2199"/>
                                            </p:tgtEl>
                                            <p:attrNameLst>
                                              <p:attrName>ppt_w</p:attrName>
                                            </p:attrNameLst>
                                          </p:cBhvr>
                                          <p:tavLst>
                                            <p:tav tm="0">
                                              <p:val>
                                                <p:fltVal val="0"/>
                                              </p:val>
                                            </p:tav>
                                            <p:tav tm="100000">
                                              <p:val>
                                                <p:strVal val="#ppt_w"/>
                                              </p:val>
                                            </p:tav>
                                          </p:tavLst>
                                        </p:anim>
                                        <p:anim calcmode="lin" valueType="num">
                                          <p:cBhvr>
                                            <p:cTn id="21" dur="750" fill="hold"/>
                                            <p:tgtEl>
                                              <p:spTgt spid="2199"/>
                                            </p:tgtEl>
                                            <p:attrNameLst>
                                              <p:attrName>ppt_h</p:attrName>
                                            </p:attrNameLst>
                                          </p:cBhvr>
                                          <p:tavLst>
                                            <p:tav tm="0">
                                              <p:val>
                                                <p:fltVal val="0"/>
                                              </p:val>
                                            </p:tav>
                                            <p:tav tm="100000">
                                              <p:val>
                                                <p:strVal val="#ppt_h"/>
                                              </p:val>
                                            </p:tav>
                                          </p:tavLst>
                                        </p:anim>
                                        <p:animEffect transition="in" filter="fade">
                                          <p:cBhvr>
                                            <p:cTn id="22" dur="750"/>
                                            <p:tgtEl>
                                              <p:spTgt spid="2199"/>
                                            </p:tgtEl>
                                          </p:cBhvr>
                                        </p:animEffect>
                                      </p:childTnLst>
                                    </p:cTn>
                                  </p:par>
                                  <p:par>
                                    <p:cTn id="23" presetID="53" presetClass="entr" presetSubtype="16" fill="hold" nodeType="withEffect">
                                      <p:stCondLst>
                                        <p:cond delay="1250"/>
                                      </p:stCondLst>
                                      <p:childTnLst>
                                        <p:set>
                                          <p:cBhvr>
                                            <p:cTn id="24" dur="1" fill="hold">
                                              <p:stCondLst>
                                                <p:cond delay="0"/>
                                              </p:stCondLst>
                                            </p:cTn>
                                            <p:tgtEl>
                                              <p:spTgt spid="2200"/>
                                            </p:tgtEl>
                                            <p:attrNameLst>
                                              <p:attrName>style.visibility</p:attrName>
                                            </p:attrNameLst>
                                          </p:cBhvr>
                                          <p:to>
                                            <p:strVal val="visible"/>
                                          </p:to>
                                        </p:set>
                                        <p:anim calcmode="lin" valueType="num">
                                          <p:cBhvr>
                                            <p:cTn id="25" dur="750" fill="hold"/>
                                            <p:tgtEl>
                                              <p:spTgt spid="2200"/>
                                            </p:tgtEl>
                                            <p:attrNameLst>
                                              <p:attrName>ppt_w</p:attrName>
                                            </p:attrNameLst>
                                          </p:cBhvr>
                                          <p:tavLst>
                                            <p:tav tm="0">
                                              <p:val>
                                                <p:fltVal val="0"/>
                                              </p:val>
                                            </p:tav>
                                            <p:tav tm="100000">
                                              <p:val>
                                                <p:strVal val="#ppt_w"/>
                                              </p:val>
                                            </p:tav>
                                          </p:tavLst>
                                        </p:anim>
                                        <p:anim calcmode="lin" valueType="num">
                                          <p:cBhvr>
                                            <p:cTn id="26" dur="750" fill="hold"/>
                                            <p:tgtEl>
                                              <p:spTgt spid="2200"/>
                                            </p:tgtEl>
                                            <p:attrNameLst>
                                              <p:attrName>ppt_h</p:attrName>
                                            </p:attrNameLst>
                                          </p:cBhvr>
                                          <p:tavLst>
                                            <p:tav tm="0">
                                              <p:val>
                                                <p:fltVal val="0"/>
                                              </p:val>
                                            </p:tav>
                                            <p:tav tm="100000">
                                              <p:val>
                                                <p:strVal val="#ppt_h"/>
                                              </p:val>
                                            </p:tav>
                                          </p:tavLst>
                                        </p:anim>
                                        <p:animEffect transition="in" filter="fade">
                                          <p:cBhvr>
                                            <p:cTn id="27" dur="750"/>
                                            <p:tgtEl>
                                              <p:spTgt spid="2200"/>
                                            </p:tgtEl>
                                          </p:cBhvr>
                                        </p:animEffect>
                                      </p:childTnLst>
                                    </p:cTn>
                                  </p:par>
                                  <p:par>
                                    <p:cTn id="28" presetID="53" presetClass="entr" presetSubtype="16" fill="hold" nodeType="withEffect">
                                      <p:stCondLst>
                                        <p:cond delay="1750"/>
                                      </p:stCondLst>
                                      <p:childTnLst>
                                        <p:set>
                                          <p:cBhvr>
                                            <p:cTn id="29" dur="1" fill="hold">
                                              <p:stCondLst>
                                                <p:cond delay="0"/>
                                              </p:stCondLst>
                                            </p:cTn>
                                            <p:tgtEl>
                                              <p:spTgt spid="2201"/>
                                            </p:tgtEl>
                                            <p:attrNameLst>
                                              <p:attrName>style.visibility</p:attrName>
                                            </p:attrNameLst>
                                          </p:cBhvr>
                                          <p:to>
                                            <p:strVal val="visible"/>
                                          </p:to>
                                        </p:set>
                                        <p:anim calcmode="lin" valueType="num">
                                          <p:cBhvr>
                                            <p:cTn id="30" dur="750" fill="hold"/>
                                            <p:tgtEl>
                                              <p:spTgt spid="2201"/>
                                            </p:tgtEl>
                                            <p:attrNameLst>
                                              <p:attrName>ppt_w</p:attrName>
                                            </p:attrNameLst>
                                          </p:cBhvr>
                                          <p:tavLst>
                                            <p:tav tm="0">
                                              <p:val>
                                                <p:fltVal val="0"/>
                                              </p:val>
                                            </p:tav>
                                            <p:tav tm="100000">
                                              <p:val>
                                                <p:strVal val="#ppt_w"/>
                                              </p:val>
                                            </p:tav>
                                          </p:tavLst>
                                        </p:anim>
                                        <p:anim calcmode="lin" valueType="num">
                                          <p:cBhvr>
                                            <p:cTn id="31" dur="750" fill="hold"/>
                                            <p:tgtEl>
                                              <p:spTgt spid="2201"/>
                                            </p:tgtEl>
                                            <p:attrNameLst>
                                              <p:attrName>ppt_h</p:attrName>
                                            </p:attrNameLst>
                                          </p:cBhvr>
                                          <p:tavLst>
                                            <p:tav tm="0">
                                              <p:val>
                                                <p:fltVal val="0"/>
                                              </p:val>
                                            </p:tav>
                                            <p:tav tm="100000">
                                              <p:val>
                                                <p:strVal val="#ppt_h"/>
                                              </p:val>
                                            </p:tav>
                                          </p:tavLst>
                                        </p:anim>
                                        <p:animEffect transition="in" filter="fade">
                                          <p:cBhvr>
                                            <p:cTn id="32" dur="750"/>
                                            <p:tgtEl>
                                              <p:spTgt spid="2201"/>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187"/>
                                            </p:tgtEl>
                                            <p:attrNameLst>
                                              <p:attrName>style.visibility</p:attrName>
                                            </p:attrNameLst>
                                          </p:cBhvr>
                                          <p:to>
                                            <p:strVal val="visible"/>
                                          </p:to>
                                        </p:set>
                                        <p:animEffect transition="in" filter="fade">
                                          <p:cBhvr>
                                            <p:cTn id="35" dur="750"/>
                                            <p:tgtEl>
                                              <p:spTgt spid="2187"/>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189"/>
                                            </p:tgtEl>
                                            <p:attrNameLst>
                                              <p:attrName>style.visibility</p:attrName>
                                            </p:attrNameLst>
                                          </p:cBhvr>
                                          <p:to>
                                            <p:strVal val="visible"/>
                                          </p:to>
                                        </p:set>
                                        <p:animEffect transition="in" filter="fade">
                                          <p:cBhvr>
                                            <p:cTn id="38" dur="750"/>
                                            <p:tgtEl>
                                              <p:spTgt spid="2189"/>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2188"/>
                                            </p:tgtEl>
                                            <p:attrNameLst>
                                              <p:attrName>style.visibility</p:attrName>
                                            </p:attrNameLst>
                                          </p:cBhvr>
                                          <p:to>
                                            <p:strVal val="visible"/>
                                          </p:to>
                                        </p:set>
                                        <p:animEffect transition="in" filter="fade">
                                          <p:cBhvr>
                                            <p:cTn id="41" dur="750"/>
                                            <p:tgtEl>
                                              <p:spTgt spid="2188"/>
                                            </p:tgtEl>
                                          </p:cBhvr>
                                        </p:animEffect>
                                      </p:childTnLst>
                                    </p:cTn>
                                  </p:par>
                                  <p:par>
                                    <p:cTn id="42" presetID="2" presetClass="entr" presetSubtype="8" fill="hold" nodeType="withEffect">
                                      <p:stCondLst>
                                        <p:cond delay="25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1000" fill="hold"/>
                                            <p:tgtEl>
                                              <p:spTgt spid="3"/>
                                            </p:tgtEl>
                                            <p:attrNameLst>
                                              <p:attrName>ppt_x</p:attrName>
                                            </p:attrNameLst>
                                          </p:cBhvr>
                                          <p:tavLst>
                                            <p:tav tm="0">
                                              <p:val>
                                                <p:strVal val="0-#ppt_w/2"/>
                                              </p:val>
                                            </p:tav>
                                            <p:tav tm="100000">
                                              <p:val>
                                                <p:strVal val="#ppt_x"/>
                                              </p:val>
                                            </p:tav>
                                          </p:tavLst>
                                        </p:anim>
                                        <p:anim calcmode="lin" valueType="num">
                                          <p:cBhvr additive="base">
                                            <p:cTn id="4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1+#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1+#ppt_w/2"/>
                                              </p:val>
                                            </p:tav>
                                            <p:tav tm="100000">
                                              <p:val>
                                                <p:strVal val="#ppt_x"/>
                                              </p:val>
                                            </p:tav>
                                          </p:tavLst>
                                        </p:anim>
                                        <p:anim calcmode="lin" valueType="num">
                                          <p:cBhvr additive="base">
                                            <p:cTn id="5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1+#ppt_w/2"/>
                                              </p:val>
                                            </p:tav>
                                            <p:tav tm="100000">
                                              <p:val>
                                                <p:strVal val="#ppt_x"/>
                                              </p:val>
                                            </p:tav>
                                          </p:tavLst>
                                        </p:anim>
                                        <p:anim calcmode="lin" valueType="num">
                                          <p:cBhvr additive="base">
                                            <p:cTn id="6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7" grpId="0"/>
          <p:bldP spid="2188" grpId="0"/>
          <p:bldP spid="2189" grpId="0"/>
          <p:bldP spid="4" grpId="0"/>
          <p:bldP spid="7" grpId="0"/>
          <p:bldP spid="8" grpId="0"/>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8"/>
          <p:cNvSpPr>
            <a:spLocks noEditPoints="1"/>
          </p:cNvSpPr>
          <p:nvPr/>
        </p:nvSpPr>
        <p:spPr bwMode="auto">
          <a:xfrm>
            <a:off x="1410891" y="3052763"/>
            <a:ext cx="1552575" cy="1210866"/>
          </a:xfrm>
          <a:custGeom>
            <a:avLst/>
            <a:gdLst>
              <a:gd name="T0" fmla="*/ 544 w 544"/>
              <a:gd name="T1" fmla="*/ 207 h 424"/>
              <a:gd name="T2" fmla="*/ 518 w 544"/>
              <a:gd name="T3" fmla="*/ 188 h 424"/>
              <a:gd name="T4" fmla="*/ 423 w 544"/>
              <a:gd name="T5" fmla="*/ 192 h 424"/>
              <a:gd name="T6" fmla="*/ 212 w 544"/>
              <a:gd name="T7" fmla="*/ 0 h 424"/>
              <a:gd name="T8" fmla="*/ 0 w 544"/>
              <a:gd name="T9" fmla="*/ 212 h 424"/>
              <a:gd name="T10" fmla="*/ 212 w 544"/>
              <a:gd name="T11" fmla="*/ 424 h 424"/>
              <a:gd name="T12" fmla="*/ 423 w 544"/>
              <a:gd name="T13" fmla="*/ 232 h 424"/>
              <a:gd name="T14" fmla="*/ 520 w 544"/>
              <a:gd name="T15" fmla="*/ 227 h 424"/>
              <a:gd name="T16" fmla="*/ 544 w 544"/>
              <a:gd name="T17" fmla="*/ 207 h 424"/>
              <a:gd name="T18" fmla="*/ 212 w 544"/>
              <a:gd name="T19" fmla="*/ 384 h 424"/>
              <a:gd name="T20" fmla="*/ 40 w 544"/>
              <a:gd name="T21" fmla="*/ 212 h 424"/>
              <a:gd name="T22" fmla="*/ 212 w 544"/>
              <a:gd name="T23" fmla="*/ 40 h 424"/>
              <a:gd name="T24" fmla="*/ 384 w 544"/>
              <a:gd name="T25" fmla="*/ 212 h 424"/>
              <a:gd name="T26" fmla="*/ 212 w 544"/>
              <a:gd name="T27" fmla="*/ 38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424">
                <a:moveTo>
                  <a:pt x="544" y="207"/>
                </a:moveTo>
                <a:cubicBezTo>
                  <a:pt x="518" y="188"/>
                  <a:pt x="518" y="188"/>
                  <a:pt x="518" y="188"/>
                </a:cubicBezTo>
                <a:cubicBezTo>
                  <a:pt x="486" y="190"/>
                  <a:pt x="455" y="191"/>
                  <a:pt x="423" y="192"/>
                </a:cubicBezTo>
                <a:cubicBezTo>
                  <a:pt x="413" y="84"/>
                  <a:pt x="322" y="0"/>
                  <a:pt x="212" y="0"/>
                </a:cubicBezTo>
                <a:cubicBezTo>
                  <a:pt x="95" y="0"/>
                  <a:pt x="0" y="95"/>
                  <a:pt x="0" y="212"/>
                </a:cubicBezTo>
                <a:cubicBezTo>
                  <a:pt x="0" y="329"/>
                  <a:pt x="95" y="424"/>
                  <a:pt x="212" y="424"/>
                </a:cubicBezTo>
                <a:cubicBezTo>
                  <a:pt x="322" y="424"/>
                  <a:pt x="413" y="339"/>
                  <a:pt x="423" y="232"/>
                </a:cubicBezTo>
                <a:cubicBezTo>
                  <a:pt x="455" y="231"/>
                  <a:pt x="486" y="229"/>
                  <a:pt x="520" y="227"/>
                </a:cubicBezTo>
                <a:lnTo>
                  <a:pt x="544" y="207"/>
                </a:lnTo>
                <a:close/>
                <a:moveTo>
                  <a:pt x="212" y="384"/>
                </a:moveTo>
                <a:cubicBezTo>
                  <a:pt x="117" y="384"/>
                  <a:pt x="40" y="306"/>
                  <a:pt x="40" y="212"/>
                </a:cubicBezTo>
                <a:cubicBezTo>
                  <a:pt x="40" y="117"/>
                  <a:pt x="117" y="40"/>
                  <a:pt x="212" y="40"/>
                </a:cubicBezTo>
                <a:cubicBezTo>
                  <a:pt x="307" y="40"/>
                  <a:pt x="384" y="117"/>
                  <a:pt x="384" y="212"/>
                </a:cubicBezTo>
                <a:cubicBezTo>
                  <a:pt x="384" y="306"/>
                  <a:pt x="307" y="384"/>
                  <a:pt x="212" y="38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9" name="Freeform 39"/>
          <p:cNvSpPr>
            <a:spLocks noEditPoints="1"/>
          </p:cNvSpPr>
          <p:nvPr/>
        </p:nvSpPr>
        <p:spPr bwMode="auto">
          <a:xfrm>
            <a:off x="2943226" y="2915841"/>
            <a:ext cx="1772840" cy="1210866"/>
          </a:xfrm>
          <a:custGeom>
            <a:avLst/>
            <a:gdLst>
              <a:gd name="T0" fmla="*/ 621 w 621"/>
              <a:gd name="T1" fmla="*/ 115 h 424"/>
              <a:gd name="T2" fmla="*/ 587 w 621"/>
              <a:gd name="T3" fmla="*/ 105 h 424"/>
              <a:gd name="T4" fmla="*/ 513 w 621"/>
              <a:gd name="T5" fmla="*/ 135 h 424"/>
              <a:gd name="T6" fmla="*/ 315 w 621"/>
              <a:gd name="T7" fmla="*/ 0 h 424"/>
              <a:gd name="T8" fmla="*/ 103 w 621"/>
              <a:gd name="T9" fmla="*/ 212 h 424"/>
              <a:gd name="T10" fmla="*/ 104 w 621"/>
              <a:gd name="T11" fmla="*/ 225 h 424"/>
              <a:gd name="T12" fmla="*/ 0 w 621"/>
              <a:gd name="T13" fmla="*/ 234 h 424"/>
              <a:gd name="T14" fmla="*/ 26 w 621"/>
              <a:gd name="T15" fmla="*/ 255 h 424"/>
              <a:gd name="T16" fmla="*/ 3 w 621"/>
              <a:gd name="T17" fmla="*/ 274 h 424"/>
              <a:gd name="T18" fmla="*/ 110 w 621"/>
              <a:gd name="T19" fmla="*/ 264 h 424"/>
              <a:gd name="T20" fmla="*/ 315 w 621"/>
              <a:gd name="T21" fmla="*/ 424 h 424"/>
              <a:gd name="T22" fmla="*/ 527 w 621"/>
              <a:gd name="T23" fmla="*/ 212 h 424"/>
              <a:gd name="T24" fmla="*/ 524 w 621"/>
              <a:gd name="T25" fmla="*/ 175 h 424"/>
              <a:gd name="T26" fmla="*/ 603 w 621"/>
              <a:gd name="T27" fmla="*/ 144 h 424"/>
              <a:gd name="T28" fmla="*/ 621 w 621"/>
              <a:gd name="T29" fmla="*/ 115 h 424"/>
              <a:gd name="T30" fmla="*/ 315 w 621"/>
              <a:gd name="T31" fmla="*/ 384 h 424"/>
              <a:gd name="T32" fmla="*/ 143 w 621"/>
              <a:gd name="T33" fmla="*/ 212 h 424"/>
              <a:gd name="T34" fmla="*/ 315 w 621"/>
              <a:gd name="T35" fmla="*/ 40 h 424"/>
              <a:gd name="T36" fmla="*/ 487 w 621"/>
              <a:gd name="T37" fmla="*/ 212 h 424"/>
              <a:gd name="T38" fmla="*/ 315 w 621"/>
              <a:gd name="T39" fmla="*/ 38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1" h="424">
                <a:moveTo>
                  <a:pt x="621" y="115"/>
                </a:moveTo>
                <a:cubicBezTo>
                  <a:pt x="587" y="105"/>
                  <a:pt x="587" y="105"/>
                  <a:pt x="587" y="105"/>
                </a:cubicBezTo>
                <a:cubicBezTo>
                  <a:pt x="563" y="116"/>
                  <a:pt x="538" y="126"/>
                  <a:pt x="513" y="135"/>
                </a:cubicBezTo>
                <a:cubicBezTo>
                  <a:pt x="482" y="56"/>
                  <a:pt x="405" y="0"/>
                  <a:pt x="315" y="0"/>
                </a:cubicBezTo>
                <a:cubicBezTo>
                  <a:pt x="198" y="0"/>
                  <a:pt x="103" y="95"/>
                  <a:pt x="103" y="212"/>
                </a:cubicBezTo>
                <a:cubicBezTo>
                  <a:pt x="103" y="216"/>
                  <a:pt x="103" y="221"/>
                  <a:pt x="104" y="225"/>
                </a:cubicBezTo>
                <a:cubicBezTo>
                  <a:pt x="70" y="229"/>
                  <a:pt x="35" y="232"/>
                  <a:pt x="0" y="234"/>
                </a:cubicBezTo>
                <a:cubicBezTo>
                  <a:pt x="26" y="255"/>
                  <a:pt x="26" y="255"/>
                  <a:pt x="26" y="255"/>
                </a:cubicBezTo>
                <a:cubicBezTo>
                  <a:pt x="3" y="274"/>
                  <a:pt x="3" y="274"/>
                  <a:pt x="3" y="274"/>
                </a:cubicBezTo>
                <a:cubicBezTo>
                  <a:pt x="40" y="271"/>
                  <a:pt x="75" y="268"/>
                  <a:pt x="110" y="264"/>
                </a:cubicBezTo>
                <a:cubicBezTo>
                  <a:pt x="133" y="356"/>
                  <a:pt x="216" y="424"/>
                  <a:pt x="315" y="424"/>
                </a:cubicBezTo>
                <a:cubicBezTo>
                  <a:pt x="432" y="424"/>
                  <a:pt x="527" y="328"/>
                  <a:pt x="527" y="212"/>
                </a:cubicBezTo>
                <a:cubicBezTo>
                  <a:pt x="527" y="199"/>
                  <a:pt x="526" y="187"/>
                  <a:pt x="524" y="175"/>
                </a:cubicBezTo>
                <a:cubicBezTo>
                  <a:pt x="551" y="165"/>
                  <a:pt x="577" y="155"/>
                  <a:pt x="603" y="144"/>
                </a:cubicBezTo>
                <a:lnTo>
                  <a:pt x="621" y="115"/>
                </a:lnTo>
                <a:close/>
                <a:moveTo>
                  <a:pt x="315" y="384"/>
                </a:moveTo>
                <a:cubicBezTo>
                  <a:pt x="220" y="384"/>
                  <a:pt x="143" y="306"/>
                  <a:pt x="143" y="212"/>
                </a:cubicBezTo>
                <a:cubicBezTo>
                  <a:pt x="143" y="117"/>
                  <a:pt x="220" y="40"/>
                  <a:pt x="315" y="40"/>
                </a:cubicBezTo>
                <a:cubicBezTo>
                  <a:pt x="410" y="40"/>
                  <a:pt x="487" y="117"/>
                  <a:pt x="487" y="212"/>
                </a:cubicBezTo>
                <a:cubicBezTo>
                  <a:pt x="487" y="306"/>
                  <a:pt x="410" y="384"/>
                  <a:pt x="315" y="38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0" name="Freeform 40"/>
          <p:cNvSpPr>
            <a:spLocks noEditPoints="1"/>
          </p:cNvSpPr>
          <p:nvPr/>
        </p:nvSpPr>
        <p:spPr bwMode="auto">
          <a:xfrm>
            <a:off x="5972175" y="967978"/>
            <a:ext cx="1209675" cy="1282304"/>
          </a:xfrm>
          <a:custGeom>
            <a:avLst/>
            <a:gdLst>
              <a:gd name="T0" fmla="*/ 212 w 424"/>
              <a:gd name="T1" fmla="*/ 0 h 449"/>
              <a:gd name="T2" fmla="*/ 0 w 424"/>
              <a:gd name="T3" fmla="*/ 212 h 449"/>
              <a:gd name="T4" fmla="*/ 67 w 424"/>
              <a:gd name="T5" fmla="*/ 366 h 449"/>
              <a:gd name="T6" fmla="*/ 17 w 424"/>
              <a:gd name="T7" fmla="*/ 423 h 449"/>
              <a:gd name="T8" fmla="*/ 50 w 424"/>
              <a:gd name="T9" fmla="*/ 419 h 449"/>
              <a:gd name="T10" fmla="*/ 48 w 424"/>
              <a:gd name="T11" fmla="*/ 449 h 449"/>
              <a:gd name="T12" fmla="*/ 98 w 424"/>
              <a:gd name="T13" fmla="*/ 391 h 449"/>
              <a:gd name="T14" fmla="*/ 212 w 424"/>
              <a:gd name="T15" fmla="*/ 424 h 449"/>
              <a:gd name="T16" fmla="*/ 424 w 424"/>
              <a:gd name="T17" fmla="*/ 212 h 449"/>
              <a:gd name="T18" fmla="*/ 212 w 424"/>
              <a:gd name="T19" fmla="*/ 0 h 449"/>
              <a:gd name="T20" fmla="*/ 212 w 424"/>
              <a:gd name="T21" fmla="*/ 384 h 449"/>
              <a:gd name="T22" fmla="*/ 40 w 424"/>
              <a:gd name="T23" fmla="*/ 212 h 449"/>
              <a:gd name="T24" fmla="*/ 212 w 424"/>
              <a:gd name="T25" fmla="*/ 40 h 449"/>
              <a:gd name="T26" fmla="*/ 384 w 424"/>
              <a:gd name="T27" fmla="*/ 212 h 449"/>
              <a:gd name="T28" fmla="*/ 212 w 424"/>
              <a:gd name="T29" fmla="*/ 38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449">
                <a:moveTo>
                  <a:pt x="212" y="0"/>
                </a:moveTo>
                <a:cubicBezTo>
                  <a:pt x="95" y="0"/>
                  <a:pt x="0" y="95"/>
                  <a:pt x="0" y="212"/>
                </a:cubicBezTo>
                <a:cubicBezTo>
                  <a:pt x="0" y="272"/>
                  <a:pt x="26" y="327"/>
                  <a:pt x="67" y="366"/>
                </a:cubicBezTo>
                <a:cubicBezTo>
                  <a:pt x="50" y="386"/>
                  <a:pt x="33" y="405"/>
                  <a:pt x="17" y="423"/>
                </a:cubicBezTo>
                <a:cubicBezTo>
                  <a:pt x="50" y="419"/>
                  <a:pt x="50" y="419"/>
                  <a:pt x="50" y="419"/>
                </a:cubicBezTo>
                <a:cubicBezTo>
                  <a:pt x="48" y="449"/>
                  <a:pt x="48" y="449"/>
                  <a:pt x="48" y="449"/>
                </a:cubicBezTo>
                <a:cubicBezTo>
                  <a:pt x="64" y="431"/>
                  <a:pt x="81" y="411"/>
                  <a:pt x="98" y="391"/>
                </a:cubicBezTo>
                <a:cubicBezTo>
                  <a:pt x="131" y="412"/>
                  <a:pt x="170" y="424"/>
                  <a:pt x="212" y="424"/>
                </a:cubicBezTo>
                <a:cubicBezTo>
                  <a:pt x="329" y="424"/>
                  <a:pt x="424" y="329"/>
                  <a:pt x="424" y="212"/>
                </a:cubicBezTo>
                <a:cubicBezTo>
                  <a:pt x="424" y="95"/>
                  <a:pt x="329" y="0"/>
                  <a:pt x="212" y="0"/>
                </a:cubicBezTo>
                <a:close/>
                <a:moveTo>
                  <a:pt x="212" y="384"/>
                </a:moveTo>
                <a:cubicBezTo>
                  <a:pt x="117" y="384"/>
                  <a:pt x="40" y="306"/>
                  <a:pt x="40" y="212"/>
                </a:cubicBezTo>
                <a:cubicBezTo>
                  <a:pt x="40" y="117"/>
                  <a:pt x="117" y="40"/>
                  <a:pt x="212" y="40"/>
                </a:cubicBezTo>
                <a:cubicBezTo>
                  <a:pt x="307" y="40"/>
                  <a:pt x="384" y="117"/>
                  <a:pt x="384" y="212"/>
                </a:cubicBezTo>
                <a:cubicBezTo>
                  <a:pt x="384" y="306"/>
                  <a:pt x="307" y="384"/>
                  <a:pt x="212" y="38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1" name="Freeform 41"/>
          <p:cNvSpPr>
            <a:spLocks noEditPoints="1"/>
          </p:cNvSpPr>
          <p:nvPr/>
        </p:nvSpPr>
        <p:spPr bwMode="auto">
          <a:xfrm>
            <a:off x="4667250" y="2205037"/>
            <a:ext cx="1409700" cy="1215629"/>
          </a:xfrm>
          <a:custGeom>
            <a:avLst/>
            <a:gdLst>
              <a:gd name="T0" fmla="*/ 492 w 494"/>
              <a:gd name="T1" fmla="*/ 31 h 426"/>
              <a:gd name="T2" fmla="*/ 494 w 494"/>
              <a:gd name="T3" fmla="*/ 0 h 426"/>
              <a:gd name="T4" fmla="*/ 462 w 494"/>
              <a:gd name="T5" fmla="*/ 4 h 426"/>
              <a:gd name="T6" fmla="*/ 408 w 494"/>
              <a:gd name="T7" fmla="*/ 58 h 426"/>
              <a:gd name="T8" fmla="*/ 264 w 494"/>
              <a:gd name="T9" fmla="*/ 2 h 426"/>
              <a:gd name="T10" fmla="*/ 52 w 494"/>
              <a:gd name="T11" fmla="*/ 214 h 426"/>
              <a:gd name="T12" fmla="*/ 75 w 494"/>
              <a:gd name="T13" fmla="*/ 309 h 426"/>
              <a:gd name="T14" fmla="*/ 0 w 494"/>
              <a:gd name="T15" fmla="*/ 347 h 426"/>
              <a:gd name="T16" fmla="*/ 35 w 494"/>
              <a:gd name="T17" fmla="*/ 356 h 426"/>
              <a:gd name="T18" fmla="*/ 18 w 494"/>
              <a:gd name="T19" fmla="*/ 384 h 426"/>
              <a:gd name="T20" fmla="*/ 27 w 494"/>
              <a:gd name="T21" fmla="*/ 380 h 426"/>
              <a:gd name="T22" fmla="*/ 98 w 494"/>
              <a:gd name="T23" fmla="*/ 345 h 426"/>
              <a:gd name="T24" fmla="*/ 264 w 494"/>
              <a:gd name="T25" fmla="*/ 426 h 426"/>
              <a:gd name="T26" fmla="*/ 476 w 494"/>
              <a:gd name="T27" fmla="*/ 214 h 426"/>
              <a:gd name="T28" fmla="*/ 436 w 494"/>
              <a:gd name="T29" fmla="*/ 89 h 426"/>
              <a:gd name="T30" fmla="*/ 492 w 494"/>
              <a:gd name="T31" fmla="*/ 31 h 426"/>
              <a:gd name="T32" fmla="*/ 264 w 494"/>
              <a:gd name="T33" fmla="*/ 386 h 426"/>
              <a:gd name="T34" fmla="*/ 92 w 494"/>
              <a:gd name="T35" fmla="*/ 214 h 426"/>
              <a:gd name="T36" fmla="*/ 264 w 494"/>
              <a:gd name="T37" fmla="*/ 42 h 426"/>
              <a:gd name="T38" fmla="*/ 436 w 494"/>
              <a:gd name="T39" fmla="*/ 214 h 426"/>
              <a:gd name="T40" fmla="*/ 264 w 494"/>
              <a:gd name="T41" fmla="*/ 38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4" h="426">
                <a:moveTo>
                  <a:pt x="492" y="31"/>
                </a:moveTo>
                <a:cubicBezTo>
                  <a:pt x="494" y="0"/>
                  <a:pt x="494" y="0"/>
                  <a:pt x="494" y="0"/>
                </a:cubicBezTo>
                <a:cubicBezTo>
                  <a:pt x="462" y="4"/>
                  <a:pt x="462" y="4"/>
                  <a:pt x="462" y="4"/>
                </a:cubicBezTo>
                <a:cubicBezTo>
                  <a:pt x="442" y="25"/>
                  <a:pt x="426" y="41"/>
                  <a:pt x="408" y="58"/>
                </a:cubicBezTo>
                <a:cubicBezTo>
                  <a:pt x="370" y="23"/>
                  <a:pt x="320" y="2"/>
                  <a:pt x="264" y="2"/>
                </a:cubicBezTo>
                <a:cubicBezTo>
                  <a:pt x="147" y="2"/>
                  <a:pt x="52" y="97"/>
                  <a:pt x="52" y="214"/>
                </a:cubicBezTo>
                <a:cubicBezTo>
                  <a:pt x="52" y="248"/>
                  <a:pt x="61" y="281"/>
                  <a:pt x="75" y="309"/>
                </a:cubicBezTo>
                <a:cubicBezTo>
                  <a:pt x="50" y="322"/>
                  <a:pt x="26" y="335"/>
                  <a:pt x="0" y="347"/>
                </a:cubicBezTo>
                <a:cubicBezTo>
                  <a:pt x="35" y="356"/>
                  <a:pt x="35" y="356"/>
                  <a:pt x="35" y="356"/>
                </a:cubicBezTo>
                <a:cubicBezTo>
                  <a:pt x="18" y="384"/>
                  <a:pt x="18" y="384"/>
                  <a:pt x="18" y="384"/>
                </a:cubicBezTo>
                <a:cubicBezTo>
                  <a:pt x="21" y="383"/>
                  <a:pt x="24" y="382"/>
                  <a:pt x="27" y="380"/>
                </a:cubicBezTo>
                <a:cubicBezTo>
                  <a:pt x="51" y="369"/>
                  <a:pt x="74" y="357"/>
                  <a:pt x="98" y="345"/>
                </a:cubicBezTo>
                <a:cubicBezTo>
                  <a:pt x="136" y="394"/>
                  <a:pt x="197" y="426"/>
                  <a:pt x="264" y="426"/>
                </a:cubicBezTo>
                <a:cubicBezTo>
                  <a:pt x="381" y="426"/>
                  <a:pt x="476" y="331"/>
                  <a:pt x="476" y="214"/>
                </a:cubicBezTo>
                <a:cubicBezTo>
                  <a:pt x="476" y="167"/>
                  <a:pt x="461" y="124"/>
                  <a:pt x="436" y="89"/>
                </a:cubicBezTo>
                <a:cubicBezTo>
                  <a:pt x="455" y="70"/>
                  <a:pt x="471" y="53"/>
                  <a:pt x="492" y="31"/>
                </a:cubicBezTo>
                <a:close/>
                <a:moveTo>
                  <a:pt x="264" y="386"/>
                </a:moveTo>
                <a:cubicBezTo>
                  <a:pt x="169" y="386"/>
                  <a:pt x="92" y="309"/>
                  <a:pt x="92" y="214"/>
                </a:cubicBezTo>
                <a:cubicBezTo>
                  <a:pt x="92" y="119"/>
                  <a:pt x="169" y="42"/>
                  <a:pt x="264" y="42"/>
                </a:cubicBezTo>
                <a:cubicBezTo>
                  <a:pt x="359" y="42"/>
                  <a:pt x="436" y="119"/>
                  <a:pt x="436" y="214"/>
                </a:cubicBezTo>
                <a:cubicBezTo>
                  <a:pt x="436" y="309"/>
                  <a:pt x="359" y="386"/>
                  <a:pt x="264" y="386"/>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2" name="Freeform 10"/>
          <p:cNvSpPr>
            <a:spLocks noEditPoints="1"/>
          </p:cNvSpPr>
          <p:nvPr/>
        </p:nvSpPr>
        <p:spPr bwMode="auto">
          <a:xfrm>
            <a:off x="1801535" y="3388400"/>
            <a:ext cx="474028" cy="536400"/>
          </a:xfrm>
          <a:custGeom>
            <a:avLst/>
            <a:gdLst>
              <a:gd name="T0" fmla="*/ 61 w 190"/>
              <a:gd name="T1" fmla="*/ 168 h 215"/>
              <a:gd name="T2" fmla="*/ 46 w 190"/>
              <a:gd name="T3" fmla="*/ 129 h 215"/>
              <a:gd name="T4" fmla="*/ 36 w 190"/>
              <a:gd name="T5" fmla="*/ 96 h 215"/>
              <a:gd name="T6" fmla="*/ 95 w 190"/>
              <a:gd name="T7" fmla="*/ 37 h 215"/>
              <a:gd name="T8" fmla="*/ 155 w 190"/>
              <a:gd name="T9" fmla="*/ 96 h 215"/>
              <a:gd name="T10" fmla="*/ 145 w 190"/>
              <a:gd name="T11" fmla="*/ 129 h 215"/>
              <a:gd name="T12" fmla="*/ 130 w 190"/>
              <a:gd name="T13" fmla="*/ 161 h 215"/>
              <a:gd name="T14" fmla="*/ 95 w 190"/>
              <a:gd name="T15" fmla="*/ 60 h 215"/>
              <a:gd name="T16" fmla="*/ 60 w 190"/>
              <a:gd name="T17" fmla="*/ 95 h 215"/>
              <a:gd name="T18" fmla="*/ 95 w 190"/>
              <a:gd name="T19" fmla="*/ 131 h 215"/>
              <a:gd name="T20" fmla="*/ 131 w 190"/>
              <a:gd name="T21" fmla="*/ 95 h 215"/>
              <a:gd name="T22" fmla="*/ 95 w 190"/>
              <a:gd name="T23" fmla="*/ 60 h 215"/>
              <a:gd name="T24" fmla="*/ 82 w 190"/>
              <a:gd name="T25" fmla="*/ 101 h 215"/>
              <a:gd name="T26" fmla="*/ 92 w 190"/>
              <a:gd name="T27" fmla="*/ 113 h 215"/>
              <a:gd name="T28" fmla="*/ 109 w 190"/>
              <a:gd name="T29" fmla="*/ 84 h 215"/>
              <a:gd name="T30" fmla="*/ 95 w 190"/>
              <a:gd name="T31" fmla="*/ 18 h 215"/>
              <a:gd name="T32" fmla="*/ 95 w 190"/>
              <a:gd name="T33" fmla="*/ 0 h 215"/>
              <a:gd name="T34" fmla="*/ 57 w 190"/>
              <a:gd name="T35" fmla="*/ 29 h 215"/>
              <a:gd name="T36" fmla="*/ 48 w 190"/>
              <a:gd name="T37" fmla="*/ 13 h 215"/>
              <a:gd name="T38" fmla="*/ 13 w 190"/>
              <a:gd name="T39" fmla="*/ 48 h 215"/>
              <a:gd name="T40" fmla="*/ 29 w 190"/>
              <a:gd name="T41" fmla="*/ 57 h 215"/>
              <a:gd name="T42" fmla="*/ 0 w 190"/>
              <a:gd name="T43" fmla="*/ 95 h 215"/>
              <a:gd name="T44" fmla="*/ 19 w 190"/>
              <a:gd name="T45" fmla="*/ 95 h 215"/>
              <a:gd name="T46" fmla="*/ 143 w 190"/>
              <a:gd name="T47" fmla="*/ 13 h 215"/>
              <a:gd name="T48" fmla="*/ 134 w 190"/>
              <a:gd name="T49" fmla="*/ 29 h 215"/>
              <a:gd name="T50" fmla="*/ 178 w 190"/>
              <a:gd name="T51" fmla="*/ 48 h 215"/>
              <a:gd name="T52" fmla="*/ 162 w 190"/>
              <a:gd name="T53" fmla="*/ 57 h 215"/>
              <a:gd name="T54" fmla="*/ 172 w 190"/>
              <a:gd name="T55" fmla="*/ 95 h 215"/>
              <a:gd name="T56" fmla="*/ 190 w 190"/>
              <a:gd name="T57" fmla="*/ 95 h 215"/>
              <a:gd name="T58" fmla="*/ 117 w 190"/>
              <a:gd name="T59" fmla="*/ 173 h 215"/>
              <a:gd name="T60" fmla="*/ 70 w 190"/>
              <a:gd name="T61" fmla="*/ 186 h 215"/>
              <a:gd name="T62" fmla="*/ 65 w 190"/>
              <a:gd name="T63" fmla="*/ 193 h 215"/>
              <a:gd name="T64" fmla="*/ 72 w 190"/>
              <a:gd name="T65" fmla="*/ 201 h 215"/>
              <a:gd name="T66" fmla="*/ 76 w 190"/>
              <a:gd name="T67" fmla="*/ 200 h 215"/>
              <a:gd name="T68" fmla="*/ 117 w 190"/>
              <a:gd name="T69" fmla="*/ 189 h 215"/>
              <a:gd name="T70" fmla="*/ 117 w 190"/>
              <a:gd name="T71" fmla="*/ 189 h 215"/>
              <a:gd name="T72" fmla="*/ 119 w 190"/>
              <a:gd name="T73" fmla="*/ 189 h 215"/>
              <a:gd name="T74" fmla="*/ 126 w 190"/>
              <a:gd name="T75" fmla="*/ 197 h 215"/>
              <a:gd name="T76" fmla="*/ 121 w 190"/>
              <a:gd name="T77" fmla="*/ 204 h 215"/>
              <a:gd name="T78" fmla="*/ 81 w 190"/>
              <a:gd name="T7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11"/>
          <p:cNvSpPr>
            <a:spLocks noEditPoints="1"/>
          </p:cNvSpPr>
          <p:nvPr/>
        </p:nvSpPr>
        <p:spPr bwMode="auto">
          <a:xfrm>
            <a:off x="6360914" y="1319570"/>
            <a:ext cx="479226" cy="479226"/>
          </a:xfrm>
          <a:custGeom>
            <a:avLst/>
            <a:gdLst>
              <a:gd name="T0" fmla="*/ 165 w 192"/>
              <a:gd name="T1" fmla="*/ 52 h 192"/>
              <a:gd name="T2" fmla="*/ 180 w 192"/>
              <a:gd name="T3" fmla="*/ 102 h 192"/>
              <a:gd name="T4" fmla="*/ 90 w 192"/>
              <a:gd name="T5" fmla="*/ 192 h 192"/>
              <a:gd name="T6" fmla="*/ 0 w 192"/>
              <a:gd name="T7" fmla="*/ 102 h 192"/>
              <a:gd name="T8" fmla="*/ 90 w 192"/>
              <a:gd name="T9" fmla="*/ 12 h 192"/>
              <a:gd name="T10" fmla="*/ 139 w 192"/>
              <a:gd name="T11" fmla="*/ 27 h 192"/>
              <a:gd name="T12" fmla="*/ 124 w 192"/>
              <a:gd name="T13" fmla="*/ 43 h 192"/>
              <a:gd name="T14" fmla="*/ 90 w 192"/>
              <a:gd name="T15" fmla="*/ 34 h 192"/>
              <a:gd name="T16" fmla="*/ 22 w 192"/>
              <a:gd name="T17" fmla="*/ 102 h 192"/>
              <a:gd name="T18" fmla="*/ 90 w 192"/>
              <a:gd name="T19" fmla="*/ 170 h 192"/>
              <a:gd name="T20" fmla="*/ 158 w 192"/>
              <a:gd name="T21" fmla="*/ 102 h 192"/>
              <a:gd name="T22" fmla="*/ 148 w 192"/>
              <a:gd name="T23" fmla="*/ 68 h 192"/>
              <a:gd name="T24" fmla="*/ 106 w 192"/>
              <a:gd name="T25" fmla="*/ 61 h 192"/>
              <a:gd name="T26" fmla="*/ 90 w 192"/>
              <a:gd name="T27" fmla="*/ 58 h 192"/>
              <a:gd name="T28" fmla="*/ 46 w 192"/>
              <a:gd name="T29" fmla="*/ 102 h 192"/>
              <a:gd name="T30" fmla="*/ 90 w 192"/>
              <a:gd name="T31" fmla="*/ 147 h 192"/>
              <a:gd name="T32" fmla="*/ 134 w 192"/>
              <a:gd name="T33" fmla="*/ 102 h 192"/>
              <a:gd name="T34" fmla="*/ 129 w 192"/>
              <a:gd name="T35" fmla="*/ 82 h 192"/>
              <a:gd name="T36" fmla="*/ 90 w 192"/>
              <a:gd name="T37" fmla="*/ 102 h 192"/>
              <a:gd name="T38" fmla="*/ 187 w 192"/>
              <a:gd name="T39" fmla="*/ 5 h 192"/>
              <a:gd name="T40" fmla="*/ 164 w 192"/>
              <a:gd name="T41" fmla="*/ 0 h 192"/>
              <a:gd name="T42" fmla="*/ 164 w 192"/>
              <a:gd name="T43" fmla="*/ 28 h 192"/>
              <a:gd name="T44" fmla="*/ 192 w 192"/>
              <a:gd name="T45" fmla="*/ 28 h 192"/>
              <a:gd name="T46" fmla="*/ 15 w 192"/>
              <a:gd name="T47" fmla="*/ 192 h 192"/>
              <a:gd name="T48" fmla="*/ 33 w 192"/>
              <a:gd name="T49" fmla="*/ 172 h 192"/>
              <a:gd name="T50" fmla="*/ 147 w 192"/>
              <a:gd name="T51" fmla="*/ 172 h 192"/>
              <a:gd name="T52" fmla="*/ 165 w 192"/>
              <a:gd name="T5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65" y="52"/>
                </a:moveTo>
                <a:cubicBezTo>
                  <a:pt x="174" y="67"/>
                  <a:pt x="180" y="84"/>
                  <a:pt x="180" y="102"/>
                </a:cubicBezTo>
                <a:cubicBezTo>
                  <a:pt x="180" y="152"/>
                  <a:pt x="139" y="192"/>
                  <a:pt x="90" y="192"/>
                </a:cubicBezTo>
                <a:cubicBezTo>
                  <a:pt x="40" y="192"/>
                  <a:pt x="0" y="152"/>
                  <a:pt x="0" y="102"/>
                </a:cubicBezTo>
                <a:cubicBezTo>
                  <a:pt x="0" y="52"/>
                  <a:pt x="40" y="12"/>
                  <a:pt x="90" y="12"/>
                </a:cubicBezTo>
                <a:cubicBezTo>
                  <a:pt x="108" y="12"/>
                  <a:pt x="125" y="17"/>
                  <a:pt x="139" y="27"/>
                </a:cubicBezTo>
                <a:moveTo>
                  <a:pt x="124" y="43"/>
                </a:moveTo>
                <a:cubicBezTo>
                  <a:pt x="114" y="37"/>
                  <a:pt x="102" y="34"/>
                  <a:pt x="90" y="34"/>
                </a:cubicBezTo>
                <a:cubicBezTo>
                  <a:pt x="52" y="34"/>
                  <a:pt x="22" y="64"/>
                  <a:pt x="22" y="102"/>
                </a:cubicBezTo>
                <a:cubicBezTo>
                  <a:pt x="22" y="140"/>
                  <a:pt x="52" y="170"/>
                  <a:pt x="90" y="170"/>
                </a:cubicBezTo>
                <a:cubicBezTo>
                  <a:pt x="127" y="170"/>
                  <a:pt x="158" y="140"/>
                  <a:pt x="158" y="102"/>
                </a:cubicBezTo>
                <a:cubicBezTo>
                  <a:pt x="158" y="90"/>
                  <a:pt x="154" y="78"/>
                  <a:pt x="148" y="68"/>
                </a:cubicBezTo>
                <a:moveTo>
                  <a:pt x="106" y="61"/>
                </a:moveTo>
                <a:cubicBezTo>
                  <a:pt x="101" y="59"/>
                  <a:pt x="96" y="58"/>
                  <a:pt x="90" y="58"/>
                </a:cubicBezTo>
                <a:cubicBezTo>
                  <a:pt x="65" y="58"/>
                  <a:pt x="46" y="78"/>
                  <a:pt x="46" y="102"/>
                </a:cubicBezTo>
                <a:cubicBezTo>
                  <a:pt x="46" y="127"/>
                  <a:pt x="65" y="147"/>
                  <a:pt x="90" y="147"/>
                </a:cubicBezTo>
                <a:cubicBezTo>
                  <a:pt x="114" y="147"/>
                  <a:pt x="134" y="127"/>
                  <a:pt x="134" y="102"/>
                </a:cubicBezTo>
                <a:cubicBezTo>
                  <a:pt x="134" y="95"/>
                  <a:pt x="132" y="88"/>
                  <a:pt x="129" y="82"/>
                </a:cubicBezTo>
                <a:moveTo>
                  <a:pt x="90" y="102"/>
                </a:moveTo>
                <a:cubicBezTo>
                  <a:pt x="187" y="5"/>
                  <a:pt x="187" y="5"/>
                  <a:pt x="187" y="5"/>
                </a:cubicBezTo>
                <a:moveTo>
                  <a:pt x="164" y="0"/>
                </a:moveTo>
                <a:cubicBezTo>
                  <a:pt x="164" y="28"/>
                  <a:pt x="164" y="28"/>
                  <a:pt x="164" y="28"/>
                </a:cubicBezTo>
                <a:cubicBezTo>
                  <a:pt x="192" y="28"/>
                  <a:pt x="192" y="28"/>
                  <a:pt x="192" y="28"/>
                </a:cubicBezTo>
                <a:moveTo>
                  <a:pt x="15" y="192"/>
                </a:moveTo>
                <a:cubicBezTo>
                  <a:pt x="33" y="172"/>
                  <a:pt x="33" y="172"/>
                  <a:pt x="33" y="172"/>
                </a:cubicBezTo>
                <a:moveTo>
                  <a:pt x="147" y="172"/>
                </a:moveTo>
                <a:cubicBezTo>
                  <a:pt x="165" y="192"/>
                  <a:pt x="165" y="192"/>
                  <a:pt x="165" y="192"/>
                </a:cubicBezTo>
              </a:path>
            </a:pathLst>
          </a:custGeom>
          <a:noFill/>
          <a:ln w="2857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12"/>
          <p:cNvSpPr>
            <a:spLocks noEditPoints="1"/>
          </p:cNvSpPr>
          <p:nvPr/>
        </p:nvSpPr>
        <p:spPr bwMode="auto">
          <a:xfrm>
            <a:off x="5177434" y="2532580"/>
            <a:ext cx="518729" cy="539519"/>
          </a:xfrm>
          <a:custGeom>
            <a:avLst/>
            <a:gdLst>
              <a:gd name="T0" fmla="*/ 77 w 208"/>
              <a:gd name="T1" fmla="*/ 22 h 216"/>
              <a:gd name="T2" fmla="*/ 183 w 208"/>
              <a:gd name="T3" fmla="*/ 87 h 216"/>
              <a:gd name="T4" fmla="*/ 208 w 208"/>
              <a:gd name="T5" fmla="*/ 138 h 216"/>
              <a:gd name="T6" fmla="*/ 187 w 208"/>
              <a:gd name="T7" fmla="*/ 138 h 216"/>
              <a:gd name="T8" fmla="*/ 187 w 208"/>
              <a:gd name="T9" fmla="*/ 174 h 216"/>
              <a:gd name="T10" fmla="*/ 175 w 208"/>
              <a:gd name="T11" fmla="*/ 185 h 216"/>
              <a:gd name="T12" fmla="*/ 152 w 208"/>
              <a:gd name="T13" fmla="*/ 185 h 216"/>
              <a:gd name="T14" fmla="*/ 152 w 208"/>
              <a:gd name="T15" fmla="*/ 216 h 216"/>
              <a:gd name="T16" fmla="*/ 56 w 208"/>
              <a:gd name="T17" fmla="*/ 216 h 216"/>
              <a:gd name="T18" fmla="*/ 56 w 208"/>
              <a:gd name="T19" fmla="*/ 184 h 216"/>
              <a:gd name="T20" fmla="*/ 46 w 208"/>
              <a:gd name="T21" fmla="*/ 162 h 216"/>
              <a:gd name="T22" fmla="*/ 117 w 208"/>
              <a:gd name="T23" fmla="*/ 97 h 216"/>
              <a:gd name="T24" fmla="*/ 117 w 208"/>
              <a:gd name="T25" fmla="*/ 83 h 216"/>
              <a:gd name="T26" fmla="*/ 100 w 208"/>
              <a:gd name="T27" fmla="*/ 76 h 216"/>
              <a:gd name="T28" fmla="*/ 98 w 208"/>
              <a:gd name="T29" fmla="*/ 71 h 216"/>
              <a:gd name="T30" fmla="*/ 105 w 208"/>
              <a:gd name="T31" fmla="*/ 54 h 216"/>
              <a:gd name="T32" fmla="*/ 94 w 208"/>
              <a:gd name="T33" fmla="*/ 44 h 216"/>
              <a:gd name="T34" fmla="*/ 78 w 208"/>
              <a:gd name="T35" fmla="*/ 51 h 216"/>
              <a:gd name="T36" fmla="*/ 72 w 208"/>
              <a:gd name="T37" fmla="*/ 49 h 216"/>
              <a:gd name="T38" fmla="*/ 66 w 208"/>
              <a:gd name="T39" fmla="*/ 32 h 216"/>
              <a:gd name="T40" fmla="*/ 51 w 208"/>
              <a:gd name="T41" fmla="*/ 32 h 216"/>
              <a:gd name="T42" fmla="*/ 45 w 208"/>
              <a:gd name="T43" fmla="*/ 49 h 216"/>
              <a:gd name="T44" fmla="*/ 39 w 208"/>
              <a:gd name="T45" fmla="*/ 51 h 216"/>
              <a:gd name="T46" fmla="*/ 23 w 208"/>
              <a:gd name="T47" fmla="*/ 44 h 216"/>
              <a:gd name="T48" fmla="*/ 12 w 208"/>
              <a:gd name="T49" fmla="*/ 54 h 216"/>
              <a:gd name="T50" fmla="*/ 19 w 208"/>
              <a:gd name="T51" fmla="*/ 71 h 216"/>
              <a:gd name="T52" fmla="*/ 17 w 208"/>
              <a:gd name="T53" fmla="*/ 76 h 216"/>
              <a:gd name="T54" fmla="*/ 0 w 208"/>
              <a:gd name="T55" fmla="*/ 83 h 216"/>
              <a:gd name="T56" fmla="*/ 0 w 208"/>
              <a:gd name="T57" fmla="*/ 97 h 216"/>
              <a:gd name="T58" fmla="*/ 17 w 208"/>
              <a:gd name="T59" fmla="*/ 104 h 216"/>
              <a:gd name="T60" fmla="*/ 19 w 208"/>
              <a:gd name="T61" fmla="*/ 110 h 216"/>
              <a:gd name="T62" fmla="*/ 12 w 208"/>
              <a:gd name="T63" fmla="*/ 126 h 216"/>
              <a:gd name="T64" fmla="*/ 23 w 208"/>
              <a:gd name="T65" fmla="*/ 136 h 216"/>
              <a:gd name="T66" fmla="*/ 39 w 208"/>
              <a:gd name="T67" fmla="*/ 129 h 216"/>
              <a:gd name="T68" fmla="*/ 45 w 208"/>
              <a:gd name="T69" fmla="*/ 132 h 216"/>
              <a:gd name="T70" fmla="*/ 51 w 208"/>
              <a:gd name="T71" fmla="*/ 148 h 216"/>
              <a:gd name="T72" fmla="*/ 66 w 208"/>
              <a:gd name="T73" fmla="*/ 148 h 216"/>
              <a:gd name="T74" fmla="*/ 72 w 208"/>
              <a:gd name="T75" fmla="*/ 132 h 216"/>
              <a:gd name="T76" fmla="*/ 78 w 208"/>
              <a:gd name="T77" fmla="*/ 129 h 216"/>
              <a:gd name="T78" fmla="*/ 94 w 208"/>
              <a:gd name="T79" fmla="*/ 136 h 216"/>
              <a:gd name="T80" fmla="*/ 105 w 208"/>
              <a:gd name="T81" fmla="*/ 126 h 216"/>
              <a:gd name="T82" fmla="*/ 98 w 208"/>
              <a:gd name="T83" fmla="*/ 110 h 216"/>
              <a:gd name="T84" fmla="*/ 100 w 208"/>
              <a:gd name="T85" fmla="*/ 104 h 216"/>
              <a:gd name="T86" fmla="*/ 117 w 208"/>
              <a:gd name="T87" fmla="*/ 97 h 216"/>
              <a:gd name="T88" fmla="*/ 58 w 208"/>
              <a:gd name="T89" fmla="*/ 66 h 216"/>
              <a:gd name="T90" fmla="*/ 34 w 208"/>
              <a:gd name="T91" fmla="*/ 90 h 216"/>
              <a:gd name="T92" fmla="*/ 58 w 208"/>
              <a:gd name="T93" fmla="*/ 115 h 216"/>
              <a:gd name="T94" fmla="*/ 83 w 208"/>
              <a:gd name="T95" fmla="*/ 90 h 216"/>
              <a:gd name="T96" fmla="*/ 58 w 208"/>
              <a:gd name="T97" fmla="*/ 66 h 216"/>
              <a:gd name="T98" fmla="*/ 152 w 208"/>
              <a:gd name="T99" fmla="*/ 185 h 216"/>
              <a:gd name="T100" fmla="*/ 138 w 208"/>
              <a:gd name="T101" fmla="*/ 1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216">
                <a:moveTo>
                  <a:pt x="77" y="22"/>
                </a:moveTo>
                <a:cubicBezTo>
                  <a:pt x="193" y="0"/>
                  <a:pt x="183" y="87"/>
                  <a:pt x="183" y="87"/>
                </a:cubicBezTo>
                <a:cubicBezTo>
                  <a:pt x="208" y="138"/>
                  <a:pt x="208" y="138"/>
                  <a:pt x="208" y="138"/>
                </a:cubicBezTo>
                <a:cubicBezTo>
                  <a:pt x="187" y="138"/>
                  <a:pt x="187" y="138"/>
                  <a:pt x="187" y="138"/>
                </a:cubicBezTo>
                <a:cubicBezTo>
                  <a:pt x="187" y="174"/>
                  <a:pt x="187" y="174"/>
                  <a:pt x="187" y="174"/>
                </a:cubicBezTo>
                <a:cubicBezTo>
                  <a:pt x="187" y="180"/>
                  <a:pt x="182" y="185"/>
                  <a:pt x="175" y="185"/>
                </a:cubicBezTo>
                <a:cubicBezTo>
                  <a:pt x="152" y="185"/>
                  <a:pt x="152" y="185"/>
                  <a:pt x="152" y="185"/>
                </a:cubicBezTo>
                <a:cubicBezTo>
                  <a:pt x="152" y="216"/>
                  <a:pt x="152" y="216"/>
                  <a:pt x="152" y="216"/>
                </a:cubicBezTo>
                <a:moveTo>
                  <a:pt x="56" y="216"/>
                </a:moveTo>
                <a:cubicBezTo>
                  <a:pt x="56" y="184"/>
                  <a:pt x="56" y="184"/>
                  <a:pt x="56" y="184"/>
                </a:cubicBezTo>
                <a:cubicBezTo>
                  <a:pt x="46" y="162"/>
                  <a:pt x="46" y="162"/>
                  <a:pt x="46" y="162"/>
                </a:cubicBezTo>
                <a:moveTo>
                  <a:pt x="117" y="97"/>
                </a:moveTo>
                <a:cubicBezTo>
                  <a:pt x="117" y="83"/>
                  <a:pt x="117" y="83"/>
                  <a:pt x="117" y="83"/>
                </a:cubicBezTo>
                <a:cubicBezTo>
                  <a:pt x="100" y="76"/>
                  <a:pt x="100" y="76"/>
                  <a:pt x="100" y="76"/>
                </a:cubicBezTo>
                <a:cubicBezTo>
                  <a:pt x="99" y="74"/>
                  <a:pt x="99" y="72"/>
                  <a:pt x="98" y="71"/>
                </a:cubicBezTo>
                <a:cubicBezTo>
                  <a:pt x="105" y="54"/>
                  <a:pt x="105" y="54"/>
                  <a:pt x="105" y="54"/>
                </a:cubicBezTo>
                <a:cubicBezTo>
                  <a:pt x="94" y="44"/>
                  <a:pt x="94" y="44"/>
                  <a:pt x="94" y="44"/>
                </a:cubicBezTo>
                <a:cubicBezTo>
                  <a:pt x="78" y="51"/>
                  <a:pt x="78" y="51"/>
                  <a:pt x="78" y="51"/>
                </a:cubicBezTo>
                <a:cubicBezTo>
                  <a:pt x="76" y="50"/>
                  <a:pt x="74" y="49"/>
                  <a:pt x="72" y="49"/>
                </a:cubicBezTo>
                <a:cubicBezTo>
                  <a:pt x="66" y="32"/>
                  <a:pt x="66" y="32"/>
                  <a:pt x="66" y="32"/>
                </a:cubicBezTo>
                <a:cubicBezTo>
                  <a:pt x="51" y="32"/>
                  <a:pt x="51" y="32"/>
                  <a:pt x="51" y="32"/>
                </a:cubicBezTo>
                <a:cubicBezTo>
                  <a:pt x="45" y="49"/>
                  <a:pt x="45" y="49"/>
                  <a:pt x="45" y="49"/>
                </a:cubicBezTo>
                <a:cubicBezTo>
                  <a:pt x="43" y="49"/>
                  <a:pt x="41" y="50"/>
                  <a:pt x="39" y="51"/>
                </a:cubicBezTo>
                <a:cubicBezTo>
                  <a:pt x="23" y="44"/>
                  <a:pt x="23" y="44"/>
                  <a:pt x="23" y="44"/>
                </a:cubicBezTo>
                <a:cubicBezTo>
                  <a:pt x="12" y="54"/>
                  <a:pt x="12" y="54"/>
                  <a:pt x="12" y="54"/>
                </a:cubicBezTo>
                <a:cubicBezTo>
                  <a:pt x="19" y="71"/>
                  <a:pt x="19" y="71"/>
                  <a:pt x="19" y="71"/>
                </a:cubicBezTo>
                <a:cubicBezTo>
                  <a:pt x="18" y="72"/>
                  <a:pt x="18" y="74"/>
                  <a:pt x="17" y="76"/>
                </a:cubicBezTo>
                <a:cubicBezTo>
                  <a:pt x="0" y="83"/>
                  <a:pt x="0" y="83"/>
                  <a:pt x="0" y="83"/>
                </a:cubicBezTo>
                <a:cubicBezTo>
                  <a:pt x="0" y="97"/>
                  <a:pt x="0" y="97"/>
                  <a:pt x="0" y="97"/>
                </a:cubicBezTo>
                <a:cubicBezTo>
                  <a:pt x="17" y="104"/>
                  <a:pt x="17" y="104"/>
                  <a:pt x="17" y="104"/>
                </a:cubicBezTo>
                <a:cubicBezTo>
                  <a:pt x="18" y="106"/>
                  <a:pt x="18" y="108"/>
                  <a:pt x="19" y="110"/>
                </a:cubicBezTo>
                <a:cubicBezTo>
                  <a:pt x="12" y="126"/>
                  <a:pt x="12" y="126"/>
                  <a:pt x="12" y="126"/>
                </a:cubicBezTo>
                <a:cubicBezTo>
                  <a:pt x="23" y="136"/>
                  <a:pt x="23" y="136"/>
                  <a:pt x="23" y="136"/>
                </a:cubicBezTo>
                <a:cubicBezTo>
                  <a:pt x="39" y="129"/>
                  <a:pt x="39" y="129"/>
                  <a:pt x="39" y="129"/>
                </a:cubicBezTo>
                <a:cubicBezTo>
                  <a:pt x="41" y="130"/>
                  <a:pt x="43" y="131"/>
                  <a:pt x="45" y="132"/>
                </a:cubicBezTo>
                <a:cubicBezTo>
                  <a:pt x="51" y="148"/>
                  <a:pt x="51" y="148"/>
                  <a:pt x="51" y="148"/>
                </a:cubicBezTo>
                <a:cubicBezTo>
                  <a:pt x="66" y="148"/>
                  <a:pt x="66" y="148"/>
                  <a:pt x="66" y="148"/>
                </a:cubicBezTo>
                <a:cubicBezTo>
                  <a:pt x="72" y="132"/>
                  <a:pt x="72" y="132"/>
                  <a:pt x="72" y="132"/>
                </a:cubicBezTo>
                <a:cubicBezTo>
                  <a:pt x="74" y="131"/>
                  <a:pt x="76" y="130"/>
                  <a:pt x="78" y="129"/>
                </a:cubicBezTo>
                <a:cubicBezTo>
                  <a:pt x="94" y="136"/>
                  <a:pt x="94" y="136"/>
                  <a:pt x="94" y="136"/>
                </a:cubicBezTo>
                <a:cubicBezTo>
                  <a:pt x="105" y="126"/>
                  <a:pt x="105" y="126"/>
                  <a:pt x="105" y="126"/>
                </a:cubicBezTo>
                <a:cubicBezTo>
                  <a:pt x="98" y="110"/>
                  <a:pt x="98" y="110"/>
                  <a:pt x="98" y="110"/>
                </a:cubicBezTo>
                <a:cubicBezTo>
                  <a:pt x="99" y="108"/>
                  <a:pt x="99" y="106"/>
                  <a:pt x="100" y="104"/>
                </a:cubicBezTo>
                <a:lnTo>
                  <a:pt x="117" y="97"/>
                </a:lnTo>
                <a:close/>
                <a:moveTo>
                  <a:pt x="58" y="66"/>
                </a:moveTo>
                <a:cubicBezTo>
                  <a:pt x="45" y="66"/>
                  <a:pt x="34" y="77"/>
                  <a:pt x="34" y="90"/>
                </a:cubicBezTo>
                <a:cubicBezTo>
                  <a:pt x="34" y="104"/>
                  <a:pt x="45" y="115"/>
                  <a:pt x="58" y="115"/>
                </a:cubicBezTo>
                <a:cubicBezTo>
                  <a:pt x="72" y="115"/>
                  <a:pt x="83" y="104"/>
                  <a:pt x="83" y="90"/>
                </a:cubicBezTo>
                <a:cubicBezTo>
                  <a:pt x="83" y="77"/>
                  <a:pt x="72" y="66"/>
                  <a:pt x="58" y="66"/>
                </a:cubicBezTo>
                <a:close/>
                <a:moveTo>
                  <a:pt x="152" y="185"/>
                </a:moveTo>
                <a:cubicBezTo>
                  <a:pt x="138" y="185"/>
                  <a:pt x="138" y="185"/>
                  <a:pt x="138" y="185"/>
                </a:cubicBezTo>
              </a:path>
            </a:pathLst>
          </a:custGeom>
          <a:noFill/>
          <a:ln w="2857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45" name="Freeform 13"/>
          <p:cNvSpPr>
            <a:spLocks noEditPoints="1"/>
          </p:cNvSpPr>
          <p:nvPr/>
        </p:nvSpPr>
        <p:spPr bwMode="auto">
          <a:xfrm>
            <a:off x="3602237" y="3293865"/>
            <a:ext cx="534321" cy="464672"/>
          </a:xfrm>
          <a:custGeom>
            <a:avLst/>
            <a:gdLst>
              <a:gd name="T0" fmla="*/ 35 w 214"/>
              <a:gd name="T1" fmla="*/ 101 h 186"/>
              <a:gd name="T2" fmla="*/ 23 w 214"/>
              <a:gd name="T3" fmla="*/ 81 h 186"/>
              <a:gd name="T4" fmla="*/ 25 w 214"/>
              <a:gd name="T5" fmla="*/ 69 h 186"/>
              <a:gd name="T6" fmla="*/ 27 w 214"/>
              <a:gd name="T7" fmla="*/ 68 h 186"/>
              <a:gd name="T8" fmla="*/ 40 w 214"/>
              <a:gd name="T9" fmla="*/ 70 h 186"/>
              <a:gd name="T10" fmla="*/ 70 w 214"/>
              <a:gd name="T11" fmla="*/ 119 h 186"/>
              <a:gd name="T12" fmla="*/ 70 w 214"/>
              <a:gd name="T13" fmla="*/ 156 h 186"/>
              <a:gd name="T14" fmla="*/ 35 w 214"/>
              <a:gd name="T15" fmla="*/ 156 h 186"/>
              <a:gd name="T16" fmla="*/ 35 w 214"/>
              <a:gd name="T17" fmla="*/ 143 h 186"/>
              <a:gd name="T18" fmla="*/ 0 w 214"/>
              <a:gd name="T19" fmla="*/ 105 h 186"/>
              <a:gd name="T20" fmla="*/ 0 w 214"/>
              <a:gd name="T21" fmla="*/ 31 h 186"/>
              <a:gd name="T22" fmla="*/ 9 w 214"/>
              <a:gd name="T23" fmla="*/ 22 h 186"/>
              <a:gd name="T24" fmla="*/ 9 w 214"/>
              <a:gd name="T25" fmla="*/ 22 h 186"/>
              <a:gd name="T26" fmla="*/ 17 w 214"/>
              <a:gd name="T27" fmla="*/ 31 h 186"/>
              <a:gd name="T28" fmla="*/ 17 w 214"/>
              <a:gd name="T29" fmla="*/ 60 h 186"/>
              <a:gd name="T30" fmla="*/ 80 w 214"/>
              <a:gd name="T31" fmla="*/ 186 h 186"/>
              <a:gd name="T32" fmla="*/ 80 w 214"/>
              <a:gd name="T33" fmla="*/ 156 h 186"/>
              <a:gd name="T34" fmla="*/ 25 w 214"/>
              <a:gd name="T35" fmla="*/ 156 h 186"/>
              <a:gd name="T36" fmla="*/ 25 w 214"/>
              <a:gd name="T37" fmla="*/ 186 h 186"/>
              <a:gd name="T38" fmla="*/ 179 w 214"/>
              <a:gd name="T39" fmla="*/ 101 h 186"/>
              <a:gd name="T40" fmla="*/ 191 w 214"/>
              <a:gd name="T41" fmla="*/ 81 h 186"/>
              <a:gd name="T42" fmla="*/ 189 w 214"/>
              <a:gd name="T43" fmla="*/ 69 h 186"/>
              <a:gd name="T44" fmla="*/ 187 w 214"/>
              <a:gd name="T45" fmla="*/ 68 h 186"/>
              <a:gd name="T46" fmla="*/ 174 w 214"/>
              <a:gd name="T47" fmla="*/ 70 h 186"/>
              <a:gd name="T48" fmla="*/ 144 w 214"/>
              <a:gd name="T49" fmla="*/ 119 h 186"/>
              <a:gd name="T50" fmla="*/ 144 w 214"/>
              <a:gd name="T51" fmla="*/ 156 h 186"/>
              <a:gd name="T52" fmla="*/ 179 w 214"/>
              <a:gd name="T53" fmla="*/ 156 h 186"/>
              <a:gd name="T54" fmla="*/ 179 w 214"/>
              <a:gd name="T55" fmla="*/ 143 h 186"/>
              <a:gd name="T56" fmla="*/ 214 w 214"/>
              <a:gd name="T57" fmla="*/ 105 h 186"/>
              <a:gd name="T58" fmla="*/ 214 w 214"/>
              <a:gd name="T59" fmla="*/ 31 h 186"/>
              <a:gd name="T60" fmla="*/ 205 w 214"/>
              <a:gd name="T61" fmla="*/ 22 h 186"/>
              <a:gd name="T62" fmla="*/ 205 w 214"/>
              <a:gd name="T63" fmla="*/ 22 h 186"/>
              <a:gd name="T64" fmla="*/ 197 w 214"/>
              <a:gd name="T65" fmla="*/ 31 h 186"/>
              <a:gd name="T66" fmla="*/ 197 w 214"/>
              <a:gd name="T67" fmla="*/ 60 h 186"/>
              <a:gd name="T68" fmla="*/ 189 w 214"/>
              <a:gd name="T69" fmla="*/ 186 h 186"/>
              <a:gd name="T70" fmla="*/ 189 w 214"/>
              <a:gd name="T71" fmla="*/ 156 h 186"/>
              <a:gd name="T72" fmla="*/ 134 w 214"/>
              <a:gd name="T73" fmla="*/ 156 h 186"/>
              <a:gd name="T74" fmla="*/ 134 w 214"/>
              <a:gd name="T75" fmla="*/ 186 h 186"/>
              <a:gd name="T76" fmla="*/ 107 w 214"/>
              <a:gd name="T77" fmla="*/ 0 h 186"/>
              <a:gd name="T78" fmla="*/ 58 w 214"/>
              <a:gd name="T79" fmla="*/ 48 h 186"/>
              <a:gd name="T80" fmla="*/ 107 w 214"/>
              <a:gd name="T81" fmla="*/ 97 h 186"/>
              <a:gd name="T82" fmla="*/ 156 w 214"/>
              <a:gd name="T83" fmla="*/ 48 h 186"/>
              <a:gd name="T84" fmla="*/ 107 w 214"/>
              <a:gd name="T85" fmla="*/ 0 h 186"/>
              <a:gd name="T86" fmla="*/ 94 w 214"/>
              <a:gd name="T87" fmla="*/ 64 h 186"/>
              <a:gd name="T88" fmla="*/ 107 w 214"/>
              <a:gd name="T89" fmla="*/ 72 h 186"/>
              <a:gd name="T90" fmla="*/ 120 w 214"/>
              <a:gd name="T91" fmla="*/ 60 h 186"/>
              <a:gd name="T92" fmla="*/ 107 w 214"/>
              <a:gd name="T93" fmla="*/ 48 h 186"/>
              <a:gd name="T94" fmla="*/ 94 w 214"/>
              <a:gd name="T95" fmla="*/ 36 h 186"/>
              <a:gd name="T96" fmla="*/ 107 w 214"/>
              <a:gd name="T97" fmla="*/ 24 h 186"/>
              <a:gd name="T98" fmla="*/ 120 w 214"/>
              <a:gd name="T99" fmla="*/ 32 h 186"/>
              <a:gd name="T100" fmla="*/ 107 w 214"/>
              <a:gd name="T101" fmla="*/ 24 h 186"/>
              <a:gd name="T102" fmla="*/ 107 w 214"/>
              <a:gd name="T103" fmla="*/ 17 h 186"/>
              <a:gd name="T104" fmla="*/ 107 w 214"/>
              <a:gd name="T105" fmla="*/ 79 h 186"/>
              <a:gd name="T106" fmla="*/ 107 w 214"/>
              <a:gd name="T107" fmla="*/ 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186">
                <a:moveTo>
                  <a:pt x="35" y="101"/>
                </a:moveTo>
                <a:cubicBezTo>
                  <a:pt x="23" y="81"/>
                  <a:pt x="23" y="81"/>
                  <a:pt x="23" y="81"/>
                </a:cubicBezTo>
                <a:cubicBezTo>
                  <a:pt x="20" y="77"/>
                  <a:pt x="21" y="72"/>
                  <a:pt x="25" y="69"/>
                </a:cubicBezTo>
                <a:cubicBezTo>
                  <a:pt x="27" y="68"/>
                  <a:pt x="27" y="68"/>
                  <a:pt x="27" y="68"/>
                </a:cubicBezTo>
                <a:cubicBezTo>
                  <a:pt x="31" y="65"/>
                  <a:pt x="37" y="66"/>
                  <a:pt x="40" y="70"/>
                </a:cubicBezTo>
                <a:cubicBezTo>
                  <a:pt x="70" y="119"/>
                  <a:pt x="70" y="119"/>
                  <a:pt x="70" y="119"/>
                </a:cubicBezTo>
                <a:cubicBezTo>
                  <a:pt x="70" y="156"/>
                  <a:pt x="70" y="156"/>
                  <a:pt x="70" y="156"/>
                </a:cubicBezTo>
                <a:cubicBezTo>
                  <a:pt x="35" y="156"/>
                  <a:pt x="35" y="156"/>
                  <a:pt x="35" y="156"/>
                </a:cubicBezTo>
                <a:cubicBezTo>
                  <a:pt x="35" y="143"/>
                  <a:pt x="35" y="143"/>
                  <a:pt x="35" y="143"/>
                </a:cubicBezTo>
                <a:cubicBezTo>
                  <a:pt x="0" y="105"/>
                  <a:pt x="0" y="105"/>
                  <a:pt x="0" y="105"/>
                </a:cubicBezTo>
                <a:cubicBezTo>
                  <a:pt x="0" y="31"/>
                  <a:pt x="0" y="31"/>
                  <a:pt x="0" y="31"/>
                </a:cubicBezTo>
                <a:cubicBezTo>
                  <a:pt x="0" y="26"/>
                  <a:pt x="4" y="22"/>
                  <a:pt x="9" y="22"/>
                </a:cubicBezTo>
                <a:cubicBezTo>
                  <a:pt x="9" y="22"/>
                  <a:pt x="9" y="22"/>
                  <a:pt x="9" y="22"/>
                </a:cubicBezTo>
                <a:cubicBezTo>
                  <a:pt x="14" y="22"/>
                  <a:pt x="17" y="26"/>
                  <a:pt x="17" y="31"/>
                </a:cubicBezTo>
                <a:cubicBezTo>
                  <a:pt x="17" y="60"/>
                  <a:pt x="17" y="60"/>
                  <a:pt x="17" y="60"/>
                </a:cubicBezTo>
                <a:moveTo>
                  <a:pt x="80" y="186"/>
                </a:moveTo>
                <a:cubicBezTo>
                  <a:pt x="80" y="156"/>
                  <a:pt x="80" y="156"/>
                  <a:pt x="80" y="156"/>
                </a:cubicBezTo>
                <a:cubicBezTo>
                  <a:pt x="25" y="156"/>
                  <a:pt x="25" y="156"/>
                  <a:pt x="25" y="156"/>
                </a:cubicBezTo>
                <a:cubicBezTo>
                  <a:pt x="25" y="186"/>
                  <a:pt x="25" y="186"/>
                  <a:pt x="25" y="186"/>
                </a:cubicBezTo>
                <a:moveTo>
                  <a:pt x="179" y="101"/>
                </a:moveTo>
                <a:cubicBezTo>
                  <a:pt x="191" y="81"/>
                  <a:pt x="191" y="81"/>
                  <a:pt x="191" y="81"/>
                </a:cubicBezTo>
                <a:cubicBezTo>
                  <a:pt x="194" y="77"/>
                  <a:pt x="193" y="72"/>
                  <a:pt x="189" y="69"/>
                </a:cubicBezTo>
                <a:cubicBezTo>
                  <a:pt x="187" y="68"/>
                  <a:pt x="187" y="68"/>
                  <a:pt x="187" y="68"/>
                </a:cubicBezTo>
                <a:cubicBezTo>
                  <a:pt x="183" y="65"/>
                  <a:pt x="177" y="66"/>
                  <a:pt x="174" y="70"/>
                </a:cubicBezTo>
                <a:cubicBezTo>
                  <a:pt x="144" y="119"/>
                  <a:pt x="144" y="119"/>
                  <a:pt x="144" y="119"/>
                </a:cubicBezTo>
                <a:cubicBezTo>
                  <a:pt x="144" y="156"/>
                  <a:pt x="144" y="156"/>
                  <a:pt x="144" y="156"/>
                </a:cubicBezTo>
                <a:cubicBezTo>
                  <a:pt x="179" y="156"/>
                  <a:pt x="179" y="156"/>
                  <a:pt x="179" y="156"/>
                </a:cubicBezTo>
                <a:cubicBezTo>
                  <a:pt x="179" y="143"/>
                  <a:pt x="179" y="143"/>
                  <a:pt x="179" y="143"/>
                </a:cubicBezTo>
                <a:cubicBezTo>
                  <a:pt x="214" y="105"/>
                  <a:pt x="214" y="105"/>
                  <a:pt x="214" y="105"/>
                </a:cubicBezTo>
                <a:cubicBezTo>
                  <a:pt x="214" y="31"/>
                  <a:pt x="214" y="31"/>
                  <a:pt x="214" y="31"/>
                </a:cubicBezTo>
                <a:cubicBezTo>
                  <a:pt x="214" y="26"/>
                  <a:pt x="210" y="22"/>
                  <a:pt x="205" y="22"/>
                </a:cubicBezTo>
                <a:cubicBezTo>
                  <a:pt x="205" y="22"/>
                  <a:pt x="205" y="22"/>
                  <a:pt x="205" y="22"/>
                </a:cubicBezTo>
                <a:cubicBezTo>
                  <a:pt x="200" y="22"/>
                  <a:pt x="197" y="26"/>
                  <a:pt x="197" y="31"/>
                </a:cubicBezTo>
                <a:cubicBezTo>
                  <a:pt x="197" y="60"/>
                  <a:pt x="197" y="60"/>
                  <a:pt x="197" y="60"/>
                </a:cubicBezTo>
                <a:moveTo>
                  <a:pt x="189" y="186"/>
                </a:moveTo>
                <a:cubicBezTo>
                  <a:pt x="189" y="156"/>
                  <a:pt x="189" y="156"/>
                  <a:pt x="189" y="156"/>
                </a:cubicBezTo>
                <a:cubicBezTo>
                  <a:pt x="134" y="156"/>
                  <a:pt x="134" y="156"/>
                  <a:pt x="134" y="156"/>
                </a:cubicBezTo>
                <a:cubicBezTo>
                  <a:pt x="134" y="186"/>
                  <a:pt x="134" y="186"/>
                  <a:pt x="134" y="186"/>
                </a:cubicBezTo>
                <a:moveTo>
                  <a:pt x="107" y="0"/>
                </a:moveTo>
                <a:cubicBezTo>
                  <a:pt x="80" y="0"/>
                  <a:pt x="58" y="21"/>
                  <a:pt x="58" y="48"/>
                </a:cubicBezTo>
                <a:cubicBezTo>
                  <a:pt x="58" y="75"/>
                  <a:pt x="80" y="97"/>
                  <a:pt x="107" y="97"/>
                </a:cubicBezTo>
                <a:cubicBezTo>
                  <a:pt x="134" y="97"/>
                  <a:pt x="156" y="75"/>
                  <a:pt x="156" y="48"/>
                </a:cubicBezTo>
                <a:cubicBezTo>
                  <a:pt x="156" y="21"/>
                  <a:pt x="134" y="0"/>
                  <a:pt x="107" y="0"/>
                </a:cubicBezTo>
                <a:close/>
                <a:moveTo>
                  <a:pt x="94" y="64"/>
                </a:moveTo>
                <a:cubicBezTo>
                  <a:pt x="96" y="69"/>
                  <a:pt x="101" y="72"/>
                  <a:pt x="107" y="72"/>
                </a:cubicBezTo>
                <a:cubicBezTo>
                  <a:pt x="114" y="72"/>
                  <a:pt x="120" y="67"/>
                  <a:pt x="120" y="60"/>
                </a:cubicBezTo>
                <a:cubicBezTo>
                  <a:pt x="120" y="54"/>
                  <a:pt x="115" y="49"/>
                  <a:pt x="107" y="48"/>
                </a:cubicBezTo>
                <a:cubicBezTo>
                  <a:pt x="100" y="48"/>
                  <a:pt x="94" y="43"/>
                  <a:pt x="94" y="36"/>
                </a:cubicBezTo>
                <a:cubicBezTo>
                  <a:pt x="94" y="29"/>
                  <a:pt x="100" y="24"/>
                  <a:pt x="107" y="24"/>
                </a:cubicBezTo>
                <a:cubicBezTo>
                  <a:pt x="113" y="24"/>
                  <a:pt x="118" y="28"/>
                  <a:pt x="120" y="32"/>
                </a:cubicBezTo>
                <a:moveTo>
                  <a:pt x="107" y="24"/>
                </a:moveTo>
                <a:cubicBezTo>
                  <a:pt x="107" y="17"/>
                  <a:pt x="107" y="17"/>
                  <a:pt x="107" y="17"/>
                </a:cubicBezTo>
                <a:moveTo>
                  <a:pt x="107" y="79"/>
                </a:moveTo>
                <a:cubicBezTo>
                  <a:pt x="107" y="72"/>
                  <a:pt x="107" y="72"/>
                  <a:pt x="107" y="72"/>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 name="CaixaDeTexto 1">
            <a:extLst>
              <a:ext uri="{FF2B5EF4-FFF2-40B4-BE49-F238E27FC236}">
                <a16:creationId xmlns:a16="http://schemas.microsoft.com/office/drawing/2014/main" id="{78CCA4DA-71E1-9C9D-13B6-555946F49E1A}"/>
              </a:ext>
            </a:extLst>
          </p:cNvPr>
          <p:cNvSpPr txBox="1"/>
          <p:nvPr/>
        </p:nvSpPr>
        <p:spPr>
          <a:xfrm>
            <a:off x="242938" y="43103"/>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3" name="CaixaDeTexto 2">
            <a:extLst>
              <a:ext uri="{FF2B5EF4-FFF2-40B4-BE49-F238E27FC236}">
                <a16:creationId xmlns:a16="http://schemas.microsoft.com/office/drawing/2014/main" id="{037E17AE-50BA-7CB4-6838-A3F7612F4400}"/>
              </a:ext>
            </a:extLst>
          </p:cNvPr>
          <p:cNvSpPr txBox="1"/>
          <p:nvPr/>
        </p:nvSpPr>
        <p:spPr>
          <a:xfrm>
            <a:off x="1207287" y="1498997"/>
            <a:ext cx="4229511" cy="253916"/>
          </a:xfrm>
          <a:prstGeom prst="rect">
            <a:avLst/>
          </a:prstGeom>
          <a:noFill/>
        </p:spPr>
        <p:txBody>
          <a:bodyPr wrap="square">
            <a:spAutoFit/>
          </a:bodyPr>
          <a:lstStyle/>
          <a:p>
            <a:pPr algn="ctr"/>
            <a:r>
              <a:rPr lang="pt-BR" sz="1050" dirty="0">
                <a:latin typeface="Aharoni" panose="02010803020104030203" pitchFamily="2" charset="-79"/>
                <a:cs typeface="Aharoni" panose="02010803020104030203" pitchFamily="2" charset="-79"/>
              </a:rPr>
              <a:t>Como está a Gestão e Fiscalização de Contratos no Órgão?</a:t>
            </a:r>
          </a:p>
        </p:txBody>
      </p:sp>
      <p:sp>
        <p:nvSpPr>
          <p:cNvPr id="5" name="CaixaDeTexto 4">
            <a:extLst>
              <a:ext uri="{FF2B5EF4-FFF2-40B4-BE49-F238E27FC236}">
                <a16:creationId xmlns:a16="http://schemas.microsoft.com/office/drawing/2014/main" id="{645B95DC-A9E5-C16F-4C79-25A3E7443D6D}"/>
              </a:ext>
            </a:extLst>
          </p:cNvPr>
          <p:cNvSpPr txBox="1"/>
          <p:nvPr/>
        </p:nvSpPr>
        <p:spPr>
          <a:xfrm>
            <a:off x="1193048" y="4330801"/>
            <a:ext cx="4570890" cy="253916"/>
          </a:xfrm>
          <a:prstGeom prst="rect">
            <a:avLst/>
          </a:prstGeom>
          <a:noFill/>
        </p:spPr>
        <p:txBody>
          <a:bodyPr wrap="square">
            <a:spAutoFit/>
          </a:bodyPr>
          <a:lstStyle/>
          <a:p>
            <a:pPr algn="ctr"/>
            <a:r>
              <a:rPr lang="pt-BR" sz="1050" dirty="0">
                <a:latin typeface="Bahnschrift" panose="020B0502040204020203" pitchFamily="34" charset="0"/>
                <a:cs typeface="Aharoni" panose="02010803020104030203" pitchFamily="2" charset="-79"/>
              </a:rPr>
              <a:t>Quem faz o Recebimento dos produtos e acompanhamento de serviços?</a:t>
            </a:r>
          </a:p>
        </p:txBody>
      </p:sp>
      <p:sp>
        <p:nvSpPr>
          <p:cNvPr id="7" name="CaixaDeTexto 6">
            <a:extLst>
              <a:ext uri="{FF2B5EF4-FFF2-40B4-BE49-F238E27FC236}">
                <a16:creationId xmlns:a16="http://schemas.microsoft.com/office/drawing/2014/main" id="{82EDC565-3C8F-B896-9996-E561E0A05D5B}"/>
              </a:ext>
            </a:extLst>
          </p:cNvPr>
          <p:cNvSpPr txBox="1"/>
          <p:nvPr/>
        </p:nvSpPr>
        <p:spPr>
          <a:xfrm>
            <a:off x="3354110" y="3727196"/>
            <a:ext cx="4570890" cy="253916"/>
          </a:xfrm>
          <a:prstGeom prst="rect">
            <a:avLst/>
          </a:prstGeom>
          <a:noFill/>
        </p:spPr>
        <p:txBody>
          <a:bodyPr wrap="square">
            <a:spAutoFit/>
          </a:bodyPr>
          <a:lstStyle/>
          <a:p>
            <a:pPr algn="ctr"/>
            <a:r>
              <a:rPr lang="pt-BR" sz="1050" dirty="0">
                <a:latin typeface="Bahnschrift" panose="020B0502040204020203" pitchFamily="34" charset="0"/>
                <a:cs typeface="Aharoni" panose="02010803020104030203" pitchFamily="2" charset="-79"/>
              </a:rPr>
              <a:t>Quem faz as conferências?</a:t>
            </a:r>
          </a:p>
        </p:txBody>
      </p:sp>
      <p:sp>
        <p:nvSpPr>
          <p:cNvPr id="9" name="CaixaDeTexto 8">
            <a:extLst>
              <a:ext uri="{FF2B5EF4-FFF2-40B4-BE49-F238E27FC236}">
                <a16:creationId xmlns:a16="http://schemas.microsoft.com/office/drawing/2014/main" id="{380FF16B-4570-5669-1871-58731A8AC273}"/>
              </a:ext>
            </a:extLst>
          </p:cNvPr>
          <p:cNvSpPr txBox="1"/>
          <p:nvPr/>
        </p:nvSpPr>
        <p:spPr>
          <a:xfrm>
            <a:off x="5939885" y="2793481"/>
            <a:ext cx="2805159" cy="253916"/>
          </a:xfrm>
          <a:prstGeom prst="rect">
            <a:avLst/>
          </a:prstGeom>
          <a:noFill/>
        </p:spPr>
        <p:txBody>
          <a:bodyPr wrap="square">
            <a:spAutoFit/>
          </a:bodyPr>
          <a:lstStyle/>
          <a:p>
            <a:pPr algn="ctr"/>
            <a:r>
              <a:rPr lang="pt-BR" sz="1050" dirty="0">
                <a:latin typeface="Bahnschrift" panose="020B0502040204020203" pitchFamily="34" charset="0"/>
                <a:cs typeface="Aharoni" panose="02010803020104030203" pitchFamily="2" charset="-79"/>
              </a:rPr>
              <a:t>Qual parâmetro é utilizado na conferência?</a:t>
            </a:r>
          </a:p>
        </p:txBody>
      </p:sp>
      <p:sp>
        <p:nvSpPr>
          <p:cNvPr id="11" name="CaixaDeTexto 10">
            <a:extLst>
              <a:ext uri="{FF2B5EF4-FFF2-40B4-BE49-F238E27FC236}">
                <a16:creationId xmlns:a16="http://schemas.microsoft.com/office/drawing/2014/main" id="{C0E58AC2-5F66-954C-B66C-160372F59D52}"/>
              </a:ext>
            </a:extLst>
          </p:cNvPr>
          <p:cNvSpPr txBox="1"/>
          <p:nvPr/>
        </p:nvSpPr>
        <p:spPr>
          <a:xfrm>
            <a:off x="6995407" y="869446"/>
            <a:ext cx="2259563" cy="577081"/>
          </a:xfrm>
          <a:prstGeom prst="rect">
            <a:avLst/>
          </a:prstGeom>
          <a:noFill/>
        </p:spPr>
        <p:txBody>
          <a:bodyPr wrap="square">
            <a:spAutoFit/>
          </a:bodyPr>
          <a:lstStyle/>
          <a:p>
            <a:pPr algn="ctr"/>
            <a:r>
              <a:rPr lang="pt-BR" sz="1050" dirty="0">
                <a:latin typeface="Bahnschrift" panose="020B0502040204020203" pitchFamily="34" charset="0"/>
                <a:cs typeface="Aharoni" panose="02010803020104030203" pitchFamily="2" charset="-79"/>
              </a:rPr>
              <a:t>Existem tomadas de providências quando há ocorrência de descumprimento?</a:t>
            </a:r>
          </a:p>
        </p:txBody>
      </p:sp>
      <p:pic>
        <p:nvPicPr>
          <p:cNvPr id="12" name="Picture 4" descr="Coelho na horta | Vetor Grátis">
            <a:extLst>
              <a:ext uri="{FF2B5EF4-FFF2-40B4-BE49-F238E27FC236}">
                <a16:creationId xmlns:a16="http://schemas.microsoft.com/office/drawing/2014/main" id="{822AF837-1682-0A27-A18A-B007B0013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26" y="98249"/>
            <a:ext cx="5002148" cy="5002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0-#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1+#ppt_w/2"/>
                                          </p:val>
                                        </p:tav>
                                        <p:tav tm="100000">
                                          <p:val>
                                            <p:strVal val="#ppt_x"/>
                                          </p:val>
                                        </p:tav>
                                      </p:tavLst>
                                    </p:anim>
                                    <p:anim calcmode="lin" valueType="num">
                                      <p:cBhvr additive="base">
                                        <p:cTn id="6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1+#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3000" fill="hold"/>
                                        <p:tgtEl>
                                          <p:spTgt spid="12"/>
                                        </p:tgtEl>
                                        <p:attrNameLst>
                                          <p:attrName>ppt_w</p:attrName>
                                        </p:attrNameLst>
                                      </p:cBhvr>
                                      <p:tavLst>
                                        <p:tav tm="0">
                                          <p:val>
                                            <p:fltVal val="0"/>
                                          </p:val>
                                        </p:tav>
                                        <p:tav tm="100000">
                                          <p:val>
                                            <p:strVal val="#ppt_w"/>
                                          </p:val>
                                        </p:tav>
                                      </p:tavLst>
                                    </p:anim>
                                    <p:anim calcmode="lin" valueType="num">
                                      <p:cBhvr>
                                        <p:cTn id="79" dur="3000" fill="hold"/>
                                        <p:tgtEl>
                                          <p:spTgt spid="12"/>
                                        </p:tgtEl>
                                        <p:attrNameLst>
                                          <p:attrName>ppt_h</p:attrName>
                                        </p:attrNameLst>
                                      </p:cBhvr>
                                      <p:tavLst>
                                        <p:tav tm="0">
                                          <p:val>
                                            <p:fltVal val="0"/>
                                          </p:val>
                                        </p:tav>
                                        <p:tav tm="100000">
                                          <p:val>
                                            <p:strVal val="#ppt_h"/>
                                          </p:val>
                                        </p:tav>
                                      </p:tavLst>
                                    </p:anim>
                                    <p:animEffect transition="in" filter="fade">
                                      <p:cBhvr>
                                        <p:cTn id="8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3" grpId="0"/>
      <p:bldP spid="5" grpId="0"/>
      <p:bldP spid="7"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2657429" y="2206005"/>
            <a:ext cx="2972991" cy="2722960"/>
          </a:xfrm>
          <a:custGeom>
            <a:avLst/>
            <a:gdLst>
              <a:gd name="T0" fmla="*/ 843 w 1041"/>
              <a:gd name="T1" fmla="*/ 795 h 953"/>
              <a:gd name="T2" fmla="*/ 712 w 1041"/>
              <a:gd name="T3" fmla="*/ 799 h 953"/>
              <a:gd name="T4" fmla="*/ 323 w 1041"/>
              <a:gd name="T5" fmla="*/ 366 h 953"/>
              <a:gd name="T6" fmla="*/ 423 w 1041"/>
              <a:gd name="T7" fmla="*/ 366 h 953"/>
              <a:gd name="T8" fmla="*/ 212 w 1041"/>
              <a:gd name="T9" fmla="*/ 0 h 953"/>
              <a:gd name="T10" fmla="*/ 0 w 1041"/>
              <a:gd name="T11" fmla="*/ 366 h 953"/>
              <a:gd name="T12" fmla="*/ 101 w 1041"/>
              <a:gd name="T13" fmla="*/ 366 h 953"/>
              <a:gd name="T14" fmla="*/ 754 w 1041"/>
              <a:gd name="T15" fmla="*/ 895 h 953"/>
              <a:gd name="T16" fmla="*/ 863 w 1041"/>
              <a:gd name="T17" fmla="*/ 863 h 953"/>
              <a:gd name="T18" fmla="*/ 946 w 1041"/>
              <a:gd name="T19" fmla="*/ 817 h 953"/>
              <a:gd name="T20" fmla="*/ 1001 w 1041"/>
              <a:gd name="T21" fmla="*/ 771 h 953"/>
              <a:gd name="T22" fmla="*/ 1041 w 1041"/>
              <a:gd name="T23" fmla="*/ 725 h 953"/>
              <a:gd name="T24" fmla="*/ 843 w 1041"/>
              <a:gd name="T25" fmla="*/ 795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 h="953">
                <a:moveTo>
                  <a:pt x="843" y="795"/>
                </a:moveTo>
                <a:cubicBezTo>
                  <a:pt x="801" y="802"/>
                  <a:pt x="712" y="799"/>
                  <a:pt x="712" y="799"/>
                </a:cubicBezTo>
                <a:cubicBezTo>
                  <a:pt x="481" y="775"/>
                  <a:pt x="327" y="590"/>
                  <a:pt x="323" y="366"/>
                </a:cubicBezTo>
                <a:cubicBezTo>
                  <a:pt x="423" y="366"/>
                  <a:pt x="423" y="366"/>
                  <a:pt x="423" y="366"/>
                </a:cubicBezTo>
                <a:cubicBezTo>
                  <a:pt x="212" y="0"/>
                  <a:pt x="212" y="0"/>
                  <a:pt x="212" y="0"/>
                </a:cubicBezTo>
                <a:cubicBezTo>
                  <a:pt x="0" y="366"/>
                  <a:pt x="0" y="366"/>
                  <a:pt x="0" y="366"/>
                </a:cubicBezTo>
                <a:cubicBezTo>
                  <a:pt x="101" y="366"/>
                  <a:pt x="101" y="366"/>
                  <a:pt x="101" y="366"/>
                </a:cubicBezTo>
                <a:cubicBezTo>
                  <a:pt x="132" y="679"/>
                  <a:pt x="408" y="953"/>
                  <a:pt x="754" y="895"/>
                </a:cubicBezTo>
                <a:cubicBezTo>
                  <a:pt x="795" y="888"/>
                  <a:pt x="831" y="876"/>
                  <a:pt x="863" y="863"/>
                </a:cubicBezTo>
                <a:cubicBezTo>
                  <a:pt x="895" y="849"/>
                  <a:pt x="923" y="833"/>
                  <a:pt x="946" y="817"/>
                </a:cubicBezTo>
                <a:cubicBezTo>
                  <a:pt x="969" y="801"/>
                  <a:pt x="987" y="785"/>
                  <a:pt x="1001" y="771"/>
                </a:cubicBezTo>
                <a:cubicBezTo>
                  <a:pt x="1015" y="757"/>
                  <a:pt x="1029" y="741"/>
                  <a:pt x="1041" y="725"/>
                </a:cubicBezTo>
                <a:cubicBezTo>
                  <a:pt x="979" y="759"/>
                  <a:pt x="913" y="784"/>
                  <a:pt x="843" y="79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3586116" y="1305892"/>
            <a:ext cx="2971800" cy="2722960"/>
          </a:xfrm>
          <a:custGeom>
            <a:avLst/>
            <a:gdLst>
              <a:gd name="T0" fmla="*/ 198 w 1041"/>
              <a:gd name="T1" fmla="*/ 158 h 953"/>
              <a:gd name="T2" fmla="*/ 329 w 1041"/>
              <a:gd name="T3" fmla="*/ 155 h 953"/>
              <a:gd name="T4" fmla="*/ 718 w 1041"/>
              <a:gd name="T5" fmla="*/ 587 h 953"/>
              <a:gd name="T6" fmla="*/ 618 w 1041"/>
              <a:gd name="T7" fmla="*/ 587 h 953"/>
              <a:gd name="T8" fmla="*/ 829 w 1041"/>
              <a:gd name="T9" fmla="*/ 953 h 953"/>
              <a:gd name="T10" fmla="*/ 1041 w 1041"/>
              <a:gd name="T11" fmla="*/ 587 h 953"/>
              <a:gd name="T12" fmla="*/ 940 w 1041"/>
              <a:gd name="T13" fmla="*/ 587 h 953"/>
              <a:gd name="T14" fmla="*/ 287 w 1041"/>
              <a:gd name="T15" fmla="*/ 58 h 953"/>
              <a:gd name="T16" fmla="*/ 178 w 1041"/>
              <a:gd name="T17" fmla="*/ 90 h 953"/>
              <a:gd name="T18" fmla="*/ 95 w 1041"/>
              <a:gd name="T19" fmla="*/ 136 h 953"/>
              <a:gd name="T20" fmla="*/ 40 w 1041"/>
              <a:gd name="T21" fmla="*/ 182 h 953"/>
              <a:gd name="T22" fmla="*/ 0 w 1041"/>
              <a:gd name="T23" fmla="*/ 228 h 953"/>
              <a:gd name="T24" fmla="*/ 198 w 1041"/>
              <a:gd name="T25" fmla="*/ 15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 h="953">
                <a:moveTo>
                  <a:pt x="198" y="158"/>
                </a:moveTo>
                <a:cubicBezTo>
                  <a:pt x="240" y="151"/>
                  <a:pt x="329" y="154"/>
                  <a:pt x="329" y="155"/>
                </a:cubicBezTo>
                <a:cubicBezTo>
                  <a:pt x="560" y="178"/>
                  <a:pt x="714" y="363"/>
                  <a:pt x="718" y="587"/>
                </a:cubicBezTo>
                <a:cubicBezTo>
                  <a:pt x="618" y="587"/>
                  <a:pt x="618" y="587"/>
                  <a:pt x="618" y="587"/>
                </a:cubicBezTo>
                <a:cubicBezTo>
                  <a:pt x="829" y="953"/>
                  <a:pt x="829" y="953"/>
                  <a:pt x="829" y="953"/>
                </a:cubicBezTo>
                <a:cubicBezTo>
                  <a:pt x="1041" y="587"/>
                  <a:pt x="1041" y="587"/>
                  <a:pt x="1041" y="587"/>
                </a:cubicBezTo>
                <a:cubicBezTo>
                  <a:pt x="940" y="587"/>
                  <a:pt x="940" y="587"/>
                  <a:pt x="940" y="587"/>
                </a:cubicBezTo>
                <a:cubicBezTo>
                  <a:pt x="909" y="274"/>
                  <a:pt x="633" y="0"/>
                  <a:pt x="287" y="58"/>
                </a:cubicBezTo>
                <a:cubicBezTo>
                  <a:pt x="246" y="65"/>
                  <a:pt x="210" y="77"/>
                  <a:pt x="178" y="90"/>
                </a:cubicBezTo>
                <a:cubicBezTo>
                  <a:pt x="146" y="104"/>
                  <a:pt x="118" y="120"/>
                  <a:pt x="95" y="136"/>
                </a:cubicBezTo>
                <a:cubicBezTo>
                  <a:pt x="72" y="152"/>
                  <a:pt x="54" y="168"/>
                  <a:pt x="40" y="182"/>
                </a:cubicBezTo>
                <a:cubicBezTo>
                  <a:pt x="26" y="196"/>
                  <a:pt x="12" y="212"/>
                  <a:pt x="0" y="228"/>
                </a:cubicBezTo>
                <a:cubicBezTo>
                  <a:pt x="62" y="194"/>
                  <a:pt x="128" y="169"/>
                  <a:pt x="198" y="15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 name="CaixaDeTexto 1">
            <a:extLst>
              <a:ext uri="{FF2B5EF4-FFF2-40B4-BE49-F238E27FC236}">
                <a16:creationId xmlns:a16="http://schemas.microsoft.com/office/drawing/2014/main" id="{687AD641-7E19-234F-BD17-BBC05FFE57E1}"/>
              </a:ext>
            </a:extLst>
          </p:cNvPr>
          <p:cNvSpPr txBox="1"/>
          <p:nvPr/>
        </p:nvSpPr>
        <p:spPr>
          <a:xfrm>
            <a:off x="116015" y="189242"/>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4" name="CaixaDeTexto 3">
            <a:extLst>
              <a:ext uri="{FF2B5EF4-FFF2-40B4-BE49-F238E27FC236}">
                <a16:creationId xmlns:a16="http://schemas.microsoft.com/office/drawing/2014/main" id="{C610E2C5-37D4-A78D-5B8E-B7AE9C444C8A}"/>
              </a:ext>
            </a:extLst>
          </p:cNvPr>
          <p:cNvSpPr txBox="1"/>
          <p:nvPr/>
        </p:nvSpPr>
        <p:spPr>
          <a:xfrm>
            <a:off x="2657429" y="858224"/>
            <a:ext cx="4570890" cy="300082"/>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Art. 140. O </a:t>
            </a:r>
            <a:r>
              <a:rPr lang="pt-BR" sz="1350" b="1" dirty="0">
                <a:latin typeface="Arial" panose="020B0604020202020204" pitchFamily="34" charset="0"/>
                <a:cs typeface="Arial" panose="020B0604020202020204" pitchFamily="34" charset="0"/>
              </a:rPr>
              <a:t>OBJETO</a:t>
            </a:r>
            <a:r>
              <a:rPr lang="pt-BR" sz="1350" dirty="0">
                <a:latin typeface="Arial" panose="020B0604020202020204" pitchFamily="34" charset="0"/>
                <a:cs typeface="Arial" panose="020B0604020202020204" pitchFamily="34" charset="0"/>
              </a:rPr>
              <a:t> do contrato será recebido:</a:t>
            </a:r>
          </a:p>
        </p:txBody>
      </p:sp>
      <p:sp>
        <p:nvSpPr>
          <p:cNvPr id="12" name="CaixaDeTexto 11">
            <a:extLst>
              <a:ext uri="{FF2B5EF4-FFF2-40B4-BE49-F238E27FC236}">
                <a16:creationId xmlns:a16="http://schemas.microsoft.com/office/drawing/2014/main" id="{5AB2C565-A09C-144B-F721-531E1EED03E0}"/>
              </a:ext>
            </a:extLst>
          </p:cNvPr>
          <p:cNvSpPr txBox="1"/>
          <p:nvPr/>
        </p:nvSpPr>
        <p:spPr>
          <a:xfrm>
            <a:off x="3813579" y="2667372"/>
            <a:ext cx="1520393" cy="923330"/>
          </a:xfrm>
          <a:prstGeom prst="rect">
            <a:avLst/>
          </a:prstGeom>
          <a:noFill/>
        </p:spPr>
        <p:txBody>
          <a:bodyPr wrap="square">
            <a:spAutoFit/>
          </a:bodyPr>
          <a:lstStyle/>
          <a:p>
            <a:pPr algn="ctr"/>
            <a:r>
              <a:rPr lang="pt-BR" sz="1350" dirty="0">
                <a:latin typeface="Arial" panose="020B0604020202020204" pitchFamily="34" charset="0"/>
                <a:cs typeface="Arial" panose="020B0604020202020204" pitchFamily="34" charset="0"/>
              </a:rPr>
              <a:t>I - em se tratando de </a:t>
            </a:r>
            <a:r>
              <a:rPr lang="pt-BR" sz="1350" b="1" dirty="0">
                <a:solidFill>
                  <a:srgbClr val="0070C0"/>
                </a:solidFill>
                <a:latin typeface="Arial" panose="020B0604020202020204" pitchFamily="34" charset="0"/>
                <a:cs typeface="Arial" panose="020B0604020202020204" pitchFamily="34" charset="0"/>
              </a:rPr>
              <a:t>OBRAS E SERVIÇOS</a:t>
            </a:r>
            <a:r>
              <a:rPr lang="pt-BR" sz="1350" dirty="0">
                <a:latin typeface="Arial" panose="020B0604020202020204" pitchFamily="34" charset="0"/>
                <a:cs typeface="Arial" panose="020B0604020202020204" pitchFamily="34" charset="0"/>
              </a:rPr>
              <a:t>:</a:t>
            </a:r>
          </a:p>
        </p:txBody>
      </p:sp>
      <p:sp>
        <p:nvSpPr>
          <p:cNvPr id="14" name="CaixaDeTexto 13">
            <a:extLst>
              <a:ext uri="{FF2B5EF4-FFF2-40B4-BE49-F238E27FC236}">
                <a16:creationId xmlns:a16="http://schemas.microsoft.com/office/drawing/2014/main" id="{41F1402F-D4E2-4245-D201-1D0B415BE2AA}"/>
              </a:ext>
            </a:extLst>
          </p:cNvPr>
          <p:cNvSpPr txBox="1"/>
          <p:nvPr/>
        </p:nvSpPr>
        <p:spPr>
          <a:xfrm>
            <a:off x="-245938" y="2297609"/>
            <a:ext cx="3187639" cy="1754326"/>
          </a:xfrm>
          <a:prstGeom prst="rect">
            <a:avLst/>
          </a:prstGeom>
          <a:noFill/>
        </p:spPr>
        <p:txBody>
          <a:bodyPr wrap="square">
            <a:spAutoFit/>
          </a:bodyPr>
          <a:lstStyle/>
          <a:p>
            <a:pPr marL="675085" indent="-342900">
              <a:buAutoNum type="alphaLcParenR"/>
            </a:pPr>
            <a:r>
              <a:rPr lang="pt-BR" sz="1350" b="1" dirty="0">
                <a:solidFill>
                  <a:srgbClr val="0070C0"/>
                </a:solidFill>
                <a:latin typeface="Arial" panose="020B0604020202020204" pitchFamily="34" charset="0"/>
                <a:cs typeface="Arial" panose="020B0604020202020204" pitchFamily="34" charset="0"/>
              </a:rPr>
              <a:t>PROVISORIAMENTE, PELO RESPONSÁVEL POR SEU ACOMPANHAMENTO E FISCALIZAÇÃO</a:t>
            </a:r>
            <a:r>
              <a:rPr lang="pt-BR" sz="1350" dirty="0">
                <a:latin typeface="Arial" panose="020B0604020202020204" pitchFamily="34" charset="0"/>
                <a:cs typeface="Arial" panose="020B0604020202020204" pitchFamily="34" charset="0"/>
              </a:rPr>
              <a:t>, mediante </a:t>
            </a:r>
            <a:r>
              <a:rPr lang="pt-BR" sz="1350" b="1" dirty="0">
                <a:solidFill>
                  <a:srgbClr val="FF0000"/>
                </a:solidFill>
                <a:latin typeface="Arial" panose="020B0604020202020204" pitchFamily="34" charset="0"/>
                <a:cs typeface="Arial" panose="020B0604020202020204" pitchFamily="34" charset="0"/>
              </a:rPr>
              <a:t>TERMO DETALHADO</a:t>
            </a:r>
            <a:r>
              <a:rPr lang="pt-BR" sz="1350" dirty="0">
                <a:latin typeface="Arial" panose="020B0604020202020204" pitchFamily="34" charset="0"/>
                <a:cs typeface="Arial" panose="020B0604020202020204" pitchFamily="34" charset="0"/>
              </a:rPr>
              <a:t>, quando verificado o cumprimento das exigências de caráter técnico;</a:t>
            </a:r>
          </a:p>
        </p:txBody>
      </p:sp>
      <p:sp>
        <p:nvSpPr>
          <p:cNvPr id="16" name="CaixaDeTexto 15">
            <a:extLst>
              <a:ext uri="{FF2B5EF4-FFF2-40B4-BE49-F238E27FC236}">
                <a16:creationId xmlns:a16="http://schemas.microsoft.com/office/drawing/2014/main" id="{A1A2F651-101A-AC89-5036-3BE942987643}"/>
              </a:ext>
            </a:extLst>
          </p:cNvPr>
          <p:cNvSpPr txBox="1"/>
          <p:nvPr/>
        </p:nvSpPr>
        <p:spPr>
          <a:xfrm>
            <a:off x="6000703" y="2066776"/>
            <a:ext cx="2971800" cy="1962076"/>
          </a:xfrm>
          <a:prstGeom prst="rect">
            <a:avLst/>
          </a:prstGeom>
          <a:noFill/>
        </p:spPr>
        <p:txBody>
          <a:bodyPr wrap="square">
            <a:spAutoFit/>
          </a:bodyPr>
          <a:lstStyle/>
          <a:p>
            <a:pPr marL="332185" algn="r"/>
            <a:r>
              <a:rPr lang="pt-BR" sz="1350" dirty="0">
                <a:latin typeface="Arial" panose="020B0604020202020204" pitchFamily="34" charset="0"/>
                <a:cs typeface="Arial" panose="020B0604020202020204" pitchFamily="34" charset="0"/>
              </a:rPr>
              <a:t>b) </a:t>
            </a:r>
            <a:r>
              <a:rPr lang="pt-BR" sz="1350" b="1" dirty="0">
                <a:solidFill>
                  <a:srgbClr val="0070C0"/>
                </a:solidFill>
                <a:latin typeface="Arial" panose="020B0604020202020204" pitchFamily="34" charset="0"/>
                <a:cs typeface="Arial" panose="020B0604020202020204" pitchFamily="34" charset="0"/>
              </a:rPr>
              <a:t>DEFINITIVAMENTE, POR SERVIDOR OU COMISSÃO DESIGNADA PELA AUTORIDADE COMPETENTE</a:t>
            </a:r>
            <a:r>
              <a:rPr lang="pt-BR" sz="1350" dirty="0">
                <a:latin typeface="Arial" panose="020B0604020202020204" pitchFamily="34" charset="0"/>
                <a:cs typeface="Arial" panose="020B0604020202020204" pitchFamily="34" charset="0"/>
              </a:rPr>
              <a:t>, mediante </a:t>
            </a:r>
            <a:r>
              <a:rPr lang="pt-BR" sz="1350" b="1" dirty="0">
                <a:solidFill>
                  <a:srgbClr val="FF0000"/>
                </a:solidFill>
                <a:latin typeface="Arial" panose="020B0604020202020204" pitchFamily="34" charset="0"/>
                <a:cs typeface="Arial" panose="020B0604020202020204" pitchFamily="34" charset="0"/>
              </a:rPr>
              <a:t>TERMO DETALHADO</a:t>
            </a:r>
            <a:r>
              <a:rPr lang="pt-BR" sz="1350" b="1" dirty="0">
                <a:latin typeface="Arial" panose="020B0604020202020204" pitchFamily="34" charset="0"/>
                <a:cs typeface="Arial" panose="020B0604020202020204" pitchFamily="34" charset="0"/>
              </a:rPr>
              <a:t> QUE COMPROVE O ATENDIMENTO DAS EXIGÊNCIAS CONTRATUAIS</a:t>
            </a:r>
            <a:r>
              <a:rPr lang="pt-BR" sz="1350" dirty="0">
                <a:latin typeface="Arial" panose="020B0604020202020204" pitchFamily="34" charset="0"/>
                <a:cs typeface="Arial" panose="020B0604020202020204" pitchFamily="34" charset="0"/>
              </a:rPr>
              <a:t>;</a:t>
            </a:r>
            <a:endParaRPr lang="pt-BR" sz="13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0307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7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7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67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7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4" grpId="0"/>
          <p:bldP spid="1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394706" y="2256238"/>
            <a:ext cx="2189560" cy="1534715"/>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noEditPoints="1"/>
          </p:cNvSpPr>
          <p:nvPr/>
        </p:nvSpPr>
        <p:spPr bwMode="auto">
          <a:xfrm>
            <a:off x="489637" y="2643786"/>
            <a:ext cx="1484710" cy="759619"/>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3273041" y="2256237"/>
            <a:ext cx="2187179" cy="1534715"/>
          </a:xfrm>
          <a:custGeom>
            <a:avLst/>
            <a:gdLst>
              <a:gd name="T0" fmla="*/ 752 w 766"/>
              <a:gd name="T1" fmla="*/ 244 h 537"/>
              <a:gd name="T2" fmla="*/ 528 w 766"/>
              <a:gd name="T3" fmla="*/ 17 h 537"/>
              <a:gd name="T4" fmla="*/ 475 w 766"/>
              <a:gd name="T5" fmla="*/ 14 h 537"/>
              <a:gd name="T6" fmla="*/ 473 w 766"/>
              <a:gd name="T7" fmla="*/ 69 h 537"/>
              <a:gd name="T8" fmla="*/ 494 w 766"/>
              <a:gd name="T9" fmla="*/ 91 h 537"/>
              <a:gd name="T10" fmla="*/ 26 w 766"/>
              <a:gd name="T11" fmla="*/ 91 h 537"/>
              <a:gd name="T12" fmla="*/ 12 w 766"/>
              <a:gd name="T13" fmla="*/ 124 h 537"/>
              <a:gd name="T14" fmla="*/ 131 w 766"/>
              <a:gd name="T15" fmla="*/ 244 h 537"/>
              <a:gd name="T16" fmla="*/ 131 w 766"/>
              <a:gd name="T17" fmla="*/ 297 h 537"/>
              <a:gd name="T18" fmla="*/ 12 w 766"/>
              <a:gd name="T19" fmla="*/ 417 h 537"/>
              <a:gd name="T20" fmla="*/ 26 w 766"/>
              <a:gd name="T21" fmla="*/ 451 h 537"/>
              <a:gd name="T22" fmla="*/ 494 w 766"/>
              <a:gd name="T23" fmla="*/ 451 h 537"/>
              <a:gd name="T24" fmla="*/ 473 w 766"/>
              <a:gd name="T25" fmla="*/ 471 h 537"/>
              <a:gd name="T26" fmla="*/ 473 w 766"/>
              <a:gd name="T27" fmla="*/ 526 h 537"/>
              <a:gd name="T28" fmla="*/ 500 w 766"/>
              <a:gd name="T29" fmla="*/ 537 h 537"/>
              <a:gd name="T30" fmla="*/ 527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8" y="17"/>
                  <a:pt x="528" y="17"/>
                  <a:pt x="528" y="17"/>
                </a:cubicBezTo>
                <a:cubicBezTo>
                  <a:pt x="513" y="2"/>
                  <a:pt x="490" y="0"/>
                  <a:pt x="475" y="14"/>
                </a:cubicBezTo>
                <a:cubicBezTo>
                  <a:pt x="458" y="28"/>
                  <a:pt x="457" y="54"/>
                  <a:pt x="473" y="69"/>
                </a:cubicBezTo>
                <a:cubicBezTo>
                  <a:pt x="494" y="91"/>
                  <a:pt x="494" y="91"/>
                  <a:pt x="494" y="91"/>
                </a:cubicBezTo>
                <a:cubicBezTo>
                  <a:pt x="26" y="91"/>
                  <a:pt x="26" y="91"/>
                  <a:pt x="26" y="91"/>
                </a:cubicBezTo>
                <a:cubicBezTo>
                  <a:pt x="9" y="91"/>
                  <a:pt x="0" y="112"/>
                  <a:pt x="12" y="124"/>
                </a:cubicBezTo>
                <a:cubicBezTo>
                  <a:pt x="131" y="244"/>
                  <a:pt x="131" y="244"/>
                  <a:pt x="131" y="244"/>
                </a:cubicBezTo>
                <a:cubicBezTo>
                  <a:pt x="145" y="259"/>
                  <a:pt x="145" y="283"/>
                  <a:pt x="131" y="297"/>
                </a:cubicBezTo>
                <a:cubicBezTo>
                  <a:pt x="12" y="417"/>
                  <a:pt x="12" y="417"/>
                  <a:pt x="12" y="417"/>
                </a:cubicBezTo>
                <a:cubicBezTo>
                  <a:pt x="0" y="430"/>
                  <a:pt x="9" y="451"/>
                  <a:pt x="26" y="451"/>
                </a:cubicBezTo>
                <a:cubicBezTo>
                  <a:pt x="494" y="451"/>
                  <a:pt x="494" y="451"/>
                  <a:pt x="494" y="451"/>
                </a:cubicBezTo>
                <a:cubicBezTo>
                  <a:pt x="473" y="471"/>
                  <a:pt x="473" y="471"/>
                  <a:pt x="473" y="471"/>
                </a:cubicBezTo>
                <a:cubicBezTo>
                  <a:pt x="459" y="486"/>
                  <a:pt x="458" y="512"/>
                  <a:pt x="473" y="526"/>
                </a:cubicBezTo>
                <a:cubicBezTo>
                  <a:pt x="481" y="533"/>
                  <a:pt x="490" y="537"/>
                  <a:pt x="500" y="537"/>
                </a:cubicBezTo>
                <a:cubicBezTo>
                  <a:pt x="509" y="537"/>
                  <a:pt x="519" y="533"/>
                  <a:pt x="527" y="526"/>
                </a:cubicBezTo>
                <a:cubicBezTo>
                  <a:pt x="752" y="297"/>
                  <a:pt x="752" y="297"/>
                  <a:pt x="752" y="297"/>
                </a:cubicBezTo>
                <a:cubicBezTo>
                  <a:pt x="766" y="283"/>
                  <a:pt x="766" y="259"/>
                  <a:pt x="752" y="244"/>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noEditPoints="1"/>
          </p:cNvSpPr>
          <p:nvPr/>
        </p:nvSpPr>
        <p:spPr bwMode="auto">
          <a:xfrm>
            <a:off x="2473218" y="2643786"/>
            <a:ext cx="1481138" cy="759619"/>
          </a:xfrm>
          <a:custGeom>
            <a:avLst/>
            <a:gdLst>
              <a:gd name="T0" fmla="*/ 519 w 519"/>
              <a:gd name="T1" fmla="*/ 255 h 266"/>
              <a:gd name="T2" fmla="*/ 493 w 519"/>
              <a:gd name="T3" fmla="*/ 266 h 266"/>
              <a:gd name="T4" fmla="*/ 519 w 519"/>
              <a:gd name="T5" fmla="*/ 255 h 266"/>
              <a:gd name="T6" fmla="*/ 519 w 519"/>
              <a:gd name="T7" fmla="*/ 255 h 266"/>
              <a:gd name="T8" fmla="*/ 519 w 519"/>
              <a:gd name="T9" fmla="*/ 255 h 266"/>
              <a:gd name="T10" fmla="*/ 519 w 519"/>
              <a:gd name="T11" fmla="*/ 255 h 266"/>
              <a:gd name="T12" fmla="*/ 519 w 519"/>
              <a:gd name="T13" fmla="*/ 255 h 266"/>
              <a:gd name="T14" fmla="*/ 519 w 519"/>
              <a:gd name="T15" fmla="*/ 255 h 266"/>
              <a:gd name="T16" fmla="*/ 519 w 519"/>
              <a:gd name="T17" fmla="*/ 255 h 266"/>
              <a:gd name="T18" fmla="*/ 455 w 519"/>
              <a:gd name="T19" fmla="*/ 228 h 266"/>
              <a:gd name="T20" fmla="*/ 465 w 519"/>
              <a:gd name="T21" fmla="*/ 255 h 266"/>
              <a:gd name="T22" fmla="*/ 455 w 519"/>
              <a:gd name="T23" fmla="*/ 228 h 266"/>
              <a:gd name="T24" fmla="*/ 487 w 519"/>
              <a:gd name="T25" fmla="*/ 180 h 266"/>
              <a:gd name="T26" fmla="*/ 487 w 519"/>
              <a:gd name="T27" fmla="*/ 180 h 266"/>
              <a:gd name="T28" fmla="*/ 466 w 519"/>
              <a:gd name="T29" fmla="*/ 200 h 266"/>
              <a:gd name="T30" fmla="*/ 466 w 519"/>
              <a:gd name="T31" fmla="*/ 200 h 266"/>
              <a:gd name="T32" fmla="*/ 466 w 519"/>
              <a:gd name="T33" fmla="*/ 200 h 266"/>
              <a:gd name="T34" fmla="*/ 487 w 519"/>
              <a:gd name="T35" fmla="*/ 180 h 266"/>
              <a:gd name="T36" fmla="*/ 0 w 519"/>
              <a:gd name="T37" fmla="*/ 160 h 266"/>
              <a:gd name="T38" fmla="*/ 15 w 519"/>
              <a:gd name="T39" fmla="*/ 179 h 266"/>
              <a:gd name="T40" fmla="*/ 0 w 519"/>
              <a:gd name="T41" fmla="*/ 160 h 266"/>
              <a:gd name="T42" fmla="*/ 134 w 519"/>
              <a:gd name="T43" fmla="*/ 0 h 266"/>
              <a:gd name="T44" fmla="*/ 134 w 519"/>
              <a:gd name="T45" fmla="*/ 0 h 266"/>
              <a:gd name="T46" fmla="*/ 124 w 519"/>
              <a:gd name="T47" fmla="*/ 26 h 266"/>
              <a:gd name="T48" fmla="*/ 64 w 519"/>
              <a:gd name="T49" fmla="*/ 86 h 266"/>
              <a:gd name="T50" fmla="*/ 124 w 519"/>
              <a:gd name="T51" fmla="*/ 26 h 266"/>
              <a:gd name="T52" fmla="*/ 134 w 519"/>
              <a:gd name="T5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9" h="266">
                <a:moveTo>
                  <a:pt x="519" y="255"/>
                </a:moveTo>
                <a:cubicBezTo>
                  <a:pt x="512" y="262"/>
                  <a:pt x="502" y="266"/>
                  <a:pt x="493" y="266"/>
                </a:cubicBezTo>
                <a:cubicBezTo>
                  <a:pt x="502" y="266"/>
                  <a:pt x="512" y="262"/>
                  <a:pt x="519" y="255"/>
                </a:cubicBezTo>
                <a:moveTo>
                  <a:pt x="519" y="255"/>
                </a:moveTo>
                <a:cubicBezTo>
                  <a:pt x="519" y="255"/>
                  <a:pt x="519" y="255"/>
                  <a:pt x="519" y="255"/>
                </a:cubicBezTo>
                <a:cubicBezTo>
                  <a:pt x="519" y="255"/>
                  <a:pt x="519" y="255"/>
                  <a:pt x="519" y="255"/>
                </a:cubicBezTo>
                <a:moveTo>
                  <a:pt x="519" y="255"/>
                </a:moveTo>
                <a:cubicBezTo>
                  <a:pt x="519" y="255"/>
                  <a:pt x="519" y="255"/>
                  <a:pt x="519" y="255"/>
                </a:cubicBezTo>
                <a:cubicBezTo>
                  <a:pt x="519" y="255"/>
                  <a:pt x="519" y="255"/>
                  <a:pt x="519" y="255"/>
                </a:cubicBezTo>
                <a:moveTo>
                  <a:pt x="455" y="228"/>
                </a:moveTo>
                <a:cubicBezTo>
                  <a:pt x="455" y="238"/>
                  <a:pt x="458" y="247"/>
                  <a:pt x="465" y="255"/>
                </a:cubicBezTo>
                <a:cubicBezTo>
                  <a:pt x="458" y="247"/>
                  <a:pt x="455" y="238"/>
                  <a:pt x="455" y="228"/>
                </a:cubicBezTo>
                <a:moveTo>
                  <a:pt x="487" y="180"/>
                </a:moveTo>
                <a:cubicBezTo>
                  <a:pt x="487" y="180"/>
                  <a:pt x="487" y="180"/>
                  <a:pt x="487" y="180"/>
                </a:cubicBezTo>
                <a:cubicBezTo>
                  <a:pt x="466" y="200"/>
                  <a:pt x="466" y="200"/>
                  <a:pt x="466" y="200"/>
                </a:cubicBezTo>
                <a:cubicBezTo>
                  <a:pt x="466" y="200"/>
                  <a:pt x="466" y="200"/>
                  <a:pt x="466" y="200"/>
                </a:cubicBezTo>
                <a:cubicBezTo>
                  <a:pt x="466" y="200"/>
                  <a:pt x="466" y="200"/>
                  <a:pt x="466" y="200"/>
                </a:cubicBezTo>
                <a:cubicBezTo>
                  <a:pt x="487" y="180"/>
                  <a:pt x="487" y="180"/>
                  <a:pt x="487" y="180"/>
                </a:cubicBezTo>
                <a:moveTo>
                  <a:pt x="0" y="160"/>
                </a:moveTo>
                <a:cubicBezTo>
                  <a:pt x="0" y="169"/>
                  <a:pt x="5" y="177"/>
                  <a:pt x="15" y="179"/>
                </a:cubicBezTo>
                <a:cubicBezTo>
                  <a:pt x="5" y="177"/>
                  <a:pt x="0" y="169"/>
                  <a:pt x="0" y="160"/>
                </a:cubicBezTo>
                <a:moveTo>
                  <a:pt x="134" y="0"/>
                </a:moveTo>
                <a:cubicBezTo>
                  <a:pt x="134" y="0"/>
                  <a:pt x="134" y="0"/>
                  <a:pt x="134" y="0"/>
                </a:cubicBezTo>
                <a:cubicBezTo>
                  <a:pt x="134" y="9"/>
                  <a:pt x="131" y="19"/>
                  <a:pt x="124" y="26"/>
                </a:cubicBezTo>
                <a:cubicBezTo>
                  <a:pt x="64" y="86"/>
                  <a:pt x="64" y="86"/>
                  <a:pt x="64" y="86"/>
                </a:cubicBezTo>
                <a:cubicBezTo>
                  <a:pt x="124" y="26"/>
                  <a:pt x="124" y="26"/>
                  <a:pt x="124" y="26"/>
                </a:cubicBezTo>
                <a:cubicBezTo>
                  <a:pt x="131" y="19"/>
                  <a:pt x="134" y="9"/>
                  <a:pt x="134" y="0"/>
                </a:cubicBezTo>
              </a:path>
            </a:pathLst>
          </a:custGeom>
          <a:solidFill>
            <a:srgbClr val="FFD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6148996" y="2212145"/>
            <a:ext cx="2185988" cy="1534715"/>
          </a:xfrm>
          <a:custGeom>
            <a:avLst/>
            <a:gdLst>
              <a:gd name="T0" fmla="*/ 752 w 766"/>
              <a:gd name="T1" fmla="*/ 244 h 537"/>
              <a:gd name="T2" fmla="*/ 527 w 766"/>
              <a:gd name="T3" fmla="*/ 17 h 537"/>
              <a:gd name="T4" fmla="*/ 474 w 766"/>
              <a:gd name="T5" fmla="*/ 14 h 537"/>
              <a:gd name="T6" fmla="*/ 472 w 766"/>
              <a:gd name="T7" fmla="*/ 69 h 537"/>
              <a:gd name="T8" fmla="*/ 493 w 766"/>
              <a:gd name="T9" fmla="*/ 91 h 537"/>
              <a:gd name="T10" fmla="*/ 26 w 766"/>
              <a:gd name="T11" fmla="*/ 91 h 537"/>
              <a:gd name="T12" fmla="*/ 12 w 766"/>
              <a:gd name="T13" fmla="*/ 124 h 537"/>
              <a:gd name="T14" fmla="*/ 130 w 766"/>
              <a:gd name="T15" fmla="*/ 244 h 537"/>
              <a:gd name="T16" fmla="*/ 130 w 766"/>
              <a:gd name="T17" fmla="*/ 297 h 537"/>
              <a:gd name="T18" fmla="*/ 12 w 766"/>
              <a:gd name="T19" fmla="*/ 417 h 537"/>
              <a:gd name="T20" fmla="*/ 26 w 766"/>
              <a:gd name="T21" fmla="*/ 451 h 537"/>
              <a:gd name="T22" fmla="*/ 493 w 766"/>
              <a:gd name="T23" fmla="*/ 451 h 537"/>
              <a:gd name="T24" fmla="*/ 473 w 766"/>
              <a:gd name="T25" fmla="*/ 471 h 537"/>
              <a:gd name="T26" fmla="*/ 473 w 766"/>
              <a:gd name="T27" fmla="*/ 526 h 537"/>
              <a:gd name="T28" fmla="*/ 499 w 766"/>
              <a:gd name="T29" fmla="*/ 537 h 537"/>
              <a:gd name="T30" fmla="*/ 526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7" y="17"/>
                  <a:pt x="527" y="17"/>
                  <a:pt x="527" y="17"/>
                </a:cubicBezTo>
                <a:cubicBezTo>
                  <a:pt x="513" y="2"/>
                  <a:pt x="490" y="0"/>
                  <a:pt x="474" y="14"/>
                </a:cubicBezTo>
                <a:cubicBezTo>
                  <a:pt x="458" y="28"/>
                  <a:pt x="457" y="54"/>
                  <a:pt x="472" y="69"/>
                </a:cubicBezTo>
                <a:cubicBezTo>
                  <a:pt x="493" y="91"/>
                  <a:pt x="493" y="91"/>
                  <a:pt x="493" y="91"/>
                </a:cubicBezTo>
                <a:cubicBezTo>
                  <a:pt x="26" y="91"/>
                  <a:pt x="26" y="91"/>
                  <a:pt x="26" y="91"/>
                </a:cubicBezTo>
                <a:cubicBezTo>
                  <a:pt x="8" y="91"/>
                  <a:pt x="0" y="112"/>
                  <a:pt x="12" y="124"/>
                </a:cubicBezTo>
                <a:cubicBezTo>
                  <a:pt x="130" y="244"/>
                  <a:pt x="130" y="244"/>
                  <a:pt x="130" y="244"/>
                </a:cubicBezTo>
                <a:cubicBezTo>
                  <a:pt x="145" y="259"/>
                  <a:pt x="145" y="283"/>
                  <a:pt x="130" y="297"/>
                </a:cubicBezTo>
                <a:cubicBezTo>
                  <a:pt x="12" y="417"/>
                  <a:pt x="12" y="417"/>
                  <a:pt x="12" y="417"/>
                </a:cubicBezTo>
                <a:cubicBezTo>
                  <a:pt x="0" y="430"/>
                  <a:pt x="8" y="451"/>
                  <a:pt x="26" y="451"/>
                </a:cubicBezTo>
                <a:cubicBezTo>
                  <a:pt x="493" y="451"/>
                  <a:pt x="493" y="451"/>
                  <a:pt x="493" y="451"/>
                </a:cubicBezTo>
                <a:cubicBezTo>
                  <a:pt x="473" y="471"/>
                  <a:pt x="473" y="471"/>
                  <a:pt x="473" y="471"/>
                </a:cubicBezTo>
                <a:cubicBezTo>
                  <a:pt x="458" y="486"/>
                  <a:pt x="458" y="512"/>
                  <a:pt x="473" y="526"/>
                </a:cubicBezTo>
                <a:cubicBezTo>
                  <a:pt x="480" y="533"/>
                  <a:pt x="490" y="537"/>
                  <a:pt x="499" y="537"/>
                </a:cubicBezTo>
                <a:cubicBezTo>
                  <a:pt x="509" y="537"/>
                  <a:pt x="519" y="533"/>
                  <a:pt x="526" y="526"/>
                </a:cubicBezTo>
                <a:cubicBezTo>
                  <a:pt x="752" y="297"/>
                  <a:pt x="752" y="297"/>
                  <a:pt x="752" y="297"/>
                </a:cubicBezTo>
                <a:cubicBezTo>
                  <a:pt x="766" y="283"/>
                  <a:pt x="766" y="259"/>
                  <a:pt x="752" y="244"/>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noEditPoints="1"/>
          </p:cNvSpPr>
          <p:nvPr/>
        </p:nvSpPr>
        <p:spPr bwMode="auto">
          <a:xfrm>
            <a:off x="4454418" y="2643786"/>
            <a:ext cx="1484710" cy="759619"/>
          </a:xfrm>
          <a:custGeom>
            <a:avLst/>
            <a:gdLst>
              <a:gd name="T0" fmla="*/ 520 w 520"/>
              <a:gd name="T1" fmla="*/ 255 h 266"/>
              <a:gd name="T2" fmla="*/ 493 w 520"/>
              <a:gd name="T3" fmla="*/ 266 h 266"/>
              <a:gd name="T4" fmla="*/ 520 w 520"/>
              <a:gd name="T5" fmla="*/ 255 h 266"/>
              <a:gd name="T6" fmla="*/ 456 w 520"/>
              <a:gd name="T7" fmla="*/ 228 h 266"/>
              <a:gd name="T8" fmla="*/ 466 w 520"/>
              <a:gd name="T9" fmla="*/ 255 h 266"/>
              <a:gd name="T10" fmla="*/ 456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6" y="228"/>
                </a:moveTo>
                <a:cubicBezTo>
                  <a:pt x="456" y="238"/>
                  <a:pt x="459" y="247"/>
                  <a:pt x="466" y="255"/>
                </a:cubicBezTo>
                <a:cubicBezTo>
                  <a:pt x="459" y="247"/>
                  <a:pt x="456" y="238"/>
                  <a:pt x="456"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noEditPoints="1"/>
          </p:cNvSpPr>
          <p:nvPr/>
        </p:nvSpPr>
        <p:spPr bwMode="auto">
          <a:xfrm>
            <a:off x="6438000" y="2643786"/>
            <a:ext cx="1484710" cy="759619"/>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 name="CaixaDeTexto 1">
            <a:extLst>
              <a:ext uri="{FF2B5EF4-FFF2-40B4-BE49-F238E27FC236}">
                <a16:creationId xmlns:a16="http://schemas.microsoft.com/office/drawing/2014/main" id="{ECC7CA87-C77E-22B6-63EE-60608B83CBD8}"/>
              </a:ext>
            </a:extLst>
          </p:cNvPr>
          <p:cNvSpPr txBox="1"/>
          <p:nvPr/>
        </p:nvSpPr>
        <p:spPr>
          <a:xfrm>
            <a:off x="-143429" y="119162"/>
            <a:ext cx="2510160" cy="380873"/>
          </a:xfrm>
          <a:prstGeom prst="rect">
            <a:avLst/>
          </a:prstGeom>
          <a:noFill/>
        </p:spPr>
        <p:txBody>
          <a:bodyPr wrap="square">
            <a:spAutoFit/>
          </a:bodyPr>
          <a:lstStyle/>
          <a:p>
            <a:pPr algn="ctr"/>
            <a:r>
              <a:rPr lang="pt-BR" sz="1875" b="1" dirty="0">
                <a:latin typeface="+mj-lt"/>
              </a:rPr>
              <a:t>Art. 90, </a:t>
            </a:r>
            <a:r>
              <a:rPr lang="pt-BR" sz="1875" dirty="0">
                <a:latin typeface="Arial" panose="020B0604020202020204" pitchFamily="34" charset="0"/>
              </a:rPr>
              <a:t>§ 3º, 4º: I, II</a:t>
            </a:r>
            <a:endParaRPr lang="pt-BR" sz="1875" b="1" dirty="0">
              <a:latin typeface="+mj-lt"/>
            </a:endParaRPr>
          </a:p>
        </p:txBody>
      </p:sp>
      <p:sp>
        <p:nvSpPr>
          <p:cNvPr id="18" name="CaixaDeTexto 17">
            <a:extLst>
              <a:ext uri="{FF2B5EF4-FFF2-40B4-BE49-F238E27FC236}">
                <a16:creationId xmlns:a16="http://schemas.microsoft.com/office/drawing/2014/main" id="{80F61F79-4206-E191-5993-8EC0CEE71F87}"/>
              </a:ext>
            </a:extLst>
          </p:cNvPr>
          <p:cNvSpPr txBox="1"/>
          <p:nvPr/>
        </p:nvSpPr>
        <p:spPr>
          <a:xfrm>
            <a:off x="-82497" y="565146"/>
            <a:ext cx="3120390" cy="1708160"/>
          </a:xfrm>
          <a:prstGeom prst="rect">
            <a:avLst/>
          </a:prstGeom>
          <a:noFill/>
        </p:spPr>
        <p:txBody>
          <a:bodyPr wrap="square">
            <a:spAutoFit/>
          </a:bodyPr>
          <a:lstStyle/>
          <a:p>
            <a:pPr algn="ctr"/>
            <a:r>
              <a:rPr lang="pt-BR" sz="1500" dirty="0">
                <a:latin typeface="Arial" panose="020B0604020202020204" pitchFamily="34" charset="0"/>
              </a:rPr>
              <a:t>Decorrido o </a:t>
            </a:r>
            <a:r>
              <a:rPr lang="pt-BR" sz="1500" b="1" dirty="0">
                <a:latin typeface="Arial" panose="020B0604020202020204" pitchFamily="34" charset="0"/>
              </a:rPr>
              <a:t>PRAZO DE VALIDADE DA PROPOSTA</a:t>
            </a:r>
            <a:r>
              <a:rPr lang="pt-BR" sz="1500" dirty="0">
                <a:latin typeface="Arial" panose="020B0604020202020204" pitchFamily="34" charset="0"/>
              </a:rPr>
              <a:t> indicado no edital </a:t>
            </a:r>
            <a:r>
              <a:rPr lang="pt-BR" sz="1500" b="1" dirty="0">
                <a:latin typeface="Arial" panose="020B0604020202020204" pitchFamily="34" charset="0"/>
              </a:rPr>
              <a:t>SEM CONVOCAÇÃO PARA A CONTRATAÇÃO</a:t>
            </a:r>
            <a:r>
              <a:rPr lang="pt-BR" sz="1500" dirty="0">
                <a:latin typeface="Arial" panose="020B0604020202020204" pitchFamily="34" charset="0"/>
              </a:rPr>
              <a:t>, ficarão os </a:t>
            </a:r>
            <a:r>
              <a:rPr lang="pt-BR" sz="1500" b="1" dirty="0">
                <a:latin typeface="Arial" panose="020B0604020202020204" pitchFamily="34" charset="0"/>
              </a:rPr>
              <a:t>LICITANTES LIBERADOS DOS COMPROMISSOS</a:t>
            </a:r>
            <a:r>
              <a:rPr lang="pt-BR" sz="1500" dirty="0">
                <a:latin typeface="Arial" panose="020B0604020202020204" pitchFamily="34" charset="0"/>
              </a:rPr>
              <a:t> assumidos;</a:t>
            </a:r>
            <a:endParaRPr lang="pt-BR" sz="1500" dirty="0"/>
          </a:p>
        </p:txBody>
      </p:sp>
      <p:pic>
        <p:nvPicPr>
          <p:cNvPr id="23" name="Imagem 22">
            <a:extLst>
              <a:ext uri="{FF2B5EF4-FFF2-40B4-BE49-F238E27FC236}">
                <a16:creationId xmlns:a16="http://schemas.microsoft.com/office/drawing/2014/main" id="{B5BDA206-ABB1-8EFA-E43D-C191223A2A91}"/>
              </a:ext>
            </a:extLst>
          </p:cNvPr>
          <p:cNvPicPr>
            <a:picLocks noChangeAspect="1"/>
          </p:cNvPicPr>
          <p:nvPr/>
        </p:nvPicPr>
        <p:blipFill rotWithShape="1">
          <a:blip r:embed="rId2"/>
          <a:srcRect l="7023" t="9460" r="6199" b="13595"/>
          <a:stretch/>
        </p:blipFill>
        <p:spPr>
          <a:xfrm>
            <a:off x="768112" y="2541621"/>
            <a:ext cx="1231073" cy="981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CaixaDeTexto 24">
            <a:extLst>
              <a:ext uri="{FF2B5EF4-FFF2-40B4-BE49-F238E27FC236}">
                <a16:creationId xmlns:a16="http://schemas.microsoft.com/office/drawing/2014/main" id="{B6021116-6877-D908-D754-10677ED7D497}"/>
              </a:ext>
            </a:extLst>
          </p:cNvPr>
          <p:cNvSpPr txBox="1"/>
          <p:nvPr/>
        </p:nvSpPr>
        <p:spPr>
          <a:xfrm>
            <a:off x="3067266" y="115978"/>
            <a:ext cx="5410841" cy="2169825"/>
          </a:xfrm>
          <a:prstGeom prst="rect">
            <a:avLst/>
          </a:prstGeom>
          <a:noFill/>
        </p:spPr>
        <p:txBody>
          <a:bodyPr wrap="square">
            <a:spAutoFit/>
          </a:bodyPr>
          <a:lstStyle/>
          <a:p>
            <a:pPr algn="ctr"/>
            <a:r>
              <a:rPr lang="pt-BR" sz="2250" dirty="0">
                <a:latin typeface="Arial" panose="020B0604020202020204" pitchFamily="34" charset="0"/>
              </a:rPr>
              <a:t>Na hipótese de </a:t>
            </a:r>
            <a:r>
              <a:rPr lang="pt-BR" sz="2250" b="1" dirty="0">
                <a:latin typeface="Arial" panose="020B0604020202020204" pitchFamily="34" charset="0"/>
              </a:rPr>
              <a:t>NENHUM DOS LICITANTE</a:t>
            </a:r>
            <a:r>
              <a:rPr lang="pt-BR" sz="2250" dirty="0">
                <a:latin typeface="Arial" panose="020B0604020202020204" pitchFamily="34" charset="0"/>
              </a:rPr>
              <a:t>S aceitar a contratação em conformidade a proposta do vencedor, a Administração, observados o valor estimado e sua eventual atualização nos termos do edital, poderá:</a:t>
            </a:r>
            <a:endParaRPr lang="pt-BR" sz="2250" dirty="0"/>
          </a:p>
        </p:txBody>
      </p:sp>
      <p:sp>
        <p:nvSpPr>
          <p:cNvPr id="26" name="CaixaDeTexto 25">
            <a:extLst>
              <a:ext uri="{FF2B5EF4-FFF2-40B4-BE49-F238E27FC236}">
                <a16:creationId xmlns:a16="http://schemas.microsoft.com/office/drawing/2014/main" id="{DA0F34DD-25F1-2242-080D-A41F971F914A}"/>
              </a:ext>
            </a:extLst>
          </p:cNvPr>
          <p:cNvSpPr txBox="1"/>
          <p:nvPr/>
        </p:nvSpPr>
        <p:spPr>
          <a:xfrm>
            <a:off x="227400" y="3789625"/>
            <a:ext cx="4278662" cy="553998"/>
          </a:xfrm>
          <a:prstGeom prst="rect">
            <a:avLst/>
          </a:prstGeom>
          <a:noFill/>
        </p:spPr>
        <p:txBody>
          <a:bodyPr wrap="square">
            <a:spAutoFit/>
          </a:bodyPr>
          <a:lstStyle/>
          <a:p>
            <a:r>
              <a:rPr lang="pt-BR" sz="1000" dirty="0">
                <a:latin typeface="Arial" panose="020B0604020202020204" pitchFamily="34" charset="0"/>
              </a:rPr>
              <a:t>Convocar os licitantes remanescentes para </a:t>
            </a:r>
            <a:r>
              <a:rPr lang="pt-BR" sz="1000" b="1" dirty="0">
                <a:latin typeface="Arial" panose="020B0604020202020204" pitchFamily="34" charset="0"/>
              </a:rPr>
              <a:t>NEGOCIAÇÃO</a:t>
            </a:r>
            <a:r>
              <a:rPr lang="pt-BR" sz="1000" dirty="0">
                <a:latin typeface="Arial" panose="020B0604020202020204" pitchFamily="34" charset="0"/>
              </a:rPr>
              <a:t>, na </a:t>
            </a:r>
            <a:r>
              <a:rPr lang="pt-BR" sz="1000" b="1" dirty="0">
                <a:latin typeface="Arial" panose="020B0604020202020204" pitchFamily="34" charset="0"/>
              </a:rPr>
              <a:t>ORDEM DE CLASSIFICAÇÃO</a:t>
            </a:r>
            <a:r>
              <a:rPr lang="pt-BR" sz="1000" dirty="0">
                <a:latin typeface="Arial" panose="020B0604020202020204" pitchFamily="34" charset="0"/>
              </a:rPr>
              <a:t>, com vistas à </a:t>
            </a:r>
            <a:r>
              <a:rPr lang="pt-BR" sz="1000" b="1" dirty="0">
                <a:latin typeface="Arial" panose="020B0604020202020204" pitchFamily="34" charset="0"/>
              </a:rPr>
              <a:t>OBTENÇÃO DE PREÇO MELHOR</a:t>
            </a:r>
            <a:r>
              <a:rPr lang="pt-BR" sz="1000" dirty="0">
                <a:latin typeface="Arial" panose="020B0604020202020204" pitchFamily="34" charset="0"/>
              </a:rPr>
              <a:t>, mesmo que </a:t>
            </a:r>
            <a:r>
              <a:rPr lang="pt-BR" sz="1000" b="1" dirty="0">
                <a:latin typeface="Arial" panose="020B0604020202020204" pitchFamily="34" charset="0"/>
              </a:rPr>
              <a:t>acima</a:t>
            </a:r>
            <a:r>
              <a:rPr lang="pt-BR" sz="1000" dirty="0">
                <a:latin typeface="Arial" panose="020B0604020202020204" pitchFamily="34" charset="0"/>
              </a:rPr>
              <a:t> do preço do adjudicatário;</a:t>
            </a:r>
            <a:endParaRPr lang="pt-BR" sz="1000" dirty="0"/>
          </a:p>
        </p:txBody>
      </p:sp>
      <p:pic>
        <p:nvPicPr>
          <p:cNvPr id="1028" name="Picture 4" descr="classificação da posição do pódio 2982631 Vetor no Vecteezy">
            <a:extLst>
              <a:ext uri="{FF2B5EF4-FFF2-40B4-BE49-F238E27FC236}">
                <a16:creationId xmlns:a16="http://schemas.microsoft.com/office/drawing/2014/main" id="{C828FB97-4C5A-038C-3960-29E9BA187F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10" t="6081" r="4888" b="4445"/>
          <a:stretch/>
        </p:blipFill>
        <p:spPr bwMode="auto">
          <a:xfrm>
            <a:off x="3745070" y="2541621"/>
            <a:ext cx="996578" cy="985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 name="CaixaDeTexto 27">
            <a:extLst>
              <a:ext uri="{FF2B5EF4-FFF2-40B4-BE49-F238E27FC236}">
                <a16:creationId xmlns:a16="http://schemas.microsoft.com/office/drawing/2014/main" id="{6544185E-D900-D693-4DAD-7EB7E34C006B}"/>
              </a:ext>
            </a:extLst>
          </p:cNvPr>
          <p:cNvSpPr txBox="1"/>
          <p:nvPr/>
        </p:nvSpPr>
        <p:spPr>
          <a:xfrm>
            <a:off x="4794772" y="3784472"/>
            <a:ext cx="3540212" cy="892552"/>
          </a:xfrm>
          <a:prstGeom prst="rect">
            <a:avLst/>
          </a:prstGeom>
          <a:noFill/>
        </p:spPr>
        <p:txBody>
          <a:bodyPr wrap="square">
            <a:spAutoFit/>
          </a:bodyPr>
          <a:lstStyle/>
          <a:p>
            <a:r>
              <a:rPr lang="pt-BR" sz="1300" dirty="0">
                <a:latin typeface="Arial" panose="020B0604020202020204" pitchFamily="34" charset="0"/>
              </a:rPr>
              <a:t>Adjudicar e celebrar o contrato nas </a:t>
            </a:r>
            <a:r>
              <a:rPr lang="pt-BR" sz="1300" b="1" dirty="0">
                <a:latin typeface="Arial" panose="020B0604020202020204" pitchFamily="34" charset="0"/>
              </a:rPr>
              <a:t>CONDIÇÕES OFERTADAS PELOS LICITANTES REMANESCENTES</a:t>
            </a:r>
            <a:r>
              <a:rPr lang="pt-BR" sz="1300" dirty="0">
                <a:latin typeface="Arial" panose="020B0604020202020204" pitchFamily="34" charset="0"/>
              </a:rPr>
              <a:t>...quando frustrada a negociação de melhor condição</a:t>
            </a:r>
            <a:endParaRPr lang="pt-BR" sz="1300" dirty="0"/>
          </a:p>
        </p:txBody>
      </p:sp>
      <p:pic>
        <p:nvPicPr>
          <p:cNvPr id="1032" name="Picture 8" descr="Vencedor Imagens – Download Grátis no Freepik">
            <a:extLst>
              <a:ext uri="{FF2B5EF4-FFF2-40B4-BE49-F238E27FC236}">
                <a16:creationId xmlns:a16="http://schemas.microsoft.com/office/drawing/2014/main" id="{764B7683-D667-A647-EE2A-E57A91BAC22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96" t="23441" r="21494"/>
          <a:stretch/>
        </p:blipFill>
        <p:spPr bwMode="auto">
          <a:xfrm>
            <a:off x="6627904" y="2524887"/>
            <a:ext cx="1173926" cy="943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1+#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6"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62D39-1FEF-B29C-3649-080E5E889C8A}"/>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F22322D4-D5F2-9C9C-28D0-A74131B12905}"/>
              </a:ext>
            </a:extLst>
          </p:cNvPr>
          <p:cNvSpPr>
            <a:spLocks/>
          </p:cNvSpPr>
          <p:nvPr/>
        </p:nvSpPr>
        <p:spPr bwMode="auto">
          <a:xfrm>
            <a:off x="2657429" y="2206005"/>
            <a:ext cx="2972991" cy="2722960"/>
          </a:xfrm>
          <a:custGeom>
            <a:avLst/>
            <a:gdLst>
              <a:gd name="T0" fmla="*/ 843 w 1041"/>
              <a:gd name="T1" fmla="*/ 795 h 953"/>
              <a:gd name="T2" fmla="*/ 712 w 1041"/>
              <a:gd name="T3" fmla="*/ 799 h 953"/>
              <a:gd name="T4" fmla="*/ 323 w 1041"/>
              <a:gd name="T5" fmla="*/ 366 h 953"/>
              <a:gd name="T6" fmla="*/ 423 w 1041"/>
              <a:gd name="T7" fmla="*/ 366 h 953"/>
              <a:gd name="T8" fmla="*/ 212 w 1041"/>
              <a:gd name="T9" fmla="*/ 0 h 953"/>
              <a:gd name="T10" fmla="*/ 0 w 1041"/>
              <a:gd name="T11" fmla="*/ 366 h 953"/>
              <a:gd name="T12" fmla="*/ 101 w 1041"/>
              <a:gd name="T13" fmla="*/ 366 h 953"/>
              <a:gd name="T14" fmla="*/ 754 w 1041"/>
              <a:gd name="T15" fmla="*/ 895 h 953"/>
              <a:gd name="T16" fmla="*/ 863 w 1041"/>
              <a:gd name="T17" fmla="*/ 863 h 953"/>
              <a:gd name="T18" fmla="*/ 946 w 1041"/>
              <a:gd name="T19" fmla="*/ 817 h 953"/>
              <a:gd name="T20" fmla="*/ 1001 w 1041"/>
              <a:gd name="T21" fmla="*/ 771 h 953"/>
              <a:gd name="T22" fmla="*/ 1041 w 1041"/>
              <a:gd name="T23" fmla="*/ 725 h 953"/>
              <a:gd name="T24" fmla="*/ 843 w 1041"/>
              <a:gd name="T25" fmla="*/ 795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 h="953">
                <a:moveTo>
                  <a:pt x="843" y="795"/>
                </a:moveTo>
                <a:cubicBezTo>
                  <a:pt x="801" y="802"/>
                  <a:pt x="712" y="799"/>
                  <a:pt x="712" y="799"/>
                </a:cubicBezTo>
                <a:cubicBezTo>
                  <a:pt x="481" y="775"/>
                  <a:pt x="327" y="590"/>
                  <a:pt x="323" y="366"/>
                </a:cubicBezTo>
                <a:cubicBezTo>
                  <a:pt x="423" y="366"/>
                  <a:pt x="423" y="366"/>
                  <a:pt x="423" y="366"/>
                </a:cubicBezTo>
                <a:cubicBezTo>
                  <a:pt x="212" y="0"/>
                  <a:pt x="212" y="0"/>
                  <a:pt x="212" y="0"/>
                </a:cubicBezTo>
                <a:cubicBezTo>
                  <a:pt x="0" y="366"/>
                  <a:pt x="0" y="366"/>
                  <a:pt x="0" y="366"/>
                </a:cubicBezTo>
                <a:cubicBezTo>
                  <a:pt x="101" y="366"/>
                  <a:pt x="101" y="366"/>
                  <a:pt x="101" y="366"/>
                </a:cubicBezTo>
                <a:cubicBezTo>
                  <a:pt x="132" y="679"/>
                  <a:pt x="408" y="953"/>
                  <a:pt x="754" y="895"/>
                </a:cubicBezTo>
                <a:cubicBezTo>
                  <a:pt x="795" y="888"/>
                  <a:pt x="831" y="876"/>
                  <a:pt x="863" y="863"/>
                </a:cubicBezTo>
                <a:cubicBezTo>
                  <a:pt x="895" y="849"/>
                  <a:pt x="923" y="833"/>
                  <a:pt x="946" y="817"/>
                </a:cubicBezTo>
                <a:cubicBezTo>
                  <a:pt x="969" y="801"/>
                  <a:pt x="987" y="785"/>
                  <a:pt x="1001" y="771"/>
                </a:cubicBezTo>
                <a:cubicBezTo>
                  <a:pt x="1015" y="757"/>
                  <a:pt x="1029" y="741"/>
                  <a:pt x="1041" y="725"/>
                </a:cubicBezTo>
                <a:cubicBezTo>
                  <a:pt x="979" y="759"/>
                  <a:pt x="913" y="784"/>
                  <a:pt x="843" y="79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a:extLst>
              <a:ext uri="{FF2B5EF4-FFF2-40B4-BE49-F238E27FC236}">
                <a16:creationId xmlns:a16="http://schemas.microsoft.com/office/drawing/2014/main" id="{93374185-5E86-02CE-5888-B7D7DBA7DC28}"/>
              </a:ext>
            </a:extLst>
          </p:cNvPr>
          <p:cNvSpPr>
            <a:spLocks/>
          </p:cNvSpPr>
          <p:nvPr/>
        </p:nvSpPr>
        <p:spPr bwMode="auto">
          <a:xfrm>
            <a:off x="3586116" y="1305892"/>
            <a:ext cx="2971800" cy="2722960"/>
          </a:xfrm>
          <a:custGeom>
            <a:avLst/>
            <a:gdLst>
              <a:gd name="T0" fmla="*/ 198 w 1041"/>
              <a:gd name="T1" fmla="*/ 158 h 953"/>
              <a:gd name="T2" fmla="*/ 329 w 1041"/>
              <a:gd name="T3" fmla="*/ 155 h 953"/>
              <a:gd name="T4" fmla="*/ 718 w 1041"/>
              <a:gd name="T5" fmla="*/ 587 h 953"/>
              <a:gd name="T6" fmla="*/ 618 w 1041"/>
              <a:gd name="T7" fmla="*/ 587 h 953"/>
              <a:gd name="T8" fmla="*/ 829 w 1041"/>
              <a:gd name="T9" fmla="*/ 953 h 953"/>
              <a:gd name="T10" fmla="*/ 1041 w 1041"/>
              <a:gd name="T11" fmla="*/ 587 h 953"/>
              <a:gd name="T12" fmla="*/ 940 w 1041"/>
              <a:gd name="T13" fmla="*/ 587 h 953"/>
              <a:gd name="T14" fmla="*/ 287 w 1041"/>
              <a:gd name="T15" fmla="*/ 58 h 953"/>
              <a:gd name="T16" fmla="*/ 178 w 1041"/>
              <a:gd name="T17" fmla="*/ 90 h 953"/>
              <a:gd name="T18" fmla="*/ 95 w 1041"/>
              <a:gd name="T19" fmla="*/ 136 h 953"/>
              <a:gd name="T20" fmla="*/ 40 w 1041"/>
              <a:gd name="T21" fmla="*/ 182 h 953"/>
              <a:gd name="T22" fmla="*/ 0 w 1041"/>
              <a:gd name="T23" fmla="*/ 228 h 953"/>
              <a:gd name="T24" fmla="*/ 198 w 1041"/>
              <a:gd name="T25" fmla="*/ 15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 h="953">
                <a:moveTo>
                  <a:pt x="198" y="158"/>
                </a:moveTo>
                <a:cubicBezTo>
                  <a:pt x="240" y="151"/>
                  <a:pt x="329" y="154"/>
                  <a:pt x="329" y="155"/>
                </a:cubicBezTo>
                <a:cubicBezTo>
                  <a:pt x="560" y="178"/>
                  <a:pt x="714" y="363"/>
                  <a:pt x="718" y="587"/>
                </a:cubicBezTo>
                <a:cubicBezTo>
                  <a:pt x="618" y="587"/>
                  <a:pt x="618" y="587"/>
                  <a:pt x="618" y="587"/>
                </a:cubicBezTo>
                <a:cubicBezTo>
                  <a:pt x="829" y="953"/>
                  <a:pt x="829" y="953"/>
                  <a:pt x="829" y="953"/>
                </a:cubicBezTo>
                <a:cubicBezTo>
                  <a:pt x="1041" y="587"/>
                  <a:pt x="1041" y="587"/>
                  <a:pt x="1041" y="587"/>
                </a:cubicBezTo>
                <a:cubicBezTo>
                  <a:pt x="940" y="587"/>
                  <a:pt x="940" y="587"/>
                  <a:pt x="940" y="587"/>
                </a:cubicBezTo>
                <a:cubicBezTo>
                  <a:pt x="909" y="274"/>
                  <a:pt x="633" y="0"/>
                  <a:pt x="287" y="58"/>
                </a:cubicBezTo>
                <a:cubicBezTo>
                  <a:pt x="246" y="65"/>
                  <a:pt x="210" y="77"/>
                  <a:pt x="178" y="90"/>
                </a:cubicBezTo>
                <a:cubicBezTo>
                  <a:pt x="146" y="104"/>
                  <a:pt x="118" y="120"/>
                  <a:pt x="95" y="136"/>
                </a:cubicBezTo>
                <a:cubicBezTo>
                  <a:pt x="72" y="152"/>
                  <a:pt x="54" y="168"/>
                  <a:pt x="40" y="182"/>
                </a:cubicBezTo>
                <a:cubicBezTo>
                  <a:pt x="26" y="196"/>
                  <a:pt x="12" y="212"/>
                  <a:pt x="0" y="228"/>
                </a:cubicBezTo>
                <a:cubicBezTo>
                  <a:pt x="62" y="194"/>
                  <a:pt x="128" y="169"/>
                  <a:pt x="198" y="15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 name="CaixaDeTexto 1">
            <a:extLst>
              <a:ext uri="{FF2B5EF4-FFF2-40B4-BE49-F238E27FC236}">
                <a16:creationId xmlns:a16="http://schemas.microsoft.com/office/drawing/2014/main" id="{7764CA78-9AE8-837C-A1DE-207E1098FCEF}"/>
              </a:ext>
            </a:extLst>
          </p:cNvPr>
          <p:cNvSpPr txBox="1"/>
          <p:nvPr/>
        </p:nvSpPr>
        <p:spPr>
          <a:xfrm>
            <a:off x="183384" y="114173"/>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4" name="CaixaDeTexto 3">
            <a:extLst>
              <a:ext uri="{FF2B5EF4-FFF2-40B4-BE49-F238E27FC236}">
                <a16:creationId xmlns:a16="http://schemas.microsoft.com/office/drawing/2014/main" id="{6343A250-83A2-0007-C7AC-82CD0E95F556}"/>
              </a:ext>
            </a:extLst>
          </p:cNvPr>
          <p:cNvSpPr txBox="1"/>
          <p:nvPr/>
        </p:nvSpPr>
        <p:spPr>
          <a:xfrm>
            <a:off x="2657429" y="858224"/>
            <a:ext cx="4570890" cy="300082"/>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Art. 140. O </a:t>
            </a:r>
            <a:r>
              <a:rPr lang="pt-BR" sz="1350" b="1" dirty="0">
                <a:latin typeface="Arial" panose="020B0604020202020204" pitchFamily="34" charset="0"/>
                <a:cs typeface="Arial" panose="020B0604020202020204" pitchFamily="34" charset="0"/>
              </a:rPr>
              <a:t>OBJETO</a:t>
            </a:r>
            <a:r>
              <a:rPr lang="pt-BR" sz="1350" dirty="0">
                <a:latin typeface="Arial" panose="020B0604020202020204" pitchFamily="34" charset="0"/>
                <a:cs typeface="Arial" panose="020B0604020202020204" pitchFamily="34" charset="0"/>
              </a:rPr>
              <a:t> do contrato será recebido:</a:t>
            </a:r>
          </a:p>
        </p:txBody>
      </p:sp>
      <p:sp>
        <p:nvSpPr>
          <p:cNvPr id="5" name="CaixaDeTexto 4">
            <a:extLst>
              <a:ext uri="{FF2B5EF4-FFF2-40B4-BE49-F238E27FC236}">
                <a16:creationId xmlns:a16="http://schemas.microsoft.com/office/drawing/2014/main" id="{4D65EA52-83DE-3238-5D98-4BB4B506FCA3}"/>
              </a:ext>
            </a:extLst>
          </p:cNvPr>
          <p:cNvSpPr txBox="1"/>
          <p:nvPr/>
        </p:nvSpPr>
        <p:spPr>
          <a:xfrm>
            <a:off x="3844193" y="2734537"/>
            <a:ext cx="1455614" cy="715581"/>
          </a:xfrm>
          <a:prstGeom prst="rect">
            <a:avLst/>
          </a:prstGeom>
          <a:noFill/>
        </p:spPr>
        <p:txBody>
          <a:bodyPr wrap="square">
            <a:spAutoFit/>
          </a:bodyPr>
          <a:lstStyle/>
          <a:p>
            <a:pPr algn="ctr"/>
            <a:r>
              <a:rPr lang="pt-BR" sz="1350" dirty="0">
                <a:latin typeface="Arial" panose="020B0604020202020204" pitchFamily="34" charset="0"/>
                <a:cs typeface="Arial" panose="020B0604020202020204" pitchFamily="34" charset="0"/>
              </a:rPr>
              <a:t>II - em se tratando de </a:t>
            </a:r>
            <a:r>
              <a:rPr lang="pt-BR" sz="1350" b="1" dirty="0">
                <a:solidFill>
                  <a:srgbClr val="00B0F0"/>
                </a:solidFill>
                <a:latin typeface="Arial" panose="020B0604020202020204" pitchFamily="34" charset="0"/>
                <a:cs typeface="Arial" panose="020B0604020202020204" pitchFamily="34" charset="0"/>
              </a:rPr>
              <a:t>COMPRAS</a:t>
            </a:r>
            <a:r>
              <a:rPr lang="pt-BR" sz="1350" dirty="0">
                <a:latin typeface="Arial" panose="020B0604020202020204" pitchFamily="34" charset="0"/>
                <a:cs typeface="Arial" panose="020B0604020202020204" pitchFamily="34" charset="0"/>
              </a:rPr>
              <a:t>:</a:t>
            </a:r>
          </a:p>
        </p:txBody>
      </p:sp>
      <p:sp>
        <p:nvSpPr>
          <p:cNvPr id="9" name="CaixaDeTexto 8">
            <a:extLst>
              <a:ext uri="{FF2B5EF4-FFF2-40B4-BE49-F238E27FC236}">
                <a16:creationId xmlns:a16="http://schemas.microsoft.com/office/drawing/2014/main" id="{5550730C-1122-DCF0-7338-450D0256FA66}"/>
              </a:ext>
            </a:extLst>
          </p:cNvPr>
          <p:cNvSpPr txBox="1"/>
          <p:nvPr/>
        </p:nvSpPr>
        <p:spPr>
          <a:xfrm>
            <a:off x="-92148" y="1858127"/>
            <a:ext cx="2915678" cy="1962076"/>
          </a:xfrm>
          <a:prstGeom prst="rect">
            <a:avLst/>
          </a:prstGeom>
          <a:noFill/>
        </p:spPr>
        <p:txBody>
          <a:bodyPr wrap="square">
            <a:spAutoFit/>
          </a:bodyPr>
          <a:lstStyle/>
          <a:p>
            <a:pPr marL="265510"/>
            <a:r>
              <a:rPr lang="pt-BR" sz="1350" dirty="0">
                <a:latin typeface="Arial" panose="020B0604020202020204" pitchFamily="34" charset="0"/>
                <a:cs typeface="Arial" panose="020B0604020202020204" pitchFamily="34" charset="0"/>
              </a:rPr>
              <a:t>a) </a:t>
            </a:r>
            <a:r>
              <a:rPr lang="pt-BR" sz="1350" b="1" dirty="0">
                <a:solidFill>
                  <a:srgbClr val="00B0F0"/>
                </a:solidFill>
                <a:latin typeface="Arial" panose="020B0604020202020204" pitchFamily="34" charset="0"/>
                <a:cs typeface="Arial" panose="020B0604020202020204" pitchFamily="34" charset="0"/>
              </a:rPr>
              <a:t>PROVISORIAMENTE, DE FORMA SUMÁRIA</a:t>
            </a:r>
            <a:r>
              <a:rPr lang="pt-BR" sz="1350" b="1" dirty="0">
                <a:latin typeface="Arial" panose="020B0604020202020204" pitchFamily="34" charset="0"/>
                <a:cs typeface="Arial" panose="020B0604020202020204" pitchFamily="34" charset="0"/>
              </a:rPr>
              <a:t>, PELO RESPONSÁVEL POR SEU ACOMPANHAMENTO E FISCALIZAÇÃO</a:t>
            </a:r>
            <a:r>
              <a:rPr lang="pt-BR" sz="1350" dirty="0">
                <a:latin typeface="Arial" panose="020B0604020202020204" pitchFamily="34" charset="0"/>
                <a:cs typeface="Arial" panose="020B0604020202020204" pitchFamily="34" charset="0"/>
              </a:rPr>
              <a:t>, com </a:t>
            </a:r>
            <a:r>
              <a:rPr lang="pt-BR" sz="1350" b="1" dirty="0">
                <a:latin typeface="Arial" panose="020B0604020202020204" pitchFamily="34" charset="0"/>
                <a:cs typeface="Arial" panose="020B0604020202020204" pitchFamily="34" charset="0"/>
              </a:rPr>
              <a:t>VERIFICAÇÃO POSTERIOR</a:t>
            </a:r>
            <a:r>
              <a:rPr lang="pt-BR" sz="1350" dirty="0">
                <a:latin typeface="Arial" panose="020B0604020202020204" pitchFamily="34" charset="0"/>
                <a:cs typeface="Arial" panose="020B0604020202020204" pitchFamily="34" charset="0"/>
              </a:rPr>
              <a:t> da </a:t>
            </a:r>
            <a:r>
              <a:rPr lang="pt-BR" sz="1350" b="1" dirty="0">
                <a:latin typeface="Arial" panose="020B0604020202020204" pitchFamily="34" charset="0"/>
                <a:cs typeface="Arial" panose="020B0604020202020204" pitchFamily="34" charset="0"/>
              </a:rPr>
              <a:t>CONFORMIDADE DO MATERIAL COM AS EXIGÊNCIAS CONTRATUAIS</a:t>
            </a:r>
            <a:r>
              <a:rPr lang="pt-BR" sz="1350" dirty="0">
                <a:latin typeface="Arial" panose="020B0604020202020204" pitchFamily="34" charset="0"/>
                <a:cs typeface="Arial" panose="020B0604020202020204" pitchFamily="34" charset="0"/>
              </a:rPr>
              <a:t>;</a:t>
            </a:r>
          </a:p>
        </p:txBody>
      </p:sp>
      <p:sp>
        <p:nvSpPr>
          <p:cNvPr id="11" name="CaixaDeTexto 10">
            <a:extLst>
              <a:ext uri="{FF2B5EF4-FFF2-40B4-BE49-F238E27FC236}">
                <a16:creationId xmlns:a16="http://schemas.microsoft.com/office/drawing/2014/main" id="{08CE6E6F-7C52-7E2F-0F6C-B5384D0F67D3}"/>
              </a:ext>
            </a:extLst>
          </p:cNvPr>
          <p:cNvSpPr txBox="1"/>
          <p:nvPr/>
        </p:nvSpPr>
        <p:spPr>
          <a:xfrm>
            <a:off x="6037295" y="1799666"/>
            <a:ext cx="3106705" cy="1754326"/>
          </a:xfrm>
          <a:prstGeom prst="rect">
            <a:avLst/>
          </a:prstGeom>
          <a:noFill/>
        </p:spPr>
        <p:txBody>
          <a:bodyPr wrap="square">
            <a:spAutoFit/>
          </a:bodyPr>
          <a:lstStyle/>
          <a:p>
            <a:pPr marL="265510" algn="r"/>
            <a:r>
              <a:rPr lang="pt-BR" sz="1350" dirty="0">
                <a:latin typeface="Arial" panose="020B0604020202020204" pitchFamily="34" charset="0"/>
                <a:cs typeface="Arial" panose="020B0604020202020204" pitchFamily="34" charset="0"/>
              </a:rPr>
              <a:t>b) </a:t>
            </a:r>
            <a:r>
              <a:rPr lang="pt-BR" sz="1350" b="1" dirty="0">
                <a:solidFill>
                  <a:srgbClr val="00B0F0"/>
                </a:solidFill>
                <a:latin typeface="Arial" panose="020B0604020202020204" pitchFamily="34" charset="0"/>
                <a:cs typeface="Arial" panose="020B0604020202020204" pitchFamily="34" charset="0"/>
              </a:rPr>
              <a:t>DEFINITIVAMENTE, POR SERVIDOR OU COMISSÃO DESIGNADA PELA AUTORIDADE COMPETENT</a:t>
            </a:r>
            <a:r>
              <a:rPr lang="pt-BR" sz="1350" b="1" dirty="0">
                <a:latin typeface="Arial" panose="020B0604020202020204" pitchFamily="34" charset="0"/>
                <a:cs typeface="Arial" panose="020B0604020202020204" pitchFamily="34" charset="0"/>
              </a:rPr>
              <a:t>E</a:t>
            </a:r>
            <a:r>
              <a:rPr lang="pt-BR" sz="1350" dirty="0">
                <a:latin typeface="Arial" panose="020B0604020202020204" pitchFamily="34" charset="0"/>
                <a:cs typeface="Arial" panose="020B0604020202020204" pitchFamily="34" charset="0"/>
              </a:rPr>
              <a:t>, mediante </a:t>
            </a:r>
            <a:r>
              <a:rPr lang="pt-BR" sz="1350" b="1" dirty="0">
                <a:solidFill>
                  <a:srgbClr val="FF0000"/>
                </a:solidFill>
                <a:latin typeface="Arial" panose="020B0604020202020204" pitchFamily="34" charset="0"/>
                <a:cs typeface="Arial" panose="020B0604020202020204" pitchFamily="34" charset="0"/>
              </a:rPr>
              <a:t>TERMO DETALHADO </a:t>
            </a:r>
            <a:r>
              <a:rPr lang="pt-BR" sz="1350" b="1" dirty="0">
                <a:latin typeface="Arial" panose="020B0604020202020204" pitchFamily="34" charset="0"/>
                <a:cs typeface="Arial" panose="020B0604020202020204" pitchFamily="34" charset="0"/>
              </a:rPr>
              <a:t>QUE COMPROVE O ATENDIMENTO DAS EXIGÊNCIAS CONTRATUAIS</a:t>
            </a:r>
            <a:r>
              <a:rPr lang="pt-BR" sz="13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69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14210" y="3752204"/>
            <a:ext cx="1553766" cy="1083469"/>
            <a:chOff x="5783263" y="4719638"/>
            <a:chExt cx="2071688" cy="1444625"/>
          </a:xfrm>
        </p:grpSpPr>
        <p:sp>
          <p:nvSpPr>
            <p:cNvPr id="10" name="Freeform 10"/>
            <p:cNvSpPr>
              <a:spLocks/>
            </p:cNvSpPr>
            <p:nvPr/>
          </p:nvSpPr>
          <p:spPr bwMode="auto">
            <a:xfrm>
              <a:off x="5807075" y="5764213"/>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5783263" y="4719638"/>
              <a:ext cx="2071688" cy="1344613"/>
            </a:xfrm>
            <a:custGeom>
              <a:avLst/>
              <a:gdLst>
                <a:gd name="T0" fmla="*/ 367 w 544"/>
                <a:gd name="T1" fmla="*/ 8 h 353"/>
                <a:gd name="T2" fmla="*/ 366 w 544"/>
                <a:gd name="T3" fmla="*/ 42 h 353"/>
                <a:gd name="T4" fmla="*/ 379 w 544"/>
                <a:gd name="T5" fmla="*/ 54 h 353"/>
                <a:gd name="T6" fmla="*/ 83 w 544"/>
                <a:gd name="T7" fmla="*/ 54 h 353"/>
                <a:gd name="T8" fmla="*/ 0 w 544"/>
                <a:gd name="T9" fmla="*/ 137 h 353"/>
                <a:gd name="T10" fmla="*/ 0 w 544"/>
                <a:gd name="T11" fmla="*/ 296 h 353"/>
                <a:gd name="T12" fmla="*/ 6 w 544"/>
                <a:gd name="T13" fmla="*/ 326 h 353"/>
                <a:gd name="T14" fmla="*/ 23 w 544"/>
                <a:gd name="T15" fmla="*/ 353 h 353"/>
                <a:gd name="T16" fmla="*/ 23 w 544"/>
                <a:gd name="T17" fmla="*/ 300 h 353"/>
                <a:gd name="T18" fmla="*/ 83 w 544"/>
                <a:gd name="T19" fmla="*/ 274 h 353"/>
                <a:gd name="T20" fmla="*/ 377 w 544"/>
                <a:gd name="T21" fmla="*/ 274 h 353"/>
                <a:gd name="T22" fmla="*/ 367 w 544"/>
                <a:gd name="T23" fmla="*/ 284 h 353"/>
                <a:gd name="T24" fmla="*/ 367 w 544"/>
                <a:gd name="T25" fmla="*/ 319 h 353"/>
                <a:gd name="T26" fmla="*/ 382 w 544"/>
                <a:gd name="T27" fmla="*/ 325 h 353"/>
                <a:gd name="T28" fmla="*/ 399 w 544"/>
                <a:gd name="T29" fmla="*/ 318 h 353"/>
                <a:gd name="T30" fmla="*/ 535 w 544"/>
                <a:gd name="T31" fmla="*/ 180 h 353"/>
                <a:gd name="T32" fmla="*/ 535 w 544"/>
                <a:gd name="T33" fmla="*/ 147 h 353"/>
                <a:gd name="T34" fmla="*/ 400 w 544"/>
                <a:gd name="T35" fmla="*/ 10 h 353"/>
                <a:gd name="T36" fmla="*/ 36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1"/>
                    <a:pt x="0" y="137"/>
                  </a:cubicBezTo>
                  <a:cubicBezTo>
                    <a:pt x="0" y="296"/>
                    <a:pt x="0" y="296"/>
                    <a:pt x="0" y="296"/>
                  </a:cubicBezTo>
                  <a:cubicBezTo>
                    <a:pt x="0" y="306"/>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4"/>
                    <a:pt x="367" y="284"/>
                    <a:pt x="367" y="284"/>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7"/>
                  </a:cubicBezTo>
                  <a:cubicBezTo>
                    <a:pt x="400" y="10"/>
                    <a:pt x="400" y="10"/>
                    <a:pt x="400" y="10"/>
                  </a:cubicBezTo>
                  <a:cubicBezTo>
                    <a:pt x="391" y="1"/>
                    <a:pt x="376" y="0"/>
                    <a:pt x="367" y="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 name="Group 3"/>
          <p:cNvGrpSpPr/>
          <p:nvPr/>
        </p:nvGrpSpPr>
        <p:grpSpPr>
          <a:xfrm>
            <a:off x="4314210" y="1898400"/>
            <a:ext cx="1553766" cy="1082279"/>
            <a:chOff x="5783263" y="2247900"/>
            <a:chExt cx="2071688" cy="1443038"/>
          </a:xfrm>
        </p:grpSpPr>
        <p:sp>
          <p:nvSpPr>
            <p:cNvPr id="12" name="Freeform 12"/>
            <p:cNvSpPr>
              <a:spLocks/>
            </p:cNvSpPr>
            <p:nvPr/>
          </p:nvSpPr>
          <p:spPr bwMode="auto">
            <a:xfrm>
              <a:off x="5807075" y="3290888"/>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5783263" y="2247900"/>
              <a:ext cx="2071688" cy="1344613"/>
            </a:xfrm>
            <a:custGeom>
              <a:avLst/>
              <a:gdLst>
                <a:gd name="T0" fmla="*/ 367 w 544"/>
                <a:gd name="T1" fmla="*/ 8 h 353"/>
                <a:gd name="T2" fmla="*/ 366 w 544"/>
                <a:gd name="T3" fmla="*/ 42 h 353"/>
                <a:gd name="T4" fmla="*/ 379 w 544"/>
                <a:gd name="T5" fmla="*/ 54 h 353"/>
                <a:gd name="T6" fmla="*/ 83 w 544"/>
                <a:gd name="T7" fmla="*/ 54 h 353"/>
                <a:gd name="T8" fmla="*/ 0 w 544"/>
                <a:gd name="T9" fmla="*/ 138 h 353"/>
                <a:gd name="T10" fmla="*/ 0 w 544"/>
                <a:gd name="T11" fmla="*/ 296 h 353"/>
                <a:gd name="T12" fmla="*/ 6 w 544"/>
                <a:gd name="T13" fmla="*/ 326 h 353"/>
                <a:gd name="T14" fmla="*/ 23 w 544"/>
                <a:gd name="T15" fmla="*/ 353 h 353"/>
                <a:gd name="T16" fmla="*/ 23 w 544"/>
                <a:gd name="T17" fmla="*/ 300 h 353"/>
                <a:gd name="T18" fmla="*/ 83 w 544"/>
                <a:gd name="T19" fmla="*/ 274 h 353"/>
                <a:gd name="T20" fmla="*/ 377 w 544"/>
                <a:gd name="T21" fmla="*/ 274 h 353"/>
                <a:gd name="T22" fmla="*/ 367 w 544"/>
                <a:gd name="T23" fmla="*/ 285 h 353"/>
                <a:gd name="T24" fmla="*/ 367 w 544"/>
                <a:gd name="T25" fmla="*/ 319 h 353"/>
                <a:gd name="T26" fmla="*/ 382 w 544"/>
                <a:gd name="T27" fmla="*/ 325 h 353"/>
                <a:gd name="T28" fmla="*/ 399 w 544"/>
                <a:gd name="T29" fmla="*/ 318 h 353"/>
                <a:gd name="T30" fmla="*/ 535 w 544"/>
                <a:gd name="T31" fmla="*/ 180 h 353"/>
                <a:gd name="T32" fmla="*/ 535 w 544"/>
                <a:gd name="T33" fmla="*/ 148 h 353"/>
                <a:gd name="T34" fmla="*/ 400 w 544"/>
                <a:gd name="T35" fmla="*/ 10 h 353"/>
                <a:gd name="T36" fmla="*/ 36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2"/>
                    <a:pt x="0" y="138"/>
                  </a:cubicBezTo>
                  <a:cubicBezTo>
                    <a:pt x="0" y="296"/>
                    <a:pt x="0" y="296"/>
                    <a:pt x="0" y="296"/>
                  </a:cubicBezTo>
                  <a:cubicBezTo>
                    <a:pt x="0" y="307"/>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5"/>
                    <a:pt x="367" y="285"/>
                    <a:pt x="367" y="285"/>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8"/>
                  </a:cubicBezTo>
                  <a:cubicBezTo>
                    <a:pt x="400" y="10"/>
                    <a:pt x="400" y="10"/>
                    <a:pt x="400" y="10"/>
                  </a:cubicBezTo>
                  <a:cubicBezTo>
                    <a:pt x="391" y="2"/>
                    <a:pt x="376" y="0"/>
                    <a:pt x="367" y="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3" name="Group 2"/>
          <p:cNvGrpSpPr/>
          <p:nvPr/>
        </p:nvGrpSpPr>
        <p:grpSpPr>
          <a:xfrm>
            <a:off x="3234313" y="2823516"/>
            <a:ext cx="1553766" cy="1083469"/>
            <a:chOff x="4343400" y="3481388"/>
            <a:chExt cx="2071688" cy="1444625"/>
          </a:xfrm>
        </p:grpSpPr>
        <p:sp>
          <p:nvSpPr>
            <p:cNvPr id="14" name="Freeform 14"/>
            <p:cNvSpPr>
              <a:spLocks/>
            </p:cNvSpPr>
            <p:nvPr/>
          </p:nvSpPr>
          <p:spPr bwMode="auto">
            <a:xfrm>
              <a:off x="6099175" y="4525963"/>
              <a:ext cx="293688" cy="400050"/>
            </a:xfrm>
            <a:custGeom>
              <a:avLst/>
              <a:gdLst>
                <a:gd name="T0" fmla="*/ 77 w 77"/>
                <a:gd name="T1" fmla="*/ 53 h 105"/>
                <a:gd name="T2" fmla="*/ 0 w 77"/>
                <a:gd name="T3" fmla="*/ 105 h 105"/>
                <a:gd name="T4" fmla="*/ 0 w 77"/>
                <a:gd name="T5" fmla="*/ 0 h 105"/>
                <a:gd name="T6" fmla="*/ 77 w 77"/>
                <a:gd name="T7" fmla="*/ 53 h 105"/>
              </a:gdLst>
              <a:ahLst/>
              <a:cxnLst>
                <a:cxn ang="0">
                  <a:pos x="T0" y="T1"/>
                </a:cxn>
                <a:cxn ang="0">
                  <a:pos x="T2" y="T3"/>
                </a:cxn>
                <a:cxn ang="0">
                  <a:pos x="T4" y="T5"/>
                </a:cxn>
                <a:cxn ang="0">
                  <a:pos x="T6" y="T7"/>
                </a:cxn>
              </a:cxnLst>
              <a:rect l="0" t="0" r="r" b="b"/>
              <a:pathLst>
                <a:path w="77" h="105">
                  <a:moveTo>
                    <a:pt x="77" y="53"/>
                  </a:moveTo>
                  <a:cubicBezTo>
                    <a:pt x="65" y="83"/>
                    <a:pt x="35" y="105"/>
                    <a:pt x="0" y="105"/>
                  </a:cubicBezTo>
                  <a:cubicBezTo>
                    <a:pt x="0" y="0"/>
                    <a:pt x="0" y="0"/>
                    <a:pt x="0" y="0"/>
                  </a:cubicBezTo>
                  <a:cubicBezTo>
                    <a:pt x="35" y="0"/>
                    <a:pt x="65" y="22"/>
                    <a:pt x="77" y="53"/>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4343400" y="3481388"/>
              <a:ext cx="2071688" cy="1344613"/>
            </a:xfrm>
            <a:custGeom>
              <a:avLst/>
              <a:gdLst>
                <a:gd name="T0" fmla="*/ 177 w 544"/>
                <a:gd name="T1" fmla="*/ 9 h 353"/>
                <a:gd name="T2" fmla="*/ 178 w 544"/>
                <a:gd name="T3" fmla="*/ 42 h 353"/>
                <a:gd name="T4" fmla="*/ 165 w 544"/>
                <a:gd name="T5" fmla="*/ 55 h 353"/>
                <a:gd name="T6" fmla="*/ 461 w 544"/>
                <a:gd name="T7" fmla="*/ 55 h 353"/>
                <a:gd name="T8" fmla="*/ 544 w 544"/>
                <a:gd name="T9" fmla="*/ 138 h 353"/>
                <a:gd name="T10" fmla="*/ 544 w 544"/>
                <a:gd name="T11" fmla="*/ 296 h 353"/>
                <a:gd name="T12" fmla="*/ 538 w 544"/>
                <a:gd name="T13" fmla="*/ 327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1 h 353"/>
                <a:gd name="T36" fmla="*/ 177 w 544"/>
                <a:gd name="T37"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9"/>
                  </a:moveTo>
                  <a:cubicBezTo>
                    <a:pt x="187" y="18"/>
                    <a:pt x="187" y="33"/>
                    <a:pt x="178" y="42"/>
                  </a:cubicBezTo>
                  <a:cubicBezTo>
                    <a:pt x="165" y="55"/>
                    <a:pt x="165" y="55"/>
                    <a:pt x="165" y="55"/>
                  </a:cubicBezTo>
                  <a:cubicBezTo>
                    <a:pt x="461" y="55"/>
                    <a:pt x="461" y="55"/>
                    <a:pt x="461" y="55"/>
                  </a:cubicBezTo>
                  <a:cubicBezTo>
                    <a:pt x="507" y="55"/>
                    <a:pt x="544" y="92"/>
                    <a:pt x="544" y="138"/>
                  </a:cubicBezTo>
                  <a:cubicBezTo>
                    <a:pt x="544" y="296"/>
                    <a:pt x="544" y="296"/>
                    <a:pt x="544" y="296"/>
                  </a:cubicBezTo>
                  <a:cubicBezTo>
                    <a:pt x="544" y="307"/>
                    <a:pt x="542" y="317"/>
                    <a:pt x="538" y="327"/>
                  </a:cubicBezTo>
                  <a:cubicBezTo>
                    <a:pt x="534" y="337"/>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3"/>
                    <a:pt x="145" y="318"/>
                  </a:cubicBezTo>
                  <a:cubicBezTo>
                    <a:pt x="9" y="180"/>
                    <a:pt x="9" y="180"/>
                    <a:pt x="9" y="180"/>
                  </a:cubicBezTo>
                  <a:cubicBezTo>
                    <a:pt x="0" y="171"/>
                    <a:pt x="0" y="157"/>
                    <a:pt x="9" y="148"/>
                  </a:cubicBezTo>
                  <a:cubicBezTo>
                    <a:pt x="144" y="11"/>
                    <a:pt x="144" y="11"/>
                    <a:pt x="144" y="11"/>
                  </a:cubicBezTo>
                  <a:cubicBezTo>
                    <a:pt x="153" y="2"/>
                    <a:pt x="168" y="0"/>
                    <a:pt x="177" y="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5" name="Group 4"/>
          <p:cNvGrpSpPr/>
          <p:nvPr/>
        </p:nvGrpSpPr>
        <p:grpSpPr>
          <a:xfrm>
            <a:off x="3234313" y="969712"/>
            <a:ext cx="1553766" cy="1082279"/>
            <a:chOff x="4343400" y="1009650"/>
            <a:chExt cx="2071688" cy="1443038"/>
          </a:xfrm>
        </p:grpSpPr>
        <p:sp>
          <p:nvSpPr>
            <p:cNvPr id="16" name="Freeform 16"/>
            <p:cNvSpPr>
              <a:spLocks/>
            </p:cNvSpPr>
            <p:nvPr/>
          </p:nvSpPr>
          <p:spPr bwMode="auto">
            <a:xfrm>
              <a:off x="6099175" y="2052638"/>
              <a:ext cx="293688" cy="400050"/>
            </a:xfrm>
            <a:custGeom>
              <a:avLst/>
              <a:gdLst>
                <a:gd name="T0" fmla="*/ 77 w 77"/>
                <a:gd name="T1" fmla="*/ 52 h 105"/>
                <a:gd name="T2" fmla="*/ 0 w 77"/>
                <a:gd name="T3" fmla="*/ 105 h 105"/>
                <a:gd name="T4" fmla="*/ 0 w 77"/>
                <a:gd name="T5" fmla="*/ 0 h 105"/>
                <a:gd name="T6" fmla="*/ 77 w 77"/>
                <a:gd name="T7" fmla="*/ 52 h 105"/>
              </a:gdLst>
              <a:ahLst/>
              <a:cxnLst>
                <a:cxn ang="0">
                  <a:pos x="T0" y="T1"/>
                </a:cxn>
                <a:cxn ang="0">
                  <a:pos x="T2" y="T3"/>
                </a:cxn>
                <a:cxn ang="0">
                  <a:pos x="T4" y="T5"/>
                </a:cxn>
                <a:cxn ang="0">
                  <a:pos x="T6" y="T7"/>
                </a:cxn>
              </a:cxnLst>
              <a:rect l="0" t="0" r="r" b="b"/>
              <a:pathLst>
                <a:path w="77" h="105">
                  <a:moveTo>
                    <a:pt x="77" y="52"/>
                  </a:moveTo>
                  <a:cubicBezTo>
                    <a:pt x="65" y="83"/>
                    <a:pt x="35" y="105"/>
                    <a:pt x="0" y="105"/>
                  </a:cubicBezTo>
                  <a:cubicBezTo>
                    <a:pt x="0" y="0"/>
                    <a:pt x="0" y="0"/>
                    <a:pt x="0" y="0"/>
                  </a:cubicBezTo>
                  <a:cubicBezTo>
                    <a:pt x="35" y="0"/>
                    <a:pt x="65" y="22"/>
                    <a:pt x="77" y="52"/>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4343400" y="1009650"/>
              <a:ext cx="2071688" cy="1344613"/>
            </a:xfrm>
            <a:custGeom>
              <a:avLst/>
              <a:gdLst>
                <a:gd name="T0" fmla="*/ 177 w 544"/>
                <a:gd name="T1" fmla="*/ 8 h 353"/>
                <a:gd name="T2" fmla="*/ 178 w 544"/>
                <a:gd name="T3" fmla="*/ 42 h 353"/>
                <a:gd name="T4" fmla="*/ 165 w 544"/>
                <a:gd name="T5" fmla="*/ 54 h 353"/>
                <a:gd name="T6" fmla="*/ 461 w 544"/>
                <a:gd name="T7" fmla="*/ 54 h 353"/>
                <a:gd name="T8" fmla="*/ 544 w 544"/>
                <a:gd name="T9" fmla="*/ 138 h 353"/>
                <a:gd name="T10" fmla="*/ 544 w 544"/>
                <a:gd name="T11" fmla="*/ 296 h 353"/>
                <a:gd name="T12" fmla="*/ 538 w 544"/>
                <a:gd name="T13" fmla="*/ 326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0 h 353"/>
                <a:gd name="T36" fmla="*/ 17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8"/>
                  </a:moveTo>
                  <a:cubicBezTo>
                    <a:pt x="187" y="17"/>
                    <a:pt x="187" y="33"/>
                    <a:pt x="178" y="42"/>
                  </a:cubicBezTo>
                  <a:cubicBezTo>
                    <a:pt x="165" y="54"/>
                    <a:pt x="165" y="54"/>
                    <a:pt x="165" y="54"/>
                  </a:cubicBezTo>
                  <a:cubicBezTo>
                    <a:pt x="461" y="54"/>
                    <a:pt x="461" y="54"/>
                    <a:pt x="461" y="54"/>
                  </a:cubicBezTo>
                  <a:cubicBezTo>
                    <a:pt x="507" y="54"/>
                    <a:pt x="544" y="92"/>
                    <a:pt x="544" y="138"/>
                  </a:cubicBezTo>
                  <a:cubicBezTo>
                    <a:pt x="544" y="296"/>
                    <a:pt x="544" y="296"/>
                    <a:pt x="544" y="296"/>
                  </a:cubicBezTo>
                  <a:cubicBezTo>
                    <a:pt x="544" y="307"/>
                    <a:pt x="542" y="317"/>
                    <a:pt x="538" y="326"/>
                  </a:cubicBezTo>
                  <a:cubicBezTo>
                    <a:pt x="534" y="336"/>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2"/>
                    <a:pt x="145" y="318"/>
                  </a:cubicBezTo>
                  <a:cubicBezTo>
                    <a:pt x="9" y="180"/>
                    <a:pt x="9" y="180"/>
                    <a:pt x="9" y="180"/>
                  </a:cubicBezTo>
                  <a:cubicBezTo>
                    <a:pt x="0" y="171"/>
                    <a:pt x="0" y="157"/>
                    <a:pt x="9" y="148"/>
                  </a:cubicBezTo>
                  <a:cubicBezTo>
                    <a:pt x="144" y="10"/>
                    <a:pt x="144" y="10"/>
                    <a:pt x="144" y="10"/>
                  </a:cubicBezTo>
                  <a:cubicBezTo>
                    <a:pt x="153" y="2"/>
                    <a:pt x="168" y="0"/>
                    <a:pt x="177" y="8"/>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22" name="CaixaDeTexto 21">
            <a:extLst>
              <a:ext uri="{FF2B5EF4-FFF2-40B4-BE49-F238E27FC236}">
                <a16:creationId xmlns:a16="http://schemas.microsoft.com/office/drawing/2014/main" id="{92B447A8-07CF-E897-C961-C78C7D52F062}"/>
              </a:ext>
            </a:extLst>
          </p:cNvPr>
          <p:cNvSpPr txBox="1"/>
          <p:nvPr/>
        </p:nvSpPr>
        <p:spPr>
          <a:xfrm>
            <a:off x="51112" y="176453"/>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27" name="CaixaDeTexto 26">
            <a:extLst>
              <a:ext uri="{FF2B5EF4-FFF2-40B4-BE49-F238E27FC236}">
                <a16:creationId xmlns:a16="http://schemas.microsoft.com/office/drawing/2014/main" id="{FF6025B5-25CB-2D7C-D343-D2F65B7185D2}"/>
              </a:ext>
            </a:extLst>
          </p:cNvPr>
          <p:cNvSpPr txBox="1"/>
          <p:nvPr/>
        </p:nvSpPr>
        <p:spPr>
          <a:xfrm>
            <a:off x="2485965" y="579373"/>
            <a:ext cx="4570890" cy="300082"/>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Art. 140. O </a:t>
            </a:r>
            <a:r>
              <a:rPr lang="pt-BR" sz="1350" b="1" dirty="0">
                <a:latin typeface="Arial" panose="020B0604020202020204" pitchFamily="34" charset="0"/>
                <a:cs typeface="Arial" panose="020B0604020202020204" pitchFamily="34" charset="0"/>
              </a:rPr>
              <a:t>OBJETO</a:t>
            </a:r>
            <a:r>
              <a:rPr lang="pt-BR" sz="1350" dirty="0">
                <a:latin typeface="Arial" panose="020B0604020202020204" pitchFamily="34" charset="0"/>
                <a:cs typeface="Arial" panose="020B0604020202020204" pitchFamily="34" charset="0"/>
              </a:rPr>
              <a:t> do contrato será recebido:</a:t>
            </a:r>
          </a:p>
        </p:txBody>
      </p:sp>
      <p:sp>
        <p:nvSpPr>
          <p:cNvPr id="29" name="CaixaDeTexto 28">
            <a:extLst>
              <a:ext uri="{FF2B5EF4-FFF2-40B4-BE49-F238E27FC236}">
                <a16:creationId xmlns:a16="http://schemas.microsoft.com/office/drawing/2014/main" id="{F72C5FA5-B62F-51E8-3433-749F8B50EFC7}"/>
              </a:ext>
            </a:extLst>
          </p:cNvPr>
          <p:cNvSpPr txBox="1"/>
          <p:nvPr/>
        </p:nvSpPr>
        <p:spPr>
          <a:xfrm>
            <a:off x="5867976" y="3425437"/>
            <a:ext cx="3047865" cy="830997"/>
          </a:xfrm>
          <a:prstGeom prst="rect">
            <a:avLst/>
          </a:prstGeom>
          <a:noFill/>
        </p:spPr>
        <p:txBody>
          <a:bodyPr wrap="square">
            <a:spAutoFit/>
          </a:bodyPr>
          <a:lstStyle/>
          <a:p>
            <a:pPr algn="just"/>
            <a:r>
              <a:rPr lang="pt-BR" sz="1200" dirty="0">
                <a:latin typeface="Arial" panose="020B0604020202020204" pitchFamily="34" charset="0"/>
                <a:cs typeface="Arial" panose="020B0604020202020204" pitchFamily="34" charset="0"/>
              </a:rPr>
              <a:t>§ 1º O objeto do contrato </a:t>
            </a:r>
            <a:r>
              <a:rPr lang="pt-BR" sz="1200" b="1" dirty="0">
                <a:latin typeface="Arial" panose="020B0604020202020204" pitchFamily="34" charset="0"/>
                <a:cs typeface="Arial" panose="020B0604020202020204" pitchFamily="34" charset="0"/>
              </a:rPr>
              <a:t>PODERÁ SER REJEITADO, NO TODO OU EM PARTE, QUANDO ESTIVER EM DESACORDO COM O CONTRATO</a:t>
            </a:r>
            <a:r>
              <a:rPr lang="pt-BR" sz="1200" dirty="0">
                <a:latin typeface="Arial" panose="020B0604020202020204" pitchFamily="34" charset="0"/>
                <a:cs typeface="Arial" panose="020B0604020202020204" pitchFamily="34" charset="0"/>
              </a:rPr>
              <a:t>.</a:t>
            </a:r>
          </a:p>
        </p:txBody>
      </p:sp>
      <p:sp>
        <p:nvSpPr>
          <p:cNvPr id="31" name="CaixaDeTexto 30">
            <a:extLst>
              <a:ext uri="{FF2B5EF4-FFF2-40B4-BE49-F238E27FC236}">
                <a16:creationId xmlns:a16="http://schemas.microsoft.com/office/drawing/2014/main" id="{5EAEB40D-30DB-4969-50A0-8CC5176989B5}"/>
              </a:ext>
            </a:extLst>
          </p:cNvPr>
          <p:cNvSpPr txBox="1"/>
          <p:nvPr/>
        </p:nvSpPr>
        <p:spPr>
          <a:xfrm>
            <a:off x="170714" y="2680641"/>
            <a:ext cx="2999265" cy="1692771"/>
          </a:xfrm>
          <a:prstGeom prst="rect">
            <a:avLst/>
          </a:prstGeom>
          <a:noFill/>
        </p:spPr>
        <p:txBody>
          <a:bodyPr wrap="square">
            <a:spAutoFit/>
          </a:bodyPr>
          <a:lstStyle/>
          <a:p>
            <a:pPr algn="just"/>
            <a:r>
              <a:rPr lang="pt-BR" sz="1300" dirty="0">
                <a:latin typeface="Arial" panose="020B0604020202020204" pitchFamily="34" charset="0"/>
                <a:cs typeface="Arial" panose="020B0604020202020204" pitchFamily="34" charset="0"/>
              </a:rPr>
              <a:t>§ 2º O recebimento provisório ou definitivo não excluirá a responsabilidade civil pela solidez e pela segurança da obra ou serviço nem a responsabilidade ético-profissional pela perfeita execução do contrato, nos limites estabelecidos pela lei ou pelo contrato.</a:t>
            </a:r>
          </a:p>
        </p:txBody>
      </p:sp>
      <p:sp>
        <p:nvSpPr>
          <p:cNvPr id="33" name="CaixaDeTexto 32">
            <a:extLst>
              <a:ext uri="{FF2B5EF4-FFF2-40B4-BE49-F238E27FC236}">
                <a16:creationId xmlns:a16="http://schemas.microsoft.com/office/drawing/2014/main" id="{B04864B1-6E6F-C02F-D2ED-B2C18F3BE0E6}"/>
              </a:ext>
            </a:extLst>
          </p:cNvPr>
          <p:cNvSpPr txBox="1"/>
          <p:nvPr/>
        </p:nvSpPr>
        <p:spPr>
          <a:xfrm>
            <a:off x="5849594" y="1706129"/>
            <a:ext cx="2954164" cy="1338828"/>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 3º Os </a:t>
            </a:r>
            <a:r>
              <a:rPr lang="pt-BR" sz="1350" b="1" dirty="0">
                <a:solidFill>
                  <a:srgbClr val="00B0F0"/>
                </a:solidFill>
                <a:latin typeface="Arial" panose="020B0604020202020204" pitchFamily="34" charset="0"/>
                <a:cs typeface="Arial" panose="020B0604020202020204" pitchFamily="34" charset="0"/>
              </a:rPr>
              <a:t>PRAZOS E OS MÉTODOS</a:t>
            </a:r>
            <a:r>
              <a:rPr lang="pt-BR" sz="1350" dirty="0">
                <a:solidFill>
                  <a:srgbClr val="00B0F0"/>
                </a:solidFill>
                <a:latin typeface="Arial" panose="020B0604020202020204" pitchFamily="34" charset="0"/>
                <a:cs typeface="Arial" panose="020B0604020202020204" pitchFamily="34" charset="0"/>
              </a:rPr>
              <a:t> </a:t>
            </a:r>
            <a:r>
              <a:rPr lang="pt-BR" sz="1350" dirty="0">
                <a:latin typeface="Arial" panose="020B0604020202020204" pitchFamily="34" charset="0"/>
                <a:cs typeface="Arial" panose="020B0604020202020204" pitchFamily="34" charset="0"/>
              </a:rPr>
              <a:t>para a </a:t>
            </a:r>
            <a:r>
              <a:rPr lang="pt-BR" sz="1350" b="1" dirty="0">
                <a:latin typeface="Arial" panose="020B0604020202020204" pitchFamily="34" charset="0"/>
                <a:cs typeface="Arial" panose="020B0604020202020204" pitchFamily="34" charset="0"/>
              </a:rPr>
              <a:t>REALIZAÇÃO DOS RECEBIMENTOS PROVISÓRIO E DEFINITIVO SERÃO DEFINIDOS EM </a:t>
            </a:r>
            <a:r>
              <a:rPr lang="pt-BR" sz="1350" b="1" dirty="0">
                <a:solidFill>
                  <a:srgbClr val="00B0F0"/>
                </a:solidFill>
                <a:latin typeface="Arial" panose="020B0604020202020204" pitchFamily="34" charset="0"/>
                <a:cs typeface="Arial" panose="020B0604020202020204" pitchFamily="34" charset="0"/>
              </a:rPr>
              <a:t>REGULAMENTO OU NO CONTRATO</a:t>
            </a:r>
            <a:r>
              <a:rPr lang="pt-BR" sz="1350" dirty="0">
                <a:latin typeface="Arial" panose="020B0604020202020204" pitchFamily="34" charset="0"/>
                <a:cs typeface="Arial" panose="020B0604020202020204" pitchFamily="34" charset="0"/>
              </a:rPr>
              <a:t>.</a:t>
            </a:r>
          </a:p>
        </p:txBody>
      </p:sp>
      <p:sp>
        <p:nvSpPr>
          <p:cNvPr id="39" name="CaixaDeTexto 38">
            <a:extLst>
              <a:ext uri="{FF2B5EF4-FFF2-40B4-BE49-F238E27FC236}">
                <a16:creationId xmlns:a16="http://schemas.microsoft.com/office/drawing/2014/main" id="{632385E0-FF54-0FAB-2C57-28326AC0F66D}"/>
              </a:ext>
            </a:extLst>
          </p:cNvPr>
          <p:cNvSpPr txBox="1"/>
          <p:nvPr/>
        </p:nvSpPr>
        <p:spPr>
          <a:xfrm>
            <a:off x="193952" y="1096840"/>
            <a:ext cx="3040361" cy="1546577"/>
          </a:xfrm>
          <a:prstGeom prst="rect">
            <a:avLst/>
          </a:prstGeom>
          <a:noFill/>
        </p:spPr>
        <p:txBody>
          <a:bodyPr wrap="square">
            <a:spAutoFit/>
          </a:bodyPr>
          <a:lstStyle/>
          <a:p>
            <a:pPr algn="just"/>
            <a:r>
              <a:rPr lang="pt-BR" sz="1300" dirty="0">
                <a:latin typeface="Arial" panose="020B0604020202020204" pitchFamily="34" charset="0"/>
                <a:cs typeface="Arial" panose="020B0604020202020204" pitchFamily="34" charset="0"/>
              </a:rPr>
              <a:t>§ 4º Salvo disposição em contrário constante do edital ou de ato normativo, os ensaios, os testes e as demais provas para aferição da boa execução do objeto do contrato exigidos por normas técnicas oficiais correrão por conta do contratado.</a:t>
            </a:r>
          </a:p>
        </p:txBody>
      </p:sp>
    </p:spTree>
    <p:extLst>
      <p:ext uri="{BB962C8B-B14F-4D97-AF65-F5344CB8AC3E}">
        <p14:creationId xmlns:p14="http://schemas.microsoft.com/office/powerpoint/2010/main" val="3178418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15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7000">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7000">
                                      <p:stCondLst>
                                        <p:cond delay="450"/>
                                      </p:stCondLst>
                                      <p:childTnLst>
                                        <p:set>
                                          <p:cBhvr>
                                            <p:cTn id="18" dur="1" fill="hold">
                                              <p:stCondLst>
                                                <p:cond delay="0"/>
                                              </p:stCondLst>
                                            </p:cTn>
                                            <p:tgtEl>
                                              <p:spTgt spid="5"/>
                                            </p:tgtEl>
                                            <p:attrNameLst>
                                              <p:attrName>style.visibility</p:attrName>
                                            </p:attrNameLst>
                                          </p:cBhvr>
                                          <p:to>
                                            <p:strVal val="visible"/>
                                          </p:to>
                                        </p:set>
                                        <p:anim calcmode="lin" valueType="num" p14:bounceEnd="67000">
                                          <p:cBhvr additive="base">
                                            <p:cTn id="19"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4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9"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56F15-94F8-BA9C-D3BA-5077944B2C6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6C118F2-6082-214D-325E-23E92680DA9F}"/>
              </a:ext>
            </a:extLst>
          </p:cNvPr>
          <p:cNvGrpSpPr/>
          <p:nvPr/>
        </p:nvGrpSpPr>
        <p:grpSpPr>
          <a:xfrm>
            <a:off x="4314210" y="3752204"/>
            <a:ext cx="1553766" cy="1083469"/>
            <a:chOff x="5783263" y="4719638"/>
            <a:chExt cx="2071688" cy="1444625"/>
          </a:xfrm>
        </p:grpSpPr>
        <p:sp>
          <p:nvSpPr>
            <p:cNvPr id="10" name="Freeform 10">
              <a:extLst>
                <a:ext uri="{FF2B5EF4-FFF2-40B4-BE49-F238E27FC236}">
                  <a16:creationId xmlns:a16="http://schemas.microsoft.com/office/drawing/2014/main" id="{63972F64-9AE3-F2C1-5F42-4BAF7C6978BA}"/>
                </a:ext>
              </a:extLst>
            </p:cNvPr>
            <p:cNvSpPr>
              <a:spLocks/>
            </p:cNvSpPr>
            <p:nvPr/>
          </p:nvSpPr>
          <p:spPr bwMode="auto">
            <a:xfrm>
              <a:off x="5807075" y="5764213"/>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a:extLst>
                <a:ext uri="{FF2B5EF4-FFF2-40B4-BE49-F238E27FC236}">
                  <a16:creationId xmlns:a16="http://schemas.microsoft.com/office/drawing/2014/main" id="{C7A53C51-20E1-2BCE-BAB9-C4BA3909089F}"/>
                </a:ext>
              </a:extLst>
            </p:cNvPr>
            <p:cNvSpPr>
              <a:spLocks/>
            </p:cNvSpPr>
            <p:nvPr/>
          </p:nvSpPr>
          <p:spPr bwMode="auto">
            <a:xfrm>
              <a:off x="5783263" y="4719638"/>
              <a:ext cx="2071688" cy="1344613"/>
            </a:xfrm>
            <a:custGeom>
              <a:avLst/>
              <a:gdLst>
                <a:gd name="T0" fmla="*/ 367 w 544"/>
                <a:gd name="T1" fmla="*/ 8 h 353"/>
                <a:gd name="T2" fmla="*/ 366 w 544"/>
                <a:gd name="T3" fmla="*/ 42 h 353"/>
                <a:gd name="T4" fmla="*/ 379 w 544"/>
                <a:gd name="T5" fmla="*/ 54 h 353"/>
                <a:gd name="T6" fmla="*/ 83 w 544"/>
                <a:gd name="T7" fmla="*/ 54 h 353"/>
                <a:gd name="T8" fmla="*/ 0 w 544"/>
                <a:gd name="T9" fmla="*/ 137 h 353"/>
                <a:gd name="T10" fmla="*/ 0 w 544"/>
                <a:gd name="T11" fmla="*/ 296 h 353"/>
                <a:gd name="T12" fmla="*/ 6 w 544"/>
                <a:gd name="T13" fmla="*/ 326 h 353"/>
                <a:gd name="T14" fmla="*/ 23 w 544"/>
                <a:gd name="T15" fmla="*/ 353 h 353"/>
                <a:gd name="T16" fmla="*/ 23 w 544"/>
                <a:gd name="T17" fmla="*/ 300 h 353"/>
                <a:gd name="T18" fmla="*/ 83 w 544"/>
                <a:gd name="T19" fmla="*/ 274 h 353"/>
                <a:gd name="T20" fmla="*/ 377 w 544"/>
                <a:gd name="T21" fmla="*/ 274 h 353"/>
                <a:gd name="T22" fmla="*/ 367 w 544"/>
                <a:gd name="T23" fmla="*/ 284 h 353"/>
                <a:gd name="T24" fmla="*/ 367 w 544"/>
                <a:gd name="T25" fmla="*/ 319 h 353"/>
                <a:gd name="T26" fmla="*/ 382 w 544"/>
                <a:gd name="T27" fmla="*/ 325 h 353"/>
                <a:gd name="T28" fmla="*/ 399 w 544"/>
                <a:gd name="T29" fmla="*/ 318 h 353"/>
                <a:gd name="T30" fmla="*/ 535 w 544"/>
                <a:gd name="T31" fmla="*/ 180 h 353"/>
                <a:gd name="T32" fmla="*/ 535 w 544"/>
                <a:gd name="T33" fmla="*/ 147 h 353"/>
                <a:gd name="T34" fmla="*/ 400 w 544"/>
                <a:gd name="T35" fmla="*/ 10 h 353"/>
                <a:gd name="T36" fmla="*/ 36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1"/>
                    <a:pt x="0" y="137"/>
                  </a:cubicBezTo>
                  <a:cubicBezTo>
                    <a:pt x="0" y="296"/>
                    <a:pt x="0" y="296"/>
                    <a:pt x="0" y="296"/>
                  </a:cubicBezTo>
                  <a:cubicBezTo>
                    <a:pt x="0" y="306"/>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4"/>
                    <a:pt x="367" y="284"/>
                    <a:pt x="367" y="284"/>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7"/>
                  </a:cubicBezTo>
                  <a:cubicBezTo>
                    <a:pt x="400" y="10"/>
                    <a:pt x="400" y="10"/>
                    <a:pt x="400" y="10"/>
                  </a:cubicBezTo>
                  <a:cubicBezTo>
                    <a:pt x="391" y="1"/>
                    <a:pt x="376" y="0"/>
                    <a:pt x="367" y="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 name="Group 3">
            <a:extLst>
              <a:ext uri="{FF2B5EF4-FFF2-40B4-BE49-F238E27FC236}">
                <a16:creationId xmlns:a16="http://schemas.microsoft.com/office/drawing/2014/main" id="{193CC398-63BA-15BE-C8C8-C94032DB1A8C}"/>
              </a:ext>
            </a:extLst>
          </p:cNvPr>
          <p:cNvGrpSpPr/>
          <p:nvPr/>
        </p:nvGrpSpPr>
        <p:grpSpPr>
          <a:xfrm>
            <a:off x="4314210" y="1898400"/>
            <a:ext cx="1553766" cy="1082279"/>
            <a:chOff x="5783263" y="2247900"/>
            <a:chExt cx="2071688" cy="1443038"/>
          </a:xfrm>
        </p:grpSpPr>
        <p:sp>
          <p:nvSpPr>
            <p:cNvPr id="12" name="Freeform 12">
              <a:extLst>
                <a:ext uri="{FF2B5EF4-FFF2-40B4-BE49-F238E27FC236}">
                  <a16:creationId xmlns:a16="http://schemas.microsoft.com/office/drawing/2014/main" id="{01CCAA58-025A-3D7A-1BC5-DB7D2EE7A9DC}"/>
                </a:ext>
              </a:extLst>
            </p:cNvPr>
            <p:cNvSpPr>
              <a:spLocks/>
            </p:cNvSpPr>
            <p:nvPr/>
          </p:nvSpPr>
          <p:spPr bwMode="auto">
            <a:xfrm>
              <a:off x="5807075" y="3290888"/>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Freeform 13">
              <a:extLst>
                <a:ext uri="{FF2B5EF4-FFF2-40B4-BE49-F238E27FC236}">
                  <a16:creationId xmlns:a16="http://schemas.microsoft.com/office/drawing/2014/main" id="{D8F0C426-532A-61F9-2AE9-169C8B9AC22F}"/>
                </a:ext>
              </a:extLst>
            </p:cNvPr>
            <p:cNvSpPr>
              <a:spLocks/>
            </p:cNvSpPr>
            <p:nvPr/>
          </p:nvSpPr>
          <p:spPr bwMode="auto">
            <a:xfrm>
              <a:off x="5783263" y="2247900"/>
              <a:ext cx="2071688" cy="1344613"/>
            </a:xfrm>
            <a:custGeom>
              <a:avLst/>
              <a:gdLst>
                <a:gd name="T0" fmla="*/ 367 w 544"/>
                <a:gd name="T1" fmla="*/ 8 h 353"/>
                <a:gd name="T2" fmla="*/ 366 w 544"/>
                <a:gd name="T3" fmla="*/ 42 h 353"/>
                <a:gd name="T4" fmla="*/ 379 w 544"/>
                <a:gd name="T5" fmla="*/ 54 h 353"/>
                <a:gd name="T6" fmla="*/ 83 w 544"/>
                <a:gd name="T7" fmla="*/ 54 h 353"/>
                <a:gd name="T8" fmla="*/ 0 w 544"/>
                <a:gd name="T9" fmla="*/ 138 h 353"/>
                <a:gd name="T10" fmla="*/ 0 w 544"/>
                <a:gd name="T11" fmla="*/ 296 h 353"/>
                <a:gd name="T12" fmla="*/ 6 w 544"/>
                <a:gd name="T13" fmla="*/ 326 h 353"/>
                <a:gd name="T14" fmla="*/ 23 w 544"/>
                <a:gd name="T15" fmla="*/ 353 h 353"/>
                <a:gd name="T16" fmla="*/ 23 w 544"/>
                <a:gd name="T17" fmla="*/ 300 h 353"/>
                <a:gd name="T18" fmla="*/ 83 w 544"/>
                <a:gd name="T19" fmla="*/ 274 h 353"/>
                <a:gd name="T20" fmla="*/ 377 w 544"/>
                <a:gd name="T21" fmla="*/ 274 h 353"/>
                <a:gd name="T22" fmla="*/ 367 w 544"/>
                <a:gd name="T23" fmla="*/ 285 h 353"/>
                <a:gd name="T24" fmla="*/ 367 w 544"/>
                <a:gd name="T25" fmla="*/ 319 h 353"/>
                <a:gd name="T26" fmla="*/ 382 w 544"/>
                <a:gd name="T27" fmla="*/ 325 h 353"/>
                <a:gd name="T28" fmla="*/ 399 w 544"/>
                <a:gd name="T29" fmla="*/ 318 h 353"/>
                <a:gd name="T30" fmla="*/ 535 w 544"/>
                <a:gd name="T31" fmla="*/ 180 h 353"/>
                <a:gd name="T32" fmla="*/ 535 w 544"/>
                <a:gd name="T33" fmla="*/ 148 h 353"/>
                <a:gd name="T34" fmla="*/ 400 w 544"/>
                <a:gd name="T35" fmla="*/ 10 h 353"/>
                <a:gd name="T36" fmla="*/ 36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2"/>
                    <a:pt x="0" y="138"/>
                  </a:cubicBezTo>
                  <a:cubicBezTo>
                    <a:pt x="0" y="296"/>
                    <a:pt x="0" y="296"/>
                    <a:pt x="0" y="296"/>
                  </a:cubicBezTo>
                  <a:cubicBezTo>
                    <a:pt x="0" y="307"/>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5"/>
                    <a:pt x="367" y="285"/>
                    <a:pt x="367" y="285"/>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8"/>
                  </a:cubicBezTo>
                  <a:cubicBezTo>
                    <a:pt x="400" y="10"/>
                    <a:pt x="400" y="10"/>
                    <a:pt x="400" y="10"/>
                  </a:cubicBezTo>
                  <a:cubicBezTo>
                    <a:pt x="391" y="2"/>
                    <a:pt x="376" y="0"/>
                    <a:pt x="367" y="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3" name="Group 2">
            <a:extLst>
              <a:ext uri="{FF2B5EF4-FFF2-40B4-BE49-F238E27FC236}">
                <a16:creationId xmlns:a16="http://schemas.microsoft.com/office/drawing/2014/main" id="{68760D28-CE6F-9969-4A9C-1B934E7EB5FB}"/>
              </a:ext>
            </a:extLst>
          </p:cNvPr>
          <p:cNvGrpSpPr/>
          <p:nvPr/>
        </p:nvGrpSpPr>
        <p:grpSpPr>
          <a:xfrm>
            <a:off x="3234313" y="2823516"/>
            <a:ext cx="1553766" cy="1083469"/>
            <a:chOff x="4343400" y="3481388"/>
            <a:chExt cx="2071688" cy="1444625"/>
          </a:xfrm>
        </p:grpSpPr>
        <p:sp>
          <p:nvSpPr>
            <p:cNvPr id="14" name="Freeform 14">
              <a:extLst>
                <a:ext uri="{FF2B5EF4-FFF2-40B4-BE49-F238E27FC236}">
                  <a16:creationId xmlns:a16="http://schemas.microsoft.com/office/drawing/2014/main" id="{3530EA62-7FB2-17B1-3B3E-E5CDC36C7BA9}"/>
                </a:ext>
              </a:extLst>
            </p:cNvPr>
            <p:cNvSpPr>
              <a:spLocks/>
            </p:cNvSpPr>
            <p:nvPr/>
          </p:nvSpPr>
          <p:spPr bwMode="auto">
            <a:xfrm>
              <a:off x="6099175" y="4525963"/>
              <a:ext cx="293688" cy="400050"/>
            </a:xfrm>
            <a:custGeom>
              <a:avLst/>
              <a:gdLst>
                <a:gd name="T0" fmla="*/ 77 w 77"/>
                <a:gd name="T1" fmla="*/ 53 h 105"/>
                <a:gd name="T2" fmla="*/ 0 w 77"/>
                <a:gd name="T3" fmla="*/ 105 h 105"/>
                <a:gd name="T4" fmla="*/ 0 w 77"/>
                <a:gd name="T5" fmla="*/ 0 h 105"/>
                <a:gd name="T6" fmla="*/ 77 w 77"/>
                <a:gd name="T7" fmla="*/ 53 h 105"/>
              </a:gdLst>
              <a:ahLst/>
              <a:cxnLst>
                <a:cxn ang="0">
                  <a:pos x="T0" y="T1"/>
                </a:cxn>
                <a:cxn ang="0">
                  <a:pos x="T2" y="T3"/>
                </a:cxn>
                <a:cxn ang="0">
                  <a:pos x="T4" y="T5"/>
                </a:cxn>
                <a:cxn ang="0">
                  <a:pos x="T6" y="T7"/>
                </a:cxn>
              </a:cxnLst>
              <a:rect l="0" t="0" r="r" b="b"/>
              <a:pathLst>
                <a:path w="77" h="105">
                  <a:moveTo>
                    <a:pt x="77" y="53"/>
                  </a:moveTo>
                  <a:cubicBezTo>
                    <a:pt x="65" y="83"/>
                    <a:pt x="35" y="105"/>
                    <a:pt x="0" y="105"/>
                  </a:cubicBezTo>
                  <a:cubicBezTo>
                    <a:pt x="0" y="0"/>
                    <a:pt x="0" y="0"/>
                    <a:pt x="0" y="0"/>
                  </a:cubicBezTo>
                  <a:cubicBezTo>
                    <a:pt x="35" y="0"/>
                    <a:pt x="65" y="22"/>
                    <a:pt x="77" y="53"/>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Freeform 15">
              <a:extLst>
                <a:ext uri="{FF2B5EF4-FFF2-40B4-BE49-F238E27FC236}">
                  <a16:creationId xmlns:a16="http://schemas.microsoft.com/office/drawing/2014/main" id="{2FAAA7F8-3D12-8639-9A3C-992981D2AB89}"/>
                </a:ext>
              </a:extLst>
            </p:cNvPr>
            <p:cNvSpPr>
              <a:spLocks/>
            </p:cNvSpPr>
            <p:nvPr/>
          </p:nvSpPr>
          <p:spPr bwMode="auto">
            <a:xfrm>
              <a:off x="4343400" y="3481388"/>
              <a:ext cx="2071688" cy="1344613"/>
            </a:xfrm>
            <a:custGeom>
              <a:avLst/>
              <a:gdLst>
                <a:gd name="T0" fmla="*/ 177 w 544"/>
                <a:gd name="T1" fmla="*/ 9 h 353"/>
                <a:gd name="T2" fmla="*/ 178 w 544"/>
                <a:gd name="T3" fmla="*/ 42 h 353"/>
                <a:gd name="T4" fmla="*/ 165 w 544"/>
                <a:gd name="T5" fmla="*/ 55 h 353"/>
                <a:gd name="T6" fmla="*/ 461 w 544"/>
                <a:gd name="T7" fmla="*/ 55 h 353"/>
                <a:gd name="T8" fmla="*/ 544 w 544"/>
                <a:gd name="T9" fmla="*/ 138 h 353"/>
                <a:gd name="T10" fmla="*/ 544 w 544"/>
                <a:gd name="T11" fmla="*/ 296 h 353"/>
                <a:gd name="T12" fmla="*/ 538 w 544"/>
                <a:gd name="T13" fmla="*/ 327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1 h 353"/>
                <a:gd name="T36" fmla="*/ 177 w 544"/>
                <a:gd name="T37"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9"/>
                  </a:moveTo>
                  <a:cubicBezTo>
                    <a:pt x="187" y="18"/>
                    <a:pt x="187" y="33"/>
                    <a:pt x="178" y="42"/>
                  </a:cubicBezTo>
                  <a:cubicBezTo>
                    <a:pt x="165" y="55"/>
                    <a:pt x="165" y="55"/>
                    <a:pt x="165" y="55"/>
                  </a:cubicBezTo>
                  <a:cubicBezTo>
                    <a:pt x="461" y="55"/>
                    <a:pt x="461" y="55"/>
                    <a:pt x="461" y="55"/>
                  </a:cubicBezTo>
                  <a:cubicBezTo>
                    <a:pt x="507" y="55"/>
                    <a:pt x="544" y="92"/>
                    <a:pt x="544" y="138"/>
                  </a:cubicBezTo>
                  <a:cubicBezTo>
                    <a:pt x="544" y="296"/>
                    <a:pt x="544" y="296"/>
                    <a:pt x="544" y="296"/>
                  </a:cubicBezTo>
                  <a:cubicBezTo>
                    <a:pt x="544" y="307"/>
                    <a:pt x="542" y="317"/>
                    <a:pt x="538" y="327"/>
                  </a:cubicBezTo>
                  <a:cubicBezTo>
                    <a:pt x="534" y="337"/>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3"/>
                    <a:pt x="145" y="318"/>
                  </a:cubicBezTo>
                  <a:cubicBezTo>
                    <a:pt x="9" y="180"/>
                    <a:pt x="9" y="180"/>
                    <a:pt x="9" y="180"/>
                  </a:cubicBezTo>
                  <a:cubicBezTo>
                    <a:pt x="0" y="171"/>
                    <a:pt x="0" y="157"/>
                    <a:pt x="9" y="148"/>
                  </a:cubicBezTo>
                  <a:cubicBezTo>
                    <a:pt x="144" y="11"/>
                    <a:pt x="144" y="11"/>
                    <a:pt x="144" y="11"/>
                  </a:cubicBezTo>
                  <a:cubicBezTo>
                    <a:pt x="153" y="2"/>
                    <a:pt x="168" y="0"/>
                    <a:pt x="177" y="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5" name="Group 4">
            <a:extLst>
              <a:ext uri="{FF2B5EF4-FFF2-40B4-BE49-F238E27FC236}">
                <a16:creationId xmlns:a16="http://schemas.microsoft.com/office/drawing/2014/main" id="{F5448BC7-C57C-96D1-4ECC-5BB416F66CBA}"/>
              </a:ext>
            </a:extLst>
          </p:cNvPr>
          <p:cNvGrpSpPr/>
          <p:nvPr/>
        </p:nvGrpSpPr>
        <p:grpSpPr>
          <a:xfrm>
            <a:off x="3234313" y="969712"/>
            <a:ext cx="1553766" cy="1082279"/>
            <a:chOff x="4343400" y="1009650"/>
            <a:chExt cx="2071688" cy="1443038"/>
          </a:xfrm>
        </p:grpSpPr>
        <p:sp>
          <p:nvSpPr>
            <p:cNvPr id="16" name="Freeform 16">
              <a:extLst>
                <a:ext uri="{FF2B5EF4-FFF2-40B4-BE49-F238E27FC236}">
                  <a16:creationId xmlns:a16="http://schemas.microsoft.com/office/drawing/2014/main" id="{5E1AD6FE-724A-189A-E0EF-ACC439E82F67}"/>
                </a:ext>
              </a:extLst>
            </p:cNvPr>
            <p:cNvSpPr>
              <a:spLocks/>
            </p:cNvSpPr>
            <p:nvPr/>
          </p:nvSpPr>
          <p:spPr bwMode="auto">
            <a:xfrm>
              <a:off x="6099175" y="2052638"/>
              <a:ext cx="293688" cy="400050"/>
            </a:xfrm>
            <a:custGeom>
              <a:avLst/>
              <a:gdLst>
                <a:gd name="T0" fmla="*/ 77 w 77"/>
                <a:gd name="T1" fmla="*/ 52 h 105"/>
                <a:gd name="T2" fmla="*/ 0 w 77"/>
                <a:gd name="T3" fmla="*/ 105 h 105"/>
                <a:gd name="T4" fmla="*/ 0 w 77"/>
                <a:gd name="T5" fmla="*/ 0 h 105"/>
                <a:gd name="T6" fmla="*/ 77 w 77"/>
                <a:gd name="T7" fmla="*/ 52 h 105"/>
              </a:gdLst>
              <a:ahLst/>
              <a:cxnLst>
                <a:cxn ang="0">
                  <a:pos x="T0" y="T1"/>
                </a:cxn>
                <a:cxn ang="0">
                  <a:pos x="T2" y="T3"/>
                </a:cxn>
                <a:cxn ang="0">
                  <a:pos x="T4" y="T5"/>
                </a:cxn>
                <a:cxn ang="0">
                  <a:pos x="T6" y="T7"/>
                </a:cxn>
              </a:cxnLst>
              <a:rect l="0" t="0" r="r" b="b"/>
              <a:pathLst>
                <a:path w="77" h="105">
                  <a:moveTo>
                    <a:pt x="77" y="52"/>
                  </a:moveTo>
                  <a:cubicBezTo>
                    <a:pt x="65" y="83"/>
                    <a:pt x="35" y="105"/>
                    <a:pt x="0" y="105"/>
                  </a:cubicBezTo>
                  <a:cubicBezTo>
                    <a:pt x="0" y="0"/>
                    <a:pt x="0" y="0"/>
                    <a:pt x="0" y="0"/>
                  </a:cubicBezTo>
                  <a:cubicBezTo>
                    <a:pt x="35" y="0"/>
                    <a:pt x="65" y="22"/>
                    <a:pt x="77" y="52"/>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Freeform 17">
              <a:extLst>
                <a:ext uri="{FF2B5EF4-FFF2-40B4-BE49-F238E27FC236}">
                  <a16:creationId xmlns:a16="http://schemas.microsoft.com/office/drawing/2014/main" id="{80560621-EAD7-BE14-1E97-AF121D9AF127}"/>
                </a:ext>
              </a:extLst>
            </p:cNvPr>
            <p:cNvSpPr>
              <a:spLocks/>
            </p:cNvSpPr>
            <p:nvPr/>
          </p:nvSpPr>
          <p:spPr bwMode="auto">
            <a:xfrm>
              <a:off x="4343400" y="1009650"/>
              <a:ext cx="2071688" cy="1344613"/>
            </a:xfrm>
            <a:custGeom>
              <a:avLst/>
              <a:gdLst>
                <a:gd name="T0" fmla="*/ 177 w 544"/>
                <a:gd name="T1" fmla="*/ 8 h 353"/>
                <a:gd name="T2" fmla="*/ 178 w 544"/>
                <a:gd name="T3" fmla="*/ 42 h 353"/>
                <a:gd name="T4" fmla="*/ 165 w 544"/>
                <a:gd name="T5" fmla="*/ 54 h 353"/>
                <a:gd name="T6" fmla="*/ 461 w 544"/>
                <a:gd name="T7" fmla="*/ 54 h 353"/>
                <a:gd name="T8" fmla="*/ 544 w 544"/>
                <a:gd name="T9" fmla="*/ 138 h 353"/>
                <a:gd name="T10" fmla="*/ 544 w 544"/>
                <a:gd name="T11" fmla="*/ 296 h 353"/>
                <a:gd name="T12" fmla="*/ 538 w 544"/>
                <a:gd name="T13" fmla="*/ 326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0 h 353"/>
                <a:gd name="T36" fmla="*/ 17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8"/>
                  </a:moveTo>
                  <a:cubicBezTo>
                    <a:pt x="187" y="17"/>
                    <a:pt x="187" y="33"/>
                    <a:pt x="178" y="42"/>
                  </a:cubicBezTo>
                  <a:cubicBezTo>
                    <a:pt x="165" y="54"/>
                    <a:pt x="165" y="54"/>
                    <a:pt x="165" y="54"/>
                  </a:cubicBezTo>
                  <a:cubicBezTo>
                    <a:pt x="461" y="54"/>
                    <a:pt x="461" y="54"/>
                    <a:pt x="461" y="54"/>
                  </a:cubicBezTo>
                  <a:cubicBezTo>
                    <a:pt x="507" y="54"/>
                    <a:pt x="544" y="92"/>
                    <a:pt x="544" y="138"/>
                  </a:cubicBezTo>
                  <a:cubicBezTo>
                    <a:pt x="544" y="296"/>
                    <a:pt x="544" y="296"/>
                    <a:pt x="544" y="296"/>
                  </a:cubicBezTo>
                  <a:cubicBezTo>
                    <a:pt x="544" y="307"/>
                    <a:pt x="542" y="317"/>
                    <a:pt x="538" y="326"/>
                  </a:cubicBezTo>
                  <a:cubicBezTo>
                    <a:pt x="534" y="336"/>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2"/>
                    <a:pt x="145" y="318"/>
                  </a:cubicBezTo>
                  <a:cubicBezTo>
                    <a:pt x="9" y="180"/>
                    <a:pt x="9" y="180"/>
                    <a:pt x="9" y="180"/>
                  </a:cubicBezTo>
                  <a:cubicBezTo>
                    <a:pt x="0" y="171"/>
                    <a:pt x="0" y="157"/>
                    <a:pt x="9" y="148"/>
                  </a:cubicBezTo>
                  <a:cubicBezTo>
                    <a:pt x="144" y="10"/>
                    <a:pt x="144" y="10"/>
                    <a:pt x="144" y="10"/>
                  </a:cubicBezTo>
                  <a:cubicBezTo>
                    <a:pt x="153" y="2"/>
                    <a:pt x="168" y="0"/>
                    <a:pt x="177" y="8"/>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22" name="CaixaDeTexto 21">
            <a:extLst>
              <a:ext uri="{FF2B5EF4-FFF2-40B4-BE49-F238E27FC236}">
                <a16:creationId xmlns:a16="http://schemas.microsoft.com/office/drawing/2014/main" id="{5345A9EA-EA51-FE40-DB7E-61ABA8E0C19F}"/>
              </a:ext>
            </a:extLst>
          </p:cNvPr>
          <p:cNvSpPr txBox="1"/>
          <p:nvPr/>
        </p:nvSpPr>
        <p:spPr>
          <a:xfrm>
            <a:off x="163698" y="155957"/>
            <a:ext cx="5651372" cy="369332"/>
          </a:xfrm>
          <a:prstGeom prst="rect">
            <a:avLst/>
          </a:prstGeom>
          <a:noFill/>
        </p:spPr>
        <p:txBody>
          <a:bodyPr wrap="square">
            <a:spAutoFit/>
          </a:bodyPr>
          <a:lstStyle/>
          <a:p>
            <a:pPr algn="just"/>
            <a:r>
              <a:rPr lang="pt-BR" sz="1800" b="1" cap="small" dirty="0">
                <a:latin typeface="Arial" panose="020B0604020202020204" pitchFamily="34" charset="0"/>
                <a:cs typeface="Arial" panose="020B0604020202020204" pitchFamily="34" charset="0"/>
              </a:rPr>
              <a:t>Gestor  fiscal de contratos</a:t>
            </a:r>
          </a:p>
        </p:txBody>
      </p:sp>
      <p:sp>
        <p:nvSpPr>
          <p:cNvPr id="27" name="CaixaDeTexto 26">
            <a:extLst>
              <a:ext uri="{FF2B5EF4-FFF2-40B4-BE49-F238E27FC236}">
                <a16:creationId xmlns:a16="http://schemas.microsoft.com/office/drawing/2014/main" id="{9C37BC8F-7712-D786-D981-F292F7BC246A}"/>
              </a:ext>
            </a:extLst>
          </p:cNvPr>
          <p:cNvSpPr txBox="1"/>
          <p:nvPr/>
        </p:nvSpPr>
        <p:spPr>
          <a:xfrm>
            <a:off x="2375832" y="609630"/>
            <a:ext cx="4570890" cy="300082"/>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Art. 140. O </a:t>
            </a:r>
            <a:r>
              <a:rPr lang="pt-BR" sz="1350" b="1" dirty="0">
                <a:latin typeface="Arial" panose="020B0604020202020204" pitchFamily="34" charset="0"/>
                <a:cs typeface="Arial" panose="020B0604020202020204" pitchFamily="34" charset="0"/>
              </a:rPr>
              <a:t>OBJETO</a:t>
            </a:r>
            <a:r>
              <a:rPr lang="pt-BR" sz="1350" dirty="0">
                <a:latin typeface="Arial" panose="020B0604020202020204" pitchFamily="34" charset="0"/>
                <a:cs typeface="Arial" panose="020B0604020202020204" pitchFamily="34" charset="0"/>
              </a:rPr>
              <a:t> do contrato será recebido:</a:t>
            </a:r>
          </a:p>
        </p:txBody>
      </p:sp>
      <p:sp>
        <p:nvSpPr>
          <p:cNvPr id="7" name="CaixaDeTexto 6">
            <a:extLst>
              <a:ext uri="{FF2B5EF4-FFF2-40B4-BE49-F238E27FC236}">
                <a16:creationId xmlns:a16="http://schemas.microsoft.com/office/drawing/2014/main" id="{9A6E505A-2323-77BE-64E1-B736EC65CFB7}"/>
              </a:ext>
            </a:extLst>
          </p:cNvPr>
          <p:cNvSpPr txBox="1"/>
          <p:nvPr/>
        </p:nvSpPr>
        <p:spPr>
          <a:xfrm>
            <a:off x="5701536" y="2866674"/>
            <a:ext cx="3371579" cy="1338828"/>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 5º Em se tratando de projeto de obra, </a:t>
            </a:r>
            <a:r>
              <a:rPr lang="pt-BR" sz="1350" b="1" dirty="0">
                <a:latin typeface="Arial" panose="020B0604020202020204" pitchFamily="34" charset="0"/>
                <a:cs typeface="Arial" panose="020B0604020202020204" pitchFamily="34" charset="0"/>
              </a:rPr>
              <a:t>o recebimento definitivo pela Administração não eximirá o projetista ou o consultor </a:t>
            </a:r>
            <a:r>
              <a:rPr lang="pt-BR" sz="1350" dirty="0">
                <a:latin typeface="Arial" panose="020B0604020202020204" pitchFamily="34" charset="0"/>
                <a:cs typeface="Arial" panose="020B0604020202020204" pitchFamily="34" charset="0"/>
              </a:rPr>
              <a:t>da responsabilidade objetiva por todos os danos causados por falha de projeto.</a:t>
            </a:r>
          </a:p>
        </p:txBody>
      </p:sp>
      <p:sp>
        <p:nvSpPr>
          <p:cNvPr id="9" name="CaixaDeTexto 8">
            <a:extLst>
              <a:ext uri="{FF2B5EF4-FFF2-40B4-BE49-F238E27FC236}">
                <a16:creationId xmlns:a16="http://schemas.microsoft.com/office/drawing/2014/main" id="{A8AF0538-EA89-55B8-BF3E-1A5D82C07508}"/>
              </a:ext>
            </a:extLst>
          </p:cNvPr>
          <p:cNvSpPr txBox="1"/>
          <p:nvPr/>
        </p:nvSpPr>
        <p:spPr>
          <a:xfrm>
            <a:off x="163698" y="771257"/>
            <a:ext cx="3120665" cy="3600986"/>
          </a:xfrm>
          <a:prstGeom prst="rect">
            <a:avLst/>
          </a:prstGeom>
          <a:noFill/>
        </p:spPr>
        <p:txBody>
          <a:bodyPr wrap="square">
            <a:spAutoFit/>
          </a:bodyPr>
          <a:lstStyle/>
          <a:p>
            <a:r>
              <a:rPr lang="pt-BR" sz="1200" dirty="0">
                <a:latin typeface="Arial" panose="020B0604020202020204" pitchFamily="34" charset="0"/>
                <a:cs typeface="Arial" panose="020B0604020202020204" pitchFamily="34" charset="0"/>
              </a:rPr>
              <a:t>§ 6º Em se tratando de </a:t>
            </a:r>
            <a:r>
              <a:rPr lang="pt-BR" sz="1200" b="1" dirty="0">
                <a:solidFill>
                  <a:srgbClr val="00B0F0"/>
                </a:solidFill>
                <a:latin typeface="Arial" panose="020B0604020202020204" pitchFamily="34" charset="0"/>
                <a:cs typeface="Arial" panose="020B0604020202020204" pitchFamily="34" charset="0"/>
              </a:rPr>
              <a:t>OBRA</a:t>
            </a:r>
            <a:r>
              <a:rPr lang="pt-BR" sz="1200" dirty="0">
                <a:solidFill>
                  <a:srgbClr val="00B0F0"/>
                </a:solidFill>
                <a:latin typeface="Arial" panose="020B0604020202020204" pitchFamily="34" charset="0"/>
                <a:cs typeface="Arial" panose="020B0604020202020204" pitchFamily="34" charset="0"/>
              </a:rPr>
              <a:t>, o </a:t>
            </a:r>
            <a:r>
              <a:rPr lang="pt-BR" sz="1200" b="1" dirty="0">
                <a:solidFill>
                  <a:srgbClr val="00B0F0"/>
                </a:solidFill>
                <a:latin typeface="Arial" panose="020B0604020202020204" pitchFamily="34" charset="0"/>
                <a:cs typeface="Arial" panose="020B0604020202020204" pitchFamily="34" charset="0"/>
              </a:rPr>
              <a:t>RECEBIMENTO DEFINITIVO</a:t>
            </a:r>
            <a:r>
              <a:rPr lang="pt-BR" sz="1200" dirty="0">
                <a:solidFill>
                  <a:srgbClr val="00B0F0"/>
                </a:solidFill>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pela Administração </a:t>
            </a:r>
            <a:r>
              <a:rPr lang="pt-BR" sz="1200" b="1" dirty="0">
                <a:solidFill>
                  <a:srgbClr val="00B0F0"/>
                </a:solidFill>
                <a:latin typeface="Arial" panose="020B0604020202020204" pitchFamily="34" charset="0"/>
                <a:cs typeface="Arial" panose="020B0604020202020204" pitchFamily="34" charset="0"/>
              </a:rPr>
              <a:t>NÃO EXIMIRÁ </a:t>
            </a:r>
            <a:r>
              <a:rPr lang="pt-BR" sz="1200" dirty="0">
                <a:latin typeface="Arial" panose="020B0604020202020204" pitchFamily="34" charset="0"/>
                <a:cs typeface="Arial" panose="020B0604020202020204" pitchFamily="34" charset="0"/>
              </a:rPr>
              <a:t>o contratado, pelo </a:t>
            </a:r>
            <a:r>
              <a:rPr lang="pt-BR" sz="1200" b="1" dirty="0">
                <a:solidFill>
                  <a:srgbClr val="00B0F0"/>
                </a:solidFill>
                <a:latin typeface="Arial" panose="020B0604020202020204" pitchFamily="34" charset="0"/>
                <a:cs typeface="Arial" panose="020B0604020202020204" pitchFamily="34" charset="0"/>
              </a:rPr>
              <a:t>PRAZO MÍNIMO DE 5 (CINCO) ANOS</a:t>
            </a:r>
            <a:r>
              <a:rPr lang="pt-BR" sz="1200" dirty="0">
                <a:latin typeface="Arial" panose="020B0604020202020204" pitchFamily="34" charset="0"/>
                <a:cs typeface="Arial" panose="020B0604020202020204" pitchFamily="34" charset="0"/>
              </a:rPr>
              <a:t>, admitida a previsão de prazo de garantia superior no edital e no contrato, da </a:t>
            </a:r>
            <a:r>
              <a:rPr lang="pt-BR" sz="1200" b="1" dirty="0">
                <a:latin typeface="Arial" panose="020B0604020202020204" pitchFamily="34" charset="0"/>
                <a:cs typeface="Arial" panose="020B0604020202020204" pitchFamily="34" charset="0"/>
              </a:rPr>
              <a:t>RESPONSABILIDADE OBJETIVA PELA SOLIDEZ E PELA SEGURANÇA DOS MATERIAIS E DOS SERVIÇOS EXECUTADOS E PELA FUNCIONALIDADE DA CONSTRUÇÃO</a:t>
            </a:r>
            <a:r>
              <a:rPr lang="pt-BR" sz="1200" dirty="0">
                <a:latin typeface="Arial" panose="020B0604020202020204" pitchFamily="34" charset="0"/>
                <a:cs typeface="Arial" panose="020B0604020202020204" pitchFamily="34" charset="0"/>
              </a:rPr>
              <a:t>, </a:t>
            </a:r>
            <a:r>
              <a:rPr lang="pt-BR" sz="1200" b="1" dirty="0">
                <a:latin typeface="Arial" panose="020B0604020202020204" pitchFamily="34" charset="0"/>
                <a:cs typeface="Arial" panose="020B0604020202020204" pitchFamily="34" charset="0"/>
              </a:rPr>
              <a:t>DA REFORMA, DA RECUPERAÇÃO OU DA AMPLIAÇÃO DO BEM IMÓVEL</a:t>
            </a:r>
            <a:r>
              <a:rPr lang="pt-BR" sz="1200" dirty="0">
                <a:latin typeface="Arial" panose="020B0604020202020204" pitchFamily="34" charset="0"/>
                <a:cs typeface="Arial" panose="020B0604020202020204" pitchFamily="34" charset="0"/>
              </a:rPr>
              <a:t>, e, em caso de </a:t>
            </a:r>
            <a:r>
              <a:rPr lang="pt-BR" sz="1200" b="1" dirty="0">
                <a:latin typeface="Arial" panose="020B0604020202020204" pitchFamily="34" charset="0"/>
                <a:cs typeface="Arial" panose="020B0604020202020204" pitchFamily="34" charset="0"/>
              </a:rPr>
              <a:t>VÍCIO, DEFEITO OU INCORREÇÃO IDENTIFICADOS, O CONTRATADO FICARÁ RESPONSÁVEL PELA REPARAÇÃO, PELA CORREÇÃO, PELA RECONSTRUÇÃO OU PELA SUBSTITUIÇÃO NECESSÁRIAS</a:t>
            </a:r>
            <a:r>
              <a:rPr lang="pt-BR"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63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 name="Branch"/>
          <p:cNvSpPr>
            <a:spLocks/>
          </p:cNvSpPr>
          <p:nvPr/>
        </p:nvSpPr>
        <p:spPr bwMode="auto">
          <a:xfrm>
            <a:off x="6718373" y="1092670"/>
            <a:ext cx="2003822" cy="2811066"/>
          </a:xfrm>
          <a:custGeom>
            <a:avLst/>
            <a:gdLst>
              <a:gd name="T0" fmla="*/ 593 w 702"/>
              <a:gd name="T1" fmla="*/ 285 h 984"/>
              <a:gd name="T2" fmla="*/ 424 w 702"/>
              <a:gd name="T3" fmla="*/ 355 h 984"/>
              <a:gd name="T4" fmla="*/ 527 w 702"/>
              <a:gd name="T5" fmla="*/ 180 h 984"/>
              <a:gd name="T6" fmla="*/ 656 w 702"/>
              <a:gd name="T7" fmla="*/ 118 h 984"/>
              <a:gd name="T8" fmla="*/ 593 w 702"/>
              <a:gd name="T9" fmla="*/ 24 h 984"/>
              <a:gd name="T10" fmla="*/ 525 w 702"/>
              <a:gd name="T11" fmla="*/ 180 h 984"/>
              <a:gd name="T12" fmla="*/ 526 w 702"/>
              <a:gd name="T13" fmla="*/ 180 h 984"/>
              <a:gd name="T14" fmla="*/ 472 w 702"/>
              <a:gd name="T15" fmla="*/ 265 h 984"/>
              <a:gd name="T16" fmla="*/ 423 w 702"/>
              <a:gd name="T17" fmla="*/ 96 h 984"/>
              <a:gd name="T18" fmla="*/ 328 w 702"/>
              <a:gd name="T19" fmla="*/ 79 h 984"/>
              <a:gd name="T20" fmla="*/ 299 w 702"/>
              <a:gd name="T21" fmla="*/ 163 h 984"/>
              <a:gd name="T22" fmla="*/ 471 w 702"/>
              <a:gd name="T23" fmla="*/ 267 h 984"/>
              <a:gd name="T24" fmla="*/ 381 w 702"/>
              <a:gd name="T25" fmla="*/ 424 h 984"/>
              <a:gd name="T26" fmla="*/ 291 w 702"/>
              <a:gd name="T27" fmla="*/ 246 h 984"/>
              <a:gd name="T28" fmla="*/ 187 w 702"/>
              <a:gd name="T29" fmla="*/ 241 h 984"/>
              <a:gd name="T30" fmla="*/ 159 w 702"/>
              <a:gd name="T31" fmla="*/ 333 h 984"/>
              <a:gd name="T32" fmla="*/ 379 w 702"/>
              <a:gd name="T33" fmla="*/ 428 h 984"/>
              <a:gd name="T34" fmla="*/ 255 w 702"/>
              <a:gd name="T35" fmla="*/ 686 h 984"/>
              <a:gd name="T36" fmla="*/ 169 w 702"/>
              <a:gd name="T37" fmla="*/ 487 h 984"/>
              <a:gd name="T38" fmla="*/ 50 w 702"/>
              <a:gd name="T39" fmla="*/ 476 h 984"/>
              <a:gd name="T40" fmla="*/ 17 w 702"/>
              <a:gd name="T41" fmla="*/ 584 h 984"/>
              <a:gd name="T42" fmla="*/ 249 w 702"/>
              <a:gd name="T43" fmla="*/ 701 h 984"/>
              <a:gd name="T44" fmla="*/ 162 w 702"/>
              <a:gd name="T45" fmla="*/ 931 h 984"/>
              <a:gd name="T46" fmla="*/ 173 w 702"/>
              <a:gd name="T47" fmla="*/ 934 h 984"/>
              <a:gd name="T48" fmla="*/ 207 w 702"/>
              <a:gd name="T49" fmla="*/ 835 h 984"/>
              <a:gd name="T50" fmla="*/ 300 w 702"/>
              <a:gd name="T51" fmla="*/ 915 h 984"/>
              <a:gd name="T52" fmla="*/ 493 w 702"/>
              <a:gd name="T53" fmla="*/ 955 h 984"/>
              <a:gd name="T54" fmla="*/ 549 w 702"/>
              <a:gd name="T55" fmla="*/ 845 h 984"/>
              <a:gd name="T56" fmla="*/ 455 w 702"/>
              <a:gd name="T57" fmla="*/ 754 h 984"/>
              <a:gd name="T58" fmla="*/ 213 w 702"/>
              <a:gd name="T59" fmla="*/ 818 h 984"/>
              <a:gd name="T60" fmla="*/ 313 w 702"/>
              <a:gd name="T61" fmla="*/ 574 h 984"/>
              <a:gd name="T62" fmla="*/ 395 w 702"/>
              <a:gd name="T63" fmla="*/ 635 h 984"/>
              <a:gd name="T64" fmla="*/ 548 w 702"/>
              <a:gd name="T65" fmla="*/ 655 h 984"/>
              <a:gd name="T66" fmla="*/ 507 w 702"/>
              <a:gd name="T67" fmla="*/ 499 h 984"/>
              <a:gd name="T68" fmla="*/ 319 w 702"/>
              <a:gd name="T69" fmla="*/ 562 h 984"/>
              <a:gd name="T70" fmla="*/ 421 w 702"/>
              <a:gd name="T71" fmla="*/ 360 h 984"/>
              <a:gd name="T72" fmla="*/ 638 w 702"/>
              <a:gd name="T73" fmla="*/ 423 h 984"/>
              <a:gd name="T74" fmla="*/ 593 w 702"/>
              <a:gd name="T75" fmla="*/ 28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2" h="984">
                <a:moveTo>
                  <a:pt x="593" y="285"/>
                </a:moveTo>
                <a:cubicBezTo>
                  <a:pt x="510" y="285"/>
                  <a:pt x="441" y="340"/>
                  <a:pt x="424" y="355"/>
                </a:cubicBezTo>
                <a:cubicBezTo>
                  <a:pt x="456" y="296"/>
                  <a:pt x="491" y="237"/>
                  <a:pt x="527" y="180"/>
                </a:cubicBezTo>
                <a:cubicBezTo>
                  <a:pt x="541" y="178"/>
                  <a:pt x="612" y="168"/>
                  <a:pt x="656" y="118"/>
                </a:cubicBezTo>
                <a:cubicBezTo>
                  <a:pt x="694" y="74"/>
                  <a:pt x="650" y="0"/>
                  <a:pt x="593" y="24"/>
                </a:cubicBezTo>
                <a:cubicBezTo>
                  <a:pt x="540" y="46"/>
                  <a:pt x="523" y="129"/>
                  <a:pt x="525" y="180"/>
                </a:cubicBezTo>
                <a:cubicBezTo>
                  <a:pt x="525" y="180"/>
                  <a:pt x="525" y="180"/>
                  <a:pt x="526" y="180"/>
                </a:cubicBezTo>
                <a:cubicBezTo>
                  <a:pt x="507" y="208"/>
                  <a:pt x="489" y="236"/>
                  <a:pt x="472" y="265"/>
                </a:cubicBezTo>
                <a:cubicBezTo>
                  <a:pt x="473" y="249"/>
                  <a:pt x="475" y="159"/>
                  <a:pt x="423" y="96"/>
                </a:cubicBezTo>
                <a:cubicBezTo>
                  <a:pt x="398" y="67"/>
                  <a:pt x="361" y="58"/>
                  <a:pt x="328" y="79"/>
                </a:cubicBezTo>
                <a:cubicBezTo>
                  <a:pt x="300" y="97"/>
                  <a:pt x="286" y="132"/>
                  <a:pt x="299" y="163"/>
                </a:cubicBezTo>
                <a:cubicBezTo>
                  <a:pt x="324" y="225"/>
                  <a:pt x="409" y="259"/>
                  <a:pt x="471" y="267"/>
                </a:cubicBezTo>
                <a:cubicBezTo>
                  <a:pt x="439" y="319"/>
                  <a:pt x="409" y="371"/>
                  <a:pt x="381" y="424"/>
                </a:cubicBezTo>
                <a:cubicBezTo>
                  <a:pt x="378" y="404"/>
                  <a:pt x="361" y="305"/>
                  <a:pt x="291" y="246"/>
                </a:cubicBezTo>
                <a:cubicBezTo>
                  <a:pt x="260" y="220"/>
                  <a:pt x="220" y="215"/>
                  <a:pt x="187" y="241"/>
                </a:cubicBezTo>
                <a:cubicBezTo>
                  <a:pt x="160" y="262"/>
                  <a:pt x="146" y="300"/>
                  <a:pt x="159" y="333"/>
                </a:cubicBezTo>
                <a:cubicBezTo>
                  <a:pt x="187" y="408"/>
                  <a:pt x="307" y="431"/>
                  <a:pt x="379" y="428"/>
                </a:cubicBezTo>
                <a:cubicBezTo>
                  <a:pt x="334" y="512"/>
                  <a:pt x="293" y="599"/>
                  <a:pt x="255" y="686"/>
                </a:cubicBezTo>
                <a:cubicBezTo>
                  <a:pt x="252" y="650"/>
                  <a:pt x="236" y="553"/>
                  <a:pt x="169" y="487"/>
                </a:cubicBezTo>
                <a:cubicBezTo>
                  <a:pt x="136" y="455"/>
                  <a:pt x="89" y="447"/>
                  <a:pt x="50" y="476"/>
                </a:cubicBezTo>
                <a:cubicBezTo>
                  <a:pt x="17" y="500"/>
                  <a:pt x="0" y="545"/>
                  <a:pt x="17" y="584"/>
                </a:cubicBezTo>
                <a:cubicBezTo>
                  <a:pt x="50" y="663"/>
                  <a:pt x="168" y="697"/>
                  <a:pt x="249" y="701"/>
                </a:cubicBezTo>
                <a:cubicBezTo>
                  <a:pt x="217" y="776"/>
                  <a:pt x="188" y="853"/>
                  <a:pt x="162" y="931"/>
                </a:cubicBezTo>
                <a:cubicBezTo>
                  <a:pt x="173" y="934"/>
                  <a:pt x="173" y="934"/>
                  <a:pt x="173" y="934"/>
                </a:cubicBezTo>
                <a:cubicBezTo>
                  <a:pt x="184" y="901"/>
                  <a:pt x="195" y="868"/>
                  <a:pt x="207" y="835"/>
                </a:cubicBezTo>
                <a:cubicBezTo>
                  <a:pt x="234" y="866"/>
                  <a:pt x="266" y="893"/>
                  <a:pt x="300" y="915"/>
                </a:cubicBezTo>
                <a:cubicBezTo>
                  <a:pt x="352" y="947"/>
                  <a:pt x="433" y="984"/>
                  <a:pt x="493" y="955"/>
                </a:cubicBezTo>
                <a:cubicBezTo>
                  <a:pt x="534" y="935"/>
                  <a:pt x="554" y="888"/>
                  <a:pt x="549" y="845"/>
                </a:cubicBezTo>
                <a:cubicBezTo>
                  <a:pt x="544" y="793"/>
                  <a:pt x="505" y="761"/>
                  <a:pt x="455" y="754"/>
                </a:cubicBezTo>
                <a:cubicBezTo>
                  <a:pt x="348" y="740"/>
                  <a:pt x="248" y="796"/>
                  <a:pt x="213" y="818"/>
                </a:cubicBezTo>
                <a:cubicBezTo>
                  <a:pt x="243" y="736"/>
                  <a:pt x="277" y="654"/>
                  <a:pt x="313" y="574"/>
                </a:cubicBezTo>
                <a:cubicBezTo>
                  <a:pt x="337" y="598"/>
                  <a:pt x="365" y="619"/>
                  <a:pt x="395" y="635"/>
                </a:cubicBezTo>
                <a:cubicBezTo>
                  <a:pt x="437" y="658"/>
                  <a:pt x="503" y="682"/>
                  <a:pt x="548" y="655"/>
                </a:cubicBezTo>
                <a:cubicBezTo>
                  <a:pt x="620" y="612"/>
                  <a:pt x="585" y="505"/>
                  <a:pt x="507" y="499"/>
                </a:cubicBezTo>
                <a:cubicBezTo>
                  <a:pt x="421" y="494"/>
                  <a:pt x="345" y="542"/>
                  <a:pt x="319" y="562"/>
                </a:cubicBezTo>
                <a:cubicBezTo>
                  <a:pt x="351" y="494"/>
                  <a:pt x="385" y="426"/>
                  <a:pt x="421" y="360"/>
                </a:cubicBezTo>
                <a:cubicBezTo>
                  <a:pt x="470" y="406"/>
                  <a:pt x="574" y="466"/>
                  <a:pt x="638" y="423"/>
                </a:cubicBezTo>
                <a:cubicBezTo>
                  <a:pt x="702" y="381"/>
                  <a:pt x="664" y="286"/>
                  <a:pt x="593" y="285"/>
                </a:cubicBez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70" name="Gear"/>
          <p:cNvSpPr>
            <a:spLocks noEditPoints="1"/>
          </p:cNvSpPr>
          <p:nvPr/>
        </p:nvSpPr>
        <p:spPr bwMode="auto">
          <a:xfrm>
            <a:off x="6783857" y="1867767"/>
            <a:ext cx="1010841" cy="1013222"/>
          </a:xfrm>
          <a:custGeom>
            <a:avLst/>
            <a:gdLst>
              <a:gd name="T0" fmla="*/ 177 w 354"/>
              <a:gd name="T1" fmla="*/ 274 h 355"/>
              <a:gd name="T2" fmla="*/ 81 w 354"/>
              <a:gd name="T3" fmla="*/ 177 h 355"/>
              <a:gd name="T4" fmla="*/ 177 w 354"/>
              <a:gd name="T5" fmla="*/ 81 h 355"/>
              <a:gd name="T6" fmla="*/ 273 w 354"/>
              <a:gd name="T7" fmla="*/ 177 h 355"/>
              <a:gd name="T8" fmla="*/ 177 w 354"/>
              <a:gd name="T9" fmla="*/ 274 h 355"/>
              <a:gd name="T10" fmla="*/ 354 w 354"/>
              <a:gd name="T11" fmla="*/ 208 h 355"/>
              <a:gd name="T12" fmla="*/ 354 w 354"/>
              <a:gd name="T13" fmla="*/ 147 h 355"/>
              <a:gd name="T14" fmla="*/ 300 w 354"/>
              <a:gd name="T15" fmla="*/ 131 h 355"/>
              <a:gd name="T16" fmla="*/ 296 w 354"/>
              <a:gd name="T17" fmla="*/ 123 h 355"/>
              <a:gd name="T18" fmla="*/ 324 w 354"/>
              <a:gd name="T19" fmla="*/ 73 h 355"/>
              <a:gd name="T20" fmla="*/ 281 w 354"/>
              <a:gd name="T21" fmla="*/ 30 h 355"/>
              <a:gd name="T22" fmla="*/ 231 w 354"/>
              <a:gd name="T23" fmla="*/ 58 h 355"/>
              <a:gd name="T24" fmla="*/ 223 w 354"/>
              <a:gd name="T25" fmla="*/ 54 h 355"/>
              <a:gd name="T26" fmla="*/ 208 w 354"/>
              <a:gd name="T27" fmla="*/ 0 h 355"/>
              <a:gd name="T28" fmla="*/ 146 w 354"/>
              <a:gd name="T29" fmla="*/ 0 h 355"/>
              <a:gd name="T30" fmla="*/ 131 w 354"/>
              <a:gd name="T31" fmla="*/ 54 h 355"/>
              <a:gd name="T32" fmla="*/ 123 w 354"/>
              <a:gd name="T33" fmla="*/ 58 h 355"/>
              <a:gd name="T34" fmla="*/ 73 w 354"/>
              <a:gd name="T35" fmla="*/ 30 h 355"/>
              <a:gd name="T36" fmla="*/ 30 w 354"/>
              <a:gd name="T37" fmla="*/ 73 h 355"/>
              <a:gd name="T38" fmla="*/ 58 w 354"/>
              <a:gd name="T39" fmla="*/ 123 h 355"/>
              <a:gd name="T40" fmla="*/ 54 w 354"/>
              <a:gd name="T41" fmla="*/ 131 h 355"/>
              <a:gd name="T42" fmla="*/ 0 w 354"/>
              <a:gd name="T43" fmla="*/ 147 h 355"/>
              <a:gd name="T44" fmla="*/ 0 w 354"/>
              <a:gd name="T45" fmla="*/ 208 h 355"/>
              <a:gd name="T46" fmla="*/ 54 w 354"/>
              <a:gd name="T47" fmla="*/ 223 h 355"/>
              <a:gd name="T48" fmla="*/ 58 w 354"/>
              <a:gd name="T49" fmla="*/ 231 h 355"/>
              <a:gd name="T50" fmla="*/ 30 w 354"/>
              <a:gd name="T51" fmla="*/ 281 h 355"/>
              <a:gd name="T52" fmla="*/ 73 w 354"/>
              <a:gd name="T53" fmla="*/ 324 h 355"/>
              <a:gd name="T54" fmla="*/ 123 w 354"/>
              <a:gd name="T55" fmla="*/ 297 h 355"/>
              <a:gd name="T56" fmla="*/ 131 w 354"/>
              <a:gd name="T57" fmla="*/ 300 h 355"/>
              <a:gd name="T58" fmla="*/ 146 w 354"/>
              <a:gd name="T59" fmla="*/ 355 h 355"/>
              <a:gd name="T60" fmla="*/ 208 w 354"/>
              <a:gd name="T61" fmla="*/ 355 h 355"/>
              <a:gd name="T62" fmla="*/ 223 w 354"/>
              <a:gd name="T63" fmla="*/ 300 h 355"/>
              <a:gd name="T64" fmla="*/ 231 w 354"/>
              <a:gd name="T65" fmla="*/ 297 h 355"/>
              <a:gd name="T66" fmla="*/ 281 w 354"/>
              <a:gd name="T67" fmla="*/ 324 h 355"/>
              <a:gd name="T68" fmla="*/ 324 w 354"/>
              <a:gd name="T69" fmla="*/ 281 h 355"/>
              <a:gd name="T70" fmla="*/ 296 w 354"/>
              <a:gd name="T71" fmla="*/ 231 h 355"/>
              <a:gd name="T72" fmla="*/ 300 w 354"/>
              <a:gd name="T73" fmla="*/ 223 h 355"/>
              <a:gd name="T74" fmla="*/ 354 w 354"/>
              <a:gd name="T75" fmla="*/ 208 h 355"/>
              <a:gd name="T76" fmla="*/ 177 w 354"/>
              <a:gd name="T77" fmla="*/ 240 h 355"/>
              <a:gd name="T78" fmla="*/ 114 w 354"/>
              <a:gd name="T79" fmla="*/ 177 h 355"/>
              <a:gd name="T80" fmla="*/ 177 w 354"/>
              <a:gd name="T81" fmla="*/ 114 h 355"/>
              <a:gd name="T82" fmla="*/ 240 w 354"/>
              <a:gd name="T83" fmla="*/ 177 h 355"/>
              <a:gd name="T84" fmla="*/ 177 w 354"/>
              <a:gd name="T8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4" h="355">
                <a:moveTo>
                  <a:pt x="177" y="274"/>
                </a:moveTo>
                <a:cubicBezTo>
                  <a:pt x="124" y="274"/>
                  <a:pt x="81" y="230"/>
                  <a:pt x="81" y="177"/>
                </a:cubicBezTo>
                <a:cubicBezTo>
                  <a:pt x="81" y="124"/>
                  <a:pt x="124" y="81"/>
                  <a:pt x="177" y="81"/>
                </a:cubicBezTo>
                <a:cubicBezTo>
                  <a:pt x="230" y="81"/>
                  <a:pt x="273" y="124"/>
                  <a:pt x="273" y="177"/>
                </a:cubicBezTo>
                <a:cubicBezTo>
                  <a:pt x="273" y="230"/>
                  <a:pt x="230" y="274"/>
                  <a:pt x="177" y="274"/>
                </a:cubicBezTo>
                <a:close/>
                <a:moveTo>
                  <a:pt x="354" y="208"/>
                </a:moveTo>
                <a:cubicBezTo>
                  <a:pt x="354" y="147"/>
                  <a:pt x="354" y="147"/>
                  <a:pt x="354" y="147"/>
                </a:cubicBezTo>
                <a:cubicBezTo>
                  <a:pt x="300" y="131"/>
                  <a:pt x="300" y="131"/>
                  <a:pt x="300" y="131"/>
                </a:cubicBezTo>
                <a:cubicBezTo>
                  <a:pt x="299" y="128"/>
                  <a:pt x="298" y="126"/>
                  <a:pt x="296" y="123"/>
                </a:cubicBezTo>
                <a:cubicBezTo>
                  <a:pt x="324" y="73"/>
                  <a:pt x="324" y="73"/>
                  <a:pt x="324" y="73"/>
                </a:cubicBezTo>
                <a:cubicBezTo>
                  <a:pt x="281" y="30"/>
                  <a:pt x="281" y="30"/>
                  <a:pt x="281" y="30"/>
                </a:cubicBezTo>
                <a:cubicBezTo>
                  <a:pt x="231" y="58"/>
                  <a:pt x="231" y="58"/>
                  <a:pt x="231" y="58"/>
                </a:cubicBezTo>
                <a:cubicBezTo>
                  <a:pt x="228" y="57"/>
                  <a:pt x="226" y="55"/>
                  <a:pt x="223" y="54"/>
                </a:cubicBezTo>
                <a:cubicBezTo>
                  <a:pt x="208" y="0"/>
                  <a:pt x="208" y="0"/>
                  <a:pt x="208" y="0"/>
                </a:cubicBezTo>
                <a:cubicBezTo>
                  <a:pt x="146" y="0"/>
                  <a:pt x="146" y="0"/>
                  <a:pt x="146" y="0"/>
                </a:cubicBezTo>
                <a:cubicBezTo>
                  <a:pt x="131" y="54"/>
                  <a:pt x="131" y="54"/>
                  <a:pt x="131" y="54"/>
                </a:cubicBezTo>
                <a:cubicBezTo>
                  <a:pt x="128" y="55"/>
                  <a:pt x="126" y="57"/>
                  <a:pt x="123" y="58"/>
                </a:cubicBezTo>
                <a:cubicBezTo>
                  <a:pt x="73" y="30"/>
                  <a:pt x="73" y="30"/>
                  <a:pt x="73" y="30"/>
                </a:cubicBezTo>
                <a:cubicBezTo>
                  <a:pt x="30" y="73"/>
                  <a:pt x="30" y="73"/>
                  <a:pt x="30" y="73"/>
                </a:cubicBezTo>
                <a:cubicBezTo>
                  <a:pt x="58" y="123"/>
                  <a:pt x="58" y="123"/>
                  <a:pt x="58" y="123"/>
                </a:cubicBezTo>
                <a:cubicBezTo>
                  <a:pt x="56" y="126"/>
                  <a:pt x="55" y="128"/>
                  <a:pt x="54" y="131"/>
                </a:cubicBezTo>
                <a:cubicBezTo>
                  <a:pt x="0" y="147"/>
                  <a:pt x="0" y="147"/>
                  <a:pt x="0" y="147"/>
                </a:cubicBezTo>
                <a:cubicBezTo>
                  <a:pt x="0" y="208"/>
                  <a:pt x="0" y="208"/>
                  <a:pt x="0" y="208"/>
                </a:cubicBezTo>
                <a:cubicBezTo>
                  <a:pt x="54" y="223"/>
                  <a:pt x="54" y="223"/>
                  <a:pt x="54" y="223"/>
                </a:cubicBezTo>
                <a:cubicBezTo>
                  <a:pt x="55" y="226"/>
                  <a:pt x="56" y="229"/>
                  <a:pt x="58" y="231"/>
                </a:cubicBezTo>
                <a:cubicBezTo>
                  <a:pt x="30" y="281"/>
                  <a:pt x="30" y="281"/>
                  <a:pt x="30" y="281"/>
                </a:cubicBezTo>
                <a:cubicBezTo>
                  <a:pt x="73" y="324"/>
                  <a:pt x="73" y="324"/>
                  <a:pt x="73" y="324"/>
                </a:cubicBezTo>
                <a:cubicBezTo>
                  <a:pt x="123" y="297"/>
                  <a:pt x="123" y="297"/>
                  <a:pt x="123" y="297"/>
                </a:cubicBezTo>
                <a:cubicBezTo>
                  <a:pt x="126" y="298"/>
                  <a:pt x="128" y="299"/>
                  <a:pt x="131" y="300"/>
                </a:cubicBezTo>
                <a:cubicBezTo>
                  <a:pt x="146" y="355"/>
                  <a:pt x="146" y="355"/>
                  <a:pt x="146" y="355"/>
                </a:cubicBezTo>
                <a:cubicBezTo>
                  <a:pt x="208" y="355"/>
                  <a:pt x="208" y="355"/>
                  <a:pt x="208" y="355"/>
                </a:cubicBezTo>
                <a:cubicBezTo>
                  <a:pt x="223" y="300"/>
                  <a:pt x="223" y="300"/>
                  <a:pt x="223" y="300"/>
                </a:cubicBezTo>
                <a:cubicBezTo>
                  <a:pt x="226" y="299"/>
                  <a:pt x="228" y="298"/>
                  <a:pt x="231" y="297"/>
                </a:cubicBezTo>
                <a:cubicBezTo>
                  <a:pt x="281" y="324"/>
                  <a:pt x="281" y="324"/>
                  <a:pt x="281" y="324"/>
                </a:cubicBezTo>
                <a:cubicBezTo>
                  <a:pt x="324" y="281"/>
                  <a:pt x="324" y="281"/>
                  <a:pt x="324" y="281"/>
                </a:cubicBezTo>
                <a:cubicBezTo>
                  <a:pt x="296" y="231"/>
                  <a:pt x="296" y="231"/>
                  <a:pt x="296" y="231"/>
                </a:cubicBezTo>
                <a:cubicBezTo>
                  <a:pt x="298" y="229"/>
                  <a:pt x="299" y="226"/>
                  <a:pt x="300" y="223"/>
                </a:cubicBezTo>
                <a:lnTo>
                  <a:pt x="354" y="208"/>
                </a:lnTo>
                <a:close/>
                <a:moveTo>
                  <a:pt x="177" y="240"/>
                </a:moveTo>
                <a:cubicBezTo>
                  <a:pt x="142" y="240"/>
                  <a:pt x="114" y="212"/>
                  <a:pt x="114" y="177"/>
                </a:cubicBezTo>
                <a:cubicBezTo>
                  <a:pt x="114" y="142"/>
                  <a:pt x="142" y="114"/>
                  <a:pt x="177" y="114"/>
                </a:cubicBezTo>
                <a:cubicBezTo>
                  <a:pt x="212" y="114"/>
                  <a:pt x="240" y="142"/>
                  <a:pt x="240" y="177"/>
                </a:cubicBezTo>
                <a:cubicBezTo>
                  <a:pt x="240" y="212"/>
                  <a:pt x="212" y="240"/>
                  <a:pt x="177" y="240"/>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497" name="Branch"/>
          <p:cNvGrpSpPr/>
          <p:nvPr/>
        </p:nvGrpSpPr>
        <p:grpSpPr>
          <a:xfrm>
            <a:off x="3576313" y="1849907"/>
            <a:ext cx="1706166" cy="2210991"/>
            <a:chOff x="4703763" y="3011488"/>
            <a:chExt cx="2274888" cy="2947988"/>
          </a:xfrm>
          <a:solidFill>
            <a:srgbClr val="37475E"/>
          </a:solidFill>
        </p:grpSpPr>
        <p:sp>
          <p:nvSpPr>
            <p:cNvPr id="1371" name="Freeform 371"/>
            <p:cNvSpPr>
              <a:spLocks/>
            </p:cNvSpPr>
            <p:nvPr/>
          </p:nvSpPr>
          <p:spPr bwMode="auto">
            <a:xfrm>
              <a:off x="4703763" y="3011488"/>
              <a:ext cx="2274888" cy="2947988"/>
            </a:xfrm>
            <a:custGeom>
              <a:avLst/>
              <a:gdLst>
                <a:gd name="T0" fmla="*/ 439 w 598"/>
                <a:gd name="T1" fmla="*/ 434 h 774"/>
                <a:gd name="T2" fmla="*/ 383 w 598"/>
                <a:gd name="T3" fmla="*/ 590 h 774"/>
                <a:gd name="T4" fmla="*/ 315 w 598"/>
                <a:gd name="T5" fmla="*/ 431 h 774"/>
                <a:gd name="T6" fmla="*/ 295 w 598"/>
                <a:gd name="T7" fmla="*/ 388 h 774"/>
                <a:gd name="T8" fmla="*/ 488 w 598"/>
                <a:gd name="T9" fmla="*/ 183 h 774"/>
                <a:gd name="T10" fmla="*/ 345 w 598"/>
                <a:gd name="T11" fmla="*/ 243 h 774"/>
                <a:gd name="T12" fmla="*/ 292 w 598"/>
                <a:gd name="T13" fmla="*/ 380 h 774"/>
                <a:gd name="T14" fmla="*/ 197 w 598"/>
                <a:gd name="T15" fmla="*/ 202 h 774"/>
                <a:gd name="T16" fmla="*/ 349 w 598"/>
                <a:gd name="T17" fmla="*/ 11 h 774"/>
                <a:gd name="T18" fmla="*/ 231 w 598"/>
                <a:gd name="T19" fmla="*/ 73 h 774"/>
                <a:gd name="T20" fmla="*/ 195 w 598"/>
                <a:gd name="T21" fmla="*/ 198 h 774"/>
                <a:gd name="T22" fmla="*/ 148 w 598"/>
                <a:gd name="T23" fmla="*/ 133 h 774"/>
                <a:gd name="T24" fmla="*/ 111 w 598"/>
                <a:gd name="T25" fmla="*/ 38 h 774"/>
                <a:gd name="T26" fmla="*/ 17 w 598"/>
                <a:gd name="T27" fmla="*/ 0 h 774"/>
                <a:gd name="T28" fmla="*/ 147 w 598"/>
                <a:gd name="T29" fmla="*/ 134 h 774"/>
                <a:gd name="T30" fmla="*/ 243 w 598"/>
                <a:gd name="T31" fmla="*/ 291 h 774"/>
                <a:gd name="T32" fmla="*/ 124 w 598"/>
                <a:gd name="T33" fmla="*/ 239 h 774"/>
                <a:gd name="T34" fmla="*/ 0 w 598"/>
                <a:gd name="T35" fmla="*/ 291 h 774"/>
                <a:gd name="T36" fmla="*/ 245 w 598"/>
                <a:gd name="T37" fmla="*/ 294 h 774"/>
                <a:gd name="T38" fmla="*/ 308 w 598"/>
                <a:gd name="T39" fmla="*/ 434 h 774"/>
                <a:gd name="T40" fmla="*/ 333 w 598"/>
                <a:gd name="T41" fmla="*/ 493 h 774"/>
                <a:gd name="T42" fmla="*/ 196 w 598"/>
                <a:gd name="T43" fmla="*/ 437 h 774"/>
                <a:gd name="T44" fmla="*/ 54 w 598"/>
                <a:gd name="T45" fmla="*/ 500 h 774"/>
                <a:gd name="T46" fmla="*/ 336 w 598"/>
                <a:gd name="T47" fmla="*/ 501 h 774"/>
                <a:gd name="T48" fmla="*/ 405 w 598"/>
                <a:gd name="T49" fmla="*/ 684 h 774"/>
                <a:gd name="T50" fmla="*/ 248 w 598"/>
                <a:gd name="T51" fmla="*/ 627 h 774"/>
                <a:gd name="T52" fmla="*/ 93 w 598"/>
                <a:gd name="T53" fmla="*/ 703 h 774"/>
                <a:gd name="T54" fmla="*/ 259 w 598"/>
                <a:gd name="T55" fmla="*/ 764 h 774"/>
                <a:gd name="T56" fmla="*/ 408 w 598"/>
                <a:gd name="T57" fmla="*/ 691 h 774"/>
                <a:gd name="T58" fmla="*/ 435 w 598"/>
                <a:gd name="T59" fmla="*/ 774 h 774"/>
                <a:gd name="T60" fmla="*/ 450 w 598"/>
                <a:gd name="T61" fmla="*/ 770 h 774"/>
                <a:gd name="T62" fmla="*/ 386 w 598"/>
                <a:gd name="T63" fmla="*/ 597 h 774"/>
                <a:gd name="T64" fmla="*/ 541 w 598"/>
                <a:gd name="T65" fmla="*/ 526 h 774"/>
                <a:gd name="T66" fmla="*/ 597 w 598"/>
                <a:gd name="T67" fmla="*/ 362 h 774"/>
                <a:gd name="T68" fmla="*/ 439 w 598"/>
                <a:gd name="T69" fmla="*/ 43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8" h="774">
                  <a:moveTo>
                    <a:pt x="439" y="434"/>
                  </a:moveTo>
                  <a:cubicBezTo>
                    <a:pt x="390" y="488"/>
                    <a:pt x="384" y="567"/>
                    <a:pt x="383" y="590"/>
                  </a:cubicBezTo>
                  <a:cubicBezTo>
                    <a:pt x="362" y="537"/>
                    <a:pt x="339" y="483"/>
                    <a:pt x="315" y="431"/>
                  </a:cubicBezTo>
                  <a:cubicBezTo>
                    <a:pt x="308" y="416"/>
                    <a:pt x="302" y="402"/>
                    <a:pt x="295" y="388"/>
                  </a:cubicBezTo>
                  <a:cubicBezTo>
                    <a:pt x="407" y="380"/>
                    <a:pt x="486" y="296"/>
                    <a:pt x="488" y="183"/>
                  </a:cubicBezTo>
                  <a:cubicBezTo>
                    <a:pt x="488" y="183"/>
                    <a:pt x="400" y="186"/>
                    <a:pt x="345" y="243"/>
                  </a:cubicBezTo>
                  <a:cubicBezTo>
                    <a:pt x="301" y="289"/>
                    <a:pt x="293" y="357"/>
                    <a:pt x="292" y="380"/>
                  </a:cubicBezTo>
                  <a:cubicBezTo>
                    <a:pt x="263" y="319"/>
                    <a:pt x="233" y="258"/>
                    <a:pt x="197" y="202"/>
                  </a:cubicBezTo>
                  <a:cubicBezTo>
                    <a:pt x="294" y="187"/>
                    <a:pt x="356" y="109"/>
                    <a:pt x="349" y="11"/>
                  </a:cubicBezTo>
                  <a:cubicBezTo>
                    <a:pt x="349" y="11"/>
                    <a:pt x="273" y="20"/>
                    <a:pt x="231" y="73"/>
                  </a:cubicBezTo>
                  <a:cubicBezTo>
                    <a:pt x="194" y="119"/>
                    <a:pt x="194" y="182"/>
                    <a:pt x="195" y="198"/>
                  </a:cubicBezTo>
                  <a:cubicBezTo>
                    <a:pt x="180" y="176"/>
                    <a:pt x="165" y="154"/>
                    <a:pt x="148" y="133"/>
                  </a:cubicBezTo>
                  <a:cubicBezTo>
                    <a:pt x="148" y="129"/>
                    <a:pt x="146" y="74"/>
                    <a:pt x="111" y="38"/>
                  </a:cubicBezTo>
                  <a:cubicBezTo>
                    <a:pt x="75" y="1"/>
                    <a:pt x="17" y="0"/>
                    <a:pt x="17" y="0"/>
                  </a:cubicBezTo>
                  <a:cubicBezTo>
                    <a:pt x="19" y="75"/>
                    <a:pt x="72" y="130"/>
                    <a:pt x="147" y="134"/>
                  </a:cubicBezTo>
                  <a:cubicBezTo>
                    <a:pt x="185" y="182"/>
                    <a:pt x="216" y="236"/>
                    <a:pt x="243" y="291"/>
                  </a:cubicBezTo>
                  <a:cubicBezTo>
                    <a:pt x="232" y="281"/>
                    <a:pt x="183" y="240"/>
                    <a:pt x="124" y="239"/>
                  </a:cubicBezTo>
                  <a:cubicBezTo>
                    <a:pt x="56" y="238"/>
                    <a:pt x="0" y="291"/>
                    <a:pt x="0" y="291"/>
                  </a:cubicBezTo>
                  <a:cubicBezTo>
                    <a:pt x="71" y="358"/>
                    <a:pt x="172" y="360"/>
                    <a:pt x="245" y="294"/>
                  </a:cubicBezTo>
                  <a:cubicBezTo>
                    <a:pt x="268" y="340"/>
                    <a:pt x="288" y="388"/>
                    <a:pt x="308" y="434"/>
                  </a:cubicBezTo>
                  <a:cubicBezTo>
                    <a:pt x="316" y="454"/>
                    <a:pt x="324" y="473"/>
                    <a:pt x="333" y="493"/>
                  </a:cubicBezTo>
                  <a:cubicBezTo>
                    <a:pt x="315" y="479"/>
                    <a:pt x="261" y="437"/>
                    <a:pt x="196" y="437"/>
                  </a:cubicBezTo>
                  <a:cubicBezTo>
                    <a:pt x="118" y="438"/>
                    <a:pt x="54" y="500"/>
                    <a:pt x="54" y="500"/>
                  </a:cubicBezTo>
                  <a:cubicBezTo>
                    <a:pt x="137" y="576"/>
                    <a:pt x="253" y="577"/>
                    <a:pt x="336" y="501"/>
                  </a:cubicBezTo>
                  <a:cubicBezTo>
                    <a:pt x="360" y="561"/>
                    <a:pt x="384" y="622"/>
                    <a:pt x="405" y="684"/>
                  </a:cubicBezTo>
                  <a:cubicBezTo>
                    <a:pt x="387" y="669"/>
                    <a:pt x="322" y="623"/>
                    <a:pt x="248" y="627"/>
                  </a:cubicBezTo>
                  <a:cubicBezTo>
                    <a:pt x="161" y="631"/>
                    <a:pt x="93" y="703"/>
                    <a:pt x="93" y="703"/>
                  </a:cubicBezTo>
                  <a:cubicBezTo>
                    <a:pt x="138" y="741"/>
                    <a:pt x="200" y="768"/>
                    <a:pt x="259" y="764"/>
                  </a:cubicBezTo>
                  <a:cubicBezTo>
                    <a:pt x="315" y="760"/>
                    <a:pt x="369" y="730"/>
                    <a:pt x="408" y="691"/>
                  </a:cubicBezTo>
                  <a:cubicBezTo>
                    <a:pt x="417" y="718"/>
                    <a:pt x="426" y="746"/>
                    <a:pt x="435" y="774"/>
                  </a:cubicBezTo>
                  <a:cubicBezTo>
                    <a:pt x="450" y="770"/>
                    <a:pt x="450" y="770"/>
                    <a:pt x="450" y="770"/>
                  </a:cubicBezTo>
                  <a:cubicBezTo>
                    <a:pt x="430" y="712"/>
                    <a:pt x="409" y="654"/>
                    <a:pt x="386" y="597"/>
                  </a:cubicBezTo>
                  <a:cubicBezTo>
                    <a:pt x="443" y="592"/>
                    <a:pt x="503" y="569"/>
                    <a:pt x="541" y="526"/>
                  </a:cubicBezTo>
                  <a:cubicBezTo>
                    <a:pt x="580" y="483"/>
                    <a:pt x="598" y="420"/>
                    <a:pt x="597" y="362"/>
                  </a:cubicBezTo>
                  <a:cubicBezTo>
                    <a:pt x="597" y="362"/>
                    <a:pt x="499" y="369"/>
                    <a:pt x="439"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2" name="Freeform 372"/>
            <p:cNvSpPr>
              <a:spLocks/>
            </p:cNvSpPr>
            <p:nvPr/>
          </p:nvSpPr>
          <p:spPr bwMode="auto">
            <a:xfrm>
              <a:off x="5445125" y="3136900"/>
              <a:ext cx="517525" cy="644525"/>
            </a:xfrm>
            <a:custGeom>
              <a:avLst/>
              <a:gdLst>
                <a:gd name="T0" fmla="*/ 90 w 136"/>
                <a:gd name="T1" fmla="*/ 49 h 169"/>
                <a:gd name="T2" fmla="*/ 136 w 136"/>
                <a:gd name="T3" fmla="*/ 0 h 169"/>
                <a:gd name="T4" fmla="*/ 134 w 136"/>
                <a:gd name="T5" fmla="*/ 1 h 169"/>
                <a:gd name="T6" fmla="*/ 105 w 136"/>
                <a:gd name="T7" fmla="*/ 28 h 169"/>
                <a:gd name="T8" fmla="*/ 100 w 136"/>
                <a:gd name="T9" fmla="*/ 15 h 169"/>
                <a:gd name="T10" fmla="*/ 104 w 136"/>
                <a:gd name="T11" fmla="*/ 30 h 169"/>
                <a:gd name="T12" fmla="*/ 69 w 136"/>
                <a:gd name="T13" fmla="*/ 73 h 169"/>
                <a:gd name="T14" fmla="*/ 57 w 136"/>
                <a:gd name="T15" fmla="*/ 44 h 169"/>
                <a:gd name="T16" fmla="*/ 67 w 136"/>
                <a:gd name="T17" fmla="*/ 75 h 169"/>
                <a:gd name="T18" fmla="*/ 27 w 136"/>
                <a:gd name="T19" fmla="*/ 130 h 169"/>
                <a:gd name="T20" fmla="*/ 22 w 136"/>
                <a:gd name="T21" fmla="*/ 98 h 169"/>
                <a:gd name="T22" fmla="*/ 25 w 136"/>
                <a:gd name="T23" fmla="*/ 133 h 169"/>
                <a:gd name="T24" fmla="*/ 0 w 136"/>
                <a:gd name="T25" fmla="*/ 169 h 169"/>
                <a:gd name="T26" fmla="*/ 27 w 136"/>
                <a:gd name="T27" fmla="*/ 133 h 169"/>
                <a:gd name="T28" fmla="*/ 47 w 136"/>
                <a:gd name="T29" fmla="*/ 105 h 169"/>
                <a:gd name="T30" fmla="*/ 88 w 136"/>
                <a:gd name="T31" fmla="*/ 100 h 169"/>
                <a:gd name="T32" fmla="*/ 49 w 136"/>
                <a:gd name="T33" fmla="*/ 103 h 169"/>
                <a:gd name="T34" fmla="*/ 87 w 136"/>
                <a:gd name="T35" fmla="*/ 53 h 169"/>
                <a:gd name="T36" fmla="*/ 119 w 136"/>
                <a:gd name="T37" fmla="*/ 42 h 169"/>
                <a:gd name="T38" fmla="*/ 90 w 136"/>
                <a:gd name="T39" fmla="*/ 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69">
                  <a:moveTo>
                    <a:pt x="90" y="49"/>
                  </a:moveTo>
                  <a:cubicBezTo>
                    <a:pt x="103" y="33"/>
                    <a:pt x="118" y="11"/>
                    <a:pt x="136" y="0"/>
                  </a:cubicBezTo>
                  <a:cubicBezTo>
                    <a:pt x="136" y="0"/>
                    <a:pt x="136" y="0"/>
                    <a:pt x="134" y="1"/>
                  </a:cubicBezTo>
                  <a:cubicBezTo>
                    <a:pt x="123" y="7"/>
                    <a:pt x="114" y="19"/>
                    <a:pt x="105" y="28"/>
                  </a:cubicBezTo>
                  <a:cubicBezTo>
                    <a:pt x="104" y="23"/>
                    <a:pt x="103" y="19"/>
                    <a:pt x="100" y="15"/>
                  </a:cubicBezTo>
                  <a:cubicBezTo>
                    <a:pt x="102" y="20"/>
                    <a:pt x="103" y="25"/>
                    <a:pt x="104" y="30"/>
                  </a:cubicBezTo>
                  <a:cubicBezTo>
                    <a:pt x="91" y="44"/>
                    <a:pt x="80" y="58"/>
                    <a:pt x="69" y="73"/>
                  </a:cubicBezTo>
                  <a:cubicBezTo>
                    <a:pt x="68" y="63"/>
                    <a:pt x="62" y="53"/>
                    <a:pt x="57" y="44"/>
                  </a:cubicBezTo>
                  <a:cubicBezTo>
                    <a:pt x="62" y="53"/>
                    <a:pt x="67" y="64"/>
                    <a:pt x="67" y="75"/>
                  </a:cubicBezTo>
                  <a:cubicBezTo>
                    <a:pt x="53" y="93"/>
                    <a:pt x="40" y="111"/>
                    <a:pt x="27" y="130"/>
                  </a:cubicBezTo>
                  <a:cubicBezTo>
                    <a:pt x="27" y="119"/>
                    <a:pt x="26" y="108"/>
                    <a:pt x="22" y="98"/>
                  </a:cubicBezTo>
                  <a:cubicBezTo>
                    <a:pt x="26" y="109"/>
                    <a:pt x="26" y="121"/>
                    <a:pt x="25" y="133"/>
                  </a:cubicBezTo>
                  <a:cubicBezTo>
                    <a:pt x="16" y="145"/>
                    <a:pt x="8" y="157"/>
                    <a:pt x="0" y="169"/>
                  </a:cubicBezTo>
                  <a:cubicBezTo>
                    <a:pt x="9" y="157"/>
                    <a:pt x="18" y="145"/>
                    <a:pt x="27" y="133"/>
                  </a:cubicBezTo>
                  <a:cubicBezTo>
                    <a:pt x="33" y="124"/>
                    <a:pt x="40" y="114"/>
                    <a:pt x="47" y="105"/>
                  </a:cubicBezTo>
                  <a:cubicBezTo>
                    <a:pt x="60" y="100"/>
                    <a:pt x="74" y="98"/>
                    <a:pt x="88" y="100"/>
                  </a:cubicBezTo>
                  <a:cubicBezTo>
                    <a:pt x="75" y="98"/>
                    <a:pt x="61" y="99"/>
                    <a:pt x="49" y="103"/>
                  </a:cubicBezTo>
                  <a:cubicBezTo>
                    <a:pt x="61" y="86"/>
                    <a:pt x="74" y="69"/>
                    <a:pt x="87" y="53"/>
                  </a:cubicBezTo>
                  <a:cubicBezTo>
                    <a:pt x="96" y="47"/>
                    <a:pt x="107" y="41"/>
                    <a:pt x="119" y="42"/>
                  </a:cubicBezTo>
                  <a:cubicBezTo>
                    <a:pt x="109" y="40"/>
                    <a:pt x="99" y="44"/>
                    <a:pt x="9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3" name="Freeform 373"/>
            <p:cNvSpPr>
              <a:spLocks/>
            </p:cNvSpPr>
            <p:nvPr/>
          </p:nvSpPr>
          <p:spPr bwMode="auto">
            <a:xfrm>
              <a:off x="5815013" y="3795713"/>
              <a:ext cx="658813" cy="696913"/>
            </a:xfrm>
            <a:custGeom>
              <a:avLst/>
              <a:gdLst>
                <a:gd name="T0" fmla="*/ 123 w 173"/>
                <a:gd name="T1" fmla="*/ 61 h 183"/>
                <a:gd name="T2" fmla="*/ 173 w 173"/>
                <a:gd name="T3" fmla="*/ 0 h 183"/>
                <a:gd name="T4" fmla="*/ 172 w 173"/>
                <a:gd name="T5" fmla="*/ 3 h 183"/>
                <a:gd name="T6" fmla="*/ 145 w 173"/>
                <a:gd name="T7" fmla="*/ 40 h 183"/>
                <a:gd name="T8" fmla="*/ 161 w 173"/>
                <a:gd name="T9" fmla="*/ 44 h 183"/>
                <a:gd name="T10" fmla="*/ 143 w 173"/>
                <a:gd name="T11" fmla="*/ 42 h 183"/>
                <a:gd name="T12" fmla="*/ 100 w 173"/>
                <a:gd name="T13" fmla="*/ 89 h 183"/>
                <a:gd name="T14" fmla="*/ 135 w 173"/>
                <a:gd name="T15" fmla="*/ 98 h 183"/>
                <a:gd name="T16" fmla="*/ 97 w 173"/>
                <a:gd name="T17" fmla="*/ 91 h 183"/>
                <a:gd name="T18" fmla="*/ 41 w 173"/>
                <a:gd name="T19" fmla="*/ 146 h 183"/>
                <a:gd name="T20" fmla="*/ 78 w 173"/>
                <a:gd name="T21" fmla="*/ 146 h 183"/>
                <a:gd name="T22" fmla="*/ 38 w 173"/>
                <a:gd name="T23" fmla="*/ 148 h 183"/>
                <a:gd name="T24" fmla="*/ 0 w 173"/>
                <a:gd name="T25" fmla="*/ 183 h 183"/>
                <a:gd name="T26" fmla="*/ 38 w 173"/>
                <a:gd name="T27" fmla="*/ 146 h 183"/>
                <a:gd name="T28" fmla="*/ 66 w 173"/>
                <a:gd name="T29" fmla="*/ 119 h 183"/>
                <a:gd name="T30" fmla="*/ 66 w 173"/>
                <a:gd name="T31" fmla="*/ 71 h 183"/>
                <a:gd name="T32" fmla="*/ 68 w 173"/>
                <a:gd name="T33" fmla="*/ 116 h 183"/>
                <a:gd name="T34" fmla="*/ 119 w 173"/>
                <a:gd name="T35" fmla="*/ 65 h 183"/>
                <a:gd name="T36" fmla="*/ 128 w 173"/>
                <a:gd name="T37" fmla="*/ 26 h 183"/>
                <a:gd name="T38" fmla="*/ 123 w 173"/>
                <a:gd name="T3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183">
                  <a:moveTo>
                    <a:pt x="123" y="61"/>
                  </a:moveTo>
                  <a:cubicBezTo>
                    <a:pt x="140" y="43"/>
                    <a:pt x="163" y="23"/>
                    <a:pt x="173" y="0"/>
                  </a:cubicBezTo>
                  <a:cubicBezTo>
                    <a:pt x="173" y="0"/>
                    <a:pt x="172" y="1"/>
                    <a:pt x="172" y="3"/>
                  </a:cubicBezTo>
                  <a:cubicBezTo>
                    <a:pt x="166" y="17"/>
                    <a:pt x="155" y="29"/>
                    <a:pt x="145" y="40"/>
                  </a:cubicBezTo>
                  <a:cubicBezTo>
                    <a:pt x="151" y="41"/>
                    <a:pt x="156" y="42"/>
                    <a:pt x="161" y="44"/>
                  </a:cubicBezTo>
                  <a:cubicBezTo>
                    <a:pt x="156" y="42"/>
                    <a:pt x="149" y="42"/>
                    <a:pt x="143" y="42"/>
                  </a:cubicBezTo>
                  <a:cubicBezTo>
                    <a:pt x="129" y="58"/>
                    <a:pt x="115" y="74"/>
                    <a:pt x="100" y="89"/>
                  </a:cubicBezTo>
                  <a:cubicBezTo>
                    <a:pt x="112" y="88"/>
                    <a:pt x="124" y="93"/>
                    <a:pt x="135" y="98"/>
                  </a:cubicBezTo>
                  <a:cubicBezTo>
                    <a:pt x="123" y="93"/>
                    <a:pt x="110" y="89"/>
                    <a:pt x="97" y="91"/>
                  </a:cubicBezTo>
                  <a:cubicBezTo>
                    <a:pt x="79" y="110"/>
                    <a:pt x="60" y="128"/>
                    <a:pt x="41" y="146"/>
                  </a:cubicBezTo>
                  <a:cubicBezTo>
                    <a:pt x="53" y="144"/>
                    <a:pt x="66" y="143"/>
                    <a:pt x="78" y="146"/>
                  </a:cubicBezTo>
                  <a:cubicBezTo>
                    <a:pt x="65" y="143"/>
                    <a:pt x="51" y="145"/>
                    <a:pt x="38" y="148"/>
                  </a:cubicBezTo>
                  <a:cubicBezTo>
                    <a:pt x="25" y="160"/>
                    <a:pt x="13" y="171"/>
                    <a:pt x="0" y="183"/>
                  </a:cubicBezTo>
                  <a:cubicBezTo>
                    <a:pt x="13" y="170"/>
                    <a:pt x="25" y="158"/>
                    <a:pt x="38" y="146"/>
                  </a:cubicBezTo>
                  <a:cubicBezTo>
                    <a:pt x="47" y="137"/>
                    <a:pt x="56" y="128"/>
                    <a:pt x="66" y="119"/>
                  </a:cubicBezTo>
                  <a:cubicBezTo>
                    <a:pt x="69" y="104"/>
                    <a:pt x="70" y="87"/>
                    <a:pt x="66" y="71"/>
                  </a:cubicBezTo>
                  <a:cubicBezTo>
                    <a:pt x="70" y="85"/>
                    <a:pt x="71" y="102"/>
                    <a:pt x="68" y="116"/>
                  </a:cubicBezTo>
                  <a:cubicBezTo>
                    <a:pt x="86" y="99"/>
                    <a:pt x="103" y="82"/>
                    <a:pt x="119" y="65"/>
                  </a:cubicBezTo>
                  <a:cubicBezTo>
                    <a:pt x="125" y="53"/>
                    <a:pt x="131" y="40"/>
                    <a:pt x="128" y="26"/>
                  </a:cubicBezTo>
                  <a:cubicBezTo>
                    <a:pt x="131" y="38"/>
                    <a:pt x="128" y="50"/>
                    <a:pt x="12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4" name="Freeform 374"/>
            <p:cNvSpPr>
              <a:spLocks/>
            </p:cNvSpPr>
            <p:nvPr/>
          </p:nvSpPr>
          <p:spPr bwMode="auto">
            <a:xfrm>
              <a:off x="6161088" y="4497388"/>
              <a:ext cx="722313" cy="792163"/>
            </a:xfrm>
            <a:custGeom>
              <a:avLst/>
              <a:gdLst>
                <a:gd name="T0" fmla="*/ 126 w 190"/>
                <a:gd name="T1" fmla="*/ 60 h 208"/>
                <a:gd name="T2" fmla="*/ 190 w 190"/>
                <a:gd name="T3" fmla="*/ 0 h 208"/>
                <a:gd name="T4" fmla="*/ 187 w 190"/>
                <a:gd name="T5" fmla="*/ 1 h 208"/>
                <a:gd name="T6" fmla="*/ 147 w 190"/>
                <a:gd name="T7" fmla="*/ 34 h 208"/>
                <a:gd name="T8" fmla="*/ 142 w 190"/>
                <a:gd name="T9" fmla="*/ 16 h 208"/>
                <a:gd name="T10" fmla="*/ 145 w 190"/>
                <a:gd name="T11" fmla="*/ 36 h 208"/>
                <a:gd name="T12" fmla="*/ 97 w 190"/>
                <a:gd name="T13" fmla="*/ 89 h 208"/>
                <a:gd name="T14" fmla="*/ 84 w 190"/>
                <a:gd name="T15" fmla="*/ 50 h 208"/>
                <a:gd name="T16" fmla="*/ 94 w 190"/>
                <a:gd name="T17" fmla="*/ 91 h 208"/>
                <a:gd name="T18" fmla="*/ 38 w 190"/>
                <a:gd name="T19" fmla="*/ 159 h 208"/>
                <a:gd name="T20" fmla="*/ 34 w 190"/>
                <a:gd name="T21" fmla="*/ 117 h 208"/>
                <a:gd name="T22" fmla="*/ 35 w 190"/>
                <a:gd name="T23" fmla="*/ 162 h 208"/>
                <a:gd name="T24" fmla="*/ 0 w 190"/>
                <a:gd name="T25" fmla="*/ 208 h 208"/>
                <a:gd name="T26" fmla="*/ 38 w 190"/>
                <a:gd name="T27" fmla="*/ 163 h 208"/>
                <a:gd name="T28" fmla="*/ 66 w 190"/>
                <a:gd name="T29" fmla="*/ 129 h 208"/>
                <a:gd name="T30" fmla="*/ 119 w 190"/>
                <a:gd name="T31" fmla="*/ 125 h 208"/>
                <a:gd name="T32" fmla="*/ 68 w 190"/>
                <a:gd name="T33" fmla="*/ 126 h 208"/>
                <a:gd name="T34" fmla="*/ 122 w 190"/>
                <a:gd name="T35" fmla="*/ 64 h 208"/>
                <a:gd name="T36" fmla="*/ 164 w 190"/>
                <a:gd name="T37" fmla="*/ 52 h 208"/>
                <a:gd name="T38" fmla="*/ 126 w 190"/>
                <a:gd name="T39" fmla="*/ 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208">
                  <a:moveTo>
                    <a:pt x="126" y="60"/>
                  </a:moveTo>
                  <a:cubicBezTo>
                    <a:pt x="144" y="39"/>
                    <a:pt x="165" y="12"/>
                    <a:pt x="190" y="0"/>
                  </a:cubicBezTo>
                  <a:cubicBezTo>
                    <a:pt x="190" y="0"/>
                    <a:pt x="189" y="0"/>
                    <a:pt x="187" y="1"/>
                  </a:cubicBezTo>
                  <a:cubicBezTo>
                    <a:pt x="172" y="8"/>
                    <a:pt x="159" y="22"/>
                    <a:pt x="147" y="34"/>
                  </a:cubicBezTo>
                  <a:cubicBezTo>
                    <a:pt x="146" y="27"/>
                    <a:pt x="145" y="21"/>
                    <a:pt x="142" y="16"/>
                  </a:cubicBezTo>
                  <a:cubicBezTo>
                    <a:pt x="144" y="22"/>
                    <a:pt x="145" y="29"/>
                    <a:pt x="145" y="36"/>
                  </a:cubicBezTo>
                  <a:cubicBezTo>
                    <a:pt x="128" y="53"/>
                    <a:pt x="112" y="71"/>
                    <a:pt x="97" y="89"/>
                  </a:cubicBezTo>
                  <a:cubicBezTo>
                    <a:pt x="96" y="75"/>
                    <a:pt x="90" y="62"/>
                    <a:pt x="84" y="50"/>
                  </a:cubicBezTo>
                  <a:cubicBezTo>
                    <a:pt x="90" y="62"/>
                    <a:pt x="96" y="77"/>
                    <a:pt x="94" y="91"/>
                  </a:cubicBezTo>
                  <a:cubicBezTo>
                    <a:pt x="75" y="113"/>
                    <a:pt x="56" y="136"/>
                    <a:pt x="38" y="159"/>
                  </a:cubicBezTo>
                  <a:cubicBezTo>
                    <a:pt x="39" y="145"/>
                    <a:pt x="39" y="130"/>
                    <a:pt x="34" y="117"/>
                  </a:cubicBezTo>
                  <a:cubicBezTo>
                    <a:pt x="39" y="131"/>
                    <a:pt x="38" y="148"/>
                    <a:pt x="35" y="162"/>
                  </a:cubicBezTo>
                  <a:cubicBezTo>
                    <a:pt x="24" y="177"/>
                    <a:pt x="12" y="192"/>
                    <a:pt x="0" y="208"/>
                  </a:cubicBezTo>
                  <a:cubicBezTo>
                    <a:pt x="13" y="193"/>
                    <a:pt x="25" y="178"/>
                    <a:pt x="38" y="163"/>
                  </a:cubicBezTo>
                  <a:cubicBezTo>
                    <a:pt x="47" y="151"/>
                    <a:pt x="56" y="140"/>
                    <a:pt x="66" y="129"/>
                  </a:cubicBezTo>
                  <a:cubicBezTo>
                    <a:pt x="83" y="123"/>
                    <a:pt x="102" y="122"/>
                    <a:pt x="119" y="125"/>
                  </a:cubicBezTo>
                  <a:cubicBezTo>
                    <a:pt x="103" y="121"/>
                    <a:pt x="84" y="122"/>
                    <a:pt x="68" y="126"/>
                  </a:cubicBezTo>
                  <a:cubicBezTo>
                    <a:pt x="86" y="105"/>
                    <a:pt x="104" y="85"/>
                    <a:pt x="122" y="64"/>
                  </a:cubicBezTo>
                  <a:cubicBezTo>
                    <a:pt x="134" y="57"/>
                    <a:pt x="149" y="50"/>
                    <a:pt x="164" y="52"/>
                  </a:cubicBezTo>
                  <a:cubicBezTo>
                    <a:pt x="151" y="49"/>
                    <a:pt x="138" y="54"/>
                    <a:pt x="12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5" name="Freeform 375"/>
            <p:cNvSpPr>
              <a:spLocks/>
            </p:cNvSpPr>
            <p:nvPr/>
          </p:nvSpPr>
          <p:spPr bwMode="auto">
            <a:xfrm>
              <a:off x="4810125" y="3994150"/>
              <a:ext cx="828675" cy="225425"/>
            </a:xfrm>
            <a:custGeom>
              <a:avLst/>
              <a:gdLst>
                <a:gd name="T0" fmla="*/ 68 w 218"/>
                <a:gd name="T1" fmla="*/ 29 h 59"/>
                <a:gd name="T2" fmla="*/ 0 w 218"/>
                <a:gd name="T3" fmla="*/ 33 h 59"/>
                <a:gd name="T4" fmla="*/ 3 w 218"/>
                <a:gd name="T5" fmla="*/ 32 h 59"/>
                <a:gd name="T6" fmla="*/ 42 w 218"/>
                <a:gd name="T7" fmla="*/ 27 h 59"/>
                <a:gd name="T8" fmla="*/ 35 w 218"/>
                <a:gd name="T9" fmla="*/ 14 h 59"/>
                <a:gd name="T10" fmla="*/ 44 w 218"/>
                <a:gd name="T11" fmla="*/ 27 h 59"/>
                <a:gd name="T12" fmla="*/ 100 w 218"/>
                <a:gd name="T13" fmla="*/ 27 h 59"/>
                <a:gd name="T14" fmla="*/ 85 w 218"/>
                <a:gd name="T15" fmla="*/ 0 h 59"/>
                <a:gd name="T16" fmla="*/ 103 w 218"/>
                <a:gd name="T17" fmla="*/ 27 h 59"/>
                <a:gd name="T18" fmla="*/ 170 w 218"/>
                <a:gd name="T19" fmla="*/ 31 h 59"/>
                <a:gd name="T20" fmla="*/ 149 w 218"/>
                <a:gd name="T21" fmla="*/ 7 h 59"/>
                <a:gd name="T22" fmla="*/ 174 w 218"/>
                <a:gd name="T23" fmla="*/ 32 h 59"/>
                <a:gd name="T24" fmla="*/ 218 w 218"/>
                <a:gd name="T25" fmla="*/ 36 h 59"/>
                <a:gd name="T26" fmla="*/ 173 w 218"/>
                <a:gd name="T27" fmla="*/ 33 h 59"/>
                <a:gd name="T28" fmla="*/ 139 w 218"/>
                <a:gd name="T29" fmla="*/ 31 h 59"/>
                <a:gd name="T30" fmla="*/ 109 w 218"/>
                <a:gd name="T31" fmla="*/ 59 h 59"/>
                <a:gd name="T32" fmla="*/ 136 w 218"/>
                <a:gd name="T33" fmla="*/ 31 h 59"/>
                <a:gd name="T34" fmla="*/ 73 w 218"/>
                <a:gd name="T35" fmla="*/ 29 h 59"/>
                <a:gd name="T36" fmla="*/ 44 w 218"/>
                <a:gd name="T37" fmla="*/ 46 h 59"/>
                <a:gd name="T38" fmla="*/ 68 w 218"/>
                <a:gd name="T3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59">
                  <a:moveTo>
                    <a:pt x="68" y="29"/>
                  </a:moveTo>
                  <a:cubicBezTo>
                    <a:pt x="47" y="28"/>
                    <a:pt x="21" y="25"/>
                    <a:pt x="0" y="33"/>
                  </a:cubicBezTo>
                  <a:cubicBezTo>
                    <a:pt x="0" y="33"/>
                    <a:pt x="1" y="33"/>
                    <a:pt x="3" y="32"/>
                  </a:cubicBezTo>
                  <a:cubicBezTo>
                    <a:pt x="15" y="27"/>
                    <a:pt x="29" y="27"/>
                    <a:pt x="42" y="27"/>
                  </a:cubicBezTo>
                  <a:cubicBezTo>
                    <a:pt x="39" y="23"/>
                    <a:pt x="36" y="19"/>
                    <a:pt x="35" y="14"/>
                  </a:cubicBezTo>
                  <a:cubicBezTo>
                    <a:pt x="37" y="19"/>
                    <a:pt x="40" y="23"/>
                    <a:pt x="44" y="27"/>
                  </a:cubicBezTo>
                  <a:cubicBezTo>
                    <a:pt x="63" y="26"/>
                    <a:pt x="81" y="27"/>
                    <a:pt x="100" y="27"/>
                  </a:cubicBezTo>
                  <a:cubicBezTo>
                    <a:pt x="92" y="20"/>
                    <a:pt x="88" y="9"/>
                    <a:pt x="85" y="0"/>
                  </a:cubicBezTo>
                  <a:cubicBezTo>
                    <a:pt x="89" y="10"/>
                    <a:pt x="94" y="21"/>
                    <a:pt x="103" y="27"/>
                  </a:cubicBezTo>
                  <a:cubicBezTo>
                    <a:pt x="125" y="28"/>
                    <a:pt x="148" y="29"/>
                    <a:pt x="170" y="31"/>
                  </a:cubicBezTo>
                  <a:cubicBezTo>
                    <a:pt x="162" y="25"/>
                    <a:pt x="154" y="17"/>
                    <a:pt x="149" y="7"/>
                  </a:cubicBezTo>
                  <a:cubicBezTo>
                    <a:pt x="155" y="17"/>
                    <a:pt x="164" y="25"/>
                    <a:pt x="174" y="32"/>
                  </a:cubicBezTo>
                  <a:cubicBezTo>
                    <a:pt x="188" y="33"/>
                    <a:pt x="203" y="34"/>
                    <a:pt x="218" y="36"/>
                  </a:cubicBezTo>
                  <a:cubicBezTo>
                    <a:pt x="203" y="35"/>
                    <a:pt x="188" y="34"/>
                    <a:pt x="173" y="33"/>
                  </a:cubicBezTo>
                  <a:cubicBezTo>
                    <a:pt x="161" y="32"/>
                    <a:pt x="150" y="32"/>
                    <a:pt x="139" y="31"/>
                  </a:cubicBezTo>
                  <a:cubicBezTo>
                    <a:pt x="127" y="38"/>
                    <a:pt x="116" y="48"/>
                    <a:pt x="109" y="59"/>
                  </a:cubicBezTo>
                  <a:cubicBezTo>
                    <a:pt x="115" y="48"/>
                    <a:pt x="125" y="38"/>
                    <a:pt x="136" y="31"/>
                  </a:cubicBezTo>
                  <a:cubicBezTo>
                    <a:pt x="115" y="30"/>
                    <a:pt x="94" y="29"/>
                    <a:pt x="73" y="29"/>
                  </a:cubicBezTo>
                  <a:cubicBezTo>
                    <a:pt x="62" y="32"/>
                    <a:pt x="50" y="36"/>
                    <a:pt x="44" y="46"/>
                  </a:cubicBezTo>
                  <a:cubicBezTo>
                    <a:pt x="49" y="37"/>
                    <a:pt x="58" y="32"/>
                    <a:pt x="6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6" name="Freeform 376"/>
            <p:cNvSpPr>
              <a:spLocks/>
            </p:cNvSpPr>
            <p:nvPr/>
          </p:nvSpPr>
          <p:spPr bwMode="auto">
            <a:xfrm>
              <a:off x="4824413" y="3068638"/>
              <a:ext cx="442913" cy="454025"/>
            </a:xfrm>
            <a:custGeom>
              <a:avLst/>
              <a:gdLst>
                <a:gd name="T0" fmla="*/ 39 w 116"/>
                <a:gd name="T1" fmla="*/ 34 h 119"/>
                <a:gd name="T2" fmla="*/ 0 w 116"/>
                <a:gd name="T3" fmla="*/ 0 h 119"/>
                <a:gd name="T4" fmla="*/ 1 w 116"/>
                <a:gd name="T5" fmla="*/ 1 h 119"/>
                <a:gd name="T6" fmla="*/ 25 w 116"/>
                <a:gd name="T7" fmla="*/ 20 h 119"/>
                <a:gd name="T8" fmla="*/ 28 w 116"/>
                <a:gd name="T9" fmla="*/ 9 h 119"/>
                <a:gd name="T10" fmla="*/ 27 w 116"/>
                <a:gd name="T11" fmla="*/ 21 h 119"/>
                <a:gd name="T12" fmla="*/ 57 w 116"/>
                <a:gd name="T13" fmla="*/ 51 h 119"/>
                <a:gd name="T14" fmla="*/ 63 w 116"/>
                <a:gd name="T15" fmla="*/ 28 h 119"/>
                <a:gd name="T16" fmla="*/ 58 w 116"/>
                <a:gd name="T17" fmla="*/ 52 h 119"/>
                <a:gd name="T18" fmla="*/ 92 w 116"/>
                <a:gd name="T19" fmla="*/ 91 h 119"/>
                <a:gd name="T20" fmla="*/ 94 w 116"/>
                <a:gd name="T21" fmla="*/ 66 h 119"/>
                <a:gd name="T22" fmla="*/ 94 w 116"/>
                <a:gd name="T23" fmla="*/ 93 h 119"/>
                <a:gd name="T24" fmla="*/ 116 w 116"/>
                <a:gd name="T25" fmla="*/ 119 h 119"/>
                <a:gd name="T26" fmla="*/ 93 w 116"/>
                <a:gd name="T27" fmla="*/ 93 h 119"/>
                <a:gd name="T28" fmla="*/ 76 w 116"/>
                <a:gd name="T29" fmla="*/ 74 h 119"/>
                <a:gd name="T30" fmla="*/ 44 w 116"/>
                <a:gd name="T31" fmla="*/ 73 h 119"/>
                <a:gd name="T32" fmla="*/ 74 w 116"/>
                <a:gd name="T33" fmla="*/ 72 h 119"/>
                <a:gd name="T34" fmla="*/ 41 w 116"/>
                <a:gd name="T35" fmla="*/ 37 h 119"/>
                <a:gd name="T36" fmla="*/ 16 w 116"/>
                <a:gd name="T37" fmla="*/ 31 h 119"/>
                <a:gd name="T38" fmla="*/ 39 w 116"/>
                <a:gd name="T39" fmla="*/ 3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9">
                  <a:moveTo>
                    <a:pt x="39" y="34"/>
                  </a:moveTo>
                  <a:cubicBezTo>
                    <a:pt x="27" y="23"/>
                    <a:pt x="15" y="7"/>
                    <a:pt x="0" y="0"/>
                  </a:cubicBezTo>
                  <a:cubicBezTo>
                    <a:pt x="0" y="0"/>
                    <a:pt x="0" y="1"/>
                    <a:pt x="1" y="1"/>
                  </a:cubicBezTo>
                  <a:cubicBezTo>
                    <a:pt x="10" y="5"/>
                    <a:pt x="18" y="13"/>
                    <a:pt x="25" y="20"/>
                  </a:cubicBezTo>
                  <a:cubicBezTo>
                    <a:pt x="26" y="16"/>
                    <a:pt x="27" y="12"/>
                    <a:pt x="28" y="9"/>
                  </a:cubicBezTo>
                  <a:cubicBezTo>
                    <a:pt x="27" y="13"/>
                    <a:pt x="26" y="17"/>
                    <a:pt x="27" y="21"/>
                  </a:cubicBezTo>
                  <a:cubicBezTo>
                    <a:pt x="37" y="30"/>
                    <a:pt x="47" y="40"/>
                    <a:pt x="57" y="51"/>
                  </a:cubicBezTo>
                  <a:cubicBezTo>
                    <a:pt x="56" y="43"/>
                    <a:pt x="60" y="35"/>
                    <a:pt x="63" y="28"/>
                  </a:cubicBezTo>
                  <a:cubicBezTo>
                    <a:pt x="60" y="35"/>
                    <a:pt x="57" y="44"/>
                    <a:pt x="58" y="52"/>
                  </a:cubicBezTo>
                  <a:cubicBezTo>
                    <a:pt x="70" y="65"/>
                    <a:pt x="81" y="78"/>
                    <a:pt x="92" y="91"/>
                  </a:cubicBezTo>
                  <a:cubicBezTo>
                    <a:pt x="91" y="82"/>
                    <a:pt x="91" y="74"/>
                    <a:pt x="94" y="66"/>
                  </a:cubicBezTo>
                  <a:cubicBezTo>
                    <a:pt x="92" y="75"/>
                    <a:pt x="92" y="84"/>
                    <a:pt x="94" y="93"/>
                  </a:cubicBezTo>
                  <a:cubicBezTo>
                    <a:pt x="101" y="101"/>
                    <a:pt x="109" y="110"/>
                    <a:pt x="116" y="119"/>
                  </a:cubicBezTo>
                  <a:cubicBezTo>
                    <a:pt x="108" y="110"/>
                    <a:pt x="100" y="101"/>
                    <a:pt x="93" y="93"/>
                  </a:cubicBezTo>
                  <a:cubicBezTo>
                    <a:pt x="87" y="86"/>
                    <a:pt x="81" y="80"/>
                    <a:pt x="76" y="74"/>
                  </a:cubicBezTo>
                  <a:cubicBezTo>
                    <a:pt x="65" y="71"/>
                    <a:pt x="54" y="71"/>
                    <a:pt x="44" y="73"/>
                  </a:cubicBezTo>
                  <a:cubicBezTo>
                    <a:pt x="54" y="70"/>
                    <a:pt x="64" y="70"/>
                    <a:pt x="74" y="72"/>
                  </a:cubicBezTo>
                  <a:cubicBezTo>
                    <a:pt x="63" y="60"/>
                    <a:pt x="52" y="48"/>
                    <a:pt x="41" y="37"/>
                  </a:cubicBezTo>
                  <a:cubicBezTo>
                    <a:pt x="33" y="33"/>
                    <a:pt x="25" y="29"/>
                    <a:pt x="16" y="31"/>
                  </a:cubicBezTo>
                  <a:cubicBezTo>
                    <a:pt x="24" y="29"/>
                    <a:pt x="31" y="31"/>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7" name="Freeform 377"/>
            <p:cNvSpPr>
              <a:spLocks/>
            </p:cNvSpPr>
            <p:nvPr/>
          </p:nvSpPr>
          <p:spPr bwMode="auto">
            <a:xfrm>
              <a:off x="5033963" y="4802188"/>
              <a:ext cx="955675" cy="258763"/>
            </a:xfrm>
            <a:custGeom>
              <a:avLst/>
              <a:gdLst>
                <a:gd name="T0" fmla="*/ 78 w 251"/>
                <a:gd name="T1" fmla="*/ 35 h 68"/>
                <a:gd name="T2" fmla="*/ 0 w 251"/>
                <a:gd name="T3" fmla="*/ 28 h 68"/>
                <a:gd name="T4" fmla="*/ 3 w 251"/>
                <a:gd name="T5" fmla="*/ 30 h 68"/>
                <a:gd name="T6" fmla="*/ 48 w 251"/>
                <a:gd name="T7" fmla="*/ 36 h 68"/>
                <a:gd name="T8" fmla="*/ 39 w 251"/>
                <a:gd name="T9" fmla="*/ 50 h 68"/>
                <a:gd name="T10" fmla="*/ 51 w 251"/>
                <a:gd name="T11" fmla="*/ 36 h 68"/>
                <a:gd name="T12" fmla="*/ 115 w 251"/>
                <a:gd name="T13" fmla="*/ 37 h 68"/>
                <a:gd name="T14" fmla="*/ 97 w 251"/>
                <a:gd name="T15" fmla="*/ 68 h 68"/>
                <a:gd name="T16" fmla="*/ 118 w 251"/>
                <a:gd name="T17" fmla="*/ 37 h 68"/>
                <a:gd name="T18" fmla="*/ 196 w 251"/>
                <a:gd name="T19" fmla="*/ 33 h 68"/>
                <a:gd name="T20" fmla="*/ 171 w 251"/>
                <a:gd name="T21" fmla="*/ 61 h 68"/>
                <a:gd name="T22" fmla="*/ 200 w 251"/>
                <a:gd name="T23" fmla="*/ 33 h 68"/>
                <a:gd name="T24" fmla="*/ 251 w 251"/>
                <a:gd name="T25" fmla="*/ 29 h 68"/>
                <a:gd name="T26" fmla="*/ 199 w 251"/>
                <a:gd name="T27" fmla="*/ 31 h 68"/>
                <a:gd name="T28" fmla="*/ 160 w 251"/>
                <a:gd name="T29" fmla="*/ 33 h 68"/>
                <a:gd name="T30" fmla="*/ 125 w 251"/>
                <a:gd name="T31" fmla="*/ 0 h 68"/>
                <a:gd name="T32" fmla="*/ 156 w 251"/>
                <a:gd name="T33" fmla="*/ 33 h 68"/>
                <a:gd name="T34" fmla="*/ 84 w 251"/>
                <a:gd name="T35" fmla="*/ 35 h 68"/>
                <a:gd name="T36" fmla="*/ 50 w 251"/>
                <a:gd name="T37" fmla="*/ 14 h 68"/>
                <a:gd name="T38" fmla="*/ 78 w 251"/>
                <a:gd name="T39"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1" h="68">
                  <a:moveTo>
                    <a:pt x="78" y="35"/>
                  </a:moveTo>
                  <a:cubicBezTo>
                    <a:pt x="54" y="35"/>
                    <a:pt x="24" y="37"/>
                    <a:pt x="0" y="28"/>
                  </a:cubicBezTo>
                  <a:cubicBezTo>
                    <a:pt x="0" y="28"/>
                    <a:pt x="1" y="29"/>
                    <a:pt x="3" y="30"/>
                  </a:cubicBezTo>
                  <a:cubicBezTo>
                    <a:pt x="17" y="35"/>
                    <a:pt x="33" y="35"/>
                    <a:pt x="48" y="36"/>
                  </a:cubicBezTo>
                  <a:cubicBezTo>
                    <a:pt x="44" y="40"/>
                    <a:pt x="41" y="45"/>
                    <a:pt x="39" y="50"/>
                  </a:cubicBezTo>
                  <a:cubicBezTo>
                    <a:pt x="42" y="45"/>
                    <a:pt x="46" y="40"/>
                    <a:pt x="51" y="36"/>
                  </a:cubicBezTo>
                  <a:cubicBezTo>
                    <a:pt x="72" y="37"/>
                    <a:pt x="94" y="37"/>
                    <a:pt x="115" y="37"/>
                  </a:cubicBezTo>
                  <a:cubicBezTo>
                    <a:pt x="106" y="45"/>
                    <a:pt x="101" y="57"/>
                    <a:pt x="97" y="68"/>
                  </a:cubicBezTo>
                  <a:cubicBezTo>
                    <a:pt x="102" y="57"/>
                    <a:pt x="108" y="44"/>
                    <a:pt x="118" y="37"/>
                  </a:cubicBezTo>
                  <a:cubicBezTo>
                    <a:pt x="144" y="36"/>
                    <a:pt x="170" y="35"/>
                    <a:pt x="196" y="33"/>
                  </a:cubicBezTo>
                  <a:cubicBezTo>
                    <a:pt x="186" y="41"/>
                    <a:pt x="177" y="50"/>
                    <a:pt x="171" y="61"/>
                  </a:cubicBezTo>
                  <a:cubicBezTo>
                    <a:pt x="178" y="49"/>
                    <a:pt x="189" y="40"/>
                    <a:pt x="200" y="33"/>
                  </a:cubicBezTo>
                  <a:cubicBezTo>
                    <a:pt x="217" y="32"/>
                    <a:pt x="234" y="31"/>
                    <a:pt x="251" y="29"/>
                  </a:cubicBezTo>
                  <a:cubicBezTo>
                    <a:pt x="234" y="30"/>
                    <a:pt x="216" y="31"/>
                    <a:pt x="199" y="31"/>
                  </a:cubicBezTo>
                  <a:cubicBezTo>
                    <a:pt x="186" y="32"/>
                    <a:pt x="173" y="33"/>
                    <a:pt x="160" y="33"/>
                  </a:cubicBezTo>
                  <a:cubicBezTo>
                    <a:pt x="146" y="25"/>
                    <a:pt x="134" y="14"/>
                    <a:pt x="125" y="0"/>
                  </a:cubicBezTo>
                  <a:cubicBezTo>
                    <a:pt x="132" y="13"/>
                    <a:pt x="144" y="25"/>
                    <a:pt x="156" y="33"/>
                  </a:cubicBezTo>
                  <a:cubicBezTo>
                    <a:pt x="132" y="34"/>
                    <a:pt x="108" y="35"/>
                    <a:pt x="84" y="35"/>
                  </a:cubicBezTo>
                  <a:cubicBezTo>
                    <a:pt x="71" y="31"/>
                    <a:pt x="58" y="25"/>
                    <a:pt x="50" y="14"/>
                  </a:cubicBezTo>
                  <a:cubicBezTo>
                    <a:pt x="56" y="24"/>
                    <a:pt x="67" y="30"/>
                    <a:pt x="7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8" name="Freeform 378"/>
            <p:cNvSpPr>
              <a:spLocks/>
            </p:cNvSpPr>
            <p:nvPr/>
          </p:nvSpPr>
          <p:spPr bwMode="auto">
            <a:xfrm>
              <a:off x="5194300" y="5494338"/>
              <a:ext cx="1069975" cy="285750"/>
            </a:xfrm>
            <a:custGeom>
              <a:avLst/>
              <a:gdLst>
                <a:gd name="T0" fmla="*/ 87 w 281"/>
                <a:gd name="T1" fmla="*/ 38 h 75"/>
                <a:gd name="T2" fmla="*/ 0 w 281"/>
                <a:gd name="T3" fmla="*/ 49 h 75"/>
                <a:gd name="T4" fmla="*/ 3 w 281"/>
                <a:gd name="T5" fmla="*/ 48 h 75"/>
                <a:gd name="T6" fmla="*/ 54 w 281"/>
                <a:gd name="T7" fmla="*/ 38 h 75"/>
                <a:gd name="T8" fmla="*/ 43 w 281"/>
                <a:gd name="T9" fmla="*/ 23 h 75"/>
                <a:gd name="T10" fmla="*/ 57 w 281"/>
                <a:gd name="T11" fmla="*/ 38 h 75"/>
                <a:gd name="T12" fmla="*/ 128 w 281"/>
                <a:gd name="T13" fmla="*/ 34 h 75"/>
                <a:gd name="T14" fmla="*/ 107 w 281"/>
                <a:gd name="T15" fmla="*/ 0 h 75"/>
                <a:gd name="T16" fmla="*/ 132 w 281"/>
                <a:gd name="T17" fmla="*/ 34 h 75"/>
                <a:gd name="T18" fmla="*/ 220 w 281"/>
                <a:gd name="T19" fmla="*/ 34 h 75"/>
                <a:gd name="T20" fmla="*/ 190 w 281"/>
                <a:gd name="T21" fmla="*/ 5 h 75"/>
                <a:gd name="T22" fmla="*/ 224 w 281"/>
                <a:gd name="T23" fmla="*/ 34 h 75"/>
                <a:gd name="T24" fmla="*/ 281 w 281"/>
                <a:gd name="T25" fmla="*/ 36 h 75"/>
                <a:gd name="T26" fmla="*/ 223 w 281"/>
                <a:gd name="T27" fmla="*/ 36 h 75"/>
                <a:gd name="T28" fmla="*/ 179 w 281"/>
                <a:gd name="T29" fmla="*/ 36 h 75"/>
                <a:gd name="T30" fmla="*/ 142 w 281"/>
                <a:gd name="T31" fmla="*/ 75 h 75"/>
                <a:gd name="T32" fmla="*/ 175 w 281"/>
                <a:gd name="T33" fmla="*/ 36 h 75"/>
                <a:gd name="T34" fmla="*/ 94 w 281"/>
                <a:gd name="T35" fmla="*/ 38 h 75"/>
                <a:gd name="T36" fmla="*/ 57 w 281"/>
                <a:gd name="T37" fmla="*/ 63 h 75"/>
                <a:gd name="T38" fmla="*/ 87 w 281"/>
                <a:gd name="T3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75">
                  <a:moveTo>
                    <a:pt x="87" y="38"/>
                  </a:moveTo>
                  <a:cubicBezTo>
                    <a:pt x="60" y="40"/>
                    <a:pt x="26" y="38"/>
                    <a:pt x="0" y="49"/>
                  </a:cubicBezTo>
                  <a:cubicBezTo>
                    <a:pt x="0" y="49"/>
                    <a:pt x="1" y="49"/>
                    <a:pt x="3" y="48"/>
                  </a:cubicBezTo>
                  <a:cubicBezTo>
                    <a:pt x="19" y="41"/>
                    <a:pt x="37" y="40"/>
                    <a:pt x="54" y="38"/>
                  </a:cubicBezTo>
                  <a:cubicBezTo>
                    <a:pt x="49" y="34"/>
                    <a:pt x="46" y="29"/>
                    <a:pt x="43" y="23"/>
                  </a:cubicBezTo>
                  <a:cubicBezTo>
                    <a:pt x="47" y="29"/>
                    <a:pt x="51" y="34"/>
                    <a:pt x="57" y="38"/>
                  </a:cubicBezTo>
                  <a:cubicBezTo>
                    <a:pt x="81" y="36"/>
                    <a:pt x="105" y="35"/>
                    <a:pt x="128" y="34"/>
                  </a:cubicBezTo>
                  <a:cubicBezTo>
                    <a:pt x="118" y="25"/>
                    <a:pt x="112" y="12"/>
                    <a:pt x="107" y="0"/>
                  </a:cubicBezTo>
                  <a:cubicBezTo>
                    <a:pt x="113" y="12"/>
                    <a:pt x="120" y="26"/>
                    <a:pt x="132" y="34"/>
                  </a:cubicBezTo>
                  <a:cubicBezTo>
                    <a:pt x="161" y="33"/>
                    <a:pt x="190" y="34"/>
                    <a:pt x="220" y="34"/>
                  </a:cubicBezTo>
                  <a:cubicBezTo>
                    <a:pt x="208" y="26"/>
                    <a:pt x="197" y="17"/>
                    <a:pt x="190" y="5"/>
                  </a:cubicBezTo>
                  <a:cubicBezTo>
                    <a:pt x="198" y="17"/>
                    <a:pt x="211" y="27"/>
                    <a:pt x="224" y="34"/>
                  </a:cubicBezTo>
                  <a:cubicBezTo>
                    <a:pt x="243" y="35"/>
                    <a:pt x="262" y="35"/>
                    <a:pt x="281" y="36"/>
                  </a:cubicBezTo>
                  <a:cubicBezTo>
                    <a:pt x="262" y="36"/>
                    <a:pt x="242" y="36"/>
                    <a:pt x="223" y="36"/>
                  </a:cubicBezTo>
                  <a:cubicBezTo>
                    <a:pt x="208" y="36"/>
                    <a:pt x="194" y="36"/>
                    <a:pt x="179" y="36"/>
                  </a:cubicBezTo>
                  <a:cubicBezTo>
                    <a:pt x="164" y="46"/>
                    <a:pt x="150" y="59"/>
                    <a:pt x="142" y="75"/>
                  </a:cubicBezTo>
                  <a:cubicBezTo>
                    <a:pt x="149" y="60"/>
                    <a:pt x="162" y="46"/>
                    <a:pt x="175" y="36"/>
                  </a:cubicBezTo>
                  <a:cubicBezTo>
                    <a:pt x="148" y="37"/>
                    <a:pt x="121" y="37"/>
                    <a:pt x="94" y="38"/>
                  </a:cubicBezTo>
                  <a:cubicBezTo>
                    <a:pt x="80" y="43"/>
                    <a:pt x="65" y="50"/>
                    <a:pt x="57" y="63"/>
                  </a:cubicBezTo>
                  <a:cubicBezTo>
                    <a:pt x="64" y="51"/>
                    <a:pt x="75" y="44"/>
                    <a:pt x="8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379" name="Gear"/>
          <p:cNvSpPr>
            <a:spLocks noEditPoints="1"/>
          </p:cNvSpPr>
          <p:nvPr/>
        </p:nvSpPr>
        <p:spPr bwMode="auto">
          <a:xfrm>
            <a:off x="4295451" y="1539154"/>
            <a:ext cx="1250156" cy="1250156"/>
          </a:xfrm>
          <a:custGeom>
            <a:avLst/>
            <a:gdLst>
              <a:gd name="T0" fmla="*/ 438 w 438"/>
              <a:gd name="T1" fmla="*/ 257 h 438"/>
              <a:gd name="T2" fmla="*/ 438 w 438"/>
              <a:gd name="T3" fmla="*/ 181 h 438"/>
              <a:gd name="T4" fmla="*/ 371 w 438"/>
              <a:gd name="T5" fmla="*/ 162 h 438"/>
              <a:gd name="T6" fmla="*/ 367 w 438"/>
              <a:gd name="T7" fmla="*/ 152 h 438"/>
              <a:gd name="T8" fmla="*/ 401 w 438"/>
              <a:gd name="T9" fmla="*/ 91 h 438"/>
              <a:gd name="T10" fmla="*/ 347 w 438"/>
              <a:gd name="T11" fmla="*/ 37 h 438"/>
              <a:gd name="T12" fmla="*/ 286 w 438"/>
              <a:gd name="T13" fmla="*/ 71 h 438"/>
              <a:gd name="T14" fmla="*/ 276 w 438"/>
              <a:gd name="T15" fmla="*/ 67 h 438"/>
              <a:gd name="T16" fmla="*/ 257 w 438"/>
              <a:gd name="T17" fmla="*/ 0 h 438"/>
              <a:gd name="T18" fmla="*/ 181 w 438"/>
              <a:gd name="T19" fmla="*/ 0 h 438"/>
              <a:gd name="T20" fmla="*/ 162 w 438"/>
              <a:gd name="T21" fmla="*/ 67 h 438"/>
              <a:gd name="T22" fmla="*/ 152 w 438"/>
              <a:gd name="T23" fmla="*/ 71 h 438"/>
              <a:gd name="T24" fmla="*/ 91 w 438"/>
              <a:gd name="T25" fmla="*/ 37 h 438"/>
              <a:gd name="T26" fmla="*/ 37 w 438"/>
              <a:gd name="T27" fmla="*/ 91 h 438"/>
              <a:gd name="T28" fmla="*/ 71 w 438"/>
              <a:gd name="T29" fmla="*/ 152 h 438"/>
              <a:gd name="T30" fmla="*/ 67 w 438"/>
              <a:gd name="T31" fmla="*/ 162 h 438"/>
              <a:gd name="T32" fmla="*/ 0 w 438"/>
              <a:gd name="T33" fmla="*/ 181 h 438"/>
              <a:gd name="T34" fmla="*/ 0 w 438"/>
              <a:gd name="T35" fmla="*/ 257 h 438"/>
              <a:gd name="T36" fmla="*/ 67 w 438"/>
              <a:gd name="T37" fmla="*/ 276 h 438"/>
              <a:gd name="T38" fmla="*/ 71 w 438"/>
              <a:gd name="T39" fmla="*/ 286 h 438"/>
              <a:gd name="T40" fmla="*/ 37 w 438"/>
              <a:gd name="T41" fmla="*/ 347 h 438"/>
              <a:gd name="T42" fmla="*/ 91 w 438"/>
              <a:gd name="T43" fmla="*/ 401 h 438"/>
              <a:gd name="T44" fmla="*/ 152 w 438"/>
              <a:gd name="T45" fmla="*/ 367 h 438"/>
              <a:gd name="T46" fmla="*/ 162 w 438"/>
              <a:gd name="T47" fmla="*/ 371 h 438"/>
              <a:gd name="T48" fmla="*/ 181 w 438"/>
              <a:gd name="T49" fmla="*/ 438 h 438"/>
              <a:gd name="T50" fmla="*/ 257 w 438"/>
              <a:gd name="T51" fmla="*/ 438 h 438"/>
              <a:gd name="T52" fmla="*/ 276 w 438"/>
              <a:gd name="T53" fmla="*/ 371 h 438"/>
              <a:gd name="T54" fmla="*/ 286 w 438"/>
              <a:gd name="T55" fmla="*/ 367 h 438"/>
              <a:gd name="T56" fmla="*/ 347 w 438"/>
              <a:gd name="T57" fmla="*/ 401 h 438"/>
              <a:gd name="T58" fmla="*/ 401 w 438"/>
              <a:gd name="T59" fmla="*/ 347 h 438"/>
              <a:gd name="T60" fmla="*/ 367 w 438"/>
              <a:gd name="T61" fmla="*/ 286 h 438"/>
              <a:gd name="T62" fmla="*/ 371 w 438"/>
              <a:gd name="T63" fmla="*/ 276 h 438"/>
              <a:gd name="T64" fmla="*/ 438 w 438"/>
              <a:gd name="T65" fmla="*/ 257 h 438"/>
              <a:gd name="T66" fmla="*/ 219 w 438"/>
              <a:gd name="T67" fmla="*/ 338 h 438"/>
              <a:gd name="T68" fmla="*/ 100 w 438"/>
              <a:gd name="T69" fmla="*/ 219 h 438"/>
              <a:gd name="T70" fmla="*/ 219 w 438"/>
              <a:gd name="T71" fmla="*/ 100 h 438"/>
              <a:gd name="T72" fmla="*/ 338 w 438"/>
              <a:gd name="T73" fmla="*/ 219 h 438"/>
              <a:gd name="T74" fmla="*/ 219 w 438"/>
              <a:gd name="T75" fmla="*/ 338 h 438"/>
              <a:gd name="T76" fmla="*/ 219 w 438"/>
              <a:gd name="T77" fmla="*/ 297 h 438"/>
              <a:gd name="T78" fmla="*/ 141 w 438"/>
              <a:gd name="T79" fmla="*/ 219 h 438"/>
              <a:gd name="T80" fmla="*/ 219 w 438"/>
              <a:gd name="T81" fmla="*/ 141 h 438"/>
              <a:gd name="T82" fmla="*/ 297 w 438"/>
              <a:gd name="T83" fmla="*/ 219 h 438"/>
              <a:gd name="T84" fmla="*/ 219 w 438"/>
              <a:gd name="T85" fmla="*/ 29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38">
                <a:moveTo>
                  <a:pt x="438" y="257"/>
                </a:moveTo>
                <a:cubicBezTo>
                  <a:pt x="438" y="181"/>
                  <a:pt x="438" y="181"/>
                  <a:pt x="438" y="181"/>
                </a:cubicBezTo>
                <a:cubicBezTo>
                  <a:pt x="371" y="162"/>
                  <a:pt x="371" y="162"/>
                  <a:pt x="371" y="162"/>
                </a:cubicBezTo>
                <a:cubicBezTo>
                  <a:pt x="369" y="159"/>
                  <a:pt x="368" y="155"/>
                  <a:pt x="367" y="152"/>
                </a:cubicBezTo>
                <a:cubicBezTo>
                  <a:pt x="401" y="91"/>
                  <a:pt x="401" y="91"/>
                  <a:pt x="401" y="91"/>
                </a:cubicBezTo>
                <a:cubicBezTo>
                  <a:pt x="347" y="37"/>
                  <a:pt x="347" y="37"/>
                  <a:pt x="347" y="37"/>
                </a:cubicBezTo>
                <a:cubicBezTo>
                  <a:pt x="286" y="71"/>
                  <a:pt x="286" y="71"/>
                  <a:pt x="286" y="71"/>
                </a:cubicBezTo>
                <a:cubicBezTo>
                  <a:pt x="283" y="70"/>
                  <a:pt x="279" y="68"/>
                  <a:pt x="276" y="67"/>
                </a:cubicBezTo>
                <a:cubicBezTo>
                  <a:pt x="257" y="0"/>
                  <a:pt x="257" y="0"/>
                  <a:pt x="257" y="0"/>
                </a:cubicBezTo>
                <a:cubicBezTo>
                  <a:pt x="181" y="0"/>
                  <a:pt x="181" y="0"/>
                  <a:pt x="181" y="0"/>
                </a:cubicBezTo>
                <a:cubicBezTo>
                  <a:pt x="162" y="67"/>
                  <a:pt x="162" y="67"/>
                  <a:pt x="162" y="67"/>
                </a:cubicBezTo>
                <a:cubicBezTo>
                  <a:pt x="159" y="68"/>
                  <a:pt x="155" y="70"/>
                  <a:pt x="152" y="71"/>
                </a:cubicBezTo>
                <a:cubicBezTo>
                  <a:pt x="91" y="37"/>
                  <a:pt x="91" y="37"/>
                  <a:pt x="91" y="37"/>
                </a:cubicBezTo>
                <a:cubicBezTo>
                  <a:pt x="37" y="91"/>
                  <a:pt x="37" y="91"/>
                  <a:pt x="37" y="91"/>
                </a:cubicBezTo>
                <a:cubicBezTo>
                  <a:pt x="71" y="152"/>
                  <a:pt x="71" y="152"/>
                  <a:pt x="71" y="152"/>
                </a:cubicBezTo>
                <a:cubicBezTo>
                  <a:pt x="70" y="155"/>
                  <a:pt x="68" y="159"/>
                  <a:pt x="67" y="162"/>
                </a:cubicBezTo>
                <a:cubicBezTo>
                  <a:pt x="0" y="181"/>
                  <a:pt x="0" y="181"/>
                  <a:pt x="0" y="181"/>
                </a:cubicBezTo>
                <a:cubicBezTo>
                  <a:pt x="0" y="257"/>
                  <a:pt x="0" y="257"/>
                  <a:pt x="0" y="257"/>
                </a:cubicBezTo>
                <a:cubicBezTo>
                  <a:pt x="67" y="276"/>
                  <a:pt x="67" y="276"/>
                  <a:pt x="67" y="276"/>
                </a:cubicBezTo>
                <a:cubicBezTo>
                  <a:pt x="68" y="279"/>
                  <a:pt x="70" y="283"/>
                  <a:pt x="71" y="286"/>
                </a:cubicBezTo>
                <a:cubicBezTo>
                  <a:pt x="37" y="347"/>
                  <a:pt x="37" y="347"/>
                  <a:pt x="37" y="347"/>
                </a:cubicBezTo>
                <a:cubicBezTo>
                  <a:pt x="91" y="401"/>
                  <a:pt x="91" y="401"/>
                  <a:pt x="91" y="401"/>
                </a:cubicBezTo>
                <a:cubicBezTo>
                  <a:pt x="152" y="367"/>
                  <a:pt x="152" y="367"/>
                  <a:pt x="152" y="367"/>
                </a:cubicBezTo>
                <a:cubicBezTo>
                  <a:pt x="155" y="368"/>
                  <a:pt x="159" y="370"/>
                  <a:pt x="162" y="371"/>
                </a:cubicBezTo>
                <a:cubicBezTo>
                  <a:pt x="181" y="438"/>
                  <a:pt x="181" y="438"/>
                  <a:pt x="181" y="438"/>
                </a:cubicBezTo>
                <a:cubicBezTo>
                  <a:pt x="257" y="438"/>
                  <a:pt x="257" y="438"/>
                  <a:pt x="257" y="438"/>
                </a:cubicBezTo>
                <a:cubicBezTo>
                  <a:pt x="276" y="371"/>
                  <a:pt x="276" y="371"/>
                  <a:pt x="276" y="371"/>
                </a:cubicBezTo>
                <a:cubicBezTo>
                  <a:pt x="279" y="370"/>
                  <a:pt x="283" y="368"/>
                  <a:pt x="286" y="367"/>
                </a:cubicBezTo>
                <a:cubicBezTo>
                  <a:pt x="347" y="401"/>
                  <a:pt x="347" y="401"/>
                  <a:pt x="347" y="401"/>
                </a:cubicBezTo>
                <a:cubicBezTo>
                  <a:pt x="401" y="347"/>
                  <a:pt x="401" y="347"/>
                  <a:pt x="401" y="347"/>
                </a:cubicBezTo>
                <a:cubicBezTo>
                  <a:pt x="367" y="286"/>
                  <a:pt x="367" y="286"/>
                  <a:pt x="367" y="286"/>
                </a:cubicBezTo>
                <a:cubicBezTo>
                  <a:pt x="368" y="283"/>
                  <a:pt x="369" y="279"/>
                  <a:pt x="371" y="276"/>
                </a:cubicBezTo>
                <a:lnTo>
                  <a:pt x="438" y="257"/>
                </a:lnTo>
                <a:close/>
                <a:moveTo>
                  <a:pt x="219" y="338"/>
                </a:moveTo>
                <a:cubicBezTo>
                  <a:pt x="153" y="338"/>
                  <a:pt x="100" y="285"/>
                  <a:pt x="100" y="219"/>
                </a:cubicBezTo>
                <a:cubicBezTo>
                  <a:pt x="100" y="153"/>
                  <a:pt x="153" y="100"/>
                  <a:pt x="219" y="100"/>
                </a:cubicBezTo>
                <a:cubicBezTo>
                  <a:pt x="285" y="100"/>
                  <a:pt x="338" y="153"/>
                  <a:pt x="338" y="219"/>
                </a:cubicBezTo>
                <a:cubicBezTo>
                  <a:pt x="338" y="285"/>
                  <a:pt x="285" y="338"/>
                  <a:pt x="219" y="338"/>
                </a:cubicBezTo>
                <a:close/>
                <a:moveTo>
                  <a:pt x="219" y="297"/>
                </a:moveTo>
                <a:cubicBezTo>
                  <a:pt x="176" y="297"/>
                  <a:pt x="141" y="262"/>
                  <a:pt x="141" y="219"/>
                </a:cubicBezTo>
                <a:cubicBezTo>
                  <a:pt x="141" y="176"/>
                  <a:pt x="176" y="141"/>
                  <a:pt x="219" y="141"/>
                </a:cubicBezTo>
                <a:cubicBezTo>
                  <a:pt x="262" y="141"/>
                  <a:pt x="297" y="176"/>
                  <a:pt x="297" y="219"/>
                </a:cubicBezTo>
                <a:cubicBezTo>
                  <a:pt x="297" y="262"/>
                  <a:pt x="262" y="297"/>
                  <a:pt x="219" y="297"/>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83" name="Star 02"/>
          <p:cNvSpPr>
            <a:spLocks/>
          </p:cNvSpPr>
          <p:nvPr/>
        </p:nvSpPr>
        <p:spPr bwMode="auto">
          <a:xfrm>
            <a:off x="8154266" y="902169"/>
            <a:ext cx="163116" cy="157163"/>
          </a:xfrm>
          <a:custGeom>
            <a:avLst/>
            <a:gdLst>
              <a:gd name="T0" fmla="*/ 67 w 137"/>
              <a:gd name="T1" fmla="*/ 0 h 132"/>
              <a:gd name="T2" fmla="*/ 89 w 137"/>
              <a:gd name="T3" fmla="*/ 43 h 132"/>
              <a:gd name="T4" fmla="*/ 137 w 137"/>
              <a:gd name="T5" fmla="*/ 50 h 132"/>
              <a:gd name="T6" fmla="*/ 103 w 137"/>
              <a:gd name="T7" fmla="*/ 84 h 132"/>
              <a:gd name="T8" fmla="*/ 110 w 137"/>
              <a:gd name="T9" fmla="*/ 132 h 132"/>
              <a:gd name="T10" fmla="*/ 67 w 137"/>
              <a:gd name="T11" fmla="*/ 110 h 132"/>
              <a:gd name="T12" fmla="*/ 26 w 137"/>
              <a:gd name="T13" fmla="*/ 132 h 132"/>
              <a:gd name="T14" fmla="*/ 34 w 137"/>
              <a:gd name="T15" fmla="*/ 84 h 132"/>
              <a:gd name="T16" fmla="*/ 0 w 137"/>
              <a:gd name="T17" fmla="*/ 50 h 132"/>
              <a:gd name="T18" fmla="*/ 48 w 137"/>
              <a:gd name="T19" fmla="*/ 43 h 132"/>
              <a:gd name="T20" fmla="*/ 67 w 137"/>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67" y="0"/>
                </a:moveTo>
                <a:lnTo>
                  <a:pt x="89" y="43"/>
                </a:lnTo>
                <a:lnTo>
                  <a:pt x="137" y="50"/>
                </a:lnTo>
                <a:lnTo>
                  <a:pt x="103" y="84"/>
                </a:lnTo>
                <a:lnTo>
                  <a:pt x="110" y="132"/>
                </a:lnTo>
                <a:lnTo>
                  <a:pt x="67" y="110"/>
                </a:lnTo>
                <a:lnTo>
                  <a:pt x="26" y="132"/>
                </a:lnTo>
                <a:lnTo>
                  <a:pt x="34" y="84"/>
                </a:lnTo>
                <a:lnTo>
                  <a:pt x="0" y="50"/>
                </a:lnTo>
                <a:lnTo>
                  <a:pt x="48" y="43"/>
                </a:lnTo>
                <a:lnTo>
                  <a:pt x="67" y="0"/>
                </a:ln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81" name="Star 01"/>
          <p:cNvSpPr>
            <a:spLocks/>
          </p:cNvSpPr>
          <p:nvPr/>
        </p:nvSpPr>
        <p:spPr bwMode="auto">
          <a:xfrm>
            <a:off x="6524301" y="587844"/>
            <a:ext cx="365522" cy="347663"/>
          </a:xfrm>
          <a:custGeom>
            <a:avLst/>
            <a:gdLst>
              <a:gd name="T0" fmla="*/ 154 w 307"/>
              <a:gd name="T1" fmla="*/ 0 h 292"/>
              <a:gd name="T2" fmla="*/ 202 w 307"/>
              <a:gd name="T3" fmla="*/ 96 h 292"/>
              <a:gd name="T4" fmla="*/ 307 w 307"/>
              <a:gd name="T5" fmla="*/ 113 h 292"/>
              <a:gd name="T6" fmla="*/ 230 w 307"/>
              <a:gd name="T7" fmla="*/ 187 h 292"/>
              <a:gd name="T8" fmla="*/ 250 w 307"/>
              <a:gd name="T9" fmla="*/ 292 h 292"/>
              <a:gd name="T10" fmla="*/ 154 w 307"/>
              <a:gd name="T11" fmla="*/ 242 h 292"/>
              <a:gd name="T12" fmla="*/ 58 w 307"/>
              <a:gd name="T13" fmla="*/ 292 h 292"/>
              <a:gd name="T14" fmla="*/ 77 w 307"/>
              <a:gd name="T15" fmla="*/ 187 h 292"/>
              <a:gd name="T16" fmla="*/ 0 w 307"/>
              <a:gd name="T17" fmla="*/ 113 h 292"/>
              <a:gd name="T18" fmla="*/ 106 w 307"/>
              <a:gd name="T19" fmla="*/ 96 h 292"/>
              <a:gd name="T20" fmla="*/ 154 w 307"/>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292">
                <a:moveTo>
                  <a:pt x="154" y="0"/>
                </a:moveTo>
                <a:lnTo>
                  <a:pt x="202" y="96"/>
                </a:lnTo>
                <a:lnTo>
                  <a:pt x="307" y="113"/>
                </a:lnTo>
                <a:lnTo>
                  <a:pt x="230" y="187"/>
                </a:lnTo>
                <a:lnTo>
                  <a:pt x="250" y="292"/>
                </a:lnTo>
                <a:lnTo>
                  <a:pt x="154" y="242"/>
                </a:lnTo>
                <a:lnTo>
                  <a:pt x="58" y="292"/>
                </a:lnTo>
                <a:lnTo>
                  <a:pt x="77" y="187"/>
                </a:lnTo>
                <a:lnTo>
                  <a:pt x="0" y="113"/>
                </a:lnTo>
                <a:lnTo>
                  <a:pt x="106" y="96"/>
                </a:lnTo>
                <a:lnTo>
                  <a:pt x="154" y="0"/>
                </a:ln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82" name="Star"/>
          <p:cNvSpPr>
            <a:spLocks/>
          </p:cNvSpPr>
          <p:nvPr/>
        </p:nvSpPr>
        <p:spPr bwMode="auto">
          <a:xfrm>
            <a:off x="4560960" y="285426"/>
            <a:ext cx="257175" cy="241697"/>
          </a:xfrm>
          <a:custGeom>
            <a:avLst/>
            <a:gdLst>
              <a:gd name="T0" fmla="*/ 108 w 216"/>
              <a:gd name="T1" fmla="*/ 0 h 203"/>
              <a:gd name="T2" fmla="*/ 141 w 216"/>
              <a:gd name="T3" fmla="*/ 67 h 203"/>
              <a:gd name="T4" fmla="*/ 216 w 216"/>
              <a:gd name="T5" fmla="*/ 76 h 203"/>
              <a:gd name="T6" fmla="*/ 163 w 216"/>
              <a:gd name="T7" fmla="*/ 129 h 203"/>
              <a:gd name="T8" fmla="*/ 175 w 216"/>
              <a:gd name="T9" fmla="*/ 203 h 203"/>
              <a:gd name="T10" fmla="*/ 108 w 216"/>
              <a:gd name="T11" fmla="*/ 170 h 203"/>
              <a:gd name="T12" fmla="*/ 43 w 216"/>
              <a:gd name="T13" fmla="*/ 203 h 203"/>
              <a:gd name="T14" fmla="*/ 55 w 216"/>
              <a:gd name="T15" fmla="*/ 129 h 203"/>
              <a:gd name="T16" fmla="*/ 0 w 216"/>
              <a:gd name="T17" fmla="*/ 76 h 203"/>
              <a:gd name="T18" fmla="*/ 74 w 216"/>
              <a:gd name="T19" fmla="*/ 67 h 203"/>
              <a:gd name="T20" fmla="*/ 108 w 216"/>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3">
                <a:moveTo>
                  <a:pt x="108" y="0"/>
                </a:moveTo>
                <a:lnTo>
                  <a:pt x="141" y="67"/>
                </a:lnTo>
                <a:lnTo>
                  <a:pt x="216" y="76"/>
                </a:lnTo>
                <a:lnTo>
                  <a:pt x="163" y="129"/>
                </a:lnTo>
                <a:lnTo>
                  <a:pt x="175" y="203"/>
                </a:lnTo>
                <a:lnTo>
                  <a:pt x="108" y="170"/>
                </a:lnTo>
                <a:lnTo>
                  <a:pt x="43" y="203"/>
                </a:lnTo>
                <a:lnTo>
                  <a:pt x="55" y="129"/>
                </a:lnTo>
                <a:lnTo>
                  <a:pt x="0" y="76"/>
                </a:lnTo>
                <a:lnTo>
                  <a:pt x="74" y="67"/>
                </a:lnTo>
                <a:lnTo>
                  <a:pt x="108" y="0"/>
                </a:ln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492" name="Diagram"/>
          <p:cNvGrpSpPr/>
          <p:nvPr/>
        </p:nvGrpSpPr>
        <p:grpSpPr>
          <a:xfrm>
            <a:off x="5288433" y="1061714"/>
            <a:ext cx="334565" cy="334565"/>
            <a:chOff x="6986588" y="1960563"/>
            <a:chExt cx="446087" cy="446087"/>
          </a:xfrm>
          <a:solidFill>
            <a:srgbClr val="3C4D66"/>
          </a:solidFill>
        </p:grpSpPr>
        <p:sp>
          <p:nvSpPr>
            <p:cNvPr id="1389" name="Freeform 388"/>
            <p:cNvSpPr>
              <a:spLocks/>
            </p:cNvSpPr>
            <p:nvPr/>
          </p:nvSpPr>
          <p:spPr bwMode="auto">
            <a:xfrm>
              <a:off x="7223125" y="1960563"/>
              <a:ext cx="209550" cy="369888"/>
            </a:xfrm>
            <a:custGeom>
              <a:avLst/>
              <a:gdLst>
                <a:gd name="T0" fmla="*/ 0 w 55"/>
                <a:gd name="T1" fmla="*/ 57 h 97"/>
                <a:gd name="T2" fmla="*/ 40 w 55"/>
                <a:gd name="T3" fmla="*/ 97 h 97"/>
                <a:gd name="T4" fmla="*/ 55 w 55"/>
                <a:gd name="T5" fmla="*/ 58 h 97"/>
                <a:gd name="T6" fmla="*/ 0 w 55"/>
                <a:gd name="T7" fmla="*/ 0 h 97"/>
                <a:gd name="T8" fmla="*/ 0 w 55"/>
                <a:gd name="T9" fmla="*/ 57 h 97"/>
              </a:gdLst>
              <a:ahLst/>
              <a:cxnLst>
                <a:cxn ang="0">
                  <a:pos x="T0" y="T1"/>
                </a:cxn>
                <a:cxn ang="0">
                  <a:pos x="T2" y="T3"/>
                </a:cxn>
                <a:cxn ang="0">
                  <a:pos x="T4" y="T5"/>
                </a:cxn>
                <a:cxn ang="0">
                  <a:pos x="T6" y="T7"/>
                </a:cxn>
                <a:cxn ang="0">
                  <a:pos x="T8" y="T9"/>
                </a:cxn>
              </a:cxnLst>
              <a:rect l="0" t="0" r="r" b="b"/>
              <a:pathLst>
                <a:path w="55" h="97">
                  <a:moveTo>
                    <a:pt x="0" y="57"/>
                  </a:moveTo>
                  <a:cubicBezTo>
                    <a:pt x="40" y="97"/>
                    <a:pt x="40" y="97"/>
                    <a:pt x="40" y="97"/>
                  </a:cubicBezTo>
                  <a:cubicBezTo>
                    <a:pt x="49" y="87"/>
                    <a:pt x="55" y="73"/>
                    <a:pt x="55" y="58"/>
                  </a:cubicBezTo>
                  <a:cubicBezTo>
                    <a:pt x="55" y="27"/>
                    <a:pt x="30" y="2"/>
                    <a:pt x="0" y="0"/>
                  </a:cubicBez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0" name="Freeform 389"/>
            <p:cNvSpPr>
              <a:spLocks/>
            </p:cNvSpPr>
            <p:nvPr/>
          </p:nvSpPr>
          <p:spPr bwMode="auto">
            <a:xfrm>
              <a:off x="6986588" y="2197100"/>
              <a:ext cx="365125" cy="209550"/>
            </a:xfrm>
            <a:custGeom>
              <a:avLst/>
              <a:gdLst>
                <a:gd name="T0" fmla="*/ 56 w 96"/>
                <a:gd name="T1" fmla="*/ 0 h 55"/>
                <a:gd name="T2" fmla="*/ 0 w 96"/>
                <a:gd name="T3" fmla="*/ 0 h 55"/>
                <a:gd name="T4" fmla="*/ 58 w 96"/>
                <a:gd name="T5" fmla="*/ 55 h 55"/>
                <a:gd name="T6" fmla="*/ 96 w 96"/>
                <a:gd name="T7" fmla="*/ 41 h 55"/>
                <a:gd name="T8" fmla="*/ 56 w 96"/>
                <a:gd name="T9" fmla="*/ 0 h 55"/>
              </a:gdLst>
              <a:ahLst/>
              <a:cxnLst>
                <a:cxn ang="0">
                  <a:pos x="T0" y="T1"/>
                </a:cxn>
                <a:cxn ang="0">
                  <a:pos x="T2" y="T3"/>
                </a:cxn>
                <a:cxn ang="0">
                  <a:pos x="T4" y="T5"/>
                </a:cxn>
                <a:cxn ang="0">
                  <a:pos x="T6" y="T7"/>
                </a:cxn>
                <a:cxn ang="0">
                  <a:pos x="T8" y="T9"/>
                </a:cxn>
              </a:cxnLst>
              <a:rect l="0" t="0" r="r" b="b"/>
              <a:pathLst>
                <a:path w="96" h="55">
                  <a:moveTo>
                    <a:pt x="56" y="0"/>
                  </a:moveTo>
                  <a:cubicBezTo>
                    <a:pt x="0" y="0"/>
                    <a:pt x="0" y="0"/>
                    <a:pt x="0" y="0"/>
                  </a:cubicBezTo>
                  <a:cubicBezTo>
                    <a:pt x="2" y="31"/>
                    <a:pt x="27" y="55"/>
                    <a:pt x="58" y="55"/>
                  </a:cubicBezTo>
                  <a:cubicBezTo>
                    <a:pt x="73" y="55"/>
                    <a:pt x="86" y="50"/>
                    <a:pt x="96" y="41"/>
                  </a:cubicBez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1" name="Freeform 390"/>
            <p:cNvSpPr>
              <a:spLocks/>
            </p:cNvSpPr>
            <p:nvPr/>
          </p:nvSpPr>
          <p:spPr bwMode="auto">
            <a:xfrm>
              <a:off x="6986588" y="1960563"/>
              <a:ext cx="206375" cy="206375"/>
            </a:xfrm>
            <a:custGeom>
              <a:avLst/>
              <a:gdLst>
                <a:gd name="T0" fmla="*/ 54 w 54"/>
                <a:gd name="T1" fmla="*/ 54 h 54"/>
                <a:gd name="T2" fmla="*/ 54 w 54"/>
                <a:gd name="T3" fmla="*/ 0 h 54"/>
                <a:gd name="T4" fmla="*/ 0 w 54"/>
                <a:gd name="T5" fmla="*/ 54 h 54"/>
                <a:gd name="T6" fmla="*/ 54 w 54"/>
                <a:gd name="T7" fmla="*/ 54 h 54"/>
              </a:gdLst>
              <a:ahLst/>
              <a:cxnLst>
                <a:cxn ang="0">
                  <a:pos x="T0" y="T1"/>
                </a:cxn>
                <a:cxn ang="0">
                  <a:pos x="T2" y="T3"/>
                </a:cxn>
                <a:cxn ang="0">
                  <a:pos x="T4" y="T5"/>
                </a:cxn>
                <a:cxn ang="0">
                  <a:pos x="T6" y="T7"/>
                </a:cxn>
              </a:cxnLst>
              <a:rect l="0" t="0" r="r" b="b"/>
              <a:pathLst>
                <a:path w="54" h="54">
                  <a:moveTo>
                    <a:pt x="54" y="54"/>
                  </a:moveTo>
                  <a:cubicBezTo>
                    <a:pt x="54" y="0"/>
                    <a:pt x="54" y="0"/>
                    <a:pt x="54" y="0"/>
                  </a:cubicBezTo>
                  <a:cubicBezTo>
                    <a:pt x="25" y="2"/>
                    <a:pt x="2" y="25"/>
                    <a:pt x="0" y="54"/>
                  </a:cubicBezTo>
                  <a:lnTo>
                    <a:pt x="5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395" name="Cloud 03"/>
          <p:cNvSpPr>
            <a:spLocks/>
          </p:cNvSpPr>
          <p:nvPr/>
        </p:nvSpPr>
        <p:spPr bwMode="auto">
          <a:xfrm>
            <a:off x="7081514" y="573557"/>
            <a:ext cx="827485" cy="567929"/>
          </a:xfrm>
          <a:custGeom>
            <a:avLst/>
            <a:gdLst>
              <a:gd name="T0" fmla="*/ 41 w 290"/>
              <a:gd name="T1" fmla="*/ 64 h 199"/>
              <a:gd name="T2" fmla="*/ 122 w 290"/>
              <a:gd name="T3" fmla="*/ 6 h 199"/>
              <a:gd name="T4" fmla="*/ 166 w 290"/>
              <a:gd name="T5" fmla="*/ 31 h 199"/>
              <a:gd name="T6" fmla="*/ 215 w 290"/>
              <a:gd name="T7" fmla="*/ 15 h 199"/>
              <a:gd name="T8" fmla="*/ 262 w 290"/>
              <a:gd name="T9" fmla="*/ 79 h 199"/>
              <a:gd name="T10" fmla="*/ 258 w 290"/>
              <a:gd name="T11" fmla="*/ 90 h 199"/>
              <a:gd name="T12" fmla="*/ 287 w 290"/>
              <a:gd name="T13" fmla="*/ 140 h 199"/>
              <a:gd name="T14" fmla="*/ 235 w 290"/>
              <a:gd name="T15" fmla="*/ 177 h 199"/>
              <a:gd name="T16" fmla="*/ 224 w 290"/>
              <a:gd name="T17" fmla="*/ 174 h 199"/>
              <a:gd name="T18" fmla="*/ 174 w 290"/>
              <a:gd name="T19" fmla="*/ 189 h 199"/>
              <a:gd name="T20" fmla="*/ 150 w 290"/>
              <a:gd name="T21" fmla="*/ 180 h 199"/>
              <a:gd name="T22" fmla="*/ 95 w 290"/>
              <a:gd name="T23" fmla="*/ 196 h 199"/>
              <a:gd name="T24" fmla="*/ 43 w 290"/>
              <a:gd name="T25" fmla="*/ 149 h 199"/>
              <a:gd name="T26" fmla="*/ 39 w 290"/>
              <a:gd name="T27" fmla="*/ 149 h 199"/>
              <a:gd name="T28" fmla="*/ 4 w 290"/>
              <a:gd name="T29" fmla="*/ 99 h 199"/>
              <a:gd name="T30" fmla="*/ 41 w 290"/>
              <a:gd name="T31"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199">
                <a:moveTo>
                  <a:pt x="41" y="64"/>
                </a:moveTo>
                <a:cubicBezTo>
                  <a:pt x="48" y="25"/>
                  <a:pt x="84" y="0"/>
                  <a:pt x="122" y="6"/>
                </a:cubicBezTo>
                <a:cubicBezTo>
                  <a:pt x="140" y="9"/>
                  <a:pt x="155" y="18"/>
                  <a:pt x="166" y="31"/>
                </a:cubicBezTo>
                <a:cubicBezTo>
                  <a:pt x="178" y="18"/>
                  <a:pt x="197" y="12"/>
                  <a:pt x="215" y="15"/>
                </a:cubicBezTo>
                <a:cubicBezTo>
                  <a:pt x="246" y="20"/>
                  <a:pt x="267" y="49"/>
                  <a:pt x="262" y="79"/>
                </a:cubicBezTo>
                <a:cubicBezTo>
                  <a:pt x="261" y="83"/>
                  <a:pt x="260" y="87"/>
                  <a:pt x="258" y="90"/>
                </a:cubicBezTo>
                <a:cubicBezTo>
                  <a:pt x="278" y="98"/>
                  <a:pt x="290" y="118"/>
                  <a:pt x="287" y="140"/>
                </a:cubicBezTo>
                <a:cubicBezTo>
                  <a:pt x="283" y="164"/>
                  <a:pt x="259" y="181"/>
                  <a:pt x="235" y="177"/>
                </a:cubicBezTo>
                <a:cubicBezTo>
                  <a:pt x="231" y="177"/>
                  <a:pt x="227" y="175"/>
                  <a:pt x="224" y="174"/>
                </a:cubicBezTo>
                <a:cubicBezTo>
                  <a:pt x="211" y="186"/>
                  <a:pt x="193" y="192"/>
                  <a:pt x="174" y="189"/>
                </a:cubicBezTo>
                <a:cubicBezTo>
                  <a:pt x="165" y="188"/>
                  <a:pt x="157" y="184"/>
                  <a:pt x="150" y="180"/>
                </a:cubicBezTo>
                <a:cubicBezTo>
                  <a:pt x="136" y="193"/>
                  <a:pt x="116" y="199"/>
                  <a:pt x="95" y="196"/>
                </a:cubicBezTo>
                <a:cubicBezTo>
                  <a:pt x="69" y="192"/>
                  <a:pt x="50" y="173"/>
                  <a:pt x="43" y="149"/>
                </a:cubicBezTo>
                <a:cubicBezTo>
                  <a:pt x="42" y="149"/>
                  <a:pt x="40" y="149"/>
                  <a:pt x="39" y="149"/>
                </a:cubicBezTo>
                <a:cubicBezTo>
                  <a:pt x="16" y="145"/>
                  <a:pt x="0" y="123"/>
                  <a:pt x="4" y="99"/>
                </a:cubicBezTo>
                <a:cubicBezTo>
                  <a:pt x="7" y="80"/>
                  <a:pt x="22" y="66"/>
                  <a:pt x="41" y="64"/>
                </a:cubicBez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92" name="Cloud 02"/>
          <p:cNvSpPr>
            <a:spLocks/>
          </p:cNvSpPr>
          <p:nvPr/>
        </p:nvSpPr>
        <p:spPr bwMode="auto">
          <a:xfrm>
            <a:off x="6513585" y="1241498"/>
            <a:ext cx="670322" cy="408385"/>
          </a:xfrm>
          <a:custGeom>
            <a:avLst/>
            <a:gdLst>
              <a:gd name="T0" fmla="*/ 44 w 235"/>
              <a:gd name="T1" fmla="*/ 143 h 143"/>
              <a:gd name="T2" fmla="*/ 44 w 235"/>
              <a:gd name="T3" fmla="*/ 142 h 143"/>
              <a:gd name="T4" fmla="*/ 0 w 235"/>
              <a:gd name="T5" fmla="*/ 93 h 143"/>
              <a:gd name="T6" fmla="*/ 50 w 235"/>
              <a:gd name="T7" fmla="*/ 43 h 143"/>
              <a:gd name="T8" fmla="*/ 51 w 235"/>
              <a:gd name="T9" fmla="*/ 43 h 143"/>
              <a:gd name="T10" fmla="*/ 112 w 235"/>
              <a:gd name="T11" fmla="*/ 0 h 143"/>
              <a:gd name="T12" fmla="*/ 165 w 235"/>
              <a:gd name="T13" fmla="*/ 28 h 143"/>
              <a:gd name="T14" fmla="*/ 195 w 235"/>
              <a:gd name="T15" fmla="*/ 59 h 143"/>
              <a:gd name="T16" fmla="*/ 195 w 235"/>
              <a:gd name="T17" fmla="*/ 59 h 143"/>
              <a:gd name="T18" fmla="*/ 235 w 235"/>
              <a:gd name="T19" fmla="*/ 101 h 143"/>
              <a:gd name="T20" fmla="*/ 193 w 235"/>
              <a:gd name="T21" fmla="*/ 143 h 143"/>
              <a:gd name="T22" fmla="*/ 44 w 235"/>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143">
                <a:moveTo>
                  <a:pt x="44" y="143"/>
                </a:moveTo>
                <a:cubicBezTo>
                  <a:pt x="44" y="142"/>
                  <a:pt x="44" y="142"/>
                  <a:pt x="44" y="142"/>
                </a:cubicBezTo>
                <a:cubicBezTo>
                  <a:pt x="19" y="139"/>
                  <a:pt x="0" y="118"/>
                  <a:pt x="0" y="93"/>
                </a:cubicBezTo>
                <a:cubicBezTo>
                  <a:pt x="0" y="65"/>
                  <a:pt x="23" y="43"/>
                  <a:pt x="50" y="43"/>
                </a:cubicBezTo>
                <a:cubicBezTo>
                  <a:pt x="50" y="43"/>
                  <a:pt x="51" y="43"/>
                  <a:pt x="51" y="43"/>
                </a:cubicBezTo>
                <a:cubicBezTo>
                  <a:pt x="60" y="17"/>
                  <a:pt x="84" y="0"/>
                  <a:pt x="112" y="0"/>
                </a:cubicBezTo>
                <a:cubicBezTo>
                  <a:pt x="133" y="0"/>
                  <a:pt x="153" y="10"/>
                  <a:pt x="165" y="28"/>
                </a:cubicBezTo>
                <a:cubicBezTo>
                  <a:pt x="182" y="28"/>
                  <a:pt x="195" y="42"/>
                  <a:pt x="195" y="59"/>
                </a:cubicBezTo>
                <a:cubicBezTo>
                  <a:pt x="195" y="59"/>
                  <a:pt x="195" y="59"/>
                  <a:pt x="195" y="59"/>
                </a:cubicBezTo>
                <a:cubicBezTo>
                  <a:pt x="217" y="60"/>
                  <a:pt x="235" y="78"/>
                  <a:pt x="235" y="101"/>
                </a:cubicBezTo>
                <a:cubicBezTo>
                  <a:pt x="235" y="124"/>
                  <a:pt x="216" y="143"/>
                  <a:pt x="193" y="143"/>
                </a:cubicBezTo>
                <a:lnTo>
                  <a:pt x="44" y="143"/>
                </a:ln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93" name="Cloud 01"/>
          <p:cNvSpPr>
            <a:spLocks/>
          </p:cNvSpPr>
          <p:nvPr/>
        </p:nvSpPr>
        <p:spPr bwMode="auto">
          <a:xfrm>
            <a:off x="5102695" y="102070"/>
            <a:ext cx="1231106" cy="706041"/>
          </a:xfrm>
          <a:custGeom>
            <a:avLst/>
            <a:gdLst>
              <a:gd name="T0" fmla="*/ 396 w 431"/>
              <a:gd name="T1" fmla="*/ 117 h 247"/>
              <a:gd name="T2" fmla="*/ 389 w 431"/>
              <a:gd name="T3" fmla="*/ 117 h 247"/>
              <a:gd name="T4" fmla="*/ 349 w 431"/>
              <a:gd name="T5" fmla="*/ 87 h 247"/>
              <a:gd name="T6" fmla="*/ 351 w 431"/>
              <a:gd name="T7" fmla="*/ 72 h 247"/>
              <a:gd name="T8" fmla="*/ 279 w 431"/>
              <a:gd name="T9" fmla="*/ 0 h 247"/>
              <a:gd name="T10" fmla="*/ 219 w 431"/>
              <a:gd name="T11" fmla="*/ 31 h 247"/>
              <a:gd name="T12" fmla="*/ 158 w 431"/>
              <a:gd name="T13" fmla="*/ 8 h 247"/>
              <a:gd name="T14" fmla="*/ 66 w 431"/>
              <a:gd name="T15" fmla="*/ 99 h 247"/>
              <a:gd name="T16" fmla="*/ 33 w 431"/>
              <a:gd name="T17" fmla="*/ 126 h 247"/>
              <a:gd name="T18" fmla="*/ 30 w 431"/>
              <a:gd name="T19" fmla="*/ 126 h 247"/>
              <a:gd name="T20" fmla="*/ 0 w 431"/>
              <a:gd name="T21" fmla="*/ 156 h 247"/>
              <a:gd name="T22" fmla="*/ 30 w 431"/>
              <a:gd name="T23" fmla="*/ 186 h 247"/>
              <a:gd name="T24" fmla="*/ 37 w 431"/>
              <a:gd name="T25" fmla="*/ 185 h 247"/>
              <a:gd name="T26" fmla="*/ 82 w 431"/>
              <a:gd name="T27" fmla="*/ 207 h 247"/>
              <a:gd name="T28" fmla="*/ 100 w 431"/>
              <a:gd name="T29" fmla="*/ 204 h 247"/>
              <a:gd name="T30" fmla="*/ 163 w 431"/>
              <a:gd name="T31" fmla="*/ 243 h 247"/>
              <a:gd name="T32" fmla="*/ 208 w 431"/>
              <a:gd name="T33" fmla="*/ 226 h 247"/>
              <a:gd name="T34" fmla="*/ 259 w 431"/>
              <a:gd name="T35" fmla="*/ 247 h 247"/>
              <a:gd name="T36" fmla="*/ 328 w 431"/>
              <a:gd name="T37" fmla="*/ 202 h 247"/>
              <a:gd name="T38" fmla="*/ 337 w 431"/>
              <a:gd name="T39" fmla="*/ 203 h 247"/>
              <a:gd name="T40" fmla="*/ 380 w 431"/>
              <a:gd name="T41" fmla="*/ 183 h 247"/>
              <a:gd name="T42" fmla="*/ 396 w 431"/>
              <a:gd name="T43" fmla="*/ 187 h 247"/>
              <a:gd name="T44" fmla="*/ 431 w 431"/>
              <a:gd name="T45" fmla="*/ 152 h 247"/>
              <a:gd name="T46" fmla="*/ 396 w 431"/>
              <a:gd name="T47" fmla="*/ 11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1" h="247">
                <a:moveTo>
                  <a:pt x="396" y="117"/>
                </a:moveTo>
                <a:cubicBezTo>
                  <a:pt x="393" y="117"/>
                  <a:pt x="391" y="117"/>
                  <a:pt x="389" y="117"/>
                </a:cubicBezTo>
                <a:cubicBezTo>
                  <a:pt x="381" y="102"/>
                  <a:pt x="367" y="91"/>
                  <a:pt x="349" y="87"/>
                </a:cubicBezTo>
                <a:cubicBezTo>
                  <a:pt x="350" y="82"/>
                  <a:pt x="351" y="77"/>
                  <a:pt x="351" y="72"/>
                </a:cubicBezTo>
                <a:cubicBezTo>
                  <a:pt x="351" y="32"/>
                  <a:pt x="318" y="0"/>
                  <a:pt x="279" y="0"/>
                </a:cubicBezTo>
                <a:cubicBezTo>
                  <a:pt x="254" y="0"/>
                  <a:pt x="232" y="12"/>
                  <a:pt x="219" y="31"/>
                </a:cubicBezTo>
                <a:cubicBezTo>
                  <a:pt x="203" y="17"/>
                  <a:pt x="182" y="8"/>
                  <a:pt x="158" y="8"/>
                </a:cubicBezTo>
                <a:cubicBezTo>
                  <a:pt x="108" y="8"/>
                  <a:pt x="67" y="49"/>
                  <a:pt x="66" y="99"/>
                </a:cubicBezTo>
                <a:cubicBezTo>
                  <a:pt x="52" y="103"/>
                  <a:pt x="40" y="113"/>
                  <a:pt x="33" y="126"/>
                </a:cubicBezTo>
                <a:cubicBezTo>
                  <a:pt x="32" y="126"/>
                  <a:pt x="31" y="126"/>
                  <a:pt x="30" y="126"/>
                </a:cubicBezTo>
                <a:cubicBezTo>
                  <a:pt x="14" y="126"/>
                  <a:pt x="0" y="140"/>
                  <a:pt x="0" y="156"/>
                </a:cubicBezTo>
                <a:cubicBezTo>
                  <a:pt x="0" y="172"/>
                  <a:pt x="14" y="186"/>
                  <a:pt x="30" y="186"/>
                </a:cubicBezTo>
                <a:cubicBezTo>
                  <a:pt x="33" y="186"/>
                  <a:pt x="35" y="185"/>
                  <a:pt x="37" y="185"/>
                </a:cubicBezTo>
                <a:cubicBezTo>
                  <a:pt x="47" y="198"/>
                  <a:pt x="64" y="207"/>
                  <a:pt x="82" y="207"/>
                </a:cubicBezTo>
                <a:cubicBezTo>
                  <a:pt x="88" y="207"/>
                  <a:pt x="94" y="206"/>
                  <a:pt x="100" y="204"/>
                </a:cubicBezTo>
                <a:cubicBezTo>
                  <a:pt x="112" y="227"/>
                  <a:pt x="136" y="243"/>
                  <a:pt x="163" y="243"/>
                </a:cubicBezTo>
                <a:cubicBezTo>
                  <a:pt x="180" y="243"/>
                  <a:pt x="196" y="237"/>
                  <a:pt x="208" y="226"/>
                </a:cubicBezTo>
                <a:cubicBezTo>
                  <a:pt x="222" y="239"/>
                  <a:pt x="240" y="247"/>
                  <a:pt x="259" y="247"/>
                </a:cubicBezTo>
                <a:cubicBezTo>
                  <a:pt x="290" y="247"/>
                  <a:pt x="316" y="228"/>
                  <a:pt x="328" y="202"/>
                </a:cubicBezTo>
                <a:cubicBezTo>
                  <a:pt x="331" y="202"/>
                  <a:pt x="334" y="203"/>
                  <a:pt x="337" y="203"/>
                </a:cubicBezTo>
                <a:cubicBezTo>
                  <a:pt x="354" y="203"/>
                  <a:pt x="370" y="195"/>
                  <a:pt x="380" y="183"/>
                </a:cubicBezTo>
                <a:cubicBezTo>
                  <a:pt x="385" y="186"/>
                  <a:pt x="390" y="187"/>
                  <a:pt x="396" y="187"/>
                </a:cubicBezTo>
                <a:cubicBezTo>
                  <a:pt x="415" y="187"/>
                  <a:pt x="431" y="171"/>
                  <a:pt x="431" y="152"/>
                </a:cubicBezTo>
                <a:cubicBezTo>
                  <a:pt x="431" y="132"/>
                  <a:pt x="415" y="117"/>
                  <a:pt x="396" y="117"/>
                </a:cubicBezTo>
                <a:close/>
              </a:path>
            </a:pathLst>
          </a:custGeom>
          <a:solidFill>
            <a:srgbClr val="3C4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4" name="Cloud"/>
          <p:cNvSpPr>
            <a:spLocks/>
          </p:cNvSpPr>
          <p:nvPr/>
        </p:nvSpPr>
        <p:spPr bwMode="auto">
          <a:xfrm>
            <a:off x="4160910" y="716433"/>
            <a:ext cx="867966" cy="602456"/>
          </a:xfrm>
          <a:custGeom>
            <a:avLst/>
            <a:gdLst>
              <a:gd name="T0" fmla="*/ 271 w 304"/>
              <a:gd name="T1" fmla="*/ 81 h 211"/>
              <a:gd name="T2" fmla="*/ 195 w 304"/>
              <a:gd name="T3" fmla="*/ 6 h 211"/>
              <a:gd name="T4" fmla="*/ 145 w 304"/>
              <a:gd name="T5" fmla="*/ 26 h 211"/>
              <a:gd name="T6" fmla="*/ 96 w 304"/>
              <a:gd name="T7" fmla="*/ 0 h 211"/>
              <a:gd name="T8" fmla="*/ 37 w 304"/>
              <a:gd name="T9" fmla="*/ 59 h 211"/>
              <a:gd name="T10" fmla="*/ 38 w 304"/>
              <a:gd name="T11" fmla="*/ 71 h 211"/>
              <a:gd name="T12" fmla="*/ 0 w 304"/>
              <a:gd name="T13" fmla="*/ 119 h 211"/>
              <a:gd name="T14" fmla="*/ 48 w 304"/>
              <a:gd name="T15" fmla="*/ 167 h 211"/>
              <a:gd name="T16" fmla="*/ 60 w 304"/>
              <a:gd name="T17" fmla="*/ 165 h 211"/>
              <a:gd name="T18" fmla="*/ 110 w 304"/>
              <a:gd name="T19" fmla="*/ 190 h 211"/>
              <a:gd name="T20" fmla="*/ 137 w 304"/>
              <a:gd name="T21" fmla="*/ 184 h 211"/>
              <a:gd name="T22" fmla="*/ 191 w 304"/>
              <a:gd name="T23" fmla="*/ 211 h 211"/>
              <a:gd name="T24" fmla="*/ 254 w 304"/>
              <a:gd name="T25" fmla="*/ 171 h 211"/>
              <a:gd name="T26" fmla="*/ 258 w 304"/>
              <a:gd name="T27" fmla="*/ 171 h 211"/>
              <a:gd name="T28" fmla="*/ 304 w 304"/>
              <a:gd name="T29" fmla="*/ 125 h 211"/>
              <a:gd name="T30" fmla="*/ 271 w 304"/>
              <a:gd name="T31"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211">
                <a:moveTo>
                  <a:pt x="271" y="81"/>
                </a:moveTo>
                <a:cubicBezTo>
                  <a:pt x="270" y="40"/>
                  <a:pt x="237" y="6"/>
                  <a:pt x="195" y="6"/>
                </a:cubicBezTo>
                <a:cubicBezTo>
                  <a:pt x="176" y="6"/>
                  <a:pt x="159" y="14"/>
                  <a:pt x="145" y="26"/>
                </a:cubicBezTo>
                <a:cubicBezTo>
                  <a:pt x="134" y="10"/>
                  <a:pt x="116" y="0"/>
                  <a:pt x="96" y="0"/>
                </a:cubicBezTo>
                <a:cubicBezTo>
                  <a:pt x="63" y="0"/>
                  <a:pt x="37" y="26"/>
                  <a:pt x="37" y="59"/>
                </a:cubicBezTo>
                <a:cubicBezTo>
                  <a:pt x="37" y="63"/>
                  <a:pt x="37" y="68"/>
                  <a:pt x="38" y="71"/>
                </a:cubicBezTo>
                <a:cubicBezTo>
                  <a:pt x="16" y="76"/>
                  <a:pt x="0" y="95"/>
                  <a:pt x="0" y="119"/>
                </a:cubicBezTo>
                <a:cubicBezTo>
                  <a:pt x="0" y="145"/>
                  <a:pt x="21" y="167"/>
                  <a:pt x="48" y="167"/>
                </a:cubicBezTo>
                <a:cubicBezTo>
                  <a:pt x="52" y="167"/>
                  <a:pt x="56" y="166"/>
                  <a:pt x="60" y="165"/>
                </a:cubicBezTo>
                <a:cubicBezTo>
                  <a:pt x="71" y="180"/>
                  <a:pt x="89" y="190"/>
                  <a:pt x="110" y="190"/>
                </a:cubicBezTo>
                <a:cubicBezTo>
                  <a:pt x="119" y="190"/>
                  <a:pt x="129" y="188"/>
                  <a:pt x="137" y="184"/>
                </a:cubicBezTo>
                <a:cubicBezTo>
                  <a:pt x="149" y="200"/>
                  <a:pt x="169" y="211"/>
                  <a:pt x="191" y="211"/>
                </a:cubicBezTo>
                <a:cubicBezTo>
                  <a:pt x="219" y="211"/>
                  <a:pt x="243" y="194"/>
                  <a:pt x="254" y="171"/>
                </a:cubicBezTo>
                <a:cubicBezTo>
                  <a:pt x="256" y="171"/>
                  <a:pt x="257" y="171"/>
                  <a:pt x="258" y="171"/>
                </a:cubicBezTo>
                <a:cubicBezTo>
                  <a:pt x="284" y="171"/>
                  <a:pt x="304" y="150"/>
                  <a:pt x="304" y="125"/>
                </a:cubicBezTo>
                <a:cubicBezTo>
                  <a:pt x="304" y="104"/>
                  <a:pt x="290" y="87"/>
                  <a:pt x="271" y="81"/>
                </a:cubicBezTo>
                <a:close/>
              </a:path>
            </a:pathLst>
          </a:custGeom>
          <a:solidFill>
            <a:srgbClr val="3C4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495" name="Laptop"/>
          <p:cNvGrpSpPr/>
          <p:nvPr/>
        </p:nvGrpSpPr>
        <p:grpSpPr>
          <a:xfrm>
            <a:off x="4415704" y="2266626"/>
            <a:ext cx="3350419" cy="1922860"/>
            <a:chOff x="5822950" y="3567113"/>
            <a:chExt cx="4467225" cy="2563813"/>
          </a:xfrm>
        </p:grpSpPr>
        <p:sp>
          <p:nvSpPr>
            <p:cNvPr id="1396" name="Freeform 395"/>
            <p:cNvSpPr>
              <a:spLocks/>
            </p:cNvSpPr>
            <p:nvPr/>
          </p:nvSpPr>
          <p:spPr bwMode="auto">
            <a:xfrm>
              <a:off x="6232525" y="3567113"/>
              <a:ext cx="3646488" cy="2487613"/>
            </a:xfrm>
            <a:custGeom>
              <a:avLst/>
              <a:gdLst>
                <a:gd name="T0" fmla="*/ 944 w 958"/>
                <a:gd name="T1" fmla="*/ 653 h 653"/>
                <a:gd name="T2" fmla="*/ 14 w 958"/>
                <a:gd name="T3" fmla="*/ 653 h 653"/>
                <a:gd name="T4" fmla="*/ 0 w 958"/>
                <a:gd name="T5" fmla="*/ 639 h 653"/>
                <a:gd name="T6" fmla="*/ 0 w 958"/>
                <a:gd name="T7" fmla="*/ 31 h 653"/>
                <a:gd name="T8" fmla="*/ 31 w 958"/>
                <a:gd name="T9" fmla="*/ 0 h 653"/>
                <a:gd name="T10" fmla="*/ 927 w 958"/>
                <a:gd name="T11" fmla="*/ 0 h 653"/>
                <a:gd name="T12" fmla="*/ 958 w 958"/>
                <a:gd name="T13" fmla="*/ 31 h 653"/>
                <a:gd name="T14" fmla="*/ 958 w 958"/>
                <a:gd name="T15" fmla="*/ 639 h 653"/>
                <a:gd name="T16" fmla="*/ 944 w 958"/>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653">
                  <a:moveTo>
                    <a:pt x="944" y="653"/>
                  </a:moveTo>
                  <a:cubicBezTo>
                    <a:pt x="14" y="653"/>
                    <a:pt x="14" y="653"/>
                    <a:pt x="14" y="653"/>
                  </a:cubicBezTo>
                  <a:cubicBezTo>
                    <a:pt x="7" y="653"/>
                    <a:pt x="0" y="647"/>
                    <a:pt x="0" y="639"/>
                  </a:cubicBezTo>
                  <a:cubicBezTo>
                    <a:pt x="0" y="31"/>
                    <a:pt x="0" y="31"/>
                    <a:pt x="0" y="31"/>
                  </a:cubicBezTo>
                  <a:cubicBezTo>
                    <a:pt x="0" y="14"/>
                    <a:pt x="14" y="0"/>
                    <a:pt x="31" y="0"/>
                  </a:cubicBezTo>
                  <a:cubicBezTo>
                    <a:pt x="927" y="0"/>
                    <a:pt x="927" y="0"/>
                    <a:pt x="927" y="0"/>
                  </a:cubicBezTo>
                  <a:cubicBezTo>
                    <a:pt x="944" y="0"/>
                    <a:pt x="958" y="14"/>
                    <a:pt x="958" y="31"/>
                  </a:cubicBezTo>
                  <a:cubicBezTo>
                    <a:pt x="958" y="639"/>
                    <a:pt x="958" y="639"/>
                    <a:pt x="958" y="639"/>
                  </a:cubicBezTo>
                  <a:cubicBezTo>
                    <a:pt x="958" y="647"/>
                    <a:pt x="951" y="653"/>
                    <a:pt x="944" y="653"/>
                  </a:cubicBezTo>
                  <a:close/>
                </a:path>
              </a:pathLst>
            </a:custGeom>
            <a:solidFill>
              <a:srgbClr val="5C7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7" name="Freeform 396"/>
            <p:cNvSpPr>
              <a:spLocks/>
            </p:cNvSpPr>
            <p:nvPr/>
          </p:nvSpPr>
          <p:spPr bwMode="auto">
            <a:xfrm>
              <a:off x="6232525" y="5948363"/>
              <a:ext cx="3646488" cy="106363"/>
            </a:xfrm>
            <a:custGeom>
              <a:avLst/>
              <a:gdLst>
                <a:gd name="T0" fmla="*/ 0 w 958"/>
                <a:gd name="T1" fmla="*/ 0 h 28"/>
                <a:gd name="T2" fmla="*/ 0 w 958"/>
                <a:gd name="T3" fmla="*/ 14 h 28"/>
                <a:gd name="T4" fmla="*/ 14 w 958"/>
                <a:gd name="T5" fmla="*/ 28 h 28"/>
                <a:gd name="T6" fmla="*/ 944 w 958"/>
                <a:gd name="T7" fmla="*/ 28 h 28"/>
                <a:gd name="T8" fmla="*/ 958 w 958"/>
                <a:gd name="T9" fmla="*/ 14 h 28"/>
                <a:gd name="T10" fmla="*/ 958 w 958"/>
                <a:gd name="T11" fmla="*/ 0 h 28"/>
                <a:gd name="T12" fmla="*/ 0 w 95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58" h="28">
                  <a:moveTo>
                    <a:pt x="0" y="0"/>
                  </a:moveTo>
                  <a:cubicBezTo>
                    <a:pt x="0" y="14"/>
                    <a:pt x="0" y="14"/>
                    <a:pt x="0" y="14"/>
                  </a:cubicBezTo>
                  <a:cubicBezTo>
                    <a:pt x="0" y="22"/>
                    <a:pt x="7" y="28"/>
                    <a:pt x="14" y="28"/>
                  </a:cubicBezTo>
                  <a:cubicBezTo>
                    <a:pt x="944" y="28"/>
                    <a:pt x="944" y="28"/>
                    <a:pt x="944" y="28"/>
                  </a:cubicBezTo>
                  <a:cubicBezTo>
                    <a:pt x="951" y="28"/>
                    <a:pt x="958" y="22"/>
                    <a:pt x="958" y="14"/>
                  </a:cubicBezTo>
                  <a:cubicBezTo>
                    <a:pt x="958" y="0"/>
                    <a:pt x="958" y="0"/>
                    <a:pt x="958" y="0"/>
                  </a:cubicBezTo>
                  <a:lnTo>
                    <a:pt x="0" y="0"/>
                  </a:lnTo>
                  <a:close/>
                </a:path>
              </a:pathLst>
            </a:custGeom>
            <a:solidFill>
              <a:srgbClr val="5C7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8" name="Rectangle 397"/>
            <p:cNvSpPr>
              <a:spLocks noChangeArrowheads="1"/>
            </p:cNvSpPr>
            <p:nvPr/>
          </p:nvSpPr>
          <p:spPr bwMode="auto">
            <a:xfrm>
              <a:off x="6378575" y="3743325"/>
              <a:ext cx="3355975" cy="2105025"/>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9" name="Freeform 398"/>
            <p:cNvSpPr>
              <a:spLocks/>
            </p:cNvSpPr>
            <p:nvPr/>
          </p:nvSpPr>
          <p:spPr bwMode="auto">
            <a:xfrm>
              <a:off x="5822950" y="6065838"/>
              <a:ext cx="4467225" cy="65088"/>
            </a:xfrm>
            <a:custGeom>
              <a:avLst/>
              <a:gdLst>
                <a:gd name="T0" fmla="*/ 0 w 1174"/>
                <a:gd name="T1" fmla="*/ 0 h 17"/>
                <a:gd name="T2" fmla="*/ 149 w 1174"/>
                <a:gd name="T3" fmla="*/ 17 h 17"/>
                <a:gd name="T4" fmla="*/ 1024 w 1174"/>
                <a:gd name="T5" fmla="*/ 17 h 17"/>
                <a:gd name="T6" fmla="*/ 1174 w 1174"/>
                <a:gd name="T7" fmla="*/ 0 h 17"/>
                <a:gd name="T8" fmla="*/ 0 w 1174"/>
                <a:gd name="T9" fmla="*/ 0 h 17"/>
              </a:gdLst>
              <a:ahLst/>
              <a:cxnLst>
                <a:cxn ang="0">
                  <a:pos x="T0" y="T1"/>
                </a:cxn>
                <a:cxn ang="0">
                  <a:pos x="T2" y="T3"/>
                </a:cxn>
                <a:cxn ang="0">
                  <a:pos x="T4" y="T5"/>
                </a:cxn>
                <a:cxn ang="0">
                  <a:pos x="T6" y="T7"/>
                </a:cxn>
                <a:cxn ang="0">
                  <a:pos x="T8" y="T9"/>
                </a:cxn>
              </a:cxnLst>
              <a:rect l="0" t="0" r="r" b="b"/>
              <a:pathLst>
                <a:path w="1174" h="17">
                  <a:moveTo>
                    <a:pt x="0" y="0"/>
                  </a:moveTo>
                  <a:cubicBezTo>
                    <a:pt x="0" y="0"/>
                    <a:pt x="22" y="17"/>
                    <a:pt x="149" y="17"/>
                  </a:cubicBezTo>
                  <a:cubicBezTo>
                    <a:pt x="277" y="17"/>
                    <a:pt x="897" y="17"/>
                    <a:pt x="1024" y="17"/>
                  </a:cubicBezTo>
                  <a:cubicBezTo>
                    <a:pt x="1152" y="17"/>
                    <a:pt x="1174" y="0"/>
                    <a:pt x="1174" y="0"/>
                  </a:cubicBezTo>
                  <a:lnTo>
                    <a:pt x="0" y="0"/>
                  </a:lnTo>
                  <a:close/>
                </a:path>
              </a:pathLst>
            </a:custGeom>
            <a:solidFill>
              <a:srgbClr val="3D5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0" name="Rectangle 399"/>
            <p:cNvSpPr>
              <a:spLocks noChangeArrowheads="1"/>
            </p:cNvSpPr>
            <p:nvPr/>
          </p:nvSpPr>
          <p:spPr bwMode="auto">
            <a:xfrm>
              <a:off x="5822950" y="6038850"/>
              <a:ext cx="4467225" cy="26988"/>
            </a:xfrm>
            <a:prstGeom prst="rect">
              <a:avLst/>
            </a:prstGeom>
            <a:solidFill>
              <a:srgbClr val="4F6A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93" name="Lightbulb"/>
          <p:cNvGrpSpPr/>
          <p:nvPr/>
        </p:nvGrpSpPr>
        <p:grpSpPr>
          <a:xfrm>
            <a:off x="4326408" y="2395213"/>
            <a:ext cx="305990" cy="422672"/>
            <a:chOff x="5703888" y="3738563"/>
            <a:chExt cx="407987" cy="563562"/>
          </a:xfrm>
        </p:grpSpPr>
        <p:sp>
          <p:nvSpPr>
            <p:cNvPr id="1401" name="Freeform 400"/>
            <p:cNvSpPr>
              <a:spLocks/>
            </p:cNvSpPr>
            <p:nvPr/>
          </p:nvSpPr>
          <p:spPr bwMode="auto">
            <a:xfrm>
              <a:off x="5703888" y="3738563"/>
              <a:ext cx="388938" cy="449263"/>
            </a:xfrm>
            <a:custGeom>
              <a:avLst/>
              <a:gdLst>
                <a:gd name="T0" fmla="*/ 99 w 102"/>
                <a:gd name="T1" fmla="*/ 39 h 118"/>
                <a:gd name="T2" fmla="*/ 39 w 102"/>
                <a:gd name="T3" fmla="*/ 8 h 118"/>
                <a:gd name="T4" fmla="*/ 8 w 102"/>
                <a:gd name="T5" fmla="*/ 69 h 118"/>
                <a:gd name="T6" fmla="*/ 25 w 102"/>
                <a:gd name="T7" fmla="*/ 92 h 118"/>
                <a:gd name="T8" fmla="*/ 50 w 102"/>
                <a:gd name="T9" fmla="*/ 118 h 118"/>
                <a:gd name="T10" fmla="*/ 95 w 102"/>
                <a:gd name="T11" fmla="*/ 103 h 118"/>
                <a:gd name="T12" fmla="*/ 99 w 102"/>
                <a:gd name="T13" fmla="*/ 68 h 118"/>
                <a:gd name="T14" fmla="*/ 99 w 102"/>
                <a:gd name="T15" fmla="*/ 39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18">
                  <a:moveTo>
                    <a:pt x="99" y="39"/>
                  </a:moveTo>
                  <a:cubicBezTo>
                    <a:pt x="91" y="14"/>
                    <a:pt x="64" y="0"/>
                    <a:pt x="39" y="8"/>
                  </a:cubicBezTo>
                  <a:cubicBezTo>
                    <a:pt x="14" y="16"/>
                    <a:pt x="0" y="43"/>
                    <a:pt x="8" y="69"/>
                  </a:cubicBezTo>
                  <a:cubicBezTo>
                    <a:pt x="11" y="78"/>
                    <a:pt x="18" y="86"/>
                    <a:pt x="25" y="92"/>
                  </a:cubicBezTo>
                  <a:cubicBezTo>
                    <a:pt x="40" y="103"/>
                    <a:pt x="47" y="110"/>
                    <a:pt x="50" y="118"/>
                  </a:cubicBezTo>
                  <a:cubicBezTo>
                    <a:pt x="95" y="103"/>
                    <a:pt x="95" y="103"/>
                    <a:pt x="95" y="103"/>
                  </a:cubicBezTo>
                  <a:cubicBezTo>
                    <a:pt x="92" y="95"/>
                    <a:pt x="94" y="86"/>
                    <a:pt x="99" y="68"/>
                  </a:cubicBezTo>
                  <a:cubicBezTo>
                    <a:pt x="102" y="59"/>
                    <a:pt x="102" y="48"/>
                    <a:pt x="99" y="39"/>
                  </a:cubicBezTo>
                  <a:close/>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2" name="Freeform 401"/>
            <p:cNvSpPr>
              <a:spLocks/>
            </p:cNvSpPr>
            <p:nvPr/>
          </p:nvSpPr>
          <p:spPr bwMode="auto">
            <a:xfrm>
              <a:off x="5959475" y="4222750"/>
              <a:ext cx="106363" cy="79375"/>
            </a:xfrm>
            <a:custGeom>
              <a:avLst/>
              <a:gdLst>
                <a:gd name="T0" fmla="*/ 27 w 28"/>
                <a:gd name="T1" fmla="*/ 6 h 21"/>
                <a:gd name="T2" fmla="*/ 17 w 28"/>
                <a:gd name="T3" fmla="*/ 18 h 21"/>
                <a:gd name="T4" fmla="*/ 2 w 28"/>
                <a:gd name="T5" fmla="*/ 14 h 21"/>
                <a:gd name="T6" fmla="*/ 11 w 28"/>
                <a:gd name="T7" fmla="*/ 2 h 21"/>
                <a:gd name="T8" fmla="*/ 27 w 28"/>
                <a:gd name="T9" fmla="*/ 6 h 21"/>
              </a:gdLst>
              <a:ahLst/>
              <a:cxnLst>
                <a:cxn ang="0">
                  <a:pos x="T0" y="T1"/>
                </a:cxn>
                <a:cxn ang="0">
                  <a:pos x="T2" y="T3"/>
                </a:cxn>
                <a:cxn ang="0">
                  <a:pos x="T4" y="T5"/>
                </a:cxn>
                <a:cxn ang="0">
                  <a:pos x="T6" y="T7"/>
                </a:cxn>
                <a:cxn ang="0">
                  <a:pos x="T8" y="T9"/>
                </a:cxn>
              </a:cxnLst>
              <a:rect l="0" t="0" r="r" b="b"/>
              <a:pathLst>
                <a:path w="28" h="21">
                  <a:moveTo>
                    <a:pt x="27" y="6"/>
                  </a:moveTo>
                  <a:cubicBezTo>
                    <a:pt x="28" y="11"/>
                    <a:pt x="24" y="16"/>
                    <a:pt x="17" y="18"/>
                  </a:cubicBezTo>
                  <a:cubicBezTo>
                    <a:pt x="10" y="21"/>
                    <a:pt x="3" y="19"/>
                    <a:pt x="2" y="14"/>
                  </a:cubicBezTo>
                  <a:cubicBezTo>
                    <a:pt x="0" y="10"/>
                    <a:pt x="5" y="4"/>
                    <a:pt x="11" y="2"/>
                  </a:cubicBezTo>
                  <a:cubicBezTo>
                    <a:pt x="18" y="0"/>
                    <a:pt x="25" y="2"/>
                    <a:pt x="27" y="6"/>
                  </a:cubicBezTo>
                  <a:close/>
                </a:path>
              </a:pathLst>
            </a:custGeom>
            <a:solidFill>
              <a:srgbClr val="313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3" name="Freeform 402"/>
            <p:cNvSpPr>
              <a:spLocks/>
            </p:cNvSpPr>
            <p:nvPr/>
          </p:nvSpPr>
          <p:spPr bwMode="auto">
            <a:xfrm>
              <a:off x="5883275" y="4130675"/>
              <a:ext cx="228600" cy="168275"/>
            </a:xfrm>
            <a:custGeom>
              <a:avLst/>
              <a:gdLst>
                <a:gd name="T0" fmla="*/ 57 w 60"/>
                <a:gd name="T1" fmla="*/ 29 h 44"/>
                <a:gd name="T2" fmla="*/ 13 w 60"/>
                <a:gd name="T3" fmla="*/ 43 h 44"/>
                <a:gd name="T4" fmla="*/ 8 w 60"/>
                <a:gd name="T5" fmla="*/ 41 h 44"/>
                <a:gd name="T6" fmla="*/ 1 w 60"/>
                <a:gd name="T7" fmla="*/ 20 h 44"/>
                <a:gd name="T8" fmla="*/ 3 w 60"/>
                <a:gd name="T9" fmla="*/ 15 h 44"/>
                <a:gd name="T10" fmla="*/ 47 w 60"/>
                <a:gd name="T11" fmla="*/ 0 h 44"/>
                <a:gd name="T12" fmla="*/ 52 w 60"/>
                <a:gd name="T13" fmla="*/ 3 h 44"/>
                <a:gd name="T14" fmla="*/ 59 w 60"/>
                <a:gd name="T15" fmla="*/ 24 h 44"/>
                <a:gd name="T16" fmla="*/ 57 w 60"/>
                <a:gd name="T1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57" y="29"/>
                  </a:moveTo>
                  <a:cubicBezTo>
                    <a:pt x="13" y="43"/>
                    <a:pt x="13" y="43"/>
                    <a:pt x="13" y="43"/>
                  </a:cubicBezTo>
                  <a:cubicBezTo>
                    <a:pt x="11" y="44"/>
                    <a:pt x="9" y="43"/>
                    <a:pt x="8" y="41"/>
                  </a:cubicBezTo>
                  <a:cubicBezTo>
                    <a:pt x="1" y="20"/>
                    <a:pt x="1" y="20"/>
                    <a:pt x="1" y="20"/>
                  </a:cubicBezTo>
                  <a:cubicBezTo>
                    <a:pt x="0" y="18"/>
                    <a:pt x="1" y="16"/>
                    <a:pt x="3" y="15"/>
                  </a:cubicBezTo>
                  <a:cubicBezTo>
                    <a:pt x="47" y="0"/>
                    <a:pt x="47" y="0"/>
                    <a:pt x="47" y="0"/>
                  </a:cubicBezTo>
                  <a:cubicBezTo>
                    <a:pt x="49" y="0"/>
                    <a:pt x="52" y="1"/>
                    <a:pt x="52" y="3"/>
                  </a:cubicBezTo>
                  <a:cubicBezTo>
                    <a:pt x="59" y="24"/>
                    <a:pt x="59" y="24"/>
                    <a:pt x="59" y="24"/>
                  </a:cubicBezTo>
                  <a:cubicBezTo>
                    <a:pt x="60" y="26"/>
                    <a:pt x="59" y="28"/>
                    <a:pt x="57" y="29"/>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4" name="Freeform 403"/>
            <p:cNvSpPr>
              <a:spLocks/>
            </p:cNvSpPr>
            <p:nvPr/>
          </p:nvSpPr>
          <p:spPr bwMode="auto">
            <a:xfrm>
              <a:off x="5815013" y="3906838"/>
              <a:ext cx="182563" cy="258763"/>
            </a:xfrm>
            <a:custGeom>
              <a:avLst/>
              <a:gdLst>
                <a:gd name="T0" fmla="*/ 48 w 48"/>
                <a:gd name="T1" fmla="*/ 65 h 68"/>
                <a:gd name="T2" fmla="*/ 46 w 48"/>
                <a:gd name="T3" fmla="*/ 66 h 68"/>
                <a:gd name="T4" fmla="*/ 42 w 48"/>
                <a:gd name="T5" fmla="*/ 3 h 68"/>
                <a:gd name="T6" fmla="*/ 34 w 48"/>
                <a:gd name="T7" fmla="*/ 9 h 68"/>
                <a:gd name="T8" fmla="*/ 24 w 48"/>
                <a:gd name="T9" fmla="*/ 8 h 68"/>
                <a:gd name="T10" fmla="*/ 18 w 48"/>
                <a:gd name="T11" fmla="*/ 15 h 68"/>
                <a:gd name="T12" fmla="*/ 6 w 48"/>
                <a:gd name="T13" fmla="*/ 15 h 68"/>
                <a:gd name="T14" fmla="*/ 41 w 48"/>
                <a:gd name="T15" fmla="*/ 68 h 68"/>
                <a:gd name="T16" fmla="*/ 39 w 48"/>
                <a:gd name="T17" fmla="*/ 68 h 68"/>
                <a:gd name="T18" fmla="*/ 9 w 48"/>
                <a:gd name="T19" fmla="*/ 20 h 68"/>
                <a:gd name="T20" fmla="*/ 7 w 48"/>
                <a:gd name="T21" fmla="*/ 13 h 68"/>
                <a:gd name="T22" fmla="*/ 17 w 48"/>
                <a:gd name="T23" fmla="*/ 13 h 68"/>
                <a:gd name="T24" fmla="*/ 26 w 48"/>
                <a:gd name="T25" fmla="*/ 6 h 68"/>
                <a:gd name="T26" fmla="*/ 36 w 48"/>
                <a:gd name="T27" fmla="*/ 7 h 68"/>
                <a:gd name="T28" fmla="*/ 43 w 48"/>
                <a:gd name="T29" fmla="*/ 0 h 68"/>
                <a:gd name="T30" fmla="*/ 43 w 48"/>
                <a:gd name="T31" fmla="*/ 9 h 68"/>
                <a:gd name="T32" fmla="*/ 48 w 48"/>
                <a:gd name="T33"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8">
                  <a:moveTo>
                    <a:pt x="48" y="65"/>
                  </a:moveTo>
                  <a:cubicBezTo>
                    <a:pt x="46" y="66"/>
                    <a:pt x="46" y="66"/>
                    <a:pt x="46" y="66"/>
                  </a:cubicBezTo>
                  <a:cubicBezTo>
                    <a:pt x="40" y="46"/>
                    <a:pt x="39" y="23"/>
                    <a:pt x="42" y="3"/>
                  </a:cubicBezTo>
                  <a:cubicBezTo>
                    <a:pt x="39" y="5"/>
                    <a:pt x="39" y="9"/>
                    <a:pt x="34" y="9"/>
                  </a:cubicBezTo>
                  <a:cubicBezTo>
                    <a:pt x="31" y="10"/>
                    <a:pt x="28" y="7"/>
                    <a:pt x="24" y="8"/>
                  </a:cubicBezTo>
                  <a:cubicBezTo>
                    <a:pt x="21" y="10"/>
                    <a:pt x="21" y="13"/>
                    <a:pt x="18" y="15"/>
                  </a:cubicBezTo>
                  <a:cubicBezTo>
                    <a:pt x="14" y="18"/>
                    <a:pt x="11" y="14"/>
                    <a:pt x="6" y="15"/>
                  </a:cubicBezTo>
                  <a:cubicBezTo>
                    <a:pt x="12" y="20"/>
                    <a:pt x="32" y="42"/>
                    <a:pt x="41" y="68"/>
                  </a:cubicBezTo>
                  <a:cubicBezTo>
                    <a:pt x="39" y="68"/>
                    <a:pt x="39" y="68"/>
                    <a:pt x="39" y="68"/>
                  </a:cubicBezTo>
                  <a:cubicBezTo>
                    <a:pt x="33" y="50"/>
                    <a:pt x="21" y="34"/>
                    <a:pt x="9" y="20"/>
                  </a:cubicBezTo>
                  <a:cubicBezTo>
                    <a:pt x="6" y="17"/>
                    <a:pt x="0" y="14"/>
                    <a:pt x="7" y="13"/>
                  </a:cubicBezTo>
                  <a:cubicBezTo>
                    <a:pt x="10" y="12"/>
                    <a:pt x="13" y="16"/>
                    <a:pt x="17" y="13"/>
                  </a:cubicBezTo>
                  <a:cubicBezTo>
                    <a:pt x="20" y="11"/>
                    <a:pt x="21" y="6"/>
                    <a:pt x="26" y="6"/>
                  </a:cubicBezTo>
                  <a:cubicBezTo>
                    <a:pt x="30" y="6"/>
                    <a:pt x="32" y="9"/>
                    <a:pt x="36" y="7"/>
                  </a:cubicBezTo>
                  <a:cubicBezTo>
                    <a:pt x="38" y="5"/>
                    <a:pt x="40" y="0"/>
                    <a:pt x="43" y="0"/>
                  </a:cubicBezTo>
                  <a:cubicBezTo>
                    <a:pt x="46" y="1"/>
                    <a:pt x="44" y="7"/>
                    <a:pt x="43" y="9"/>
                  </a:cubicBezTo>
                  <a:cubicBezTo>
                    <a:pt x="41" y="27"/>
                    <a:pt x="42" y="47"/>
                    <a:pt x="4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5" name="Freeform 404"/>
            <p:cNvSpPr>
              <a:spLocks/>
            </p:cNvSpPr>
            <p:nvPr/>
          </p:nvSpPr>
          <p:spPr bwMode="auto">
            <a:xfrm>
              <a:off x="5886450" y="4154488"/>
              <a:ext cx="201613" cy="71438"/>
            </a:xfrm>
            <a:custGeom>
              <a:avLst/>
              <a:gdLst>
                <a:gd name="T0" fmla="*/ 53 w 53"/>
                <a:gd name="T1" fmla="*/ 2 h 19"/>
                <a:gd name="T2" fmla="*/ 1 w 53"/>
                <a:gd name="T3" fmla="*/ 18 h 19"/>
                <a:gd name="T4" fmla="*/ 0 w 53"/>
                <a:gd name="T5" fmla="*/ 18 h 19"/>
                <a:gd name="T6" fmla="*/ 1 w 53"/>
                <a:gd name="T7" fmla="*/ 17 h 19"/>
                <a:gd name="T8" fmla="*/ 52 w 53"/>
                <a:gd name="T9" fmla="*/ 0 h 19"/>
                <a:gd name="T10" fmla="*/ 53 w 53"/>
                <a:gd name="T11" fmla="*/ 1 h 19"/>
                <a:gd name="T12" fmla="*/ 53 w 53"/>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53" h="19">
                  <a:moveTo>
                    <a:pt x="53" y="2"/>
                  </a:moveTo>
                  <a:cubicBezTo>
                    <a:pt x="1" y="18"/>
                    <a:pt x="1" y="18"/>
                    <a:pt x="1" y="18"/>
                  </a:cubicBezTo>
                  <a:cubicBezTo>
                    <a:pt x="1" y="19"/>
                    <a:pt x="1" y="18"/>
                    <a:pt x="0" y="18"/>
                  </a:cubicBezTo>
                  <a:cubicBezTo>
                    <a:pt x="0" y="17"/>
                    <a:pt x="1" y="17"/>
                    <a:pt x="1" y="17"/>
                  </a:cubicBezTo>
                  <a:cubicBezTo>
                    <a:pt x="52" y="0"/>
                    <a:pt x="52" y="0"/>
                    <a:pt x="52" y="0"/>
                  </a:cubicBezTo>
                  <a:cubicBezTo>
                    <a:pt x="53" y="0"/>
                    <a:pt x="53" y="0"/>
                    <a:pt x="53" y="1"/>
                  </a:cubicBezTo>
                  <a:cubicBezTo>
                    <a:pt x="53" y="1"/>
                    <a:pt x="53" y="1"/>
                    <a:pt x="5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6" name="Freeform 405"/>
            <p:cNvSpPr>
              <a:spLocks/>
            </p:cNvSpPr>
            <p:nvPr/>
          </p:nvSpPr>
          <p:spPr bwMode="auto">
            <a:xfrm>
              <a:off x="5899150" y="4181475"/>
              <a:ext cx="201613" cy="68263"/>
            </a:xfrm>
            <a:custGeom>
              <a:avLst/>
              <a:gdLst>
                <a:gd name="T0" fmla="*/ 52 w 53"/>
                <a:gd name="T1" fmla="*/ 1 h 18"/>
                <a:gd name="T2" fmla="*/ 1 w 53"/>
                <a:gd name="T3" fmla="*/ 18 h 18"/>
                <a:gd name="T4" fmla="*/ 0 w 53"/>
                <a:gd name="T5" fmla="*/ 18 h 18"/>
                <a:gd name="T6" fmla="*/ 0 w 53"/>
                <a:gd name="T7" fmla="*/ 17 h 18"/>
                <a:gd name="T8" fmla="*/ 51 w 53"/>
                <a:gd name="T9" fmla="*/ 0 h 18"/>
                <a:gd name="T10" fmla="*/ 52 w 53"/>
                <a:gd name="T11" fmla="*/ 0 h 18"/>
                <a:gd name="T12" fmla="*/ 52 w 53"/>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3" h="18">
                  <a:moveTo>
                    <a:pt x="52" y="1"/>
                  </a:moveTo>
                  <a:cubicBezTo>
                    <a:pt x="1" y="18"/>
                    <a:pt x="1" y="18"/>
                    <a:pt x="1" y="18"/>
                  </a:cubicBezTo>
                  <a:cubicBezTo>
                    <a:pt x="0" y="18"/>
                    <a:pt x="0" y="18"/>
                    <a:pt x="0" y="18"/>
                  </a:cubicBezTo>
                  <a:cubicBezTo>
                    <a:pt x="0" y="17"/>
                    <a:pt x="0" y="17"/>
                    <a:pt x="0" y="17"/>
                  </a:cubicBezTo>
                  <a:cubicBezTo>
                    <a:pt x="51" y="0"/>
                    <a:pt x="51" y="0"/>
                    <a:pt x="51" y="0"/>
                  </a:cubicBezTo>
                  <a:cubicBezTo>
                    <a:pt x="52" y="0"/>
                    <a:pt x="52" y="0"/>
                    <a:pt x="52" y="0"/>
                  </a:cubicBezTo>
                  <a:cubicBezTo>
                    <a:pt x="53" y="1"/>
                    <a:pt x="52" y="1"/>
                    <a:pt x="5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7" name="Freeform 406"/>
            <p:cNvSpPr>
              <a:spLocks/>
            </p:cNvSpPr>
            <p:nvPr/>
          </p:nvSpPr>
          <p:spPr bwMode="auto">
            <a:xfrm>
              <a:off x="5905500" y="4203700"/>
              <a:ext cx="201613" cy="73025"/>
            </a:xfrm>
            <a:custGeom>
              <a:avLst/>
              <a:gdLst>
                <a:gd name="T0" fmla="*/ 52 w 53"/>
                <a:gd name="T1" fmla="*/ 2 h 19"/>
                <a:gd name="T2" fmla="*/ 1 w 53"/>
                <a:gd name="T3" fmla="*/ 19 h 19"/>
                <a:gd name="T4" fmla="*/ 0 w 53"/>
                <a:gd name="T5" fmla="*/ 18 h 19"/>
                <a:gd name="T6" fmla="*/ 0 w 53"/>
                <a:gd name="T7" fmla="*/ 17 h 19"/>
                <a:gd name="T8" fmla="*/ 52 w 53"/>
                <a:gd name="T9" fmla="*/ 0 h 19"/>
                <a:gd name="T10" fmla="*/ 53 w 53"/>
                <a:gd name="T11" fmla="*/ 1 h 19"/>
                <a:gd name="T12" fmla="*/ 52 w 53"/>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53" h="19">
                  <a:moveTo>
                    <a:pt x="52" y="2"/>
                  </a:moveTo>
                  <a:cubicBezTo>
                    <a:pt x="1" y="19"/>
                    <a:pt x="1" y="19"/>
                    <a:pt x="1" y="19"/>
                  </a:cubicBezTo>
                  <a:cubicBezTo>
                    <a:pt x="0" y="19"/>
                    <a:pt x="0" y="19"/>
                    <a:pt x="0" y="18"/>
                  </a:cubicBezTo>
                  <a:cubicBezTo>
                    <a:pt x="0" y="18"/>
                    <a:pt x="0" y="17"/>
                    <a:pt x="0" y="17"/>
                  </a:cubicBezTo>
                  <a:cubicBezTo>
                    <a:pt x="52" y="0"/>
                    <a:pt x="52" y="0"/>
                    <a:pt x="52" y="0"/>
                  </a:cubicBezTo>
                  <a:cubicBezTo>
                    <a:pt x="52" y="0"/>
                    <a:pt x="52" y="1"/>
                    <a:pt x="53" y="1"/>
                  </a:cubicBezTo>
                  <a:cubicBezTo>
                    <a:pt x="53" y="1"/>
                    <a:pt x="53" y="2"/>
                    <a:pt x="5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98" name="Man"/>
          <p:cNvGrpSpPr/>
          <p:nvPr/>
        </p:nvGrpSpPr>
        <p:grpSpPr>
          <a:xfrm>
            <a:off x="3815629" y="2758354"/>
            <a:ext cx="798910" cy="1696641"/>
            <a:chOff x="5022850" y="4222750"/>
            <a:chExt cx="1065213" cy="2262188"/>
          </a:xfrm>
        </p:grpSpPr>
        <p:sp>
          <p:nvSpPr>
            <p:cNvPr id="1408" name="Freeform 407"/>
            <p:cNvSpPr>
              <a:spLocks/>
            </p:cNvSpPr>
            <p:nvPr/>
          </p:nvSpPr>
          <p:spPr bwMode="auto">
            <a:xfrm>
              <a:off x="5270500" y="4356100"/>
              <a:ext cx="274638" cy="312738"/>
            </a:xfrm>
            <a:custGeom>
              <a:avLst/>
              <a:gdLst>
                <a:gd name="T0" fmla="*/ 54 w 72"/>
                <a:gd name="T1" fmla="*/ 59 h 82"/>
                <a:gd name="T2" fmla="*/ 55 w 72"/>
                <a:gd name="T3" fmla="*/ 46 h 82"/>
                <a:gd name="T4" fmla="*/ 65 w 72"/>
                <a:gd name="T5" fmla="*/ 50 h 82"/>
                <a:gd name="T6" fmla="*/ 67 w 72"/>
                <a:gd name="T7" fmla="*/ 30 h 82"/>
                <a:gd name="T8" fmla="*/ 69 w 72"/>
                <a:gd name="T9" fmla="*/ 18 h 82"/>
                <a:gd name="T10" fmla="*/ 62 w 72"/>
                <a:gd name="T11" fmla="*/ 6 h 82"/>
                <a:gd name="T12" fmla="*/ 15 w 72"/>
                <a:gd name="T13" fmla="*/ 28 h 82"/>
                <a:gd name="T14" fmla="*/ 35 w 72"/>
                <a:gd name="T15" fmla="*/ 78 h 82"/>
                <a:gd name="T16" fmla="*/ 38 w 72"/>
                <a:gd name="T17" fmla="*/ 82 h 82"/>
                <a:gd name="T18" fmla="*/ 54 w 72"/>
                <a:gd name="T19" fmla="*/ 5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54" y="59"/>
                  </a:moveTo>
                  <a:cubicBezTo>
                    <a:pt x="51" y="54"/>
                    <a:pt x="43" y="43"/>
                    <a:pt x="55" y="46"/>
                  </a:cubicBezTo>
                  <a:cubicBezTo>
                    <a:pt x="62" y="51"/>
                    <a:pt x="63" y="51"/>
                    <a:pt x="65" y="50"/>
                  </a:cubicBezTo>
                  <a:cubicBezTo>
                    <a:pt x="66" y="49"/>
                    <a:pt x="69" y="35"/>
                    <a:pt x="67" y="30"/>
                  </a:cubicBezTo>
                  <a:cubicBezTo>
                    <a:pt x="66" y="26"/>
                    <a:pt x="62" y="20"/>
                    <a:pt x="69" y="18"/>
                  </a:cubicBezTo>
                  <a:cubicBezTo>
                    <a:pt x="72" y="12"/>
                    <a:pt x="66" y="8"/>
                    <a:pt x="62" y="6"/>
                  </a:cubicBezTo>
                  <a:cubicBezTo>
                    <a:pt x="59" y="4"/>
                    <a:pt x="35" y="0"/>
                    <a:pt x="15" y="28"/>
                  </a:cubicBezTo>
                  <a:cubicBezTo>
                    <a:pt x="0" y="50"/>
                    <a:pt x="24" y="71"/>
                    <a:pt x="35" y="78"/>
                  </a:cubicBezTo>
                  <a:cubicBezTo>
                    <a:pt x="36" y="79"/>
                    <a:pt x="37" y="81"/>
                    <a:pt x="38" y="82"/>
                  </a:cubicBezTo>
                  <a:cubicBezTo>
                    <a:pt x="47" y="74"/>
                    <a:pt x="56" y="63"/>
                    <a:pt x="54" y="59"/>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9" name="Freeform 408"/>
            <p:cNvSpPr>
              <a:spLocks/>
            </p:cNvSpPr>
            <p:nvPr/>
          </p:nvSpPr>
          <p:spPr bwMode="auto">
            <a:xfrm>
              <a:off x="5414963" y="4424363"/>
              <a:ext cx="206375" cy="288925"/>
            </a:xfrm>
            <a:custGeom>
              <a:avLst/>
              <a:gdLst>
                <a:gd name="T0" fmla="*/ 49 w 54"/>
                <a:gd name="T1" fmla="*/ 22 h 76"/>
                <a:gd name="T2" fmla="*/ 41 w 54"/>
                <a:gd name="T3" fmla="*/ 18 h 76"/>
                <a:gd name="T4" fmla="*/ 37 w 54"/>
                <a:gd name="T5" fmla="*/ 7 h 76"/>
                <a:gd name="T6" fmla="*/ 31 w 54"/>
                <a:gd name="T7" fmla="*/ 0 h 76"/>
                <a:gd name="T8" fmla="*/ 29 w 54"/>
                <a:gd name="T9" fmla="*/ 12 h 76"/>
                <a:gd name="T10" fmla="*/ 27 w 54"/>
                <a:gd name="T11" fmla="*/ 32 h 76"/>
                <a:gd name="T12" fmla="*/ 17 w 54"/>
                <a:gd name="T13" fmla="*/ 28 h 76"/>
                <a:gd name="T14" fmla="*/ 16 w 54"/>
                <a:gd name="T15" fmla="*/ 41 h 76"/>
                <a:gd name="T16" fmla="*/ 0 w 54"/>
                <a:gd name="T17" fmla="*/ 64 h 76"/>
                <a:gd name="T18" fmla="*/ 6 w 54"/>
                <a:gd name="T19" fmla="*/ 76 h 76"/>
                <a:gd name="T20" fmla="*/ 44 w 54"/>
                <a:gd name="T21" fmla="*/ 73 h 76"/>
                <a:gd name="T22" fmla="*/ 43 w 54"/>
                <a:gd name="T23" fmla="*/ 71 h 76"/>
                <a:gd name="T24" fmla="*/ 42 w 54"/>
                <a:gd name="T25" fmla="*/ 62 h 76"/>
                <a:gd name="T26" fmla="*/ 45 w 54"/>
                <a:gd name="T27" fmla="*/ 59 h 76"/>
                <a:gd name="T28" fmla="*/ 52 w 54"/>
                <a:gd name="T29" fmla="*/ 54 h 76"/>
                <a:gd name="T30" fmla="*/ 53 w 54"/>
                <a:gd name="T31" fmla="*/ 47 h 76"/>
                <a:gd name="T32" fmla="*/ 50 w 54"/>
                <a:gd name="T33" fmla="*/ 31 h 76"/>
                <a:gd name="T34" fmla="*/ 51 w 54"/>
                <a:gd name="T35" fmla="*/ 31 h 76"/>
                <a:gd name="T36" fmla="*/ 49 w 54"/>
                <a:gd name="T37"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76">
                  <a:moveTo>
                    <a:pt x="49" y="22"/>
                  </a:moveTo>
                  <a:cubicBezTo>
                    <a:pt x="41" y="18"/>
                    <a:pt x="41" y="18"/>
                    <a:pt x="41" y="18"/>
                  </a:cubicBezTo>
                  <a:cubicBezTo>
                    <a:pt x="41" y="14"/>
                    <a:pt x="39" y="10"/>
                    <a:pt x="37" y="7"/>
                  </a:cubicBezTo>
                  <a:cubicBezTo>
                    <a:pt x="31" y="0"/>
                    <a:pt x="31" y="0"/>
                    <a:pt x="31" y="0"/>
                  </a:cubicBezTo>
                  <a:cubicBezTo>
                    <a:pt x="24" y="2"/>
                    <a:pt x="28" y="8"/>
                    <a:pt x="29" y="12"/>
                  </a:cubicBezTo>
                  <a:cubicBezTo>
                    <a:pt x="31" y="17"/>
                    <a:pt x="28" y="31"/>
                    <a:pt x="27" y="32"/>
                  </a:cubicBezTo>
                  <a:cubicBezTo>
                    <a:pt x="25" y="33"/>
                    <a:pt x="24" y="33"/>
                    <a:pt x="17" y="28"/>
                  </a:cubicBezTo>
                  <a:cubicBezTo>
                    <a:pt x="5" y="25"/>
                    <a:pt x="13" y="36"/>
                    <a:pt x="16" y="41"/>
                  </a:cubicBezTo>
                  <a:cubicBezTo>
                    <a:pt x="18" y="45"/>
                    <a:pt x="9" y="56"/>
                    <a:pt x="0" y="64"/>
                  </a:cubicBezTo>
                  <a:cubicBezTo>
                    <a:pt x="2" y="66"/>
                    <a:pt x="6" y="76"/>
                    <a:pt x="6" y="76"/>
                  </a:cubicBezTo>
                  <a:cubicBezTo>
                    <a:pt x="44" y="73"/>
                    <a:pt x="44" y="73"/>
                    <a:pt x="44" y="73"/>
                  </a:cubicBezTo>
                  <a:cubicBezTo>
                    <a:pt x="43" y="71"/>
                    <a:pt x="43" y="71"/>
                    <a:pt x="43" y="71"/>
                  </a:cubicBezTo>
                  <a:cubicBezTo>
                    <a:pt x="41" y="68"/>
                    <a:pt x="41" y="65"/>
                    <a:pt x="42" y="62"/>
                  </a:cubicBezTo>
                  <a:cubicBezTo>
                    <a:pt x="43" y="60"/>
                    <a:pt x="44" y="59"/>
                    <a:pt x="45" y="59"/>
                  </a:cubicBezTo>
                  <a:cubicBezTo>
                    <a:pt x="48" y="58"/>
                    <a:pt x="51" y="56"/>
                    <a:pt x="52" y="54"/>
                  </a:cubicBezTo>
                  <a:cubicBezTo>
                    <a:pt x="54" y="51"/>
                    <a:pt x="54" y="49"/>
                    <a:pt x="53" y="47"/>
                  </a:cubicBezTo>
                  <a:cubicBezTo>
                    <a:pt x="50" y="31"/>
                    <a:pt x="50" y="31"/>
                    <a:pt x="50" y="31"/>
                  </a:cubicBezTo>
                  <a:cubicBezTo>
                    <a:pt x="51" y="31"/>
                    <a:pt x="51" y="31"/>
                    <a:pt x="51" y="31"/>
                  </a:cubicBezTo>
                  <a:cubicBezTo>
                    <a:pt x="53" y="28"/>
                    <a:pt x="52" y="23"/>
                    <a:pt x="49" y="22"/>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0" name="Freeform 409"/>
            <p:cNvSpPr>
              <a:spLocks/>
            </p:cNvSpPr>
            <p:nvPr/>
          </p:nvSpPr>
          <p:spPr bwMode="auto">
            <a:xfrm>
              <a:off x="5210175" y="5499100"/>
              <a:ext cx="354013" cy="811213"/>
            </a:xfrm>
            <a:custGeom>
              <a:avLst/>
              <a:gdLst>
                <a:gd name="T0" fmla="*/ 26 w 93"/>
                <a:gd name="T1" fmla="*/ 0 h 213"/>
                <a:gd name="T2" fmla="*/ 35 w 93"/>
                <a:gd name="T3" fmla="*/ 105 h 213"/>
                <a:gd name="T4" fmla="*/ 13 w 93"/>
                <a:gd name="T5" fmla="*/ 161 h 213"/>
                <a:gd name="T6" fmla="*/ 0 w 93"/>
                <a:gd name="T7" fmla="*/ 213 h 213"/>
                <a:gd name="T8" fmla="*/ 26 w 93"/>
                <a:gd name="T9" fmla="*/ 213 h 213"/>
                <a:gd name="T10" fmla="*/ 69 w 93"/>
                <a:gd name="T11" fmla="*/ 129 h 213"/>
                <a:gd name="T12" fmla="*/ 78 w 93"/>
                <a:gd name="T13" fmla="*/ 102 h 213"/>
                <a:gd name="T14" fmla="*/ 93 w 93"/>
                <a:gd name="T15" fmla="*/ 0 h 213"/>
                <a:gd name="T16" fmla="*/ 26 w 93"/>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13">
                  <a:moveTo>
                    <a:pt x="26" y="0"/>
                  </a:moveTo>
                  <a:cubicBezTo>
                    <a:pt x="35" y="105"/>
                    <a:pt x="35" y="105"/>
                    <a:pt x="35" y="105"/>
                  </a:cubicBezTo>
                  <a:cubicBezTo>
                    <a:pt x="25" y="123"/>
                    <a:pt x="18" y="142"/>
                    <a:pt x="13" y="161"/>
                  </a:cubicBezTo>
                  <a:cubicBezTo>
                    <a:pt x="0" y="213"/>
                    <a:pt x="0" y="213"/>
                    <a:pt x="0" y="213"/>
                  </a:cubicBezTo>
                  <a:cubicBezTo>
                    <a:pt x="26" y="213"/>
                    <a:pt x="26" y="213"/>
                    <a:pt x="26" y="213"/>
                  </a:cubicBezTo>
                  <a:cubicBezTo>
                    <a:pt x="69" y="129"/>
                    <a:pt x="69" y="129"/>
                    <a:pt x="69" y="129"/>
                  </a:cubicBezTo>
                  <a:cubicBezTo>
                    <a:pt x="74" y="121"/>
                    <a:pt x="77" y="112"/>
                    <a:pt x="78" y="102"/>
                  </a:cubicBezTo>
                  <a:cubicBezTo>
                    <a:pt x="93" y="0"/>
                    <a:pt x="93" y="0"/>
                    <a:pt x="93" y="0"/>
                  </a:cubicBezTo>
                  <a:lnTo>
                    <a:pt x="26" y="0"/>
                  </a:ln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1" name="Freeform 410"/>
            <p:cNvSpPr>
              <a:spLocks/>
            </p:cNvSpPr>
            <p:nvPr/>
          </p:nvSpPr>
          <p:spPr bwMode="auto">
            <a:xfrm>
              <a:off x="5537200" y="6359525"/>
              <a:ext cx="277813" cy="125413"/>
            </a:xfrm>
            <a:custGeom>
              <a:avLst/>
              <a:gdLst>
                <a:gd name="T0" fmla="*/ 71 w 73"/>
                <a:gd name="T1" fmla="*/ 29 h 33"/>
                <a:gd name="T2" fmla="*/ 67 w 73"/>
                <a:gd name="T3" fmla="*/ 21 h 33"/>
                <a:gd name="T4" fmla="*/ 60 w 73"/>
                <a:gd name="T5" fmla="*/ 20 h 33"/>
                <a:gd name="T6" fmla="*/ 26 w 73"/>
                <a:gd name="T7" fmla="*/ 0 h 33"/>
                <a:gd name="T8" fmla="*/ 2 w 73"/>
                <a:gd name="T9" fmla="*/ 0 h 33"/>
                <a:gd name="T10" fmla="*/ 2 w 73"/>
                <a:gd name="T11" fmla="*/ 33 h 33"/>
                <a:gd name="T12" fmla="*/ 15 w 73"/>
                <a:gd name="T13" fmla="*/ 33 h 33"/>
                <a:gd name="T14" fmla="*/ 19 w 73"/>
                <a:gd name="T15" fmla="*/ 29 h 33"/>
                <a:gd name="T16" fmla="*/ 20 w 73"/>
                <a:gd name="T17" fmla="*/ 26 h 33"/>
                <a:gd name="T18" fmla="*/ 48 w 73"/>
                <a:gd name="T19" fmla="*/ 33 h 33"/>
                <a:gd name="T20" fmla="*/ 64 w 73"/>
                <a:gd name="T21" fmla="*/ 33 h 33"/>
                <a:gd name="T22" fmla="*/ 71 w 73"/>
                <a:gd name="T2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71" y="29"/>
                  </a:moveTo>
                  <a:cubicBezTo>
                    <a:pt x="73" y="26"/>
                    <a:pt x="71" y="22"/>
                    <a:pt x="67" y="21"/>
                  </a:cubicBezTo>
                  <a:cubicBezTo>
                    <a:pt x="60" y="20"/>
                    <a:pt x="60" y="20"/>
                    <a:pt x="60" y="20"/>
                  </a:cubicBezTo>
                  <a:cubicBezTo>
                    <a:pt x="45" y="17"/>
                    <a:pt x="38" y="10"/>
                    <a:pt x="26" y="0"/>
                  </a:cubicBezTo>
                  <a:cubicBezTo>
                    <a:pt x="2" y="0"/>
                    <a:pt x="2" y="0"/>
                    <a:pt x="2" y="0"/>
                  </a:cubicBezTo>
                  <a:cubicBezTo>
                    <a:pt x="0" y="11"/>
                    <a:pt x="0" y="22"/>
                    <a:pt x="2" y="33"/>
                  </a:cubicBezTo>
                  <a:cubicBezTo>
                    <a:pt x="15" y="33"/>
                    <a:pt x="15" y="33"/>
                    <a:pt x="15" y="33"/>
                  </a:cubicBezTo>
                  <a:cubicBezTo>
                    <a:pt x="17" y="33"/>
                    <a:pt x="19" y="32"/>
                    <a:pt x="19" y="29"/>
                  </a:cubicBezTo>
                  <a:cubicBezTo>
                    <a:pt x="20" y="26"/>
                    <a:pt x="20" y="26"/>
                    <a:pt x="20" y="26"/>
                  </a:cubicBezTo>
                  <a:cubicBezTo>
                    <a:pt x="30" y="31"/>
                    <a:pt x="36" y="33"/>
                    <a:pt x="48" y="33"/>
                  </a:cubicBezTo>
                  <a:cubicBezTo>
                    <a:pt x="48" y="33"/>
                    <a:pt x="61" y="33"/>
                    <a:pt x="64" y="33"/>
                  </a:cubicBezTo>
                  <a:cubicBezTo>
                    <a:pt x="66" y="33"/>
                    <a:pt x="70" y="31"/>
                    <a:pt x="71" y="2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2" name="Freeform 411"/>
            <p:cNvSpPr>
              <a:spLocks/>
            </p:cNvSpPr>
            <p:nvPr/>
          </p:nvSpPr>
          <p:spPr bwMode="auto">
            <a:xfrm>
              <a:off x="5205413" y="6305550"/>
              <a:ext cx="274638" cy="125413"/>
            </a:xfrm>
            <a:custGeom>
              <a:avLst/>
              <a:gdLst>
                <a:gd name="T0" fmla="*/ 71 w 72"/>
                <a:gd name="T1" fmla="*/ 28 h 33"/>
                <a:gd name="T2" fmla="*/ 67 w 72"/>
                <a:gd name="T3" fmla="*/ 21 h 33"/>
                <a:gd name="T4" fmla="*/ 60 w 72"/>
                <a:gd name="T5" fmla="*/ 19 h 33"/>
                <a:gd name="T6" fmla="*/ 26 w 72"/>
                <a:gd name="T7" fmla="*/ 0 h 33"/>
                <a:gd name="T8" fmla="*/ 1 w 72"/>
                <a:gd name="T9" fmla="*/ 0 h 33"/>
                <a:gd name="T10" fmla="*/ 1 w 72"/>
                <a:gd name="T11" fmla="*/ 33 h 33"/>
                <a:gd name="T12" fmla="*/ 14 w 72"/>
                <a:gd name="T13" fmla="*/ 33 h 33"/>
                <a:gd name="T14" fmla="*/ 18 w 72"/>
                <a:gd name="T15" fmla="*/ 29 h 33"/>
                <a:gd name="T16" fmla="*/ 19 w 72"/>
                <a:gd name="T17" fmla="*/ 25 h 33"/>
                <a:gd name="T18" fmla="*/ 47 w 72"/>
                <a:gd name="T19" fmla="*/ 33 h 33"/>
                <a:gd name="T20" fmla="*/ 63 w 72"/>
                <a:gd name="T21" fmla="*/ 33 h 33"/>
                <a:gd name="T22" fmla="*/ 71 w 72"/>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33">
                  <a:moveTo>
                    <a:pt x="71" y="28"/>
                  </a:moveTo>
                  <a:cubicBezTo>
                    <a:pt x="72" y="25"/>
                    <a:pt x="70" y="21"/>
                    <a:pt x="67" y="21"/>
                  </a:cubicBezTo>
                  <a:cubicBezTo>
                    <a:pt x="60" y="19"/>
                    <a:pt x="60" y="19"/>
                    <a:pt x="60" y="19"/>
                  </a:cubicBezTo>
                  <a:cubicBezTo>
                    <a:pt x="45" y="16"/>
                    <a:pt x="37" y="10"/>
                    <a:pt x="26" y="0"/>
                  </a:cubicBezTo>
                  <a:cubicBezTo>
                    <a:pt x="1" y="0"/>
                    <a:pt x="1" y="0"/>
                    <a:pt x="1" y="0"/>
                  </a:cubicBezTo>
                  <a:cubicBezTo>
                    <a:pt x="0" y="11"/>
                    <a:pt x="0" y="22"/>
                    <a:pt x="1" y="33"/>
                  </a:cubicBezTo>
                  <a:cubicBezTo>
                    <a:pt x="14" y="33"/>
                    <a:pt x="14" y="33"/>
                    <a:pt x="14" y="33"/>
                  </a:cubicBezTo>
                  <a:cubicBezTo>
                    <a:pt x="16" y="33"/>
                    <a:pt x="18" y="31"/>
                    <a:pt x="18" y="29"/>
                  </a:cubicBezTo>
                  <a:cubicBezTo>
                    <a:pt x="19" y="25"/>
                    <a:pt x="19" y="25"/>
                    <a:pt x="19" y="25"/>
                  </a:cubicBezTo>
                  <a:cubicBezTo>
                    <a:pt x="30" y="30"/>
                    <a:pt x="36" y="33"/>
                    <a:pt x="47" y="33"/>
                  </a:cubicBezTo>
                  <a:cubicBezTo>
                    <a:pt x="47" y="33"/>
                    <a:pt x="61" y="33"/>
                    <a:pt x="63" y="33"/>
                  </a:cubicBezTo>
                  <a:cubicBezTo>
                    <a:pt x="65" y="33"/>
                    <a:pt x="69" y="31"/>
                    <a:pt x="71" y="2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3" name="Freeform 412"/>
            <p:cNvSpPr>
              <a:spLocks/>
            </p:cNvSpPr>
            <p:nvPr/>
          </p:nvSpPr>
          <p:spPr bwMode="auto">
            <a:xfrm>
              <a:off x="5365750" y="5499100"/>
              <a:ext cx="365125" cy="863600"/>
            </a:xfrm>
            <a:custGeom>
              <a:avLst/>
              <a:gdLst>
                <a:gd name="T0" fmla="*/ 95 w 96"/>
                <a:gd name="T1" fmla="*/ 97 h 227"/>
                <a:gd name="T2" fmla="*/ 78 w 96"/>
                <a:gd name="T3" fmla="*/ 0 h 227"/>
                <a:gd name="T4" fmla="*/ 0 w 96"/>
                <a:gd name="T5" fmla="*/ 0 h 227"/>
                <a:gd name="T6" fmla="*/ 52 w 96"/>
                <a:gd name="T7" fmla="*/ 107 h 227"/>
                <a:gd name="T8" fmla="*/ 46 w 96"/>
                <a:gd name="T9" fmla="*/ 183 h 227"/>
                <a:gd name="T10" fmla="*/ 46 w 96"/>
                <a:gd name="T11" fmla="*/ 227 h 227"/>
                <a:gd name="T12" fmla="*/ 72 w 96"/>
                <a:gd name="T13" fmla="*/ 227 h 227"/>
                <a:gd name="T14" fmla="*/ 95 w 96"/>
                <a:gd name="T15" fmla="*/ 116 h 227"/>
                <a:gd name="T16" fmla="*/ 95 w 96"/>
                <a:gd name="T17" fmla="*/ 9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27">
                  <a:moveTo>
                    <a:pt x="95" y="97"/>
                  </a:moveTo>
                  <a:cubicBezTo>
                    <a:pt x="92" y="78"/>
                    <a:pt x="83" y="27"/>
                    <a:pt x="78" y="0"/>
                  </a:cubicBezTo>
                  <a:cubicBezTo>
                    <a:pt x="0" y="0"/>
                    <a:pt x="0" y="0"/>
                    <a:pt x="0" y="0"/>
                  </a:cubicBezTo>
                  <a:cubicBezTo>
                    <a:pt x="52" y="107"/>
                    <a:pt x="52" y="107"/>
                    <a:pt x="52" y="107"/>
                  </a:cubicBezTo>
                  <a:cubicBezTo>
                    <a:pt x="48" y="132"/>
                    <a:pt x="46" y="157"/>
                    <a:pt x="46" y="183"/>
                  </a:cubicBezTo>
                  <a:cubicBezTo>
                    <a:pt x="46" y="227"/>
                    <a:pt x="46" y="227"/>
                    <a:pt x="46" y="227"/>
                  </a:cubicBezTo>
                  <a:cubicBezTo>
                    <a:pt x="72" y="227"/>
                    <a:pt x="72" y="227"/>
                    <a:pt x="72" y="227"/>
                  </a:cubicBezTo>
                  <a:cubicBezTo>
                    <a:pt x="95" y="116"/>
                    <a:pt x="95" y="116"/>
                    <a:pt x="95" y="116"/>
                  </a:cubicBezTo>
                  <a:cubicBezTo>
                    <a:pt x="96" y="110"/>
                    <a:pt x="96" y="103"/>
                    <a:pt x="95" y="97"/>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4" name="Freeform 413"/>
            <p:cNvSpPr>
              <a:spLocks/>
            </p:cNvSpPr>
            <p:nvPr/>
          </p:nvSpPr>
          <p:spPr bwMode="auto">
            <a:xfrm>
              <a:off x="5959475" y="4222750"/>
              <a:ext cx="128588" cy="163513"/>
            </a:xfrm>
            <a:custGeom>
              <a:avLst/>
              <a:gdLst>
                <a:gd name="T0" fmla="*/ 23 w 34"/>
                <a:gd name="T1" fmla="*/ 43 h 43"/>
                <a:gd name="T2" fmla="*/ 33 w 34"/>
                <a:gd name="T3" fmla="*/ 20 h 43"/>
                <a:gd name="T4" fmla="*/ 33 w 34"/>
                <a:gd name="T5" fmla="*/ 11 h 43"/>
                <a:gd name="T6" fmla="*/ 28 w 34"/>
                <a:gd name="T7" fmla="*/ 2 h 43"/>
                <a:gd name="T8" fmla="*/ 20 w 34"/>
                <a:gd name="T9" fmla="*/ 0 h 43"/>
                <a:gd name="T10" fmla="*/ 15 w 34"/>
                <a:gd name="T11" fmla="*/ 3 h 43"/>
                <a:gd name="T12" fmla="*/ 7 w 34"/>
                <a:gd name="T13" fmla="*/ 16 h 43"/>
                <a:gd name="T14" fmla="*/ 6 w 34"/>
                <a:gd name="T15" fmla="*/ 16 h 43"/>
                <a:gd name="T16" fmla="*/ 6 w 34"/>
                <a:gd name="T17" fmla="*/ 8 h 43"/>
                <a:gd name="T18" fmla="*/ 4 w 34"/>
                <a:gd name="T19" fmla="*/ 6 h 43"/>
                <a:gd name="T20" fmla="*/ 1 w 34"/>
                <a:gd name="T21" fmla="*/ 8 h 43"/>
                <a:gd name="T22" fmla="*/ 0 w 34"/>
                <a:gd name="T23" fmla="*/ 18 h 43"/>
                <a:gd name="T24" fmla="*/ 2 w 34"/>
                <a:gd name="T25" fmla="*/ 24 h 43"/>
                <a:gd name="T26" fmla="*/ 10 w 34"/>
                <a:gd name="T27" fmla="*/ 37 h 43"/>
                <a:gd name="T28" fmla="*/ 23 w 34"/>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3">
                  <a:moveTo>
                    <a:pt x="23" y="43"/>
                  </a:moveTo>
                  <a:cubicBezTo>
                    <a:pt x="33" y="20"/>
                    <a:pt x="33" y="20"/>
                    <a:pt x="33" y="20"/>
                  </a:cubicBezTo>
                  <a:cubicBezTo>
                    <a:pt x="34" y="17"/>
                    <a:pt x="34" y="14"/>
                    <a:pt x="33" y="11"/>
                  </a:cubicBezTo>
                  <a:cubicBezTo>
                    <a:pt x="31" y="9"/>
                    <a:pt x="30" y="4"/>
                    <a:pt x="28" y="2"/>
                  </a:cubicBezTo>
                  <a:cubicBezTo>
                    <a:pt x="25" y="0"/>
                    <a:pt x="24" y="1"/>
                    <a:pt x="20" y="0"/>
                  </a:cubicBezTo>
                  <a:cubicBezTo>
                    <a:pt x="18" y="0"/>
                    <a:pt x="16" y="1"/>
                    <a:pt x="15" y="3"/>
                  </a:cubicBezTo>
                  <a:cubicBezTo>
                    <a:pt x="7" y="16"/>
                    <a:pt x="7" y="16"/>
                    <a:pt x="7" y="16"/>
                  </a:cubicBezTo>
                  <a:cubicBezTo>
                    <a:pt x="7" y="17"/>
                    <a:pt x="6" y="17"/>
                    <a:pt x="6" y="16"/>
                  </a:cubicBezTo>
                  <a:cubicBezTo>
                    <a:pt x="6" y="8"/>
                    <a:pt x="6" y="8"/>
                    <a:pt x="6" y="8"/>
                  </a:cubicBezTo>
                  <a:cubicBezTo>
                    <a:pt x="6" y="7"/>
                    <a:pt x="5" y="6"/>
                    <a:pt x="4" y="6"/>
                  </a:cubicBezTo>
                  <a:cubicBezTo>
                    <a:pt x="3" y="6"/>
                    <a:pt x="2" y="7"/>
                    <a:pt x="1" y="8"/>
                  </a:cubicBezTo>
                  <a:cubicBezTo>
                    <a:pt x="0" y="18"/>
                    <a:pt x="0" y="18"/>
                    <a:pt x="0" y="18"/>
                  </a:cubicBezTo>
                  <a:cubicBezTo>
                    <a:pt x="0" y="20"/>
                    <a:pt x="1" y="22"/>
                    <a:pt x="2" y="24"/>
                  </a:cubicBezTo>
                  <a:cubicBezTo>
                    <a:pt x="10" y="37"/>
                    <a:pt x="10" y="37"/>
                    <a:pt x="10" y="37"/>
                  </a:cubicBezTo>
                  <a:cubicBezTo>
                    <a:pt x="10" y="37"/>
                    <a:pt x="23" y="43"/>
                    <a:pt x="23" y="43"/>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5" name="Freeform 414"/>
            <p:cNvSpPr>
              <a:spLocks/>
            </p:cNvSpPr>
            <p:nvPr/>
          </p:nvSpPr>
          <p:spPr bwMode="auto">
            <a:xfrm>
              <a:off x="5305425" y="4344988"/>
              <a:ext cx="752475" cy="1154113"/>
            </a:xfrm>
            <a:custGeom>
              <a:avLst/>
              <a:gdLst>
                <a:gd name="T0" fmla="*/ 191 w 198"/>
                <a:gd name="T1" fmla="*/ 5 h 303"/>
                <a:gd name="T2" fmla="*/ 181 w 198"/>
                <a:gd name="T3" fmla="*/ 1 h 303"/>
                <a:gd name="T4" fmla="*/ 177 w 198"/>
                <a:gd name="T5" fmla="*/ 2 h 303"/>
                <a:gd name="T6" fmla="*/ 133 w 198"/>
                <a:gd name="T7" fmla="*/ 65 h 303"/>
                <a:gd name="T8" fmla="*/ 82 w 198"/>
                <a:gd name="T9" fmla="*/ 93 h 303"/>
                <a:gd name="T10" fmla="*/ 44 w 198"/>
                <a:gd name="T11" fmla="*/ 93 h 303"/>
                <a:gd name="T12" fmla="*/ 4 w 198"/>
                <a:gd name="T13" fmla="*/ 169 h 303"/>
                <a:gd name="T14" fmla="*/ 1 w 198"/>
                <a:gd name="T15" fmla="*/ 303 h 303"/>
                <a:gd name="T16" fmla="*/ 95 w 198"/>
                <a:gd name="T17" fmla="*/ 303 h 303"/>
                <a:gd name="T18" fmla="*/ 100 w 198"/>
                <a:gd name="T19" fmla="*/ 197 h 303"/>
                <a:gd name="T20" fmla="*/ 95 w 198"/>
                <a:gd name="T21" fmla="*/ 146 h 303"/>
                <a:gd name="T22" fmla="*/ 133 w 198"/>
                <a:gd name="T23" fmla="*/ 111 h 303"/>
                <a:gd name="T24" fmla="*/ 171 w 198"/>
                <a:gd name="T25" fmla="*/ 73 h 303"/>
                <a:gd name="T26" fmla="*/ 195 w 198"/>
                <a:gd name="T27" fmla="*/ 14 h 303"/>
                <a:gd name="T28" fmla="*/ 191 w 198"/>
                <a:gd name="T29" fmla="*/ 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303">
                  <a:moveTo>
                    <a:pt x="191" y="5"/>
                  </a:moveTo>
                  <a:cubicBezTo>
                    <a:pt x="181" y="1"/>
                    <a:pt x="181" y="1"/>
                    <a:pt x="181" y="1"/>
                  </a:cubicBezTo>
                  <a:cubicBezTo>
                    <a:pt x="179" y="0"/>
                    <a:pt x="178" y="1"/>
                    <a:pt x="177" y="2"/>
                  </a:cubicBezTo>
                  <a:cubicBezTo>
                    <a:pt x="167" y="27"/>
                    <a:pt x="157" y="51"/>
                    <a:pt x="133" y="65"/>
                  </a:cubicBezTo>
                  <a:cubicBezTo>
                    <a:pt x="115" y="75"/>
                    <a:pt x="99" y="84"/>
                    <a:pt x="82" y="93"/>
                  </a:cubicBezTo>
                  <a:cubicBezTo>
                    <a:pt x="44" y="93"/>
                    <a:pt x="44" y="93"/>
                    <a:pt x="44" y="93"/>
                  </a:cubicBezTo>
                  <a:cubicBezTo>
                    <a:pt x="25" y="107"/>
                    <a:pt x="0" y="112"/>
                    <a:pt x="4" y="169"/>
                  </a:cubicBezTo>
                  <a:cubicBezTo>
                    <a:pt x="5" y="201"/>
                    <a:pt x="4" y="278"/>
                    <a:pt x="1" y="303"/>
                  </a:cubicBezTo>
                  <a:cubicBezTo>
                    <a:pt x="95" y="303"/>
                    <a:pt x="95" y="303"/>
                    <a:pt x="95" y="303"/>
                  </a:cubicBezTo>
                  <a:cubicBezTo>
                    <a:pt x="100" y="197"/>
                    <a:pt x="100" y="197"/>
                    <a:pt x="100" y="197"/>
                  </a:cubicBezTo>
                  <a:cubicBezTo>
                    <a:pt x="101" y="180"/>
                    <a:pt x="99" y="163"/>
                    <a:pt x="95" y="146"/>
                  </a:cubicBezTo>
                  <a:cubicBezTo>
                    <a:pt x="107" y="134"/>
                    <a:pt x="120" y="123"/>
                    <a:pt x="133" y="111"/>
                  </a:cubicBezTo>
                  <a:cubicBezTo>
                    <a:pt x="146" y="99"/>
                    <a:pt x="161" y="88"/>
                    <a:pt x="171" y="73"/>
                  </a:cubicBezTo>
                  <a:cubicBezTo>
                    <a:pt x="183" y="56"/>
                    <a:pt x="187" y="34"/>
                    <a:pt x="195" y="14"/>
                  </a:cubicBezTo>
                  <a:cubicBezTo>
                    <a:pt x="197" y="7"/>
                    <a:pt x="198" y="8"/>
                    <a:pt x="191" y="5"/>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6" name="Freeform 415"/>
            <p:cNvSpPr>
              <a:spLocks/>
            </p:cNvSpPr>
            <p:nvPr/>
          </p:nvSpPr>
          <p:spPr bwMode="auto">
            <a:xfrm>
              <a:off x="5643563" y="4364038"/>
              <a:ext cx="414338" cy="558800"/>
            </a:xfrm>
            <a:custGeom>
              <a:avLst/>
              <a:gdLst>
                <a:gd name="T0" fmla="*/ 100 w 109"/>
                <a:gd name="T1" fmla="*/ 4 h 147"/>
                <a:gd name="T2" fmla="*/ 76 w 109"/>
                <a:gd name="T3" fmla="*/ 64 h 147"/>
                <a:gd name="T4" fmla="*/ 38 w 109"/>
                <a:gd name="T5" fmla="*/ 101 h 147"/>
                <a:gd name="T6" fmla="*/ 0 w 109"/>
                <a:gd name="T7" fmla="*/ 147 h 147"/>
                <a:gd name="T8" fmla="*/ 44 w 109"/>
                <a:gd name="T9" fmla="*/ 106 h 147"/>
                <a:gd name="T10" fmla="*/ 82 w 109"/>
                <a:gd name="T11" fmla="*/ 68 h 147"/>
                <a:gd name="T12" fmla="*/ 106 w 109"/>
                <a:gd name="T13" fmla="*/ 9 h 147"/>
                <a:gd name="T14" fmla="*/ 102 w 109"/>
                <a:gd name="T15" fmla="*/ 0 h 147"/>
                <a:gd name="T16" fmla="*/ 101 w 109"/>
                <a:gd name="T17" fmla="*/ 0 h 147"/>
                <a:gd name="T18" fmla="*/ 100 w 109"/>
                <a:gd name="T19"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7">
                  <a:moveTo>
                    <a:pt x="100" y="4"/>
                  </a:moveTo>
                  <a:cubicBezTo>
                    <a:pt x="93" y="25"/>
                    <a:pt x="88" y="46"/>
                    <a:pt x="76" y="64"/>
                  </a:cubicBezTo>
                  <a:cubicBezTo>
                    <a:pt x="66" y="78"/>
                    <a:pt x="51" y="89"/>
                    <a:pt x="38" y="101"/>
                  </a:cubicBezTo>
                  <a:cubicBezTo>
                    <a:pt x="24" y="114"/>
                    <a:pt x="0" y="147"/>
                    <a:pt x="0" y="147"/>
                  </a:cubicBezTo>
                  <a:cubicBezTo>
                    <a:pt x="15" y="133"/>
                    <a:pt x="29" y="119"/>
                    <a:pt x="44" y="106"/>
                  </a:cubicBezTo>
                  <a:cubicBezTo>
                    <a:pt x="57" y="94"/>
                    <a:pt x="72" y="83"/>
                    <a:pt x="82" y="68"/>
                  </a:cubicBezTo>
                  <a:cubicBezTo>
                    <a:pt x="94" y="51"/>
                    <a:pt x="98" y="29"/>
                    <a:pt x="106" y="9"/>
                  </a:cubicBezTo>
                  <a:cubicBezTo>
                    <a:pt x="108" y="2"/>
                    <a:pt x="109" y="3"/>
                    <a:pt x="102" y="0"/>
                  </a:cubicBezTo>
                  <a:cubicBezTo>
                    <a:pt x="101" y="0"/>
                    <a:pt x="101" y="0"/>
                    <a:pt x="101" y="0"/>
                  </a:cubicBezTo>
                  <a:cubicBezTo>
                    <a:pt x="101" y="1"/>
                    <a:pt x="101" y="2"/>
                    <a:pt x="100" y="4"/>
                  </a:cubicBezTo>
                  <a:close/>
                </a:path>
              </a:pathLst>
            </a:custGeom>
            <a:solidFill>
              <a:srgbClr val="384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7" name="Freeform 416"/>
            <p:cNvSpPr>
              <a:spLocks/>
            </p:cNvSpPr>
            <p:nvPr/>
          </p:nvSpPr>
          <p:spPr bwMode="auto">
            <a:xfrm>
              <a:off x="5022850" y="5319713"/>
              <a:ext cx="130175" cy="160338"/>
            </a:xfrm>
            <a:custGeom>
              <a:avLst/>
              <a:gdLst>
                <a:gd name="T0" fmla="*/ 7 w 34"/>
                <a:gd name="T1" fmla="*/ 0 h 42"/>
                <a:gd name="T2" fmla="*/ 1 w 34"/>
                <a:gd name="T3" fmla="*/ 24 h 42"/>
                <a:gd name="T4" fmla="*/ 3 w 34"/>
                <a:gd name="T5" fmla="*/ 33 h 42"/>
                <a:gd name="T6" fmla="*/ 9 w 34"/>
                <a:gd name="T7" fmla="*/ 41 h 42"/>
                <a:gd name="T8" fmla="*/ 17 w 34"/>
                <a:gd name="T9" fmla="*/ 41 h 42"/>
                <a:gd name="T10" fmla="*/ 22 w 34"/>
                <a:gd name="T11" fmla="*/ 37 h 42"/>
                <a:gd name="T12" fmla="*/ 27 w 34"/>
                <a:gd name="T13" fmla="*/ 23 h 42"/>
                <a:gd name="T14" fmla="*/ 28 w 34"/>
                <a:gd name="T15" fmla="*/ 23 h 42"/>
                <a:gd name="T16" fmla="*/ 30 w 34"/>
                <a:gd name="T17" fmla="*/ 31 h 42"/>
                <a:gd name="T18" fmla="*/ 32 w 34"/>
                <a:gd name="T19" fmla="*/ 33 h 42"/>
                <a:gd name="T20" fmla="*/ 34 w 34"/>
                <a:gd name="T21" fmla="*/ 30 h 42"/>
                <a:gd name="T22" fmla="*/ 34 w 34"/>
                <a:gd name="T23" fmla="*/ 21 h 42"/>
                <a:gd name="T24" fmla="*/ 31 w 34"/>
                <a:gd name="T25" fmla="*/ 15 h 42"/>
                <a:gd name="T26" fmla="*/ 21 w 34"/>
                <a:gd name="T27" fmla="*/ 3 h 42"/>
                <a:gd name="T28" fmla="*/ 7 w 34"/>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2">
                  <a:moveTo>
                    <a:pt x="7" y="0"/>
                  </a:moveTo>
                  <a:cubicBezTo>
                    <a:pt x="1" y="24"/>
                    <a:pt x="1" y="24"/>
                    <a:pt x="1" y="24"/>
                  </a:cubicBezTo>
                  <a:cubicBezTo>
                    <a:pt x="0" y="27"/>
                    <a:pt x="1" y="31"/>
                    <a:pt x="3" y="33"/>
                  </a:cubicBezTo>
                  <a:cubicBezTo>
                    <a:pt x="5" y="35"/>
                    <a:pt x="6" y="39"/>
                    <a:pt x="9" y="41"/>
                  </a:cubicBezTo>
                  <a:cubicBezTo>
                    <a:pt x="12" y="42"/>
                    <a:pt x="13" y="41"/>
                    <a:pt x="17" y="41"/>
                  </a:cubicBezTo>
                  <a:cubicBezTo>
                    <a:pt x="19" y="41"/>
                    <a:pt x="21" y="40"/>
                    <a:pt x="22" y="37"/>
                  </a:cubicBezTo>
                  <a:cubicBezTo>
                    <a:pt x="27" y="23"/>
                    <a:pt x="27" y="23"/>
                    <a:pt x="27" y="23"/>
                  </a:cubicBezTo>
                  <a:cubicBezTo>
                    <a:pt x="27" y="23"/>
                    <a:pt x="28" y="23"/>
                    <a:pt x="28" y="23"/>
                  </a:cubicBezTo>
                  <a:cubicBezTo>
                    <a:pt x="30" y="31"/>
                    <a:pt x="30" y="31"/>
                    <a:pt x="30" y="31"/>
                  </a:cubicBezTo>
                  <a:cubicBezTo>
                    <a:pt x="30" y="32"/>
                    <a:pt x="31" y="33"/>
                    <a:pt x="32" y="33"/>
                  </a:cubicBezTo>
                  <a:cubicBezTo>
                    <a:pt x="33" y="33"/>
                    <a:pt x="34" y="32"/>
                    <a:pt x="34" y="30"/>
                  </a:cubicBezTo>
                  <a:cubicBezTo>
                    <a:pt x="34" y="21"/>
                    <a:pt x="34" y="21"/>
                    <a:pt x="34" y="21"/>
                  </a:cubicBezTo>
                  <a:cubicBezTo>
                    <a:pt x="33" y="19"/>
                    <a:pt x="33" y="16"/>
                    <a:pt x="31" y="15"/>
                  </a:cubicBezTo>
                  <a:cubicBezTo>
                    <a:pt x="21" y="3"/>
                    <a:pt x="21" y="3"/>
                    <a:pt x="21" y="3"/>
                  </a:cubicBezTo>
                  <a:cubicBezTo>
                    <a:pt x="21" y="3"/>
                    <a:pt x="7" y="0"/>
                    <a:pt x="7"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8" name="Freeform 417"/>
            <p:cNvSpPr>
              <a:spLocks/>
            </p:cNvSpPr>
            <p:nvPr/>
          </p:nvSpPr>
          <p:spPr bwMode="auto">
            <a:xfrm>
              <a:off x="5041900" y="4699000"/>
              <a:ext cx="430213" cy="650875"/>
            </a:xfrm>
            <a:custGeom>
              <a:avLst/>
              <a:gdLst>
                <a:gd name="T0" fmla="*/ 73 w 113"/>
                <a:gd name="T1" fmla="*/ 76 h 171"/>
                <a:gd name="T2" fmla="*/ 113 w 113"/>
                <a:gd name="T3" fmla="*/ 0 h 171"/>
                <a:gd name="T4" fmla="*/ 82 w 113"/>
                <a:gd name="T5" fmla="*/ 15 h 171"/>
                <a:gd name="T6" fmla="*/ 46 w 113"/>
                <a:gd name="T7" fmla="*/ 54 h 171"/>
                <a:gd name="T8" fmla="*/ 15 w 113"/>
                <a:gd name="T9" fmla="*/ 97 h 171"/>
                <a:gd name="T10" fmla="*/ 2 w 113"/>
                <a:gd name="T11" fmla="*/ 159 h 171"/>
                <a:gd name="T12" fmla="*/ 7 w 113"/>
                <a:gd name="T13" fmla="*/ 168 h 171"/>
                <a:gd name="T14" fmla="*/ 18 w 113"/>
                <a:gd name="T15" fmla="*/ 170 h 171"/>
                <a:gd name="T16" fmla="*/ 21 w 113"/>
                <a:gd name="T17" fmla="*/ 168 h 171"/>
                <a:gd name="T18" fmla="*/ 54 w 113"/>
                <a:gd name="T19" fmla="*/ 99 h 171"/>
                <a:gd name="T20" fmla="*/ 73 w 113"/>
                <a:gd name="T21" fmla="*/ 83 h 171"/>
                <a:gd name="T22" fmla="*/ 73 w 113"/>
                <a:gd name="T23" fmla="*/ 7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71">
                  <a:moveTo>
                    <a:pt x="73" y="76"/>
                  </a:moveTo>
                  <a:cubicBezTo>
                    <a:pt x="69" y="19"/>
                    <a:pt x="94" y="14"/>
                    <a:pt x="113" y="0"/>
                  </a:cubicBezTo>
                  <a:cubicBezTo>
                    <a:pt x="113" y="0"/>
                    <a:pt x="93" y="5"/>
                    <a:pt x="82" y="15"/>
                  </a:cubicBezTo>
                  <a:cubicBezTo>
                    <a:pt x="62" y="30"/>
                    <a:pt x="58" y="38"/>
                    <a:pt x="46" y="54"/>
                  </a:cubicBezTo>
                  <a:cubicBezTo>
                    <a:pt x="35" y="68"/>
                    <a:pt x="23" y="81"/>
                    <a:pt x="15" y="97"/>
                  </a:cubicBezTo>
                  <a:cubicBezTo>
                    <a:pt x="6" y="117"/>
                    <a:pt x="5" y="138"/>
                    <a:pt x="2" y="159"/>
                  </a:cubicBezTo>
                  <a:cubicBezTo>
                    <a:pt x="0" y="167"/>
                    <a:pt x="0" y="166"/>
                    <a:pt x="7" y="168"/>
                  </a:cubicBezTo>
                  <a:cubicBezTo>
                    <a:pt x="18" y="170"/>
                    <a:pt x="18" y="170"/>
                    <a:pt x="18" y="170"/>
                  </a:cubicBezTo>
                  <a:cubicBezTo>
                    <a:pt x="19" y="171"/>
                    <a:pt x="21" y="170"/>
                    <a:pt x="21" y="168"/>
                  </a:cubicBezTo>
                  <a:cubicBezTo>
                    <a:pt x="27" y="142"/>
                    <a:pt x="33" y="116"/>
                    <a:pt x="54" y="99"/>
                  </a:cubicBezTo>
                  <a:cubicBezTo>
                    <a:pt x="61" y="93"/>
                    <a:pt x="67" y="88"/>
                    <a:pt x="73" y="83"/>
                  </a:cubicBezTo>
                  <a:cubicBezTo>
                    <a:pt x="73" y="81"/>
                    <a:pt x="73" y="78"/>
                    <a:pt x="73" y="76"/>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88" name="Man 02"/>
          <p:cNvGrpSpPr/>
          <p:nvPr/>
        </p:nvGrpSpPr>
        <p:grpSpPr>
          <a:xfrm>
            <a:off x="7803033" y="2958379"/>
            <a:ext cx="973931" cy="1382316"/>
            <a:chOff x="10339388" y="4489450"/>
            <a:chExt cx="1298575" cy="1843088"/>
          </a:xfrm>
        </p:grpSpPr>
        <p:sp>
          <p:nvSpPr>
            <p:cNvPr id="1427" name="Freeform 426"/>
            <p:cNvSpPr>
              <a:spLocks/>
            </p:cNvSpPr>
            <p:nvPr/>
          </p:nvSpPr>
          <p:spPr bwMode="auto">
            <a:xfrm>
              <a:off x="10788650" y="5384800"/>
              <a:ext cx="255588" cy="30163"/>
            </a:xfrm>
            <a:custGeom>
              <a:avLst/>
              <a:gdLst>
                <a:gd name="T0" fmla="*/ 63 w 67"/>
                <a:gd name="T1" fmla="*/ 8 h 8"/>
                <a:gd name="T2" fmla="*/ 4 w 67"/>
                <a:gd name="T3" fmla="*/ 8 h 8"/>
                <a:gd name="T4" fmla="*/ 0 w 67"/>
                <a:gd name="T5" fmla="*/ 4 h 8"/>
                <a:gd name="T6" fmla="*/ 4 w 67"/>
                <a:gd name="T7" fmla="*/ 0 h 8"/>
                <a:gd name="T8" fmla="*/ 63 w 67"/>
                <a:gd name="T9" fmla="*/ 0 h 8"/>
                <a:gd name="T10" fmla="*/ 67 w 67"/>
                <a:gd name="T11" fmla="*/ 4 h 8"/>
                <a:gd name="T12" fmla="*/ 63 w 6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7" h="8">
                  <a:moveTo>
                    <a:pt x="63" y="8"/>
                  </a:moveTo>
                  <a:cubicBezTo>
                    <a:pt x="4" y="8"/>
                    <a:pt x="4" y="8"/>
                    <a:pt x="4" y="8"/>
                  </a:cubicBezTo>
                  <a:cubicBezTo>
                    <a:pt x="2" y="8"/>
                    <a:pt x="0" y="6"/>
                    <a:pt x="0" y="4"/>
                  </a:cubicBezTo>
                  <a:cubicBezTo>
                    <a:pt x="0" y="2"/>
                    <a:pt x="2" y="0"/>
                    <a:pt x="4" y="0"/>
                  </a:cubicBezTo>
                  <a:cubicBezTo>
                    <a:pt x="63" y="0"/>
                    <a:pt x="63" y="0"/>
                    <a:pt x="63" y="0"/>
                  </a:cubicBezTo>
                  <a:cubicBezTo>
                    <a:pt x="65" y="0"/>
                    <a:pt x="67" y="2"/>
                    <a:pt x="67" y="4"/>
                  </a:cubicBezTo>
                  <a:cubicBezTo>
                    <a:pt x="67" y="6"/>
                    <a:pt x="65" y="8"/>
                    <a:pt x="63" y="8"/>
                  </a:cubicBezTo>
                  <a:close/>
                </a:path>
              </a:pathLst>
            </a:custGeom>
            <a:solidFill>
              <a:srgbClr val="314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8" name="Freeform 427"/>
            <p:cNvSpPr>
              <a:spLocks/>
            </p:cNvSpPr>
            <p:nvPr/>
          </p:nvSpPr>
          <p:spPr bwMode="auto">
            <a:xfrm>
              <a:off x="10339388" y="6191250"/>
              <a:ext cx="293688" cy="106363"/>
            </a:xfrm>
            <a:custGeom>
              <a:avLst/>
              <a:gdLst>
                <a:gd name="T0" fmla="*/ 3 w 77"/>
                <a:gd name="T1" fmla="*/ 22 h 28"/>
                <a:gd name="T2" fmla="*/ 47 w 77"/>
                <a:gd name="T3" fmla="*/ 0 h 28"/>
                <a:gd name="T4" fmla="*/ 77 w 77"/>
                <a:gd name="T5" fmla="*/ 0 h 28"/>
                <a:gd name="T6" fmla="*/ 77 w 77"/>
                <a:gd name="T7" fmla="*/ 24 h 28"/>
                <a:gd name="T8" fmla="*/ 77 w 77"/>
                <a:gd name="T9" fmla="*/ 28 h 28"/>
                <a:gd name="T10" fmla="*/ 56 w 77"/>
                <a:gd name="T11" fmla="*/ 28 h 28"/>
                <a:gd name="T12" fmla="*/ 56 w 77"/>
                <a:gd name="T13" fmla="*/ 24 h 28"/>
                <a:gd name="T14" fmla="*/ 4 w 77"/>
                <a:gd name="T15" fmla="*/ 28 h 28"/>
                <a:gd name="T16" fmla="*/ 3 w 77"/>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8">
                  <a:moveTo>
                    <a:pt x="3" y="22"/>
                  </a:moveTo>
                  <a:cubicBezTo>
                    <a:pt x="47" y="0"/>
                    <a:pt x="47" y="0"/>
                    <a:pt x="47" y="0"/>
                  </a:cubicBezTo>
                  <a:cubicBezTo>
                    <a:pt x="77" y="0"/>
                    <a:pt x="77" y="0"/>
                    <a:pt x="77" y="0"/>
                  </a:cubicBezTo>
                  <a:cubicBezTo>
                    <a:pt x="77" y="24"/>
                    <a:pt x="77" y="24"/>
                    <a:pt x="77" y="24"/>
                  </a:cubicBezTo>
                  <a:cubicBezTo>
                    <a:pt x="77" y="28"/>
                    <a:pt x="77" y="28"/>
                    <a:pt x="77" y="28"/>
                  </a:cubicBezTo>
                  <a:cubicBezTo>
                    <a:pt x="56" y="28"/>
                    <a:pt x="56" y="28"/>
                    <a:pt x="56" y="28"/>
                  </a:cubicBezTo>
                  <a:cubicBezTo>
                    <a:pt x="56" y="24"/>
                    <a:pt x="56" y="24"/>
                    <a:pt x="56" y="24"/>
                  </a:cubicBezTo>
                  <a:cubicBezTo>
                    <a:pt x="4" y="28"/>
                    <a:pt x="4" y="28"/>
                    <a:pt x="4" y="28"/>
                  </a:cubicBezTo>
                  <a:cubicBezTo>
                    <a:pt x="1" y="28"/>
                    <a:pt x="0" y="24"/>
                    <a:pt x="3" y="2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9" name="Freeform 428"/>
            <p:cNvSpPr>
              <a:spLocks/>
            </p:cNvSpPr>
            <p:nvPr/>
          </p:nvSpPr>
          <p:spPr bwMode="auto">
            <a:xfrm>
              <a:off x="10769600" y="6215063"/>
              <a:ext cx="288925" cy="106363"/>
            </a:xfrm>
            <a:custGeom>
              <a:avLst/>
              <a:gdLst>
                <a:gd name="T0" fmla="*/ 2 w 76"/>
                <a:gd name="T1" fmla="*/ 22 h 28"/>
                <a:gd name="T2" fmla="*/ 47 w 76"/>
                <a:gd name="T3" fmla="*/ 0 h 28"/>
                <a:gd name="T4" fmla="*/ 76 w 76"/>
                <a:gd name="T5" fmla="*/ 0 h 28"/>
                <a:gd name="T6" fmla="*/ 76 w 76"/>
                <a:gd name="T7" fmla="*/ 24 h 28"/>
                <a:gd name="T8" fmla="*/ 76 w 76"/>
                <a:gd name="T9" fmla="*/ 28 h 28"/>
                <a:gd name="T10" fmla="*/ 56 w 76"/>
                <a:gd name="T11" fmla="*/ 28 h 28"/>
                <a:gd name="T12" fmla="*/ 56 w 76"/>
                <a:gd name="T13" fmla="*/ 24 h 28"/>
                <a:gd name="T14" fmla="*/ 4 w 76"/>
                <a:gd name="T15" fmla="*/ 28 h 28"/>
                <a:gd name="T16" fmla="*/ 2 w 76"/>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8">
                  <a:moveTo>
                    <a:pt x="2" y="22"/>
                  </a:moveTo>
                  <a:cubicBezTo>
                    <a:pt x="47" y="0"/>
                    <a:pt x="47" y="0"/>
                    <a:pt x="47" y="0"/>
                  </a:cubicBezTo>
                  <a:cubicBezTo>
                    <a:pt x="76" y="0"/>
                    <a:pt x="76" y="0"/>
                    <a:pt x="76" y="0"/>
                  </a:cubicBezTo>
                  <a:cubicBezTo>
                    <a:pt x="76" y="24"/>
                    <a:pt x="76" y="24"/>
                    <a:pt x="76" y="24"/>
                  </a:cubicBezTo>
                  <a:cubicBezTo>
                    <a:pt x="76" y="28"/>
                    <a:pt x="76" y="28"/>
                    <a:pt x="76" y="28"/>
                  </a:cubicBezTo>
                  <a:cubicBezTo>
                    <a:pt x="56" y="28"/>
                    <a:pt x="56" y="28"/>
                    <a:pt x="56" y="28"/>
                  </a:cubicBezTo>
                  <a:cubicBezTo>
                    <a:pt x="56" y="24"/>
                    <a:pt x="56" y="24"/>
                    <a:pt x="56" y="24"/>
                  </a:cubicBezTo>
                  <a:cubicBezTo>
                    <a:pt x="4" y="28"/>
                    <a:pt x="4" y="28"/>
                    <a:pt x="4" y="28"/>
                  </a:cubicBezTo>
                  <a:cubicBezTo>
                    <a:pt x="1" y="28"/>
                    <a:pt x="0" y="24"/>
                    <a:pt x="2" y="2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0" name="Freeform 429"/>
            <p:cNvSpPr>
              <a:spLocks/>
            </p:cNvSpPr>
            <p:nvPr/>
          </p:nvSpPr>
          <p:spPr bwMode="auto">
            <a:xfrm>
              <a:off x="10818813" y="5330825"/>
              <a:ext cx="236538" cy="65088"/>
            </a:xfrm>
            <a:custGeom>
              <a:avLst/>
              <a:gdLst>
                <a:gd name="T0" fmla="*/ 62 w 62"/>
                <a:gd name="T1" fmla="*/ 4 h 17"/>
                <a:gd name="T2" fmla="*/ 35 w 62"/>
                <a:gd name="T3" fmla="*/ 1 h 17"/>
                <a:gd name="T4" fmla="*/ 26 w 62"/>
                <a:gd name="T5" fmla="*/ 2 h 17"/>
                <a:gd name="T6" fmla="*/ 3 w 62"/>
                <a:gd name="T7" fmla="*/ 12 h 17"/>
                <a:gd name="T8" fmla="*/ 3 w 62"/>
                <a:gd name="T9" fmla="*/ 17 h 17"/>
                <a:gd name="T10" fmla="*/ 62 w 62"/>
                <a:gd name="T11" fmla="*/ 17 h 17"/>
                <a:gd name="T12" fmla="*/ 62 w 62"/>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62" h="17">
                  <a:moveTo>
                    <a:pt x="62" y="4"/>
                  </a:moveTo>
                  <a:cubicBezTo>
                    <a:pt x="35" y="1"/>
                    <a:pt x="35" y="1"/>
                    <a:pt x="35" y="1"/>
                  </a:cubicBezTo>
                  <a:cubicBezTo>
                    <a:pt x="32" y="0"/>
                    <a:pt x="29" y="1"/>
                    <a:pt x="26" y="2"/>
                  </a:cubicBezTo>
                  <a:cubicBezTo>
                    <a:pt x="3" y="12"/>
                    <a:pt x="3" y="12"/>
                    <a:pt x="3" y="12"/>
                  </a:cubicBezTo>
                  <a:cubicBezTo>
                    <a:pt x="1" y="13"/>
                    <a:pt x="0" y="16"/>
                    <a:pt x="3" y="17"/>
                  </a:cubicBezTo>
                  <a:cubicBezTo>
                    <a:pt x="62" y="17"/>
                    <a:pt x="62" y="17"/>
                    <a:pt x="62" y="17"/>
                  </a:cubicBezTo>
                  <a:lnTo>
                    <a:pt x="62" y="4"/>
                  </a:ln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1" name="Freeform 430"/>
            <p:cNvSpPr>
              <a:spLocks/>
            </p:cNvSpPr>
            <p:nvPr/>
          </p:nvSpPr>
          <p:spPr bwMode="auto">
            <a:xfrm>
              <a:off x="11055350" y="4892675"/>
              <a:ext cx="514350" cy="503238"/>
            </a:xfrm>
            <a:custGeom>
              <a:avLst/>
              <a:gdLst>
                <a:gd name="T0" fmla="*/ 117 w 135"/>
                <a:gd name="T1" fmla="*/ 1 h 132"/>
                <a:gd name="T2" fmla="*/ 48 w 135"/>
                <a:gd name="T3" fmla="*/ 85 h 132"/>
                <a:gd name="T4" fmla="*/ 9 w 135"/>
                <a:gd name="T5" fmla="*/ 110 h 132"/>
                <a:gd name="T6" fmla="*/ 0 w 135"/>
                <a:gd name="T7" fmla="*/ 117 h 132"/>
                <a:gd name="T8" fmla="*/ 0 w 135"/>
                <a:gd name="T9" fmla="*/ 132 h 132"/>
                <a:gd name="T10" fmla="*/ 13 w 135"/>
                <a:gd name="T11" fmla="*/ 132 h 132"/>
                <a:gd name="T12" fmla="*/ 48 w 135"/>
                <a:gd name="T13" fmla="*/ 125 h 132"/>
                <a:gd name="T14" fmla="*/ 130 w 135"/>
                <a:gd name="T15" fmla="*/ 19 h 132"/>
                <a:gd name="T16" fmla="*/ 117 w 135"/>
                <a:gd name="T17"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2">
                  <a:moveTo>
                    <a:pt x="117" y="1"/>
                  </a:moveTo>
                  <a:cubicBezTo>
                    <a:pt x="106" y="2"/>
                    <a:pt x="60" y="71"/>
                    <a:pt x="48" y="85"/>
                  </a:cubicBezTo>
                  <a:cubicBezTo>
                    <a:pt x="39" y="95"/>
                    <a:pt x="9" y="110"/>
                    <a:pt x="9" y="110"/>
                  </a:cubicBezTo>
                  <a:cubicBezTo>
                    <a:pt x="0" y="117"/>
                    <a:pt x="0" y="117"/>
                    <a:pt x="0" y="117"/>
                  </a:cubicBezTo>
                  <a:cubicBezTo>
                    <a:pt x="0" y="132"/>
                    <a:pt x="0" y="132"/>
                    <a:pt x="0" y="132"/>
                  </a:cubicBezTo>
                  <a:cubicBezTo>
                    <a:pt x="13" y="132"/>
                    <a:pt x="13" y="132"/>
                    <a:pt x="13" y="132"/>
                  </a:cubicBezTo>
                  <a:cubicBezTo>
                    <a:pt x="48" y="125"/>
                    <a:pt x="48" y="125"/>
                    <a:pt x="48" y="125"/>
                  </a:cubicBezTo>
                  <a:cubicBezTo>
                    <a:pt x="130" y="19"/>
                    <a:pt x="130" y="19"/>
                    <a:pt x="130" y="19"/>
                  </a:cubicBezTo>
                  <a:cubicBezTo>
                    <a:pt x="135" y="10"/>
                    <a:pt x="127" y="0"/>
                    <a:pt x="117" y="1"/>
                  </a:cubicBezTo>
                  <a:close/>
                </a:path>
              </a:pathLst>
            </a:custGeom>
            <a:solidFill>
              <a:srgbClr val="374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2" name="Freeform 431"/>
            <p:cNvSpPr>
              <a:spLocks/>
            </p:cNvSpPr>
            <p:nvPr/>
          </p:nvSpPr>
          <p:spPr bwMode="auto">
            <a:xfrm>
              <a:off x="11218863" y="4778375"/>
              <a:ext cx="407988" cy="704850"/>
            </a:xfrm>
            <a:custGeom>
              <a:avLst/>
              <a:gdLst>
                <a:gd name="T0" fmla="*/ 98 w 107"/>
                <a:gd name="T1" fmla="*/ 81 h 185"/>
                <a:gd name="T2" fmla="*/ 81 w 107"/>
                <a:gd name="T3" fmla="*/ 176 h 185"/>
                <a:gd name="T4" fmla="*/ 81 w 107"/>
                <a:gd name="T5" fmla="*/ 177 h 185"/>
                <a:gd name="T6" fmla="*/ 78 w 107"/>
                <a:gd name="T7" fmla="*/ 185 h 185"/>
                <a:gd name="T8" fmla="*/ 66 w 107"/>
                <a:gd name="T9" fmla="*/ 184 h 185"/>
                <a:gd name="T10" fmla="*/ 31 w 107"/>
                <a:gd name="T11" fmla="*/ 179 h 185"/>
                <a:gd name="T12" fmla="*/ 1 w 107"/>
                <a:gd name="T13" fmla="*/ 176 h 185"/>
                <a:gd name="T14" fmla="*/ 0 w 107"/>
                <a:gd name="T15" fmla="*/ 176 h 185"/>
                <a:gd name="T16" fmla="*/ 1 w 107"/>
                <a:gd name="T17" fmla="*/ 168 h 185"/>
                <a:gd name="T18" fmla="*/ 5 w 107"/>
                <a:gd name="T19" fmla="*/ 156 h 185"/>
                <a:gd name="T20" fmla="*/ 5 w 107"/>
                <a:gd name="T21" fmla="*/ 155 h 185"/>
                <a:gd name="T22" fmla="*/ 6 w 107"/>
                <a:gd name="T23" fmla="*/ 153 h 185"/>
                <a:gd name="T24" fmla="*/ 13 w 107"/>
                <a:gd name="T25" fmla="*/ 127 h 185"/>
                <a:gd name="T26" fmla="*/ 16 w 107"/>
                <a:gd name="T27" fmla="*/ 119 h 185"/>
                <a:gd name="T28" fmla="*/ 21 w 107"/>
                <a:gd name="T29" fmla="*/ 94 h 185"/>
                <a:gd name="T30" fmla="*/ 34 w 107"/>
                <a:gd name="T31" fmla="*/ 30 h 185"/>
                <a:gd name="T32" fmla="*/ 68 w 107"/>
                <a:gd name="T33" fmla="*/ 0 h 185"/>
                <a:gd name="T34" fmla="*/ 98 w 107"/>
                <a:gd name="T35" fmla="*/ 8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85">
                  <a:moveTo>
                    <a:pt x="98" y="81"/>
                  </a:moveTo>
                  <a:cubicBezTo>
                    <a:pt x="95" y="98"/>
                    <a:pt x="90" y="141"/>
                    <a:pt x="81" y="176"/>
                  </a:cubicBezTo>
                  <a:cubicBezTo>
                    <a:pt x="81" y="176"/>
                    <a:pt x="81" y="176"/>
                    <a:pt x="81" y="177"/>
                  </a:cubicBezTo>
                  <a:cubicBezTo>
                    <a:pt x="80" y="180"/>
                    <a:pt x="79" y="182"/>
                    <a:pt x="78" y="185"/>
                  </a:cubicBezTo>
                  <a:cubicBezTo>
                    <a:pt x="66" y="184"/>
                    <a:pt x="66" y="184"/>
                    <a:pt x="66" y="184"/>
                  </a:cubicBezTo>
                  <a:cubicBezTo>
                    <a:pt x="31" y="179"/>
                    <a:pt x="31" y="179"/>
                    <a:pt x="31" y="179"/>
                  </a:cubicBezTo>
                  <a:cubicBezTo>
                    <a:pt x="1" y="176"/>
                    <a:pt x="1" y="176"/>
                    <a:pt x="1" y="176"/>
                  </a:cubicBezTo>
                  <a:cubicBezTo>
                    <a:pt x="0" y="176"/>
                    <a:pt x="0" y="176"/>
                    <a:pt x="0" y="176"/>
                  </a:cubicBezTo>
                  <a:cubicBezTo>
                    <a:pt x="0" y="173"/>
                    <a:pt x="1" y="171"/>
                    <a:pt x="1" y="168"/>
                  </a:cubicBezTo>
                  <a:cubicBezTo>
                    <a:pt x="5" y="156"/>
                    <a:pt x="5" y="156"/>
                    <a:pt x="5" y="156"/>
                  </a:cubicBezTo>
                  <a:cubicBezTo>
                    <a:pt x="5" y="155"/>
                    <a:pt x="5" y="155"/>
                    <a:pt x="5" y="155"/>
                  </a:cubicBezTo>
                  <a:cubicBezTo>
                    <a:pt x="6" y="153"/>
                    <a:pt x="6" y="153"/>
                    <a:pt x="6" y="153"/>
                  </a:cubicBezTo>
                  <a:cubicBezTo>
                    <a:pt x="13" y="127"/>
                    <a:pt x="13" y="127"/>
                    <a:pt x="13" y="127"/>
                  </a:cubicBezTo>
                  <a:cubicBezTo>
                    <a:pt x="16" y="119"/>
                    <a:pt x="16" y="119"/>
                    <a:pt x="16" y="119"/>
                  </a:cubicBezTo>
                  <a:cubicBezTo>
                    <a:pt x="21" y="94"/>
                    <a:pt x="21" y="94"/>
                    <a:pt x="21" y="94"/>
                  </a:cubicBezTo>
                  <a:cubicBezTo>
                    <a:pt x="21" y="94"/>
                    <a:pt x="34" y="30"/>
                    <a:pt x="34" y="30"/>
                  </a:cubicBezTo>
                  <a:cubicBezTo>
                    <a:pt x="68" y="0"/>
                    <a:pt x="68" y="0"/>
                    <a:pt x="68" y="0"/>
                  </a:cubicBezTo>
                  <a:cubicBezTo>
                    <a:pt x="86" y="16"/>
                    <a:pt x="107" y="23"/>
                    <a:pt x="98" y="81"/>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3" name="Freeform 432"/>
            <p:cNvSpPr>
              <a:spLocks/>
            </p:cNvSpPr>
            <p:nvPr/>
          </p:nvSpPr>
          <p:spPr bwMode="auto">
            <a:xfrm>
              <a:off x="10518775" y="5461000"/>
              <a:ext cx="950913" cy="730250"/>
            </a:xfrm>
            <a:custGeom>
              <a:avLst/>
              <a:gdLst>
                <a:gd name="T0" fmla="*/ 90 w 250"/>
                <a:gd name="T1" fmla="*/ 42 h 192"/>
                <a:gd name="T2" fmla="*/ 84 w 250"/>
                <a:gd name="T3" fmla="*/ 53 h 192"/>
                <a:gd name="T4" fmla="*/ 0 w 250"/>
                <a:gd name="T5" fmla="*/ 192 h 192"/>
                <a:gd name="T6" fmla="*/ 29 w 250"/>
                <a:gd name="T7" fmla="*/ 192 h 192"/>
                <a:gd name="T8" fmla="*/ 96 w 250"/>
                <a:gd name="T9" fmla="*/ 113 h 192"/>
                <a:gd name="T10" fmla="*/ 97 w 250"/>
                <a:gd name="T11" fmla="*/ 111 h 192"/>
                <a:gd name="T12" fmla="*/ 132 w 250"/>
                <a:gd name="T13" fmla="*/ 60 h 192"/>
                <a:gd name="T14" fmla="*/ 134 w 250"/>
                <a:gd name="T15" fmla="*/ 58 h 192"/>
                <a:gd name="T16" fmla="*/ 250 w 250"/>
                <a:gd name="T17" fmla="*/ 5 h 192"/>
                <a:gd name="T18" fmla="*/ 215 w 250"/>
                <a:gd name="T19" fmla="*/ 0 h 192"/>
                <a:gd name="T20" fmla="*/ 90 w 250"/>
                <a:gd name="T21" fmla="*/ 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92">
                  <a:moveTo>
                    <a:pt x="90" y="42"/>
                  </a:moveTo>
                  <a:cubicBezTo>
                    <a:pt x="84" y="53"/>
                    <a:pt x="84" y="53"/>
                    <a:pt x="84" y="53"/>
                  </a:cubicBezTo>
                  <a:cubicBezTo>
                    <a:pt x="0" y="192"/>
                    <a:pt x="0" y="192"/>
                    <a:pt x="0" y="192"/>
                  </a:cubicBezTo>
                  <a:cubicBezTo>
                    <a:pt x="29" y="192"/>
                    <a:pt x="29" y="192"/>
                    <a:pt x="29" y="192"/>
                  </a:cubicBezTo>
                  <a:cubicBezTo>
                    <a:pt x="30" y="190"/>
                    <a:pt x="59" y="155"/>
                    <a:pt x="96" y="113"/>
                  </a:cubicBezTo>
                  <a:cubicBezTo>
                    <a:pt x="96" y="112"/>
                    <a:pt x="97" y="111"/>
                    <a:pt x="97" y="111"/>
                  </a:cubicBezTo>
                  <a:cubicBezTo>
                    <a:pt x="109" y="96"/>
                    <a:pt x="117" y="72"/>
                    <a:pt x="132" y="60"/>
                  </a:cubicBezTo>
                  <a:cubicBezTo>
                    <a:pt x="133" y="59"/>
                    <a:pt x="133" y="59"/>
                    <a:pt x="134" y="58"/>
                  </a:cubicBezTo>
                  <a:cubicBezTo>
                    <a:pt x="175" y="27"/>
                    <a:pt x="225" y="13"/>
                    <a:pt x="250" y="5"/>
                  </a:cubicBezTo>
                  <a:cubicBezTo>
                    <a:pt x="215" y="0"/>
                    <a:pt x="215" y="0"/>
                    <a:pt x="215" y="0"/>
                  </a:cubicBezTo>
                  <a:lnTo>
                    <a:pt x="90" y="42"/>
                  </a:ln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4" name="Freeform 433"/>
            <p:cNvSpPr>
              <a:spLocks/>
            </p:cNvSpPr>
            <p:nvPr/>
          </p:nvSpPr>
          <p:spPr bwMode="auto">
            <a:xfrm>
              <a:off x="10837863" y="5448300"/>
              <a:ext cx="677863" cy="766763"/>
            </a:xfrm>
            <a:custGeom>
              <a:avLst/>
              <a:gdLst>
                <a:gd name="T0" fmla="*/ 131 w 178"/>
                <a:gd name="T1" fmla="*/ 3 h 201"/>
                <a:gd name="T2" fmla="*/ 101 w 178"/>
                <a:gd name="T3" fmla="*/ 0 h 201"/>
                <a:gd name="T4" fmla="*/ 98 w 178"/>
                <a:gd name="T5" fmla="*/ 0 h 201"/>
                <a:gd name="T6" fmla="*/ 41 w 178"/>
                <a:gd name="T7" fmla="*/ 12 h 201"/>
                <a:gd name="T8" fmla="*/ 0 w 178"/>
                <a:gd name="T9" fmla="*/ 56 h 201"/>
                <a:gd name="T10" fmla="*/ 0 w 178"/>
                <a:gd name="T11" fmla="*/ 62 h 201"/>
                <a:gd name="T12" fmla="*/ 12 w 178"/>
                <a:gd name="T13" fmla="*/ 116 h 201"/>
                <a:gd name="T14" fmla="*/ 30 w 178"/>
                <a:gd name="T15" fmla="*/ 200 h 201"/>
                <a:gd name="T16" fmla="*/ 58 w 178"/>
                <a:gd name="T17" fmla="*/ 201 h 201"/>
                <a:gd name="T18" fmla="*/ 44 w 178"/>
                <a:gd name="T19" fmla="*/ 71 h 201"/>
                <a:gd name="T20" fmla="*/ 48 w 178"/>
                <a:gd name="T21" fmla="*/ 63 h 201"/>
                <a:gd name="T22" fmla="*/ 50 w 178"/>
                <a:gd name="T23" fmla="*/ 61 h 201"/>
                <a:gd name="T24" fmla="*/ 57 w 178"/>
                <a:gd name="T25" fmla="*/ 59 h 201"/>
                <a:gd name="T26" fmla="*/ 124 w 178"/>
                <a:gd name="T27" fmla="*/ 60 h 201"/>
                <a:gd name="T28" fmla="*/ 172 w 178"/>
                <a:gd name="T29" fmla="*/ 26 h 201"/>
                <a:gd name="T30" fmla="*/ 178 w 178"/>
                <a:gd name="T31" fmla="*/ 9 h 201"/>
                <a:gd name="T32" fmla="*/ 166 w 178"/>
                <a:gd name="T33" fmla="*/ 8 h 201"/>
                <a:gd name="T34" fmla="*/ 131 w 178"/>
                <a:gd name="T35"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201">
                  <a:moveTo>
                    <a:pt x="131" y="3"/>
                  </a:moveTo>
                  <a:cubicBezTo>
                    <a:pt x="101" y="0"/>
                    <a:pt x="101" y="0"/>
                    <a:pt x="101" y="0"/>
                  </a:cubicBezTo>
                  <a:cubicBezTo>
                    <a:pt x="98" y="0"/>
                    <a:pt x="98" y="0"/>
                    <a:pt x="98" y="0"/>
                  </a:cubicBezTo>
                  <a:cubicBezTo>
                    <a:pt x="98" y="0"/>
                    <a:pt x="70" y="3"/>
                    <a:pt x="41" y="12"/>
                  </a:cubicBezTo>
                  <a:cubicBezTo>
                    <a:pt x="15" y="20"/>
                    <a:pt x="0" y="34"/>
                    <a:pt x="0" y="56"/>
                  </a:cubicBezTo>
                  <a:cubicBezTo>
                    <a:pt x="0" y="58"/>
                    <a:pt x="0" y="60"/>
                    <a:pt x="0" y="62"/>
                  </a:cubicBezTo>
                  <a:cubicBezTo>
                    <a:pt x="12" y="116"/>
                    <a:pt x="12" y="116"/>
                    <a:pt x="12" y="116"/>
                  </a:cubicBezTo>
                  <a:cubicBezTo>
                    <a:pt x="30" y="200"/>
                    <a:pt x="30" y="200"/>
                    <a:pt x="30" y="200"/>
                  </a:cubicBezTo>
                  <a:cubicBezTo>
                    <a:pt x="58" y="201"/>
                    <a:pt x="58" y="201"/>
                    <a:pt x="58" y="201"/>
                  </a:cubicBezTo>
                  <a:cubicBezTo>
                    <a:pt x="44" y="71"/>
                    <a:pt x="44" y="71"/>
                    <a:pt x="44" y="71"/>
                  </a:cubicBezTo>
                  <a:cubicBezTo>
                    <a:pt x="44" y="68"/>
                    <a:pt x="45" y="65"/>
                    <a:pt x="48" y="63"/>
                  </a:cubicBezTo>
                  <a:cubicBezTo>
                    <a:pt x="48" y="62"/>
                    <a:pt x="49" y="61"/>
                    <a:pt x="50" y="61"/>
                  </a:cubicBezTo>
                  <a:cubicBezTo>
                    <a:pt x="52" y="60"/>
                    <a:pt x="54" y="59"/>
                    <a:pt x="57" y="59"/>
                  </a:cubicBezTo>
                  <a:cubicBezTo>
                    <a:pt x="124" y="60"/>
                    <a:pt x="124" y="60"/>
                    <a:pt x="124" y="60"/>
                  </a:cubicBezTo>
                  <a:cubicBezTo>
                    <a:pt x="145" y="60"/>
                    <a:pt x="165" y="47"/>
                    <a:pt x="172" y="26"/>
                  </a:cubicBezTo>
                  <a:cubicBezTo>
                    <a:pt x="174" y="20"/>
                    <a:pt x="177" y="15"/>
                    <a:pt x="178" y="9"/>
                  </a:cubicBezTo>
                  <a:cubicBezTo>
                    <a:pt x="166" y="8"/>
                    <a:pt x="166" y="8"/>
                    <a:pt x="166" y="8"/>
                  </a:cubicBezTo>
                  <a:lnTo>
                    <a:pt x="131" y="3"/>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5" name="Freeform 434"/>
            <p:cNvSpPr>
              <a:spLocks/>
            </p:cNvSpPr>
            <p:nvPr/>
          </p:nvSpPr>
          <p:spPr bwMode="auto">
            <a:xfrm>
              <a:off x="10864850" y="5303838"/>
              <a:ext cx="277813" cy="103188"/>
            </a:xfrm>
            <a:custGeom>
              <a:avLst/>
              <a:gdLst>
                <a:gd name="T0" fmla="*/ 64 w 73"/>
                <a:gd name="T1" fmla="*/ 0 h 27"/>
                <a:gd name="T2" fmla="*/ 33 w 73"/>
                <a:gd name="T3" fmla="*/ 4 h 27"/>
                <a:gd name="T4" fmla="*/ 23 w 73"/>
                <a:gd name="T5" fmla="*/ 7 h 27"/>
                <a:gd name="T6" fmla="*/ 3 w 73"/>
                <a:gd name="T7" fmla="*/ 19 h 27"/>
                <a:gd name="T8" fmla="*/ 4 w 73"/>
                <a:gd name="T9" fmla="*/ 24 h 27"/>
                <a:gd name="T10" fmla="*/ 16 w 73"/>
                <a:gd name="T11" fmla="*/ 26 h 27"/>
                <a:gd name="T12" fmla="*/ 35 w 73"/>
                <a:gd name="T13" fmla="*/ 24 h 27"/>
                <a:gd name="T14" fmla="*/ 39 w 73"/>
                <a:gd name="T15" fmla="*/ 22 h 27"/>
                <a:gd name="T16" fmla="*/ 73 w 73"/>
                <a:gd name="T17" fmla="*/ 14 h 27"/>
                <a:gd name="T18" fmla="*/ 64 w 73"/>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7">
                  <a:moveTo>
                    <a:pt x="64" y="0"/>
                  </a:moveTo>
                  <a:cubicBezTo>
                    <a:pt x="33" y="4"/>
                    <a:pt x="33" y="4"/>
                    <a:pt x="33" y="4"/>
                  </a:cubicBezTo>
                  <a:cubicBezTo>
                    <a:pt x="29" y="4"/>
                    <a:pt x="26" y="6"/>
                    <a:pt x="23" y="7"/>
                  </a:cubicBezTo>
                  <a:cubicBezTo>
                    <a:pt x="3" y="19"/>
                    <a:pt x="3" y="19"/>
                    <a:pt x="3" y="19"/>
                  </a:cubicBezTo>
                  <a:cubicBezTo>
                    <a:pt x="0" y="20"/>
                    <a:pt x="1" y="24"/>
                    <a:pt x="4" y="24"/>
                  </a:cubicBezTo>
                  <a:cubicBezTo>
                    <a:pt x="16" y="26"/>
                    <a:pt x="16" y="26"/>
                    <a:pt x="16" y="26"/>
                  </a:cubicBezTo>
                  <a:cubicBezTo>
                    <a:pt x="22" y="27"/>
                    <a:pt x="29" y="26"/>
                    <a:pt x="35" y="24"/>
                  </a:cubicBezTo>
                  <a:cubicBezTo>
                    <a:pt x="39" y="22"/>
                    <a:pt x="39" y="22"/>
                    <a:pt x="39" y="22"/>
                  </a:cubicBezTo>
                  <a:cubicBezTo>
                    <a:pt x="73" y="14"/>
                    <a:pt x="73" y="14"/>
                    <a:pt x="73" y="14"/>
                  </a:cubicBezTo>
                  <a:lnTo>
                    <a:pt x="64" y="0"/>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6" name="Freeform 435"/>
            <p:cNvSpPr>
              <a:spLocks/>
            </p:cNvSpPr>
            <p:nvPr/>
          </p:nvSpPr>
          <p:spPr bwMode="auto">
            <a:xfrm>
              <a:off x="11058525" y="4897438"/>
              <a:ext cx="530225" cy="487363"/>
            </a:xfrm>
            <a:custGeom>
              <a:avLst/>
              <a:gdLst>
                <a:gd name="T0" fmla="*/ 121 w 139"/>
                <a:gd name="T1" fmla="*/ 2 h 128"/>
                <a:gd name="T2" fmla="*/ 75 w 139"/>
                <a:gd name="T3" fmla="*/ 91 h 128"/>
                <a:gd name="T4" fmla="*/ 0 w 139"/>
                <a:gd name="T5" fmla="*/ 108 h 128"/>
                <a:gd name="T6" fmla="*/ 7 w 139"/>
                <a:gd name="T7" fmla="*/ 125 h 128"/>
                <a:gd name="T8" fmla="*/ 102 w 139"/>
                <a:gd name="T9" fmla="*/ 116 h 128"/>
                <a:gd name="T10" fmla="*/ 135 w 139"/>
                <a:gd name="T11" fmla="*/ 19 h 128"/>
                <a:gd name="T12" fmla="*/ 121 w 139"/>
                <a:gd name="T13" fmla="*/ 2 h 128"/>
              </a:gdLst>
              <a:ahLst/>
              <a:cxnLst>
                <a:cxn ang="0">
                  <a:pos x="T0" y="T1"/>
                </a:cxn>
                <a:cxn ang="0">
                  <a:pos x="T2" y="T3"/>
                </a:cxn>
                <a:cxn ang="0">
                  <a:pos x="T4" y="T5"/>
                </a:cxn>
                <a:cxn ang="0">
                  <a:pos x="T6" y="T7"/>
                </a:cxn>
                <a:cxn ang="0">
                  <a:pos x="T8" y="T9"/>
                </a:cxn>
                <a:cxn ang="0">
                  <a:pos x="T10" y="T11"/>
                </a:cxn>
                <a:cxn ang="0">
                  <a:pos x="T12" y="T13"/>
                </a:cxn>
              </a:cxnLst>
              <a:rect l="0" t="0" r="r" b="b"/>
              <a:pathLst>
                <a:path w="139" h="128">
                  <a:moveTo>
                    <a:pt x="121" y="2"/>
                  </a:moveTo>
                  <a:cubicBezTo>
                    <a:pt x="69" y="9"/>
                    <a:pt x="88" y="87"/>
                    <a:pt x="75" y="91"/>
                  </a:cubicBezTo>
                  <a:cubicBezTo>
                    <a:pt x="0" y="108"/>
                    <a:pt x="0" y="108"/>
                    <a:pt x="0" y="108"/>
                  </a:cubicBezTo>
                  <a:cubicBezTo>
                    <a:pt x="7" y="125"/>
                    <a:pt x="7" y="125"/>
                    <a:pt x="7" y="125"/>
                  </a:cubicBezTo>
                  <a:cubicBezTo>
                    <a:pt x="7" y="125"/>
                    <a:pt x="90" y="128"/>
                    <a:pt x="102" y="116"/>
                  </a:cubicBezTo>
                  <a:cubicBezTo>
                    <a:pt x="114" y="104"/>
                    <a:pt x="135" y="19"/>
                    <a:pt x="135" y="19"/>
                  </a:cubicBezTo>
                  <a:cubicBezTo>
                    <a:pt x="139" y="10"/>
                    <a:pt x="131" y="0"/>
                    <a:pt x="121" y="2"/>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7" name="Freeform 436"/>
            <p:cNvSpPr>
              <a:spLocks/>
            </p:cNvSpPr>
            <p:nvPr/>
          </p:nvSpPr>
          <p:spPr bwMode="auto">
            <a:xfrm>
              <a:off x="11085513" y="4938713"/>
              <a:ext cx="490538" cy="446088"/>
            </a:xfrm>
            <a:custGeom>
              <a:avLst/>
              <a:gdLst>
                <a:gd name="T0" fmla="*/ 89 w 129"/>
                <a:gd name="T1" fmla="*/ 100 h 117"/>
                <a:gd name="T2" fmla="*/ 0 w 129"/>
                <a:gd name="T3" fmla="*/ 114 h 117"/>
                <a:gd name="T4" fmla="*/ 95 w 129"/>
                <a:gd name="T5" fmla="*/ 105 h 117"/>
                <a:gd name="T6" fmla="*/ 128 w 129"/>
                <a:gd name="T7" fmla="*/ 8 h 117"/>
                <a:gd name="T8" fmla="*/ 129 w 129"/>
                <a:gd name="T9" fmla="*/ 0 h 117"/>
                <a:gd name="T10" fmla="*/ 89 w 129"/>
                <a:gd name="T11" fmla="*/ 100 h 117"/>
              </a:gdLst>
              <a:ahLst/>
              <a:cxnLst>
                <a:cxn ang="0">
                  <a:pos x="T0" y="T1"/>
                </a:cxn>
                <a:cxn ang="0">
                  <a:pos x="T2" y="T3"/>
                </a:cxn>
                <a:cxn ang="0">
                  <a:pos x="T4" y="T5"/>
                </a:cxn>
                <a:cxn ang="0">
                  <a:pos x="T6" y="T7"/>
                </a:cxn>
                <a:cxn ang="0">
                  <a:pos x="T8" y="T9"/>
                </a:cxn>
                <a:cxn ang="0">
                  <a:pos x="T10" y="T11"/>
                </a:cxn>
              </a:cxnLst>
              <a:rect l="0" t="0" r="r" b="b"/>
              <a:pathLst>
                <a:path w="129" h="117">
                  <a:moveTo>
                    <a:pt x="89" y="100"/>
                  </a:moveTo>
                  <a:cubicBezTo>
                    <a:pt x="79" y="110"/>
                    <a:pt x="0" y="114"/>
                    <a:pt x="0" y="114"/>
                  </a:cubicBezTo>
                  <a:cubicBezTo>
                    <a:pt x="0" y="114"/>
                    <a:pt x="83" y="117"/>
                    <a:pt x="95" y="105"/>
                  </a:cubicBezTo>
                  <a:cubicBezTo>
                    <a:pt x="107" y="93"/>
                    <a:pt x="128" y="8"/>
                    <a:pt x="128" y="8"/>
                  </a:cubicBezTo>
                  <a:cubicBezTo>
                    <a:pt x="129" y="5"/>
                    <a:pt x="129" y="2"/>
                    <a:pt x="129" y="0"/>
                  </a:cubicBezTo>
                  <a:cubicBezTo>
                    <a:pt x="120" y="26"/>
                    <a:pt x="99" y="90"/>
                    <a:pt x="89" y="100"/>
                  </a:cubicBezTo>
                  <a:close/>
                </a:path>
              </a:pathLst>
            </a:custGeom>
            <a:solidFill>
              <a:srgbClr val="313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8" name="Freeform 437"/>
            <p:cNvSpPr>
              <a:spLocks/>
            </p:cNvSpPr>
            <p:nvPr/>
          </p:nvSpPr>
          <p:spPr bwMode="auto">
            <a:xfrm>
              <a:off x="11158538" y="4614863"/>
              <a:ext cx="319088" cy="277813"/>
            </a:xfrm>
            <a:custGeom>
              <a:avLst/>
              <a:gdLst>
                <a:gd name="T0" fmla="*/ 84 w 84"/>
                <a:gd name="T1" fmla="*/ 43 h 73"/>
                <a:gd name="T2" fmla="*/ 76 w 84"/>
                <a:gd name="T3" fmla="*/ 36 h 73"/>
                <a:gd name="T4" fmla="*/ 71 w 84"/>
                <a:gd name="T5" fmla="*/ 24 h 73"/>
                <a:gd name="T6" fmla="*/ 42 w 84"/>
                <a:gd name="T7" fmla="*/ 20 h 73"/>
                <a:gd name="T8" fmla="*/ 31 w 84"/>
                <a:gd name="T9" fmla="*/ 12 h 73"/>
                <a:gd name="T10" fmla="*/ 28 w 84"/>
                <a:gd name="T11" fmla="*/ 23 h 73"/>
                <a:gd name="T12" fmla="*/ 10 w 84"/>
                <a:gd name="T13" fmla="*/ 12 h 73"/>
                <a:gd name="T14" fmla="*/ 0 w 84"/>
                <a:gd name="T15" fmla="*/ 5 h 73"/>
                <a:gd name="T16" fmla="*/ 2 w 84"/>
                <a:gd name="T17" fmla="*/ 14 h 73"/>
                <a:gd name="T18" fmla="*/ 7 w 84"/>
                <a:gd name="T19" fmla="*/ 24 h 73"/>
                <a:gd name="T20" fmla="*/ 5 w 84"/>
                <a:gd name="T21" fmla="*/ 33 h 73"/>
                <a:gd name="T22" fmla="*/ 10 w 84"/>
                <a:gd name="T23" fmla="*/ 41 h 73"/>
                <a:gd name="T24" fmla="*/ 11 w 84"/>
                <a:gd name="T25" fmla="*/ 41 h 73"/>
                <a:gd name="T26" fmla="*/ 21 w 84"/>
                <a:gd name="T27" fmla="*/ 54 h 73"/>
                <a:gd name="T28" fmla="*/ 27 w 84"/>
                <a:gd name="T29" fmla="*/ 58 h 73"/>
                <a:gd name="T30" fmla="*/ 36 w 84"/>
                <a:gd name="T31" fmla="*/ 56 h 73"/>
                <a:gd name="T32" fmla="*/ 40 w 84"/>
                <a:gd name="T33" fmla="*/ 55 h 73"/>
                <a:gd name="T34" fmla="*/ 47 w 84"/>
                <a:gd name="T35" fmla="*/ 61 h 73"/>
                <a:gd name="T36" fmla="*/ 50 w 84"/>
                <a:gd name="T37" fmla="*/ 73 h 73"/>
                <a:gd name="T38" fmla="*/ 84 w 84"/>
                <a:gd name="T3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73">
                  <a:moveTo>
                    <a:pt x="84" y="43"/>
                  </a:moveTo>
                  <a:cubicBezTo>
                    <a:pt x="76" y="36"/>
                    <a:pt x="76" y="36"/>
                    <a:pt x="76" y="36"/>
                  </a:cubicBezTo>
                  <a:cubicBezTo>
                    <a:pt x="76" y="36"/>
                    <a:pt x="71" y="26"/>
                    <a:pt x="71" y="24"/>
                  </a:cubicBezTo>
                  <a:cubicBezTo>
                    <a:pt x="59" y="25"/>
                    <a:pt x="44" y="25"/>
                    <a:pt x="42" y="20"/>
                  </a:cubicBezTo>
                  <a:cubicBezTo>
                    <a:pt x="40" y="15"/>
                    <a:pt x="37" y="1"/>
                    <a:pt x="31" y="12"/>
                  </a:cubicBezTo>
                  <a:cubicBezTo>
                    <a:pt x="30" y="22"/>
                    <a:pt x="30" y="23"/>
                    <a:pt x="28" y="23"/>
                  </a:cubicBezTo>
                  <a:cubicBezTo>
                    <a:pt x="26" y="23"/>
                    <a:pt x="13" y="16"/>
                    <a:pt x="10" y="12"/>
                  </a:cubicBezTo>
                  <a:cubicBezTo>
                    <a:pt x="8" y="7"/>
                    <a:pt x="6" y="0"/>
                    <a:pt x="0" y="5"/>
                  </a:cubicBezTo>
                  <a:cubicBezTo>
                    <a:pt x="2" y="14"/>
                    <a:pt x="2" y="14"/>
                    <a:pt x="2" y="14"/>
                  </a:cubicBezTo>
                  <a:cubicBezTo>
                    <a:pt x="2" y="18"/>
                    <a:pt x="4" y="21"/>
                    <a:pt x="7" y="24"/>
                  </a:cubicBezTo>
                  <a:cubicBezTo>
                    <a:pt x="5" y="33"/>
                    <a:pt x="5" y="33"/>
                    <a:pt x="5" y="33"/>
                  </a:cubicBezTo>
                  <a:cubicBezTo>
                    <a:pt x="4" y="37"/>
                    <a:pt x="6" y="41"/>
                    <a:pt x="10" y="41"/>
                  </a:cubicBezTo>
                  <a:cubicBezTo>
                    <a:pt x="11" y="41"/>
                    <a:pt x="11" y="41"/>
                    <a:pt x="11" y="41"/>
                  </a:cubicBezTo>
                  <a:cubicBezTo>
                    <a:pt x="21" y="54"/>
                    <a:pt x="21" y="54"/>
                    <a:pt x="21" y="54"/>
                  </a:cubicBezTo>
                  <a:cubicBezTo>
                    <a:pt x="23" y="56"/>
                    <a:pt x="25" y="57"/>
                    <a:pt x="27" y="58"/>
                  </a:cubicBezTo>
                  <a:cubicBezTo>
                    <a:pt x="30" y="58"/>
                    <a:pt x="34" y="58"/>
                    <a:pt x="36" y="56"/>
                  </a:cubicBezTo>
                  <a:cubicBezTo>
                    <a:pt x="38" y="55"/>
                    <a:pt x="39" y="55"/>
                    <a:pt x="40" y="55"/>
                  </a:cubicBezTo>
                  <a:cubicBezTo>
                    <a:pt x="44" y="56"/>
                    <a:pt x="46" y="58"/>
                    <a:pt x="47" y="61"/>
                  </a:cubicBezTo>
                  <a:cubicBezTo>
                    <a:pt x="48" y="63"/>
                    <a:pt x="50" y="73"/>
                    <a:pt x="50" y="73"/>
                  </a:cubicBezTo>
                  <a:lnTo>
                    <a:pt x="84" y="43"/>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9" name="Freeform 438"/>
            <p:cNvSpPr>
              <a:spLocks noEditPoints="1"/>
            </p:cNvSpPr>
            <p:nvPr/>
          </p:nvSpPr>
          <p:spPr bwMode="auto">
            <a:xfrm>
              <a:off x="11107738" y="4489450"/>
              <a:ext cx="361950" cy="350838"/>
            </a:xfrm>
            <a:custGeom>
              <a:avLst/>
              <a:gdLst>
                <a:gd name="T0" fmla="*/ 85 w 95"/>
                <a:gd name="T1" fmla="*/ 36 h 92"/>
                <a:gd name="T2" fmla="*/ 83 w 95"/>
                <a:gd name="T3" fmla="*/ 29 h 92"/>
                <a:gd name="T4" fmla="*/ 80 w 95"/>
                <a:gd name="T5" fmla="*/ 17 h 92"/>
                <a:gd name="T6" fmla="*/ 68 w 95"/>
                <a:gd name="T7" fmla="*/ 5 h 92"/>
                <a:gd name="T8" fmla="*/ 56 w 95"/>
                <a:gd name="T9" fmla="*/ 2 h 92"/>
                <a:gd name="T10" fmla="*/ 56 w 95"/>
                <a:gd name="T11" fmla="*/ 2 h 92"/>
                <a:gd name="T12" fmla="*/ 43 w 95"/>
                <a:gd name="T13" fmla="*/ 2 h 92"/>
                <a:gd name="T14" fmla="*/ 42 w 95"/>
                <a:gd name="T15" fmla="*/ 2 h 92"/>
                <a:gd name="T16" fmla="*/ 32 w 95"/>
                <a:gd name="T17" fmla="*/ 4 h 92"/>
                <a:gd name="T18" fmla="*/ 16 w 95"/>
                <a:gd name="T19" fmla="*/ 10 h 92"/>
                <a:gd name="T20" fmla="*/ 7 w 95"/>
                <a:gd name="T21" fmla="*/ 31 h 92"/>
                <a:gd name="T22" fmla="*/ 13 w 95"/>
                <a:gd name="T23" fmla="*/ 38 h 92"/>
                <a:gd name="T24" fmla="*/ 18 w 95"/>
                <a:gd name="T25" fmla="*/ 37 h 92"/>
                <a:gd name="T26" fmla="*/ 23 w 95"/>
                <a:gd name="T27" fmla="*/ 43 h 92"/>
                <a:gd name="T28" fmla="*/ 27 w 95"/>
                <a:gd name="T29" fmla="*/ 48 h 92"/>
                <a:gd name="T30" fmla="*/ 28 w 95"/>
                <a:gd name="T31" fmla="*/ 49 h 92"/>
                <a:gd name="T32" fmla="*/ 30 w 95"/>
                <a:gd name="T33" fmla="*/ 51 h 92"/>
                <a:gd name="T34" fmla="*/ 36 w 95"/>
                <a:gd name="T35" fmla="*/ 54 h 92"/>
                <a:gd name="T36" fmla="*/ 40 w 95"/>
                <a:gd name="T37" fmla="*/ 56 h 92"/>
                <a:gd name="T38" fmla="*/ 40 w 95"/>
                <a:gd name="T39" fmla="*/ 56 h 92"/>
                <a:gd name="T40" fmla="*/ 41 w 95"/>
                <a:gd name="T41" fmla="*/ 56 h 92"/>
                <a:gd name="T42" fmla="*/ 41 w 95"/>
                <a:gd name="T43" fmla="*/ 56 h 92"/>
                <a:gd name="T44" fmla="*/ 42 w 95"/>
                <a:gd name="T45" fmla="*/ 65 h 92"/>
                <a:gd name="T46" fmla="*/ 41 w 95"/>
                <a:gd name="T47" fmla="*/ 74 h 92"/>
                <a:gd name="T48" fmla="*/ 34 w 95"/>
                <a:gd name="T49" fmla="*/ 78 h 92"/>
                <a:gd name="T50" fmla="*/ 28 w 95"/>
                <a:gd name="T51" fmla="*/ 78 h 92"/>
                <a:gd name="T52" fmla="*/ 34 w 95"/>
                <a:gd name="T53" fmla="*/ 87 h 92"/>
                <a:gd name="T54" fmla="*/ 45 w 95"/>
                <a:gd name="T55" fmla="*/ 91 h 92"/>
                <a:gd name="T56" fmla="*/ 51 w 95"/>
                <a:gd name="T57" fmla="*/ 88 h 92"/>
                <a:gd name="T58" fmla="*/ 57 w 95"/>
                <a:gd name="T59" fmla="*/ 90 h 92"/>
                <a:gd name="T60" fmla="*/ 57 w 95"/>
                <a:gd name="T61" fmla="*/ 90 h 92"/>
                <a:gd name="T62" fmla="*/ 58 w 95"/>
                <a:gd name="T63" fmla="*/ 90 h 92"/>
                <a:gd name="T64" fmla="*/ 57 w 95"/>
                <a:gd name="T65" fmla="*/ 55 h 92"/>
                <a:gd name="T66" fmla="*/ 58 w 95"/>
                <a:gd name="T67" fmla="*/ 55 h 92"/>
                <a:gd name="T68" fmla="*/ 60 w 95"/>
                <a:gd name="T69" fmla="*/ 56 h 92"/>
                <a:gd name="T70" fmla="*/ 71 w 95"/>
                <a:gd name="T71" fmla="*/ 58 h 92"/>
                <a:gd name="T72" fmla="*/ 76 w 95"/>
                <a:gd name="T73" fmla="*/ 58 h 92"/>
                <a:gd name="T74" fmla="*/ 92 w 95"/>
                <a:gd name="T75" fmla="*/ 51 h 92"/>
                <a:gd name="T76" fmla="*/ 85 w 95"/>
                <a:gd name="T77" fmla="*/ 36 h 92"/>
                <a:gd name="T78" fmla="*/ 85 w 95"/>
                <a:gd name="T79" fmla="*/ 36 h 92"/>
                <a:gd name="T80" fmla="*/ 50 w 95"/>
                <a:gd name="T81" fmla="*/ 58 h 92"/>
                <a:gd name="T82" fmla="*/ 44 w 95"/>
                <a:gd name="T83" fmla="*/ 54 h 92"/>
                <a:gd name="T84" fmla="*/ 44 w 95"/>
                <a:gd name="T85" fmla="*/ 48 h 92"/>
                <a:gd name="T86" fmla="*/ 44 w 95"/>
                <a:gd name="T87" fmla="*/ 45 h 92"/>
                <a:gd name="T88" fmla="*/ 45 w 95"/>
                <a:gd name="T89" fmla="*/ 44 h 92"/>
                <a:gd name="T90" fmla="*/ 45 w 95"/>
                <a:gd name="T91" fmla="*/ 43 h 92"/>
                <a:gd name="T92" fmla="*/ 46 w 95"/>
                <a:gd name="T93" fmla="*/ 42 h 92"/>
                <a:gd name="T94" fmla="*/ 46 w 95"/>
                <a:gd name="T95" fmla="*/ 42 h 92"/>
                <a:gd name="T96" fmla="*/ 47 w 95"/>
                <a:gd name="T97" fmla="*/ 41 h 92"/>
                <a:gd name="T98" fmla="*/ 47 w 95"/>
                <a:gd name="T99" fmla="*/ 41 h 92"/>
                <a:gd name="T100" fmla="*/ 48 w 95"/>
                <a:gd name="T101" fmla="*/ 41 h 92"/>
                <a:gd name="T102" fmla="*/ 48 w 95"/>
                <a:gd name="T103" fmla="*/ 41 h 92"/>
                <a:gd name="T104" fmla="*/ 49 w 95"/>
                <a:gd name="T105" fmla="*/ 41 h 92"/>
                <a:gd name="T106" fmla="*/ 49 w 95"/>
                <a:gd name="T107" fmla="*/ 41 h 92"/>
                <a:gd name="T108" fmla="*/ 50 w 95"/>
                <a:gd name="T109" fmla="*/ 42 h 92"/>
                <a:gd name="T110" fmla="*/ 51 w 95"/>
                <a:gd name="T111" fmla="*/ 42 h 92"/>
                <a:gd name="T112" fmla="*/ 55 w 95"/>
                <a:gd name="T113" fmla="*/ 53 h 92"/>
                <a:gd name="T114" fmla="*/ 55 w 95"/>
                <a:gd name="T115" fmla="*/ 53 h 92"/>
                <a:gd name="T116" fmla="*/ 55 w 95"/>
                <a:gd name="T117" fmla="*/ 53 h 92"/>
                <a:gd name="T118" fmla="*/ 50 w 95"/>
                <a:gd name="T119" fmla="*/ 58 h 92"/>
                <a:gd name="T120" fmla="*/ 50 w 95"/>
                <a:gd name="T121"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92">
                  <a:moveTo>
                    <a:pt x="85" y="36"/>
                  </a:moveTo>
                  <a:cubicBezTo>
                    <a:pt x="85" y="33"/>
                    <a:pt x="85" y="31"/>
                    <a:pt x="83" y="29"/>
                  </a:cubicBezTo>
                  <a:cubicBezTo>
                    <a:pt x="85" y="24"/>
                    <a:pt x="83" y="20"/>
                    <a:pt x="80" y="17"/>
                  </a:cubicBezTo>
                  <a:cubicBezTo>
                    <a:pt x="78" y="11"/>
                    <a:pt x="74" y="7"/>
                    <a:pt x="68" y="5"/>
                  </a:cubicBezTo>
                  <a:cubicBezTo>
                    <a:pt x="65" y="2"/>
                    <a:pt x="60" y="0"/>
                    <a:pt x="56" y="2"/>
                  </a:cubicBezTo>
                  <a:cubicBezTo>
                    <a:pt x="56" y="2"/>
                    <a:pt x="56" y="2"/>
                    <a:pt x="56" y="2"/>
                  </a:cubicBezTo>
                  <a:cubicBezTo>
                    <a:pt x="52" y="0"/>
                    <a:pt x="47" y="0"/>
                    <a:pt x="43" y="2"/>
                  </a:cubicBezTo>
                  <a:cubicBezTo>
                    <a:pt x="43" y="2"/>
                    <a:pt x="42" y="2"/>
                    <a:pt x="42" y="2"/>
                  </a:cubicBezTo>
                  <a:cubicBezTo>
                    <a:pt x="39" y="1"/>
                    <a:pt x="35" y="2"/>
                    <a:pt x="32" y="4"/>
                  </a:cubicBezTo>
                  <a:cubicBezTo>
                    <a:pt x="26" y="4"/>
                    <a:pt x="20" y="6"/>
                    <a:pt x="16" y="10"/>
                  </a:cubicBezTo>
                  <a:cubicBezTo>
                    <a:pt x="6" y="10"/>
                    <a:pt x="0" y="23"/>
                    <a:pt x="7" y="31"/>
                  </a:cubicBezTo>
                  <a:cubicBezTo>
                    <a:pt x="8" y="34"/>
                    <a:pt x="9" y="37"/>
                    <a:pt x="13" y="38"/>
                  </a:cubicBezTo>
                  <a:cubicBezTo>
                    <a:pt x="15" y="37"/>
                    <a:pt x="16" y="36"/>
                    <a:pt x="18" y="37"/>
                  </a:cubicBezTo>
                  <a:cubicBezTo>
                    <a:pt x="20" y="37"/>
                    <a:pt x="22" y="41"/>
                    <a:pt x="23" y="43"/>
                  </a:cubicBezTo>
                  <a:cubicBezTo>
                    <a:pt x="24" y="45"/>
                    <a:pt x="25" y="47"/>
                    <a:pt x="27" y="48"/>
                  </a:cubicBezTo>
                  <a:cubicBezTo>
                    <a:pt x="27" y="48"/>
                    <a:pt x="27" y="49"/>
                    <a:pt x="28" y="49"/>
                  </a:cubicBezTo>
                  <a:cubicBezTo>
                    <a:pt x="28" y="49"/>
                    <a:pt x="29" y="50"/>
                    <a:pt x="30" y="51"/>
                  </a:cubicBezTo>
                  <a:cubicBezTo>
                    <a:pt x="32" y="52"/>
                    <a:pt x="34" y="53"/>
                    <a:pt x="36" y="54"/>
                  </a:cubicBezTo>
                  <a:cubicBezTo>
                    <a:pt x="37" y="55"/>
                    <a:pt x="39" y="55"/>
                    <a:pt x="40" y="56"/>
                  </a:cubicBezTo>
                  <a:cubicBezTo>
                    <a:pt x="40" y="56"/>
                    <a:pt x="40" y="56"/>
                    <a:pt x="40" y="56"/>
                  </a:cubicBezTo>
                  <a:cubicBezTo>
                    <a:pt x="40" y="56"/>
                    <a:pt x="41" y="56"/>
                    <a:pt x="41" y="56"/>
                  </a:cubicBezTo>
                  <a:cubicBezTo>
                    <a:pt x="41" y="56"/>
                    <a:pt x="41" y="56"/>
                    <a:pt x="41" y="56"/>
                  </a:cubicBezTo>
                  <a:cubicBezTo>
                    <a:pt x="42" y="59"/>
                    <a:pt x="42" y="62"/>
                    <a:pt x="42" y="65"/>
                  </a:cubicBezTo>
                  <a:cubicBezTo>
                    <a:pt x="42" y="68"/>
                    <a:pt x="42" y="71"/>
                    <a:pt x="41" y="74"/>
                  </a:cubicBezTo>
                  <a:cubicBezTo>
                    <a:pt x="40" y="77"/>
                    <a:pt x="37" y="78"/>
                    <a:pt x="34" y="78"/>
                  </a:cubicBezTo>
                  <a:cubicBezTo>
                    <a:pt x="32" y="78"/>
                    <a:pt x="29" y="77"/>
                    <a:pt x="28" y="78"/>
                  </a:cubicBezTo>
                  <a:cubicBezTo>
                    <a:pt x="34" y="87"/>
                    <a:pt x="34" y="87"/>
                    <a:pt x="34" y="87"/>
                  </a:cubicBezTo>
                  <a:cubicBezTo>
                    <a:pt x="37" y="90"/>
                    <a:pt x="41" y="92"/>
                    <a:pt x="45" y="91"/>
                  </a:cubicBezTo>
                  <a:cubicBezTo>
                    <a:pt x="48" y="90"/>
                    <a:pt x="49" y="88"/>
                    <a:pt x="51" y="88"/>
                  </a:cubicBezTo>
                  <a:cubicBezTo>
                    <a:pt x="53" y="88"/>
                    <a:pt x="55" y="88"/>
                    <a:pt x="57" y="90"/>
                  </a:cubicBezTo>
                  <a:cubicBezTo>
                    <a:pt x="57" y="90"/>
                    <a:pt x="57" y="90"/>
                    <a:pt x="57" y="90"/>
                  </a:cubicBezTo>
                  <a:cubicBezTo>
                    <a:pt x="57" y="90"/>
                    <a:pt x="57" y="90"/>
                    <a:pt x="58" y="90"/>
                  </a:cubicBezTo>
                  <a:cubicBezTo>
                    <a:pt x="64" y="83"/>
                    <a:pt x="65" y="60"/>
                    <a:pt x="57" y="55"/>
                  </a:cubicBezTo>
                  <a:cubicBezTo>
                    <a:pt x="58" y="55"/>
                    <a:pt x="58" y="55"/>
                    <a:pt x="58" y="55"/>
                  </a:cubicBezTo>
                  <a:cubicBezTo>
                    <a:pt x="59" y="56"/>
                    <a:pt x="60" y="56"/>
                    <a:pt x="60" y="56"/>
                  </a:cubicBezTo>
                  <a:cubicBezTo>
                    <a:pt x="64" y="57"/>
                    <a:pt x="68" y="57"/>
                    <a:pt x="71" y="58"/>
                  </a:cubicBezTo>
                  <a:cubicBezTo>
                    <a:pt x="73" y="58"/>
                    <a:pt x="74" y="58"/>
                    <a:pt x="76" y="58"/>
                  </a:cubicBezTo>
                  <a:cubicBezTo>
                    <a:pt x="82" y="61"/>
                    <a:pt x="90" y="57"/>
                    <a:pt x="92" y="51"/>
                  </a:cubicBezTo>
                  <a:cubicBezTo>
                    <a:pt x="95" y="45"/>
                    <a:pt x="91" y="38"/>
                    <a:pt x="85" y="36"/>
                  </a:cubicBezTo>
                  <a:cubicBezTo>
                    <a:pt x="85" y="35"/>
                    <a:pt x="90" y="37"/>
                    <a:pt x="85" y="36"/>
                  </a:cubicBezTo>
                  <a:close/>
                  <a:moveTo>
                    <a:pt x="50" y="58"/>
                  </a:moveTo>
                  <a:cubicBezTo>
                    <a:pt x="48" y="58"/>
                    <a:pt x="45" y="56"/>
                    <a:pt x="44" y="54"/>
                  </a:cubicBezTo>
                  <a:cubicBezTo>
                    <a:pt x="43" y="52"/>
                    <a:pt x="44" y="50"/>
                    <a:pt x="44" y="48"/>
                  </a:cubicBezTo>
                  <a:cubicBezTo>
                    <a:pt x="44" y="47"/>
                    <a:pt x="44" y="46"/>
                    <a:pt x="44" y="45"/>
                  </a:cubicBezTo>
                  <a:cubicBezTo>
                    <a:pt x="44" y="45"/>
                    <a:pt x="45" y="44"/>
                    <a:pt x="45" y="44"/>
                  </a:cubicBezTo>
                  <a:cubicBezTo>
                    <a:pt x="45" y="44"/>
                    <a:pt x="45" y="44"/>
                    <a:pt x="45" y="43"/>
                  </a:cubicBezTo>
                  <a:cubicBezTo>
                    <a:pt x="45" y="43"/>
                    <a:pt x="46" y="42"/>
                    <a:pt x="46" y="42"/>
                  </a:cubicBezTo>
                  <a:cubicBezTo>
                    <a:pt x="46" y="42"/>
                    <a:pt x="46" y="42"/>
                    <a:pt x="46" y="42"/>
                  </a:cubicBezTo>
                  <a:cubicBezTo>
                    <a:pt x="46" y="42"/>
                    <a:pt x="47" y="41"/>
                    <a:pt x="47" y="41"/>
                  </a:cubicBezTo>
                  <a:cubicBezTo>
                    <a:pt x="47" y="41"/>
                    <a:pt x="47" y="41"/>
                    <a:pt x="47" y="41"/>
                  </a:cubicBezTo>
                  <a:cubicBezTo>
                    <a:pt x="48" y="41"/>
                    <a:pt x="48" y="41"/>
                    <a:pt x="48" y="41"/>
                  </a:cubicBezTo>
                  <a:cubicBezTo>
                    <a:pt x="48" y="41"/>
                    <a:pt x="48" y="41"/>
                    <a:pt x="48" y="41"/>
                  </a:cubicBezTo>
                  <a:cubicBezTo>
                    <a:pt x="48" y="41"/>
                    <a:pt x="49" y="41"/>
                    <a:pt x="49" y="41"/>
                  </a:cubicBezTo>
                  <a:cubicBezTo>
                    <a:pt x="49" y="41"/>
                    <a:pt x="49" y="41"/>
                    <a:pt x="49" y="41"/>
                  </a:cubicBezTo>
                  <a:cubicBezTo>
                    <a:pt x="50" y="41"/>
                    <a:pt x="50" y="42"/>
                    <a:pt x="50" y="42"/>
                  </a:cubicBezTo>
                  <a:cubicBezTo>
                    <a:pt x="51" y="42"/>
                    <a:pt x="51" y="42"/>
                    <a:pt x="51" y="42"/>
                  </a:cubicBezTo>
                  <a:cubicBezTo>
                    <a:pt x="53" y="45"/>
                    <a:pt x="54" y="49"/>
                    <a:pt x="55" y="53"/>
                  </a:cubicBezTo>
                  <a:cubicBezTo>
                    <a:pt x="55" y="53"/>
                    <a:pt x="55" y="53"/>
                    <a:pt x="55" y="53"/>
                  </a:cubicBezTo>
                  <a:cubicBezTo>
                    <a:pt x="55" y="53"/>
                    <a:pt x="55" y="53"/>
                    <a:pt x="55" y="53"/>
                  </a:cubicBezTo>
                  <a:cubicBezTo>
                    <a:pt x="55" y="54"/>
                    <a:pt x="52" y="58"/>
                    <a:pt x="50" y="58"/>
                  </a:cubicBezTo>
                  <a:cubicBezTo>
                    <a:pt x="49" y="58"/>
                    <a:pt x="52" y="58"/>
                    <a:pt x="50" y="58"/>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0" name="Freeform 439"/>
            <p:cNvSpPr>
              <a:spLocks/>
            </p:cNvSpPr>
            <p:nvPr/>
          </p:nvSpPr>
          <p:spPr bwMode="auto">
            <a:xfrm>
              <a:off x="11341100" y="4767263"/>
              <a:ext cx="136525" cy="125413"/>
            </a:xfrm>
            <a:custGeom>
              <a:avLst/>
              <a:gdLst>
                <a:gd name="T0" fmla="*/ 36 w 36"/>
                <a:gd name="T1" fmla="*/ 3 h 33"/>
                <a:gd name="T2" fmla="*/ 32 w 36"/>
                <a:gd name="T3" fmla="*/ 0 h 33"/>
                <a:gd name="T4" fmla="*/ 0 w 36"/>
                <a:gd name="T5" fmla="*/ 23 h 33"/>
                <a:gd name="T6" fmla="*/ 2 w 36"/>
                <a:gd name="T7" fmla="*/ 33 h 33"/>
                <a:gd name="T8" fmla="*/ 36 w 36"/>
                <a:gd name="T9" fmla="*/ 3 h 33"/>
              </a:gdLst>
              <a:ahLst/>
              <a:cxnLst>
                <a:cxn ang="0">
                  <a:pos x="T0" y="T1"/>
                </a:cxn>
                <a:cxn ang="0">
                  <a:pos x="T2" y="T3"/>
                </a:cxn>
                <a:cxn ang="0">
                  <a:pos x="T4" y="T5"/>
                </a:cxn>
                <a:cxn ang="0">
                  <a:pos x="T6" y="T7"/>
                </a:cxn>
                <a:cxn ang="0">
                  <a:pos x="T8" y="T9"/>
                </a:cxn>
              </a:cxnLst>
              <a:rect l="0" t="0" r="r" b="b"/>
              <a:pathLst>
                <a:path w="36" h="33">
                  <a:moveTo>
                    <a:pt x="36" y="3"/>
                  </a:moveTo>
                  <a:cubicBezTo>
                    <a:pt x="32" y="0"/>
                    <a:pt x="32" y="0"/>
                    <a:pt x="32" y="0"/>
                  </a:cubicBezTo>
                  <a:cubicBezTo>
                    <a:pt x="0" y="23"/>
                    <a:pt x="0" y="23"/>
                    <a:pt x="0" y="23"/>
                  </a:cubicBezTo>
                  <a:cubicBezTo>
                    <a:pt x="0" y="26"/>
                    <a:pt x="2" y="33"/>
                    <a:pt x="2" y="33"/>
                  </a:cubicBezTo>
                  <a:lnTo>
                    <a:pt x="36" y="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1" name="Freeform 440"/>
            <p:cNvSpPr>
              <a:spLocks noEditPoints="1"/>
            </p:cNvSpPr>
            <p:nvPr/>
          </p:nvSpPr>
          <p:spPr bwMode="auto">
            <a:xfrm>
              <a:off x="10477500" y="5437188"/>
              <a:ext cx="509588" cy="895350"/>
            </a:xfrm>
            <a:custGeom>
              <a:avLst/>
              <a:gdLst>
                <a:gd name="T0" fmla="*/ 321 w 321"/>
                <a:gd name="T1" fmla="*/ 564 h 564"/>
                <a:gd name="T2" fmla="*/ 0 w 321"/>
                <a:gd name="T3" fmla="*/ 564 h 564"/>
                <a:gd name="T4" fmla="*/ 0 w 321"/>
                <a:gd name="T5" fmla="*/ 0 h 564"/>
                <a:gd name="T6" fmla="*/ 321 w 321"/>
                <a:gd name="T7" fmla="*/ 0 h 564"/>
                <a:gd name="T8" fmla="*/ 321 w 321"/>
                <a:gd name="T9" fmla="*/ 564 h 564"/>
                <a:gd name="T10" fmla="*/ 12 w 321"/>
                <a:gd name="T11" fmla="*/ 552 h 564"/>
                <a:gd name="T12" fmla="*/ 309 w 321"/>
                <a:gd name="T13" fmla="*/ 552 h 564"/>
                <a:gd name="T14" fmla="*/ 309 w 321"/>
                <a:gd name="T15" fmla="*/ 12 h 564"/>
                <a:gd name="T16" fmla="*/ 12 w 321"/>
                <a:gd name="T17" fmla="*/ 12 h 564"/>
                <a:gd name="T18" fmla="*/ 12 w 321"/>
                <a:gd name="T19"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564">
                  <a:moveTo>
                    <a:pt x="321" y="564"/>
                  </a:moveTo>
                  <a:lnTo>
                    <a:pt x="0" y="564"/>
                  </a:lnTo>
                  <a:lnTo>
                    <a:pt x="0" y="0"/>
                  </a:lnTo>
                  <a:lnTo>
                    <a:pt x="321" y="0"/>
                  </a:lnTo>
                  <a:lnTo>
                    <a:pt x="321" y="564"/>
                  </a:lnTo>
                  <a:close/>
                  <a:moveTo>
                    <a:pt x="12" y="552"/>
                  </a:moveTo>
                  <a:lnTo>
                    <a:pt x="309" y="552"/>
                  </a:lnTo>
                  <a:lnTo>
                    <a:pt x="309" y="12"/>
                  </a:lnTo>
                  <a:lnTo>
                    <a:pt x="12" y="12"/>
                  </a:lnTo>
                  <a:lnTo>
                    <a:pt x="12" y="552"/>
                  </a:lnTo>
                  <a:close/>
                </a:path>
              </a:pathLst>
            </a:custGeom>
            <a:solidFill>
              <a:srgbClr val="2D3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2" name="Rectangle 441"/>
            <p:cNvSpPr>
              <a:spLocks noChangeArrowheads="1"/>
            </p:cNvSpPr>
            <p:nvPr/>
          </p:nvSpPr>
          <p:spPr bwMode="auto">
            <a:xfrm>
              <a:off x="10369550" y="5407025"/>
              <a:ext cx="723900" cy="49213"/>
            </a:xfrm>
            <a:prstGeom prst="rect">
              <a:avLst/>
            </a:prstGeom>
            <a:solidFill>
              <a:srgbClr val="486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3" name="Freeform 442"/>
            <p:cNvSpPr>
              <a:spLocks/>
            </p:cNvSpPr>
            <p:nvPr/>
          </p:nvSpPr>
          <p:spPr bwMode="auto">
            <a:xfrm>
              <a:off x="10488613" y="5022850"/>
              <a:ext cx="128588" cy="384175"/>
            </a:xfrm>
            <a:custGeom>
              <a:avLst/>
              <a:gdLst>
                <a:gd name="T0" fmla="*/ 31 w 34"/>
                <a:gd name="T1" fmla="*/ 101 h 101"/>
                <a:gd name="T2" fmla="*/ 11 w 34"/>
                <a:gd name="T3" fmla="*/ 101 h 101"/>
                <a:gd name="T4" fmla="*/ 0 w 34"/>
                <a:gd name="T5" fmla="*/ 90 h 101"/>
                <a:gd name="T6" fmla="*/ 0 w 34"/>
                <a:gd name="T7" fmla="*/ 8 h 101"/>
                <a:gd name="T8" fmla="*/ 7 w 34"/>
                <a:gd name="T9" fmla="*/ 0 h 101"/>
                <a:gd name="T10" fmla="*/ 8 w 34"/>
                <a:gd name="T11" fmla="*/ 0 h 101"/>
                <a:gd name="T12" fmla="*/ 11 w 34"/>
                <a:gd name="T13" fmla="*/ 2 h 101"/>
                <a:gd name="T14" fmla="*/ 9 w 34"/>
                <a:gd name="T15" fmla="*/ 4 h 101"/>
                <a:gd name="T16" fmla="*/ 8 w 34"/>
                <a:gd name="T17" fmla="*/ 5 h 101"/>
                <a:gd name="T18" fmla="*/ 4 w 34"/>
                <a:gd name="T19" fmla="*/ 8 h 101"/>
                <a:gd name="T20" fmla="*/ 4 w 34"/>
                <a:gd name="T21" fmla="*/ 90 h 101"/>
                <a:gd name="T22" fmla="*/ 11 w 34"/>
                <a:gd name="T23" fmla="*/ 97 h 101"/>
                <a:gd name="T24" fmla="*/ 31 w 34"/>
                <a:gd name="T25" fmla="*/ 97 h 101"/>
                <a:gd name="T26" fmla="*/ 34 w 34"/>
                <a:gd name="T27" fmla="*/ 99 h 101"/>
                <a:gd name="T28" fmla="*/ 31 w 34"/>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1">
                  <a:moveTo>
                    <a:pt x="31" y="101"/>
                  </a:moveTo>
                  <a:cubicBezTo>
                    <a:pt x="11" y="101"/>
                    <a:pt x="11" y="101"/>
                    <a:pt x="11" y="101"/>
                  </a:cubicBezTo>
                  <a:cubicBezTo>
                    <a:pt x="5" y="101"/>
                    <a:pt x="0" y="96"/>
                    <a:pt x="0" y="90"/>
                  </a:cubicBezTo>
                  <a:cubicBezTo>
                    <a:pt x="0" y="8"/>
                    <a:pt x="0" y="8"/>
                    <a:pt x="0" y="8"/>
                  </a:cubicBezTo>
                  <a:cubicBezTo>
                    <a:pt x="0" y="4"/>
                    <a:pt x="3" y="0"/>
                    <a:pt x="7" y="0"/>
                  </a:cubicBezTo>
                  <a:cubicBezTo>
                    <a:pt x="8" y="0"/>
                    <a:pt x="8" y="0"/>
                    <a:pt x="8" y="0"/>
                  </a:cubicBezTo>
                  <a:cubicBezTo>
                    <a:pt x="10" y="0"/>
                    <a:pt x="11" y="1"/>
                    <a:pt x="11" y="2"/>
                  </a:cubicBezTo>
                  <a:cubicBezTo>
                    <a:pt x="11" y="3"/>
                    <a:pt x="10" y="4"/>
                    <a:pt x="9" y="4"/>
                  </a:cubicBezTo>
                  <a:cubicBezTo>
                    <a:pt x="8" y="5"/>
                    <a:pt x="8" y="5"/>
                    <a:pt x="8" y="5"/>
                  </a:cubicBezTo>
                  <a:cubicBezTo>
                    <a:pt x="6" y="5"/>
                    <a:pt x="4" y="6"/>
                    <a:pt x="4" y="8"/>
                  </a:cubicBezTo>
                  <a:cubicBezTo>
                    <a:pt x="4" y="90"/>
                    <a:pt x="4" y="90"/>
                    <a:pt x="4" y="90"/>
                  </a:cubicBezTo>
                  <a:cubicBezTo>
                    <a:pt x="4" y="94"/>
                    <a:pt x="7" y="97"/>
                    <a:pt x="11" y="97"/>
                  </a:cubicBezTo>
                  <a:cubicBezTo>
                    <a:pt x="31" y="97"/>
                    <a:pt x="31" y="97"/>
                    <a:pt x="31" y="97"/>
                  </a:cubicBezTo>
                  <a:cubicBezTo>
                    <a:pt x="33" y="97"/>
                    <a:pt x="34" y="98"/>
                    <a:pt x="34" y="99"/>
                  </a:cubicBezTo>
                  <a:cubicBezTo>
                    <a:pt x="34" y="100"/>
                    <a:pt x="33" y="101"/>
                    <a:pt x="31" y="101"/>
                  </a:cubicBezTo>
                  <a:close/>
                </a:path>
              </a:pathLst>
            </a:custGeom>
            <a:solidFill>
              <a:srgbClr val="314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4" name="Freeform 443"/>
            <p:cNvSpPr>
              <a:spLocks/>
            </p:cNvSpPr>
            <p:nvPr/>
          </p:nvSpPr>
          <p:spPr bwMode="auto">
            <a:xfrm>
              <a:off x="10496550" y="4725988"/>
              <a:ext cx="98425" cy="608013"/>
            </a:xfrm>
            <a:custGeom>
              <a:avLst/>
              <a:gdLst>
                <a:gd name="T0" fmla="*/ 20 w 26"/>
                <a:gd name="T1" fmla="*/ 159 h 160"/>
                <a:gd name="T2" fmla="*/ 13 w 26"/>
                <a:gd name="T3" fmla="*/ 153 h 160"/>
                <a:gd name="T4" fmla="*/ 0 w 26"/>
                <a:gd name="T5" fmla="*/ 8 h 160"/>
                <a:gd name="T6" fmla="*/ 6 w 26"/>
                <a:gd name="T7" fmla="*/ 1 h 160"/>
                <a:gd name="T8" fmla="*/ 13 w 26"/>
                <a:gd name="T9" fmla="*/ 7 h 160"/>
                <a:gd name="T10" fmla="*/ 26 w 26"/>
                <a:gd name="T11" fmla="*/ 152 h 160"/>
                <a:gd name="T12" fmla="*/ 20 w 26"/>
                <a:gd name="T13" fmla="*/ 159 h 160"/>
              </a:gdLst>
              <a:ahLst/>
              <a:cxnLst>
                <a:cxn ang="0">
                  <a:pos x="T0" y="T1"/>
                </a:cxn>
                <a:cxn ang="0">
                  <a:pos x="T2" y="T3"/>
                </a:cxn>
                <a:cxn ang="0">
                  <a:pos x="T4" y="T5"/>
                </a:cxn>
                <a:cxn ang="0">
                  <a:pos x="T6" y="T7"/>
                </a:cxn>
                <a:cxn ang="0">
                  <a:pos x="T8" y="T9"/>
                </a:cxn>
                <a:cxn ang="0">
                  <a:pos x="T10" y="T11"/>
                </a:cxn>
                <a:cxn ang="0">
                  <a:pos x="T12" y="T13"/>
                </a:cxn>
              </a:cxnLst>
              <a:rect l="0" t="0" r="r" b="b"/>
              <a:pathLst>
                <a:path w="26" h="160">
                  <a:moveTo>
                    <a:pt x="20" y="159"/>
                  </a:moveTo>
                  <a:cubicBezTo>
                    <a:pt x="16" y="160"/>
                    <a:pt x="13" y="157"/>
                    <a:pt x="13" y="153"/>
                  </a:cubicBezTo>
                  <a:cubicBezTo>
                    <a:pt x="0" y="8"/>
                    <a:pt x="0" y="8"/>
                    <a:pt x="0" y="8"/>
                  </a:cubicBezTo>
                  <a:cubicBezTo>
                    <a:pt x="0" y="4"/>
                    <a:pt x="2" y="1"/>
                    <a:pt x="6" y="1"/>
                  </a:cubicBezTo>
                  <a:cubicBezTo>
                    <a:pt x="10" y="0"/>
                    <a:pt x="13" y="3"/>
                    <a:pt x="13" y="7"/>
                  </a:cubicBezTo>
                  <a:cubicBezTo>
                    <a:pt x="26" y="152"/>
                    <a:pt x="26" y="152"/>
                    <a:pt x="26" y="152"/>
                  </a:cubicBezTo>
                  <a:cubicBezTo>
                    <a:pt x="26" y="156"/>
                    <a:pt x="24" y="159"/>
                    <a:pt x="20" y="159"/>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5" name="Freeform 444"/>
            <p:cNvSpPr>
              <a:spLocks/>
            </p:cNvSpPr>
            <p:nvPr/>
          </p:nvSpPr>
          <p:spPr bwMode="auto">
            <a:xfrm>
              <a:off x="10995025" y="4783138"/>
              <a:ext cx="642938" cy="955675"/>
            </a:xfrm>
            <a:custGeom>
              <a:avLst/>
              <a:gdLst>
                <a:gd name="T0" fmla="*/ 167 w 169"/>
                <a:gd name="T1" fmla="*/ 5 h 251"/>
                <a:gd name="T2" fmla="*/ 162 w 169"/>
                <a:gd name="T3" fmla="*/ 1 h 251"/>
                <a:gd name="T4" fmla="*/ 157 w 169"/>
                <a:gd name="T5" fmla="*/ 6 h 251"/>
                <a:gd name="T6" fmla="*/ 154 w 169"/>
                <a:gd name="T7" fmla="*/ 95 h 251"/>
                <a:gd name="T8" fmla="*/ 130 w 169"/>
                <a:gd name="T9" fmla="*/ 176 h 251"/>
                <a:gd name="T10" fmla="*/ 122 w 169"/>
                <a:gd name="T11" fmla="*/ 232 h 251"/>
                <a:gd name="T12" fmla="*/ 9 w 169"/>
                <a:gd name="T13" fmla="*/ 232 h 251"/>
                <a:gd name="T14" fmla="*/ 0 w 169"/>
                <a:gd name="T15" fmla="*/ 241 h 251"/>
                <a:gd name="T16" fmla="*/ 9 w 169"/>
                <a:gd name="T17" fmla="*/ 251 h 251"/>
                <a:gd name="T18" fmla="*/ 124 w 169"/>
                <a:gd name="T19" fmla="*/ 251 h 251"/>
                <a:gd name="T20" fmla="*/ 133 w 169"/>
                <a:gd name="T21" fmla="*/ 241 h 251"/>
                <a:gd name="T22" fmla="*/ 132 w 169"/>
                <a:gd name="T23" fmla="*/ 237 h 251"/>
                <a:gd name="T24" fmla="*/ 139 w 169"/>
                <a:gd name="T25" fmla="*/ 180 h 251"/>
                <a:gd name="T26" fmla="*/ 163 w 169"/>
                <a:gd name="T27" fmla="*/ 96 h 251"/>
                <a:gd name="T28" fmla="*/ 167 w 169"/>
                <a:gd name="T29"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251">
                  <a:moveTo>
                    <a:pt x="167" y="5"/>
                  </a:moveTo>
                  <a:cubicBezTo>
                    <a:pt x="166" y="2"/>
                    <a:pt x="164" y="0"/>
                    <a:pt x="162" y="1"/>
                  </a:cubicBezTo>
                  <a:cubicBezTo>
                    <a:pt x="159" y="1"/>
                    <a:pt x="157" y="3"/>
                    <a:pt x="157" y="6"/>
                  </a:cubicBezTo>
                  <a:cubicBezTo>
                    <a:pt x="157" y="6"/>
                    <a:pt x="160" y="51"/>
                    <a:pt x="154" y="95"/>
                  </a:cubicBezTo>
                  <a:cubicBezTo>
                    <a:pt x="148" y="132"/>
                    <a:pt x="141" y="153"/>
                    <a:pt x="130" y="176"/>
                  </a:cubicBezTo>
                  <a:cubicBezTo>
                    <a:pt x="120" y="198"/>
                    <a:pt x="120" y="219"/>
                    <a:pt x="122" y="232"/>
                  </a:cubicBezTo>
                  <a:cubicBezTo>
                    <a:pt x="9" y="232"/>
                    <a:pt x="9" y="232"/>
                    <a:pt x="9" y="232"/>
                  </a:cubicBezTo>
                  <a:cubicBezTo>
                    <a:pt x="4" y="232"/>
                    <a:pt x="0" y="236"/>
                    <a:pt x="0" y="241"/>
                  </a:cubicBezTo>
                  <a:cubicBezTo>
                    <a:pt x="0" y="246"/>
                    <a:pt x="4" y="251"/>
                    <a:pt x="9" y="251"/>
                  </a:cubicBezTo>
                  <a:cubicBezTo>
                    <a:pt x="124" y="251"/>
                    <a:pt x="124" y="251"/>
                    <a:pt x="124" y="251"/>
                  </a:cubicBezTo>
                  <a:cubicBezTo>
                    <a:pt x="129" y="251"/>
                    <a:pt x="133" y="246"/>
                    <a:pt x="133" y="241"/>
                  </a:cubicBezTo>
                  <a:cubicBezTo>
                    <a:pt x="133" y="240"/>
                    <a:pt x="133" y="239"/>
                    <a:pt x="132" y="237"/>
                  </a:cubicBezTo>
                  <a:cubicBezTo>
                    <a:pt x="131" y="229"/>
                    <a:pt x="127" y="205"/>
                    <a:pt x="139" y="180"/>
                  </a:cubicBezTo>
                  <a:cubicBezTo>
                    <a:pt x="150" y="156"/>
                    <a:pt x="157" y="135"/>
                    <a:pt x="163" y="96"/>
                  </a:cubicBezTo>
                  <a:cubicBezTo>
                    <a:pt x="169" y="52"/>
                    <a:pt x="167" y="6"/>
                    <a:pt x="167" y="5"/>
                  </a:cubicBezTo>
                  <a:close/>
                </a:path>
              </a:pathLst>
            </a:custGeom>
            <a:solidFill>
              <a:srgbClr val="2D3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6" name="Rectangle 445"/>
            <p:cNvSpPr>
              <a:spLocks noChangeArrowheads="1"/>
            </p:cNvSpPr>
            <p:nvPr/>
          </p:nvSpPr>
          <p:spPr bwMode="auto">
            <a:xfrm>
              <a:off x="11218863" y="5734050"/>
              <a:ext cx="53975" cy="301625"/>
            </a:xfrm>
            <a:prstGeom prst="rect">
              <a:avLst/>
            </a:prstGeom>
            <a:solidFill>
              <a:srgbClr val="2D3D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7" name="Freeform 446"/>
            <p:cNvSpPr>
              <a:spLocks/>
            </p:cNvSpPr>
            <p:nvPr/>
          </p:nvSpPr>
          <p:spPr bwMode="auto">
            <a:xfrm>
              <a:off x="11071225" y="6035675"/>
              <a:ext cx="352425" cy="266700"/>
            </a:xfrm>
            <a:custGeom>
              <a:avLst/>
              <a:gdLst>
                <a:gd name="T0" fmla="*/ 93 w 93"/>
                <a:gd name="T1" fmla="*/ 66 h 70"/>
                <a:gd name="T2" fmla="*/ 50 w 93"/>
                <a:gd name="T3" fmla="*/ 40 h 70"/>
                <a:gd name="T4" fmla="*/ 50 w 93"/>
                <a:gd name="T5" fmla="*/ 0 h 70"/>
                <a:gd name="T6" fmla="*/ 43 w 93"/>
                <a:gd name="T7" fmla="*/ 0 h 70"/>
                <a:gd name="T8" fmla="*/ 43 w 93"/>
                <a:gd name="T9" fmla="*/ 40 h 70"/>
                <a:gd name="T10" fmla="*/ 0 w 93"/>
                <a:gd name="T11" fmla="*/ 66 h 70"/>
                <a:gd name="T12" fmla="*/ 1 w 93"/>
                <a:gd name="T13" fmla="*/ 69 h 70"/>
                <a:gd name="T14" fmla="*/ 2 w 93"/>
                <a:gd name="T15" fmla="*/ 69 h 70"/>
                <a:gd name="T16" fmla="*/ 4 w 93"/>
                <a:gd name="T17" fmla="*/ 68 h 70"/>
                <a:gd name="T18" fmla="*/ 44 w 93"/>
                <a:gd name="T19" fmla="*/ 44 h 70"/>
                <a:gd name="T20" fmla="*/ 44 w 93"/>
                <a:gd name="T21" fmla="*/ 67 h 70"/>
                <a:gd name="T22" fmla="*/ 46 w 93"/>
                <a:gd name="T23" fmla="*/ 69 h 70"/>
                <a:gd name="T24" fmla="*/ 49 w 93"/>
                <a:gd name="T25" fmla="*/ 67 h 70"/>
                <a:gd name="T26" fmla="*/ 49 w 93"/>
                <a:gd name="T27" fmla="*/ 44 h 70"/>
                <a:gd name="T28" fmla="*/ 89 w 93"/>
                <a:gd name="T29" fmla="*/ 68 h 70"/>
                <a:gd name="T30" fmla="*/ 92 w 93"/>
                <a:gd name="T31" fmla="*/ 69 h 70"/>
                <a:gd name="T32" fmla="*/ 93 w 93"/>
                <a:gd name="T3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70">
                  <a:moveTo>
                    <a:pt x="93" y="66"/>
                  </a:moveTo>
                  <a:cubicBezTo>
                    <a:pt x="84" y="51"/>
                    <a:pt x="67" y="41"/>
                    <a:pt x="50" y="40"/>
                  </a:cubicBezTo>
                  <a:cubicBezTo>
                    <a:pt x="50" y="0"/>
                    <a:pt x="50" y="0"/>
                    <a:pt x="50" y="0"/>
                  </a:cubicBezTo>
                  <a:cubicBezTo>
                    <a:pt x="43" y="0"/>
                    <a:pt x="43" y="0"/>
                    <a:pt x="43" y="0"/>
                  </a:cubicBezTo>
                  <a:cubicBezTo>
                    <a:pt x="43" y="40"/>
                    <a:pt x="43" y="40"/>
                    <a:pt x="43" y="40"/>
                  </a:cubicBezTo>
                  <a:cubicBezTo>
                    <a:pt x="25" y="41"/>
                    <a:pt x="9" y="51"/>
                    <a:pt x="0" y="66"/>
                  </a:cubicBezTo>
                  <a:cubicBezTo>
                    <a:pt x="0" y="67"/>
                    <a:pt x="0" y="68"/>
                    <a:pt x="1" y="69"/>
                  </a:cubicBezTo>
                  <a:cubicBezTo>
                    <a:pt x="1" y="69"/>
                    <a:pt x="2" y="69"/>
                    <a:pt x="2" y="69"/>
                  </a:cubicBezTo>
                  <a:cubicBezTo>
                    <a:pt x="3" y="69"/>
                    <a:pt x="4" y="69"/>
                    <a:pt x="4" y="68"/>
                  </a:cubicBezTo>
                  <a:cubicBezTo>
                    <a:pt x="13" y="54"/>
                    <a:pt x="28" y="45"/>
                    <a:pt x="44" y="44"/>
                  </a:cubicBezTo>
                  <a:cubicBezTo>
                    <a:pt x="44" y="67"/>
                    <a:pt x="44" y="67"/>
                    <a:pt x="44" y="67"/>
                  </a:cubicBezTo>
                  <a:cubicBezTo>
                    <a:pt x="44" y="68"/>
                    <a:pt x="45" y="69"/>
                    <a:pt x="46" y="69"/>
                  </a:cubicBezTo>
                  <a:cubicBezTo>
                    <a:pt x="48" y="69"/>
                    <a:pt x="49" y="68"/>
                    <a:pt x="49" y="67"/>
                  </a:cubicBezTo>
                  <a:cubicBezTo>
                    <a:pt x="49" y="44"/>
                    <a:pt x="49" y="44"/>
                    <a:pt x="49" y="44"/>
                  </a:cubicBezTo>
                  <a:cubicBezTo>
                    <a:pt x="65" y="45"/>
                    <a:pt x="80" y="54"/>
                    <a:pt x="89" y="68"/>
                  </a:cubicBezTo>
                  <a:cubicBezTo>
                    <a:pt x="89" y="69"/>
                    <a:pt x="91" y="70"/>
                    <a:pt x="92" y="69"/>
                  </a:cubicBezTo>
                  <a:cubicBezTo>
                    <a:pt x="93" y="68"/>
                    <a:pt x="93" y="67"/>
                    <a:pt x="93" y="66"/>
                  </a:cubicBezTo>
                  <a:close/>
                </a:path>
              </a:pathLst>
            </a:custGeom>
            <a:solidFill>
              <a:srgbClr val="465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8" name="Oval 447"/>
            <p:cNvSpPr>
              <a:spLocks noChangeArrowheads="1"/>
            </p:cNvSpPr>
            <p:nvPr/>
          </p:nvSpPr>
          <p:spPr bwMode="auto">
            <a:xfrm>
              <a:off x="11215688" y="6259513"/>
              <a:ext cx="63500" cy="65088"/>
            </a:xfrm>
            <a:prstGeom prst="ellipse">
              <a:avLst/>
            </a:prstGeom>
            <a:solidFill>
              <a:srgbClr val="2D3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9" name="Oval 448"/>
            <p:cNvSpPr>
              <a:spLocks noChangeArrowheads="1"/>
            </p:cNvSpPr>
            <p:nvPr/>
          </p:nvSpPr>
          <p:spPr bwMode="auto">
            <a:xfrm>
              <a:off x="11382375" y="6259513"/>
              <a:ext cx="65088" cy="65088"/>
            </a:xfrm>
            <a:prstGeom prst="ellipse">
              <a:avLst/>
            </a:prstGeom>
            <a:solidFill>
              <a:srgbClr val="2D3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0" name="Oval 449"/>
            <p:cNvSpPr>
              <a:spLocks noChangeArrowheads="1"/>
            </p:cNvSpPr>
            <p:nvPr/>
          </p:nvSpPr>
          <p:spPr bwMode="auto">
            <a:xfrm>
              <a:off x="11047413" y="6259513"/>
              <a:ext cx="65088" cy="65088"/>
            </a:xfrm>
            <a:prstGeom prst="ellipse">
              <a:avLst/>
            </a:prstGeom>
            <a:solidFill>
              <a:srgbClr val="2D3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87" name="Pencil"/>
          <p:cNvGrpSpPr/>
          <p:nvPr/>
        </p:nvGrpSpPr>
        <p:grpSpPr>
          <a:xfrm>
            <a:off x="5225329" y="4271639"/>
            <a:ext cx="1156097" cy="89297"/>
            <a:chOff x="6902450" y="6240463"/>
            <a:chExt cx="1541463" cy="119063"/>
          </a:xfrm>
        </p:grpSpPr>
        <p:sp>
          <p:nvSpPr>
            <p:cNvPr id="1451" name="Freeform 450"/>
            <p:cNvSpPr>
              <a:spLocks/>
            </p:cNvSpPr>
            <p:nvPr/>
          </p:nvSpPr>
          <p:spPr bwMode="auto">
            <a:xfrm>
              <a:off x="6902450" y="6240463"/>
              <a:ext cx="152400" cy="57150"/>
            </a:xfrm>
            <a:custGeom>
              <a:avLst/>
              <a:gdLst>
                <a:gd name="T0" fmla="*/ 96 w 96"/>
                <a:gd name="T1" fmla="*/ 0 h 36"/>
                <a:gd name="T2" fmla="*/ 0 w 96"/>
                <a:gd name="T3" fmla="*/ 36 h 36"/>
                <a:gd name="T4" fmla="*/ 96 w 96"/>
                <a:gd name="T5" fmla="*/ 24 h 36"/>
                <a:gd name="T6" fmla="*/ 96 w 96"/>
                <a:gd name="T7" fmla="*/ 0 h 36"/>
              </a:gdLst>
              <a:ahLst/>
              <a:cxnLst>
                <a:cxn ang="0">
                  <a:pos x="T0" y="T1"/>
                </a:cxn>
                <a:cxn ang="0">
                  <a:pos x="T2" y="T3"/>
                </a:cxn>
                <a:cxn ang="0">
                  <a:pos x="T4" y="T5"/>
                </a:cxn>
                <a:cxn ang="0">
                  <a:pos x="T6" y="T7"/>
                </a:cxn>
              </a:cxnLst>
              <a:rect l="0" t="0" r="r" b="b"/>
              <a:pathLst>
                <a:path w="96" h="36">
                  <a:moveTo>
                    <a:pt x="96" y="0"/>
                  </a:moveTo>
                  <a:lnTo>
                    <a:pt x="0" y="36"/>
                  </a:lnTo>
                  <a:lnTo>
                    <a:pt x="96" y="24"/>
                  </a:lnTo>
                  <a:lnTo>
                    <a:pt x="96" y="0"/>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2" name="Freeform 451"/>
            <p:cNvSpPr>
              <a:spLocks/>
            </p:cNvSpPr>
            <p:nvPr/>
          </p:nvSpPr>
          <p:spPr bwMode="auto">
            <a:xfrm>
              <a:off x="6902450" y="6297613"/>
              <a:ext cx="152400" cy="61913"/>
            </a:xfrm>
            <a:custGeom>
              <a:avLst/>
              <a:gdLst>
                <a:gd name="T0" fmla="*/ 96 w 96"/>
                <a:gd name="T1" fmla="*/ 15 h 39"/>
                <a:gd name="T2" fmla="*/ 0 w 96"/>
                <a:gd name="T3" fmla="*/ 0 h 39"/>
                <a:gd name="T4" fmla="*/ 96 w 96"/>
                <a:gd name="T5" fmla="*/ 39 h 39"/>
                <a:gd name="T6" fmla="*/ 96 w 96"/>
                <a:gd name="T7" fmla="*/ 15 h 39"/>
              </a:gdLst>
              <a:ahLst/>
              <a:cxnLst>
                <a:cxn ang="0">
                  <a:pos x="T0" y="T1"/>
                </a:cxn>
                <a:cxn ang="0">
                  <a:pos x="T2" y="T3"/>
                </a:cxn>
                <a:cxn ang="0">
                  <a:pos x="T4" y="T5"/>
                </a:cxn>
                <a:cxn ang="0">
                  <a:pos x="T6" y="T7"/>
                </a:cxn>
              </a:cxnLst>
              <a:rect l="0" t="0" r="r" b="b"/>
              <a:pathLst>
                <a:path w="96" h="39">
                  <a:moveTo>
                    <a:pt x="96" y="15"/>
                  </a:moveTo>
                  <a:lnTo>
                    <a:pt x="0" y="0"/>
                  </a:lnTo>
                  <a:lnTo>
                    <a:pt x="96" y="39"/>
                  </a:lnTo>
                  <a:lnTo>
                    <a:pt x="96" y="15"/>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3" name="Freeform 452"/>
            <p:cNvSpPr>
              <a:spLocks/>
            </p:cNvSpPr>
            <p:nvPr/>
          </p:nvSpPr>
          <p:spPr bwMode="auto">
            <a:xfrm>
              <a:off x="6902450" y="6278563"/>
              <a:ext cx="152400" cy="42863"/>
            </a:xfrm>
            <a:custGeom>
              <a:avLst/>
              <a:gdLst>
                <a:gd name="T0" fmla="*/ 96 w 96"/>
                <a:gd name="T1" fmla="*/ 0 h 27"/>
                <a:gd name="T2" fmla="*/ 0 w 96"/>
                <a:gd name="T3" fmla="*/ 12 h 27"/>
                <a:gd name="T4" fmla="*/ 96 w 96"/>
                <a:gd name="T5" fmla="*/ 27 h 27"/>
                <a:gd name="T6" fmla="*/ 96 w 96"/>
                <a:gd name="T7" fmla="*/ 0 h 27"/>
              </a:gdLst>
              <a:ahLst/>
              <a:cxnLst>
                <a:cxn ang="0">
                  <a:pos x="T0" y="T1"/>
                </a:cxn>
                <a:cxn ang="0">
                  <a:pos x="T2" y="T3"/>
                </a:cxn>
                <a:cxn ang="0">
                  <a:pos x="T4" y="T5"/>
                </a:cxn>
                <a:cxn ang="0">
                  <a:pos x="T6" y="T7"/>
                </a:cxn>
              </a:cxnLst>
              <a:rect l="0" t="0" r="r" b="b"/>
              <a:pathLst>
                <a:path w="96" h="27">
                  <a:moveTo>
                    <a:pt x="96" y="0"/>
                  </a:moveTo>
                  <a:lnTo>
                    <a:pt x="0" y="12"/>
                  </a:lnTo>
                  <a:lnTo>
                    <a:pt x="96" y="27"/>
                  </a:lnTo>
                  <a:lnTo>
                    <a:pt x="96" y="0"/>
                  </a:ln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4" name="Freeform 453"/>
            <p:cNvSpPr>
              <a:spLocks/>
            </p:cNvSpPr>
            <p:nvPr/>
          </p:nvSpPr>
          <p:spPr bwMode="auto">
            <a:xfrm>
              <a:off x="6902450" y="6278563"/>
              <a:ext cx="57150" cy="42863"/>
            </a:xfrm>
            <a:custGeom>
              <a:avLst/>
              <a:gdLst>
                <a:gd name="T0" fmla="*/ 14 w 15"/>
                <a:gd name="T1" fmla="*/ 11 h 11"/>
                <a:gd name="T2" fmla="*/ 15 w 15"/>
                <a:gd name="T3" fmla="*/ 8 h 11"/>
                <a:gd name="T4" fmla="*/ 15 w 15"/>
                <a:gd name="T5" fmla="*/ 5 h 11"/>
                <a:gd name="T6" fmla="*/ 15 w 15"/>
                <a:gd name="T7" fmla="*/ 3 h 11"/>
                <a:gd name="T8" fmla="*/ 14 w 15"/>
                <a:gd name="T9" fmla="*/ 0 h 11"/>
                <a:gd name="T10" fmla="*/ 0 w 15"/>
                <a:gd name="T11" fmla="*/ 5 h 11"/>
                <a:gd name="T12" fmla="*/ 0 w 15"/>
                <a:gd name="T13" fmla="*/ 5 h 11"/>
                <a:gd name="T14" fmla="*/ 0 w 15"/>
                <a:gd name="T15" fmla="*/ 5 h 11"/>
                <a:gd name="T16" fmla="*/ 14 w 15"/>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4" y="11"/>
                  </a:moveTo>
                  <a:cubicBezTo>
                    <a:pt x="14" y="10"/>
                    <a:pt x="15" y="9"/>
                    <a:pt x="15" y="8"/>
                  </a:cubicBezTo>
                  <a:cubicBezTo>
                    <a:pt x="15" y="7"/>
                    <a:pt x="15" y="6"/>
                    <a:pt x="15" y="5"/>
                  </a:cubicBezTo>
                  <a:cubicBezTo>
                    <a:pt x="15" y="5"/>
                    <a:pt x="15" y="4"/>
                    <a:pt x="15" y="3"/>
                  </a:cubicBezTo>
                  <a:cubicBezTo>
                    <a:pt x="15" y="2"/>
                    <a:pt x="14" y="1"/>
                    <a:pt x="14" y="0"/>
                  </a:cubicBezTo>
                  <a:cubicBezTo>
                    <a:pt x="0" y="5"/>
                    <a:pt x="0" y="5"/>
                    <a:pt x="0" y="5"/>
                  </a:cubicBezTo>
                  <a:cubicBezTo>
                    <a:pt x="0" y="5"/>
                    <a:pt x="0" y="5"/>
                    <a:pt x="0" y="5"/>
                  </a:cubicBezTo>
                  <a:cubicBezTo>
                    <a:pt x="0" y="5"/>
                    <a:pt x="0" y="5"/>
                    <a:pt x="0" y="5"/>
                  </a:cubicBezTo>
                  <a:lnTo>
                    <a:pt x="14" y="1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5" name="Rectangle 454"/>
            <p:cNvSpPr>
              <a:spLocks noChangeArrowheads="1"/>
            </p:cNvSpPr>
            <p:nvPr/>
          </p:nvSpPr>
          <p:spPr bwMode="auto">
            <a:xfrm>
              <a:off x="7054850" y="6278563"/>
              <a:ext cx="1255713" cy="42863"/>
            </a:xfrm>
            <a:prstGeom prst="rect">
              <a:avLst/>
            </a:prstGeom>
            <a:solidFill>
              <a:srgbClr val="05C0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6" name="Rectangle 455"/>
            <p:cNvSpPr>
              <a:spLocks noChangeArrowheads="1"/>
            </p:cNvSpPr>
            <p:nvPr/>
          </p:nvSpPr>
          <p:spPr bwMode="auto">
            <a:xfrm>
              <a:off x="7054850" y="6321425"/>
              <a:ext cx="1255713" cy="38100"/>
            </a:xfrm>
            <a:prstGeom prst="rect">
              <a:avLst/>
            </a:prstGeom>
            <a:solidFill>
              <a:srgbClr val="05A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7" name="Rectangle 456"/>
            <p:cNvSpPr>
              <a:spLocks noChangeArrowheads="1"/>
            </p:cNvSpPr>
            <p:nvPr/>
          </p:nvSpPr>
          <p:spPr bwMode="auto">
            <a:xfrm>
              <a:off x="7054850" y="6240463"/>
              <a:ext cx="1255713" cy="38100"/>
            </a:xfrm>
            <a:prstGeom prst="rect">
              <a:avLst/>
            </a:prstGeom>
            <a:solidFill>
              <a:srgbClr val="05D7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8" name="Rectangle 457"/>
            <p:cNvSpPr>
              <a:spLocks noChangeArrowheads="1"/>
            </p:cNvSpPr>
            <p:nvPr/>
          </p:nvSpPr>
          <p:spPr bwMode="auto">
            <a:xfrm>
              <a:off x="8310563" y="6240463"/>
              <a:ext cx="26988" cy="119063"/>
            </a:xfrm>
            <a:prstGeom prst="rect">
              <a:avLst/>
            </a:prstGeom>
            <a:solidFill>
              <a:srgbClr val="E8E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9" name="Freeform 458"/>
            <p:cNvSpPr>
              <a:spLocks/>
            </p:cNvSpPr>
            <p:nvPr/>
          </p:nvSpPr>
          <p:spPr bwMode="auto">
            <a:xfrm>
              <a:off x="8337550" y="6240463"/>
              <a:ext cx="106363" cy="119063"/>
            </a:xfrm>
            <a:custGeom>
              <a:avLst/>
              <a:gdLst>
                <a:gd name="T0" fmla="*/ 18 w 28"/>
                <a:gd name="T1" fmla="*/ 31 h 31"/>
                <a:gd name="T2" fmla="*/ 0 w 28"/>
                <a:gd name="T3" fmla="*/ 31 h 31"/>
                <a:gd name="T4" fmla="*/ 0 w 28"/>
                <a:gd name="T5" fmla="*/ 0 h 31"/>
                <a:gd name="T6" fmla="*/ 18 w 28"/>
                <a:gd name="T7" fmla="*/ 0 h 31"/>
                <a:gd name="T8" fmla="*/ 28 w 28"/>
                <a:gd name="T9" fmla="*/ 9 h 31"/>
                <a:gd name="T10" fmla="*/ 28 w 28"/>
                <a:gd name="T11" fmla="*/ 22 h 31"/>
                <a:gd name="T12" fmla="*/ 18 w 2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18" y="31"/>
                  </a:moveTo>
                  <a:cubicBezTo>
                    <a:pt x="0" y="31"/>
                    <a:pt x="0" y="31"/>
                    <a:pt x="0" y="31"/>
                  </a:cubicBezTo>
                  <a:cubicBezTo>
                    <a:pt x="0" y="0"/>
                    <a:pt x="0" y="0"/>
                    <a:pt x="0" y="0"/>
                  </a:cubicBezTo>
                  <a:cubicBezTo>
                    <a:pt x="18" y="0"/>
                    <a:pt x="18" y="0"/>
                    <a:pt x="18" y="0"/>
                  </a:cubicBezTo>
                  <a:cubicBezTo>
                    <a:pt x="24" y="0"/>
                    <a:pt x="28" y="4"/>
                    <a:pt x="28" y="9"/>
                  </a:cubicBezTo>
                  <a:cubicBezTo>
                    <a:pt x="28" y="22"/>
                    <a:pt x="28" y="22"/>
                    <a:pt x="28" y="22"/>
                  </a:cubicBezTo>
                  <a:cubicBezTo>
                    <a:pt x="28" y="27"/>
                    <a:pt x="24" y="31"/>
                    <a:pt x="18" y="31"/>
                  </a:cubicBez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90" name="Smoke 05"/>
          <p:cNvGrpSpPr/>
          <p:nvPr/>
        </p:nvGrpSpPr>
        <p:grpSpPr>
          <a:xfrm>
            <a:off x="5277716" y="2492845"/>
            <a:ext cx="1626394" cy="1484710"/>
            <a:chOff x="6972300" y="3868738"/>
            <a:chExt cx="2168525" cy="1979613"/>
          </a:xfrm>
          <a:solidFill>
            <a:srgbClr val="51688A"/>
          </a:solidFill>
        </p:grpSpPr>
        <p:sp>
          <p:nvSpPr>
            <p:cNvPr id="1460" name="Freeform 459"/>
            <p:cNvSpPr>
              <a:spLocks/>
            </p:cNvSpPr>
            <p:nvPr/>
          </p:nvSpPr>
          <p:spPr bwMode="auto">
            <a:xfrm>
              <a:off x="6972300" y="3868738"/>
              <a:ext cx="2168525" cy="1979613"/>
            </a:xfrm>
            <a:custGeom>
              <a:avLst/>
              <a:gdLst>
                <a:gd name="T0" fmla="*/ 341 w 570"/>
                <a:gd name="T1" fmla="*/ 0 h 520"/>
                <a:gd name="T2" fmla="*/ 285 w 570"/>
                <a:gd name="T3" fmla="*/ 3 h 520"/>
                <a:gd name="T4" fmla="*/ 229 w 570"/>
                <a:gd name="T5" fmla="*/ 0 h 520"/>
                <a:gd name="T6" fmla="*/ 0 w 570"/>
                <a:gd name="T7" fmla="*/ 520 h 520"/>
                <a:gd name="T8" fmla="*/ 570 w 570"/>
                <a:gd name="T9" fmla="*/ 520 h 520"/>
                <a:gd name="T10" fmla="*/ 341 w 570"/>
                <a:gd name="T11" fmla="*/ 0 h 520"/>
              </a:gdLst>
              <a:ahLst/>
              <a:cxnLst>
                <a:cxn ang="0">
                  <a:pos x="T0" y="T1"/>
                </a:cxn>
                <a:cxn ang="0">
                  <a:pos x="T2" y="T3"/>
                </a:cxn>
                <a:cxn ang="0">
                  <a:pos x="T4" y="T5"/>
                </a:cxn>
                <a:cxn ang="0">
                  <a:pos x="T6" y="T7"/>
                </a:cxn>
                <a:cxn ang="0">
                  <a:pos x="T8" y="T9"/>
                </a:cxn>
                <a:cxn ang="0">
                  <a:pos x="T10" y="T11"/>
                </a:cxn>
              </a:cxnLst>
              <a:rect l="0" t="0" r="r" b="b"/>
              <a:pathLst>
                <a:path w="570" h="520">
                  <a:moveTo>
                    <a:pt x="341" y="0"/>
                  </a:moveTo>
                  <a:cubicBezTo>
                    <a:pt x="285" y="3"/>
                    <a:pt x="285" y="3"/>
                    <a:pt x="285" y="3"/>
                  </a:cubicBezTo>
                  <a:cubicBezTo>
                    <a:pt x="229" y="0"/>
                    <a:pt x="229" y="0"/>
                    <a:pt x="229" y="0"/>
                  </a:cubicBezTo>
                  <a:cubicBezTo>
                    <a:pt x="221" y="141"/>
                    <a:pt x="53" y="432"/>
                    <a:pt x="0" y="520"/>
                  </a:cubicBezTo>
                  <a:cubicBezTo>
                    <a:pt x="570" y="520"/>
                    <a:pt x="570" y="520"/>
                    <a:pt x="570" y="520"/>
                  </a:cubicBezTo>
                  <a:cubicBezTo>
                    <a:pt x="517" y="432"/>
                    <a:pt x="349" y="141"/>
                    <a:pt x="3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1" name="Freeform 460"/>
            <p:cNvSpPr>
              <a:spLocks/>
            </p:cNvSpPr>
            <p:nvPr/>
          </p:nvSpPr>
          <p:spPr bwMode="auto">
            <a:xfrm>
              <a:off x="7207250" y="4010025"/>
              <a:ext cx="1697038" cy="1704975"/>
            </a:xfrm>
            <a:custGeom>
              <a:avLst/>
              <a:gdLst>
                <a:gd name="T0" fmla="*/ 0 w 446"/>
                <a:gd name="T1" fmla="*/ 448 h 448"/>
                <a:gd name="T2" fmla="*/ 198 w 446"/>
                <a:gd name="T3" fmla="*/ 0 h 448"/>
                <a:gd name="T4" fmla="*/ 223 w 446"/>
                <a:gd name="T5" fmla="*/ 2 h 448"/>
                <a:gd name="T6" fmla="*/ 248 w 446"/>
                <a:gd name="T7" fmla="*/ 0 h 448"/>
                <a:gd name="T8" fmla="*/ 446 w 446"/>
                <a:gd name="T9" fmla="*/ 448 h 448"/>
                <a:gd name="T10" fmla="*/ 0 w 446"/>
                <a:gd name="T11" fmla="*/ 448 h 448"/>
              </a:gdLst>
              <a:ahLst/>
              <a:cxnLst>
                <a:cxn ang="0">
                  <a:pos x="T0" y="T1"/>
                </a:cxn>
                <a:cxn ang="0">
                  <a:pos x="T2" y="T3"/>
                </a:cxn>
                <a:cxn ang="0">
                  <a:pos x="T4" y="T5"/>
                </a:cxn>
                <a:cxn ang="0">
                  <a:pos x="T6" y="T7"/>
                </a:cxn>
                <a:cxn ang="0">
                  <a:pos x="T8" y="T9"/>
                </a:cxn>
                <a:cxn ang="0">
                  <a:pos x="T10" y="T11"/>
                </a:cxn>
              </a:cxnLst>
              <a:rect l="0" t="0" r="r" b="b"/>
              <a:pathLst>
                <a:path w="446" h="448">
                  <a:moveTo>
                    <a:pt x="0" y="448"/>
                  </a:moveTo>
                  <a:cubicBezTo>
                    <a:pt x="69" y="328"/>
                    <a:pt x="175" y="129"/>
                    <a:pt x="198" y="0"/>
                  </a:cubicBezTo>
                  <a:cubicBezTo>
                    <a:pt x="223" y="2"/>
                    <a:pt x="223" y="2"/>
                    <a:pt x="223" y="2"/>
                  </a:cubicBezTo>
                  <a:cubicBezTo>
                    <a:pt x="248" y="0"/>
                    <a:pt x="248" y="0"/>
                    <a:pt x="248" y="0"/>
                  </a:cubicBezTo>
                  <a:cubicBezTo>
                    <a:pt x="271" y="129"/>
                    <a:pt x="377" y="328"/>
                    <a:pt x="446" y="448"/>
                  </a:cubicBezTo>
                  <a:lnTo>
                    <a:pt x="0" y="448"/>
                  </a:lnTo>
                  <a:close/>
                </a:path>
              </a:pathLst>
            </a:custGeom>
            <a:solidFill>
              <a:srgbClr val="5A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462" name="Smoke 04"/>
          <p:cNvSpPr>
            <a:spLocks/>
          </p:cNvSpPr>
          <p:nvPr/>
        </p:nvSpPr>
        <p:spPr bwMode="auto">
          <a:xfrm>
            <a:off x="6510013" y="2758354"/>
            <a:ext cx="839391" cy="1219200"/>
          </a:xfrm>
          <a:custGeom>
            <a:avLst/>
            <a:gdLst>
              <a:gd name="T0" fmla="*/ 294 w 294"/>
              <a:gd name="T1" fmla="*/ 0 h 427"/>
              <a:gd name="T2" fmla="*/ 288 w 294"/>
              <a:gd name="T3" fmla="*/ 1 h 427"/>
              <a:gd name="T4" fmla="*/ 212 w 294"/>
              <a:gd name="T5" fmla="*/ 106 h 427"/>
              <a:gd name="T6" fmla="*/ 213 w 294"/>
              <a:gd name="T7" fmla="*/ 108 h 427"/>
              <a:gd name="T8" fmla="*/ 201 w 294"/>
              <a:gd name="T9" fmla="*/ 108 h 427"/>
              <a:gd name="T10" fmla="*/ 183 w 294"/>
              <a:gd name="T11" fmla="*/ 120 h 427"/>
              <a:gd name="T12" fmla="*/ 163 w 294"/>
              <a:gd name="T13" fmla="*/ 118 h 427"/>
              <a:gd name="T14" fmla="*/ 131 w 294"/>
              <a:gd name="T15" fmla="*/ 143 h 427"/>
              <a:gd name="T16" fmla="*/ 86 w 294"/>
              <a:gd name="T17" fmla="*/ 139 h 427"/>
              <a:gd name="T18" fmla="*/ 9 w 294"/>
              <a:gd name="T19" fmla="*/ 246 h 427"/>
              <a:gd name="T20" fmla="*/ 38 w 294"/>
              <a:gd name="T21" fmla="*/ 427 h 427"/>
              <a:gd name="T22" fmla="*/ 294 w 294"/>
              <a:gd name="T23" fmla="*/ 427 h 427"/>
              <a:gd name="T24" fmla="*/ 294 w 294"/>
              <a:gd name="T2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427">
                <a:moveTo>
                  <a:pt x="294" y="0"/>
                </a:moveTo>
                <a:cubicBezTo>
                  <a:pt x="292" y="0"/>
                  <a:pt x="290" y="1"/>
                  <a:pt x="288" y="1"/>
                </a:cubicBezTo>
                <a:cubicBezTo>
                  <a:pt x="238" y="9"/>
                  <a:pt x="204" y="56"/>
                  <a:pt x="212" y="106"/>
                </a:cubicBezTo>
                <a:cubicBezTo>
                  <a:pt x="212" y="107"/>
                  <a:pt x="212" y="108"/>
                  <a:pt x="213" y="108"/>
                </a:cubicBezTo>
                <a:cubicBezTo>
                  <a:pt x="209" y="107"/>
                  <a:pt x="205" y="107"/>
                  <a:pt x="201" y="108"/>
                </a:cubicBezTo>
                <a:cubicBezTo>
                  <a:pt x="193" y="109"/>
                  <a:pt x="187" y="113"/>
                  <a:pt x="183" y="120"/>
                </a:cubicBezTo>
                <a:cubicBezTo>
                  <a:pt x="177" y="118"/>
                  <a:pt x="170" y="117"/>
                  <a:pt x="163" y="118"/>
                </a:cubicBezTo>
                <a:cubicBezTo>
                  <a:pt x="149" y="121"/>
                  <a:pt x="137" y="130"/>
                  <a:pt x="131" y="143"/>
                </a:cubicBezTo>
                <a:cubicBezTo>
                  <a:pt x="117" y="138"/>
                  <a:pt x="101" y="136"/>
                  <a:pt x="86" y="139"/>
                </a:cubicBezTo>
                <a:cubicBezTo>
                  <a:pt x="35" y="147"/>
                  <a:pt x="0" y="195"/>
                  <a:pt x="9" y="246"/>
                </a:cubicBezTo>
                <a:cubicBezTo>
                  <a:pt x="38" y="427"/>
                  <a:pt x="38" y="427"/>
                  <a:pt x="38" y="427"/>
                </a:cubicBezTo>
                <a:cubicBezTo>
                  <a:pt x="294" y="427"/>
                  <a:pt x="294" y="427"/>
                  <a:pt x="294" y="427"/>
                </a:cubicBezTo>
                <a:lnTo>
                  <a:pt x="294" y="0"/>
                </a:lnTo>
                <a:close/>
              </a:path>
            </a:pathLst>
          </a:custGeom>
          <a:solidFill>
            <a:srgbClr val="41526E"/>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63" name="Smoke 03"/>
          <p:cNvSpPr>
            <a:spLocks/>
          </p:cNvSpPr>
          <p:nvPr/>
        </p:nvSpPr>
        <p:spPr bwMode="auto">
          <a:xfrm>
            <a:off x="4832423" y="2517847"/>
            <a:ext cx="750094" cy="806054"/>
          </a:xfrm>
          <a:custGeom>
            <a:avLst/>
            <a:gdLst>
              <a:gd name="T0" fmla="*/ 263 w 263"/>
              <a:gd name="T1" fmla="*/ 213 h 282"/>
              <a:gd name="T2" fmla="*/ 193 w 263"/>
              <a:gd name="T3" fmla="*/ 143 h 282"/>
              <a:gd name="T4" fmla="*/ 155 w 263"/>
              <a:gd name="T5" fmla="*/ 155 h 282"/>
              <a:gd name="T6" fmla="*/ 142 w 263"/>
              <a:gd name="T7" fmla="*/ 137 h 282"/>
              <a:gd name="T8" fmla="*/ 147 w 263"/>
              <a:gd name="T9" fmla="*/ 117 h 282"/>
              <a:gd name="T10" fmla="*/ 107 w 263"/>
              <a:gd name="T11" fmla="*/ 77 h 282"/>
              <a:gd name="T12" fmla="*/ 81 w 263"/>
              <a:gd name="T13" fmla="*/ 85 h 282"/>
              <a:gd name="T14" fmla="*/ 61 w 263"/>
              <a:gd name="T15" fmla="*/ 68 h 282"/>
              <a:gd name="T16" fmla="*/ 62 w 263"/>
              <a:gd name="T17" fmla="*/ 61 h 282"/>
              <a:gd name="T18" fmla="*/ 0 w 263"/>
              <a:gd name="T19" fmla="*/ 0 h 282"/>
              <a:gd name="T20" fmla="*/ 0 w 263"/>
              <a:gd name="T21" fmla="*/ 282 h 282"/>
              <a:gd name="T22" fmla="*/ 263 w 263"/>
              <a:gd name="T23" fmla="*/ 282 h 282"/>
              <a:gd name="T24" fmla="*/ 263 w 263"/>
              <a:gd name="T25"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82">
                <a:moveTo>
                  <a:pt x="263" y="213"/>
                </a:moveTo>
                <a:cubicBezTo>
                  <a:pt x="263" y="174"/>
                  <a:pt x="232" y="143"/>
                  <a:pt x="193" y="143"/>
                </a:cubicBezTo>
                <a:cubicBezTo>
                  <a:pt x="179" y="143"/>
                  <a:pt x="166" y="148"/>
                  <a:pt x="155" y="155"/>
                </a:cubicBezTo>
                <a:cubicBezTo>
                  <a:pt x="154" y="147"/>
                  <a:pt x="149" y="141"/>
                  <a:pt x="142" y="137"/>
                </a:cubicBezTo>
                <a:cubicBezTo>
                  <a:pt x="146" y="131"/>
                  <a:pt x="147" y="125"/>
                  <a:pt x="147" y="117"/>
                </a:cubicBezTo>
                <a:cubicBezTo>
                  <a:pt x="147" y="95"/>
                  <a:pt x="129" y="77"/>
                  <a:pt x="107" y="77"/>
                </a:cubicBezTo>
                <a:cubicBezTo>
                  <a:pt x="97" y="77"/>
                  <a:pt x="88" y="80"/>
                  <a:pt x="81" y="85"/>
                </a:cubicBezTo>
                <a:cubicBezTo>
                  <a:pt x="78" y="77"/>
                  <a:pt x="71" y="70"/>
                  <a:pt x="61" y="68"/>
                </a:cubicBezTo>
                <a:cubicBezTo>
                  <a:pt x="62" y="66"/>
                  <a:pt x="62" y="64"/>
                  <a:pt x="62" y="61"/>
                </a:cubicBezTo>
                <a:cubicBezTo>
                  <a:pt x="62" y="27"/>
                  <a:pt x="34" y="0"/>
                  <a:pt x="0" y="0"/>
                </a:cubicBezTo>
                <a:cubicBezTo>
                  <a:pt x="0" y="282"/>
                  <a:pt x="0" y="282"/>
                  <a:pt x="0" y="282"/>
                </a:cubicBezTo>
                <a:cubicBezTo>
                  <a:pt x="263" y="282"/>
                  <a:pt x="263" y="282"/>
                  <a:pt x="263" y="282"/>
                </a:cubicBezTo>
                <a:lnTo>
                  <a:pt x="263" y="213"/>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64" name="Smoke 02"/>
          <p:cNvSpPr>
            <a:spLocks/>
          </p:cNvSpPr>
          <p:nvPr/>
        </p:nvSpPr>
        <p:spPr bwMode="auto">
          <a:xfrm>
            <a:off x="4832423" y="3021483"/>
            <a:ext cx="2045494" cy="956072"/>
          </a:xfrm>
          <a:custGeom>
            <a:avLst/>
            <a:gdLst>
              <a:gd name="T0" fmla="*/ 717 w 717"/>
              <a:gd name="T1" fmla="*/ 155 h 335"/>
              <a:gd name="T2" fmla="*/ 673 w 717"/>
              <a:gd name="T3" fmla="*/ 110 h 335"/>
              <a:gd name="T4" fmla="*/ 655 w 717"/>
              <a:gd name="T5" fmla="*/ 111 h 335"/>
              <a:gd name="T6" fmla="*/ 578 w 717"/>
              <a:gd name="T7" fmla="*/ 43 h 335"/>
              <a:gd name="T8" fmla="*/ 487 w 717"/>
              <a:gd name="T9" fmla="*/ 103 h 335"/>
              <a:gd name="T10" fmla="*/ 473 w 717"/>
              <a:gd name="T11" fmla="*/ 97 h 335"/>
              <a:gd name="T12" fmla="*/ 467 w 717"/>
              <a:gd name="T13" fmla="*/ 97 h 335"/>
              <a:gd name="T14" fmla="*/ 427 w 717"/>
              <a:gd name="T15" fmla="*/ 68 h 335"/>
              <a:gd name="T16" fmla="*/ 394 w 717"/>
              <a:gd name="T17" fmla="*/ 77 h 335"/>
              <a:gd name="T18" fmla="*/ 346 w 717"/>
              <a:gd name="T19" fmla="*/ 53 h 335"/>
              <a:gd name="T20" fmla="*/ 299 w 717"/>
              <a:gd name="T21" fmla="*/ 64 h 335"/>
              <a:gd name="T22" fmla="*/ 277 w 717"/>
              <a:gd name="T23" fmla="*/ 43 h 335"/>
              <a:gd name="T24" fmla="*/ 268 w 717"/>
              <a:gd name="T25" fmla="*/ 44 h 335"/>
              <a:gd name="T26" fmla="*/ 231 w 717"/>
              <a:gd name="T27" fmla="*/ 20 h 335"/>
              <a:gd name="T28" fmla="*/ 184 w 717"/>
              <a:gd name="T29" fmla="*/ 44 h 335"/>
              <a:gd name="T30" fmla="*/ 168 w 717"/>
              <a:gd name="T31" fmla="*/ 40 h 335"/>
              <a:gd name="T32" fmla="*/ 132 w 717"/>
              <a:gd name="T33" fmla="*/ 52 h 335"/>
              <a:gd name="T34" fmla="*/ 102 w 717"/>
              <a:gd name="T35" fmla="*/ 34 h 335"/>
              <a:gd name="T36" fmla="*/ 61 w 717"/>
              <a:gd name="T37" fmla="*/ 59 h 335"/>
              <a:gd name="T38" fmla="*/ 40 w 717"/>
              <a:gd name="T39" fmla="*/ 51 h 335"/>
              <a:gd name="T40" fmla="*/ 32 w 717"/>
              <a:gd name="T41" fmla="*/ 51 h 335"/>
              <a:gd name="T42" fmla="*/ 0 w 717"/>
              <a:gd name="T43" fmla="*/ 0 h 335"/>
              <a:gd name="T44" fmla="*/ 0 w 717"/>
              <a:gd name="T45" fmla="*/ 335 h 335"/>
              <a:gd name="T46" fmla="*/ 717 w 717"/>
              <a:gd name="T47" fmla="*/ 335 h 335"/>
              <a:gd name="T48" fmla="*/ 717 w 717"/>
              <a:gd name="T49" fmla="*/ 15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7" h="335">
                <a:moveTo>
                  <a:pt x="717" y="155"/>
                </a:moveTo>
                <a:cubicBezTo>
                  <a:pt x="715" y="131"/>
                  <a:pt x="697" y="112"/>
                  <a:pt x="673" y="110"/>
                </a:cubicBezTo>
                <a:cubicBezTo>
                  <a:pt x="667" y="109"/>
                  <a:pt x="661" y="110"/>
                  <a:pt x="655" y="111"/>
                </a:cubicBezTo>
                <a:cubicBezTo>
                  <a:pt x="647" y="75"/>
                  <a:pt x="617" y="47"/>
                  <a:pt x="578" y="43"/>
                </a:cubicBezTo>
                <a:cubicBezTo>
                  <a:pt x="537" y="39"/>
                  <a:pt x="499" y="65"/>
                  <a:pt x="487" y="103"/>
                </a:cubicBezTo>
                <a:cubicBezTo>
                  <a:pt x="483" y="100"/>
                  <a:pt x="478" y="97"/>
                  <a:pt x="473" y="97"/>
                </a:cubicBezTo>
                <a:cubicBezTo>
                  <a:pt x="471" y="96"/>
                  <a:pt x="469" y="97"/>
                  <a:pt x="467" y="97"/>
                </a:cubicBezTo>
                <a:cubicBezTo>
                  <a:pt x="460" y="81"/>
                  <a:pt x="445" y="69"/>
                  <a:pt x="427" y="68"/>
                </a:cubicBezTo>
                <a:cubicBezTo>
                  <a:pt x="414" y="67"/>
                  <a:pt x="403" y="70"/>
                  <a:pt x="394" y="77"/>
                </a:cubicBezTo>
                <a:cubicBezTo>
                  <a:pt x="382" y="64"/>
                  <a:pt x="365" y="55"/>
                  <a:pt x="346" y="53"/>
                </a:cubicBezTo>
                <a:cubicBezTo>
                  <a:pt x="329" y="52"/>
                  <a:pt x="313" y="56"/>
                  <a:pt x="299" y="64"/>
                </a:cubicBezTo>
                <a:cubicBezTo>
                  <a:pt x="298" y="53"/>
                  <a:pt x="289" y="44"/>
                  <a:pt x="277" y="43"/>
                </a:cubicBezTo>
                <a:cubicBezTo>
                  <a:pt x="274" y="43"/>
                  <a:pt x="271" y="43"/>
                  <a:pt x="268" y="44"/>
                </a:cubicBezTo>
                <a:cubicBezTo>
                  <a:pt x="261" y="31"/>
                  <a:pt x="247" y="21"/>
                  <a:pt x="231" y="20"/>
                </a:cubicBezTo>
                <a:cubicBezTo>
                  <a:pt x="211" y="18"/>
                  <a:pt x="193" y="28"/>
                  <a:pt x="184" y="44"/>
                </a:cubicBezTo>
                <a:cubicBezTo>
                  <a:pt x="179" y="42"/>
                  <a:pt x="174" y="40"/>
                  <a:pt x="168" y="40"/>
                </a:cubicBezTo>
                <a:cubicBezTo>
                  <a:pt x="154" y="38"/>
                  <a:pt x="141" y="43"/>
                  <a:pt x="132" y="52"/>
                </a:cubicBezTo>
                <a:cubicBezTo>
                  <a:pt x="125" y="42"/>
                  <a:pt x="114" y="36"/>
                  <a:pt x="102" y="34"/>
                </a:cubicBezTo>
                <a:cubicBezTo>
                  <a:pt x="84" y="33"/>
                  <a:pt x="67" y="43"/>
                  <a:pt x="61" y="59"/>
                </a:cubicBezTo>
                <a:cubicBezTo>
                  <a:pt x="55" y="54"/>
                  <a:pt x="48" y="52"/>
                  <a:pt x="40" y="51"/>
                </a:cubicBezTo>
                <a:cubicBezTo>
                  <a:pt x="37" y="51"/>
                  <a:pt x="35" y="51"/>
                  <a:pt x="32" y="51"/>
                </a:cubicBezTo>
                <a:cubicBezTo>
                  <a:pt x="28" y="31"/>
                  <a:pt x="16" y="12"/>
                  <a:pt x="0" y="0"/>
                </a:cubicBezTo>
                <a:cubicBezTo>
                  <a:pt x="0" y="335"/>
                  <a:pt x="0" y="335"/>
                  <a:pt x="0" y="335"/>
                </a:cubicBezTo>
                <a:cubicBezTo>
                  <a:pt x="717" y="335"/>
                  <a:pt x="717" y="335"/>
                  <a:pt x="717" y="335"/>
                </a:cubicBezTo>
                <a:lnTo>
                  <a:pt x="717" y="155"/>
                </a:lnTo>
                <a:close/>
              </a:path>
            </a:pathLst>
          </a:custGeom>
          <a:solidFill>
            <a:srgbClr val="4558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65" name="Smoke 01"/>
          <p:cNvSpPr>
            <a:spLocks/>
          </p:cNvSpPr>
          <p:nvPr/>
        </p:nvSpPr>
        <p:spPr bwMode="auto">
          <a:xfrm>
            <a:off x="4832423" y="3060773"/>
            <a:ext cx="2516981" cy="916781"/>
          </a:xfrm>
          <a:custGeom>
            <a:avLst/>
            <a:gdLst>
              <a:gd name="T0" fmla="*/ 882 w 882"/>
              <a:gd name="T1" fmla="*/ 321 h 321"/>
              <a:gd name="T2" fmla="*/ 882 w 882"/>
              <a:gd name="T3" fmla="*/ 0 h 321"/>
              <a:gd name="T4" fmla="*/ 835 w 882"/>
              <a:gd name="T5" fmla="*/ 70 h 321"/>
              <a:gd name="T6" fmla="*/ 822 w 882"/>
              <a:gd name="T7" fmla="*/ 69 h 321"/>
              <a:gd name="T8" fmla="*/ 779 w 882"/>
              <a:gd name="T9" fmla="*/ 83 h 321"/>
              <a:gd name="T10" fmla="*/ 734 w 882"/>
              <a:gd name="T11" fmla="*/ 57 h 321"/>
              <a:gd name="T12" fmla="*/ 690 w 882"/>
              <a:gd name="T13" fmla="*/ 93 h 321"/>
              <a:gd name="T14" fmla="*/ 683 w 882"/>
              <a:gd name="T15" fmla="*/ 93 h 321"/>
              <a:gd name="T16" fmla="*/ 647 w 882"/>
              <a:gd name="T17" fmla="*/ 111 h 321"/>
              <a:gd name="T18" fmla="*/ 635 w 882"/>
              <a:gd name="T19" fmla="*/ 110 h 321"/>
              <a:gd name="T20" fmla="*/ 592 w 882"/>
              <a:gd name="T21" fmla="*/ 141 h 321"/>
              <a:gd name="T22" fmla="*/ 567 w 882"/>
              <a:gd name="T23" fmla="*/ 132 h 321"/>
              <a:gd name="T24" fmla="*/ 556 w 882"/>
              <a:gd name="T25" fmla="*/ 134 h 321"/>
              <a:gd name="T26" fmla="*/ 504 w 882"/>
              <a:gd name="T27" fmla="*/ 95 h 321"/>
              <a:gd name="T28" fmla="*/ 455 w 882"/>
              <a:gd name="T29" fmla="*/ 141 h 321"/>
              <a:gd name="T30" fmla="*/ 441 w 882"/>
              <a:gd name="T31" fmla="*/ 137 h 321"/>
              <a:gd name="T32" fmla="*/ 423 w 882"/>
              <a:gd name="T33" fmla="*/ 146 h 321"/>
              <a:gd name="T34" fmla="*/ 379 w 882"/>
              <a:gd name="T35" fmla="*/ 121 h 321"/>
              <a:gd name="T36" fmla="*/ 333 w 882"/>
              <a:gd name="T37" fmla="*/ 159 h 321"/>
              <a:gd name="T38" fmla="*/ 317 w 882"/>
              <a:gd name="T39" fmla="*/ 153 h 321"/>
              <a:gd name="T40" fmla="*/ 316 w 882"/>
              <a:gd name="T41" fmla="*/ 153 h 321"/>
              <a:gd name="T42" fmla="*/ 265 w 882"/>
              <a:gd name="T43" fmla="*/ 110 h 321"/>
              <a:gd name="T44" fmla="*/ 219 w 882"/>
              <a:gd name="T45" fmla="*/ 154 h 321"/>
              <a:gd name="T46" fmla="*/ 204 w 882"/>
              <a:gd name="T47" fmla="*/ 152 h 321"/>
              <a:gd name="T48" fmla="*/ 178 w 882"/>
              <a:gd name="T49" fmla="*/ 166 h 321"/>
              <a:gd name="T50" fmla="*/ 133 w 882"/>
              <a:gd name="T51" fmla="*/ 141 h 321"/>
              <a:gd name="T52" fmla="*/ 88 w 882"/>
              <a:gd name="T53" fmla="*/ 180 h 321"/>
              <a:gd name="T54" fmla="*/ 63 w 882"/>
              <a:gd name="T55" fmla="*/ 171 h 321"/>
              <a:gd name="T56" fmla="*/ 62 w 882"/>
              <a:gd name="T57" fmla="*/ 171 h 321"/>
              <a:gd name="T58" fmla="*/ 64 w 882"/>
              <a:gd name="T59" fmla="*/ 153 h 321"/>
              <a:gd name="T60" fmla="*/ 0 w 882"/>
              <a:gd name="T61" fmla="*/ 83 h 321"/>
              <a:gd name="T62" fmla="*/ 0 w 882"/>
              <a:gd name="T63" fmla="*/ 321 h 321"/>
              <a:gd name="T64" fmla="*/ 882 w 882"/>
              <a:gd name="T65"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2" h="321">
                <a:moveTo>
                  <a:pt x="882" y="321"/>
                </a:moveTo>
                <a:cubicBezTo>
                  <a:pt x="882" y="0"/>
                  <a:pt x="882" y="0"/>
                  <a:pt x="882" y="0"/>
                </a:cubicBezTo>
                <a:cubicBezTo>
                  <a:pt x="856" y="13"/>
                  <a:pt x="838" y="39"/>
                  <a:pt x="835" y="70"/>
                </a:cubicBezTo>
                <a:cubicBezTo>
                  <a:pt x="831" y="69"/>
                  <a:pt x="826" y="69"/>
                  <a:pt x="822" y="69"/>
                </a:cubicBezTo>
                <a:cubicBezTo>
                  <a:pt x="806" y="70"/>
                  <a:pt x="792" y="75"/>
                  <a:pt x="779" y="83"/>
                </a:cubicBezTo>
                <a:cubicBezTo>
                  <a:pt x="771" y="67"/>
                  <a:pt x="754" y="56"/>
                  <a:pt x="734" y="57"/>
                </a:cubicBezTo>
                <a:cubicBezTo>
                  <a:pt x="713" y="58"/>
                  <a:pt x="695" y="73"/>
                  <a:pt x="690" y="93"/>
                </a:cubicBezTo>
                <a:cubicBezTo>
                  <a:pt x="687" y="93"/>
                  <a:pt x="685" y="93"/>
                  <a:pt x="683" y="93"/>
                </a:cubicBezTo>
                <a:cubicBezTo>
                  <a:pt x="668" y="94"/>
                  <a:pt x="656" y="101"/>
                  <a:pt x="647" y="111"/>
                </a:cubicBezTo>
                <a:cubicBezTo>
                  <a:pt x="643" y="110"/>
                  <a:pt x="639" y="110"/>
                  <a:pt x="635" y="110"/>
                </a:cubicBezTo>
                <a:cubicBezTo>
                  <a:pt x="615" y="111"/>
                  <a:pt x="599" y="124"/>
                  <a:pt x="592" y="141"/>
                </a:cubicBezTo>
                <a:cubicBezTo>
                  <a:pt x="585" y="135"/>
                  <a:pt x="577" y="132"/>
                  <a:pt x="567" y="132"/>
                </a:cubicBezTo>
                <a:cubicBezTo>
                  <a:pt x="563" y="132"/>
                  <a:pt x="560" y="133"/>
                  <a:pt x="556" y="134"/>
                </a:cubicBezTo>
                <a:cubicBezTo>
                  <a:pt x="551" y="111"/>
                  <a:pt x="529" y="94"/>
                  <a:pt x="504" y="95"/>
                </a:cubicBezTo>
                <a:cubicBezTo>
                  <a:pt x="479" y="96"/>
                  <a:pt x="458" y="116"/>
                  <a:pt x="455" y="141"/>
                </a:cubicBezTo>
                <a:cubicBezTo>
                  <a:pt x="451" y="138"/>
                  <a:pt x="447" y="137"/>
                  <a:pt x="441" y="137"/>
                </a:cubicBezTo>
                <a:cubicBezTo>
                  <a:pt x="434" y="137"/>
                  <a:pt x="428" y="141"/>
                  <a:pt x="423" y="146"/>
                </a:cubicBezTo>
                <a:cubicBezTo>
                  <a:pt x="415" y="130"/>
                  <a:pt x="398" y="120"/>
                  <a:pt x="379" y="121"/>
                </a:cubicBezTo>
                <a:cubicBezTo>
                  <a:pt x="356" y="122"/>
                  <a:pt x="338" y="138"/>
                  <a:pt x="333" y="159"/>
                </a:cubicBezTo>
                <a:cubicBezTo>
                  <a:pt x="329" y="155"/>
                  <a:pt x="323" y="153"/>
                  <a:pt x="317" y="153"/>
                </a:cubicBezTo>
                <a:cubicBezTo>
                  <a:pt x="316" y="153"/>
                  <a:pt x="316" y="153"/>
                  <a:pt x="316" y="153"/>
                </a:cubicBezTo>
                <a:cubicBezTo>
                  <a:pt x="313" y="128"/>
                  <a:pt x="291" y="109"/>
                  <a:pt x="265" y="110"/>
                </a:cubicBezTo>
                <a:cubicBezTo>
                  <a:pt x="241" y="111"/>
                  <a:pt x="221" y="130"/>
                  <a:pt x="219" y="154"/>
                </a:cubicBezTo>
                <a:cubicBezTo>
                  <a:pt x="214" y="153"/>
                  <a:pt x="209" y="152"/>
                  <a:pt x="204" y="152"/>
                </a:cubicBezTo>
                <a:cubicBezTo>
                  <a:pt x="193" y="152"/>
                  <a:pt x="184" y="158"/>
                  <a:pt x="178" y="166"/>
                </a:cubicBezTo>
                <a:cubicBezTo>
                  <a:pt x="169" y="151"/>
                  <a:pt x="152" y="140"/>
                  <a:pt x="133" y="141"/>
                </a:cubicBezTo>
                <a:cubicBezTo>
                  <a:pt x="110" y="142"/>
                  <a:pt x="92" y="159"/>
                  <a:pt x="88" y="180"/>
                </a:cubicBezTo>
                <a:cubicBezTo>
                  <a:pt x="81" y="174"/>
                  <a:pt x="72" y="171"/>
                  <a:pt x="63" y="171"/>
                </a:cubicBezTo>
                <a:cubicBezTo>
                  <a:pt x="63" y="171"/>
                  <a:pt x="62" y="171"/>
                  <a:pt x="62" y="171"/>
                </a:cubicBezTo>
                <a:cubicBezTo>
                  <a:pt x="63" y="165"/>
                  <a:pt x="64" y="159"/>
                  <a:pt x="64" y="153"/>
                </a:cubicBezTo>
                <a:cubicBezTo>
                  <a:pt x="62" y="116"/>
                  <a:pt x="35" y="88"/>
                  <a:pt x="0" y="83"/>
                </a:cubicBezTo>
                <a:cubicBezTo>
                  <a:pt x="0" y="321"/>
                  <a:pt x="0" y="321"/>
                  <a:pt x="0" y="321"/>
                </a:cubicBezTo>
                <a:lnTo>
                  <a:pt x="882" y="321"/>
                </a:lnTo>
                <a:close/>
              </a:path>
            </a:pathLst>
          </a:custGeom>
          <a:solidFill>
            <a:srgbClr val="52678A"/>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66" name="Smoke"/>
          <p:cNvSpPr>
            <a:spLocks/>
          </p:cNvSpPr>
          <p:nvPr/>
        </p:nvSpPr>
        <p:spPr bwMode="auto">
          <a:xfrm>
            <a:off x="4832423" y="3623938"/>
            <a:ext cx="2516981" cy="353616"/>
          </a:xfrm>
          <a:custGeom>
            <a:avLst/>
            <a:gdLst>
              <a:gd name="T0" fmla="*/ 882 w 882"/>
              <a:gd name="T1" fmla="*/ 124 h 124"/>
              <a:gd name="T2" fmla="*/ 882 w 882"/>
              <a:gd name="T3" fmla="*/ 17 h 124"/>
              <a:gd name="T4" fmla="*/ 876 w 882"/>
              <a:gd name="T5" fmla="*/ 17 h 124"/>
              <a:gd name="T6" fmla="*/ 825 w 882"/>
              <a:gd name="T7" fmla="*/ 56 h 124"/>
              <a:gd name="T8" fmla="*/ 790 w 882"/>
              <a:gd name="T9" fmla="*/ 44 h 124"/>
              <a:gd name="T10" fmla="*/ 772 w 882"/>
              <a:gd name="T11" fmla="*/ 49 h 124"/>
              <a:gd name="T12" fmla="*/ 706 w 882"/>
              <a:gd name="T13" fmla="*/ 4 h 124"/>
              <a:gd name="T14" fmla="*/ 652 w 882"/>
              <a:gd name="T15" fmla="*/ 67 h 124"/>
              <a:gd name="T16" fmla="*/ 651 w 882"/>
              <a:gd name="T17" fmla="*/ 67 h 124"/>
              <a:gd name="T18" fmla="*/ 631 w 882"/>
              <a:gd name="T19" fmla="*/ 77 h 124"/>
              <a:gd name="T20" fmla="*/ 568 w 882"/>
              <a:gd name="T21" fmla="*/ 38 h 124"/>
              <a:gd name="T22" fmla="*/ 517 w 882"/>
              <a:gd name="T23" fmla="*/ 78 h 124"/>
              <a:gd name="T24" fmla="*/ 493 w 882"/>
              <a:gd name="T25" fmla="*/ 70 h 124"/>
              <a:gd name="T26" fmla="*/ 477 w 882"/>
              <a:gd name="T27" fmla="*/ 77 h 124"/>
              <a:gd name="T28" fmla="*/ 407 w 882"/>
              <a:gd name="T29" fmla="*/ 30 h 124"/>
              <a:gd name="T30" fmla="*/ 350 w 882"/>
              <a:gd name="T31" fmla="*/ 89 h 124"/>
              <a:gd name="T32" fmla="*/ 337 w 882"/>
              <a:gd name="T33" fmla="*/ 88 h 124"/>
              <a:gd name="T34" fmla="*/ 308 w 882"/>
              <a:gd name="T35" fmla="*/ 104 h 124"/>
              <a:gd name="T36" fmla="*/ 248 w 882"/>
              <a:gd name="T37" fmla="*/ 74 h 124"/>
              <a:gd name="T38" fmla="*/ 234 w 882"/>
              <a:gd name="T39" fmla="*/ 77 h 124"/>
              <a:gd name="T40" fmla="*/ 186 w 882"/>
              <a:gd name="T41" fmla="*/ 62 h 124"/>
              <a:gd name="T42" fmla="*/ 178 w 882"/>
              <a:gd name="T43" fmla="*/ 63 h 124"/>
              <a:gd name="T44" fmla="*/ 115 w 882"/>
              <a:gd name="T45" fmla="*/ 27 h 124"/>
              <a:gd name="T46" fmla="*/ 65 w 882"/>
              <a:gd name="T47" fmla="*/ 67 h 124"/>
              <a:gd name="T48" fmla="*/ 9 w 882"/>
              <a:gd name="T49" fmla="*/ 58 h 124"/>
              <a:gd name="T50" fmla="*/ 0 w 882"/>
              <a:gd name="T51" fmla="*/ 60 h 124"/>
              <a:gd name="T52" fmla="*/ 0 w 882"/>
              <a:gd name="T53" fmla="*/ 124 h 124"/>
              <a:gd name="T54" fmla="*/ 882 w 882"/>
              <a:gd name="T55"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2" h="124">
                <a:moveTo>
                  <a:pt x="882" y="124"/>
                </a:moveTo>
                <a:cubicBezTo>
                  <a:pt x="882" y="17"/>
                  <a:pt x="882" y="17"/>
                  <a:pt x="882" y="17"/>
                </a:cubicBezTo>
                <a:cubicBezTo>
                  <a:pt x="880" y="17"/>
                  <a:pt x="878" y="17"/>
                  <a:pt x="876" y="17"/>
                </a:cubicBezTo>
                <a:cubicBezTo>
                  <a:pt x="852" y="20"/>
                  <a:pt x="833" y="35"/>
                  <a:pt x="825" y="56"/>
                </a:cubicBezTo>
                <a:cubicBezTo>
                  <a:pt x="816" y="47"/>
                  <a:pt x="803" y="42"/>
                  <a:pt x="790" y="44"/>
                </a:cubicBezTo>
                <a:cubicBezTo>
                  <a:pt x="783" y="44"/>
                  <a:pt x="777" y="46"/>
                  <a:pt x="772" y="49"/>
                </a:cubicBezTo>
                <a:cubicBezTo>
                  <a:pt x="765" y="20"/>
                  <a:pt x="737" y="0"/>
                  <a:pt x="706" y="4"/>
                </a:cubicBezTo>
                <a:cubicBezTo>
                  <a:pt x="674" y="7"/>
                  <a:pt x="651" y="35"/>
                  <a:pt x="652" y="67"/>
                </a:cubicBezTo>
                <a:cubicBezTo>
                  <a:pt x="652" y="67"/>
                  <a:pt x="651" y="67"/>
                  <a:pt x="651" y="67"/>
                </a:cubicBezTo>
                <a:cubicBezTo>
                  <a:pt x="643" y="68"/>
                  <a:pt x="636" y="72"/>
                  <a:pt x="631" y="77"/>
                </a:cubicBezTo>
                <a:cubicBezTo>
                  <a:pt x="622" y="52"/>
                  <a:pt x="596" y="35"/>
                  <a:pt x="568" y="38"/>
                </a:cubicBezTo>
                <a:cubicBezTo>
                  <a:pt x="544" y="41"/>
                  <a:pt x="525" y="57"/>
                  <a:pt x="517" y="78"/>
                </a:cubicBezTo>
                <a:cubicBezTo>
                  <a:pt x="511" y="72"/>
                  <a:pt x="502" y="69"/>
                  <a:pt x="493" y="70"/>
                </a:cubicBezTo>
                <a:cubicBezTo>
                  <a:pt x="487" y="71"/>
                  <a:pt x="481" y="73"/>
                  <a:pt x="477" y="77"/>
                </a:cubicBezTo>
                <a:cubicBezTo>
                  <a:pt x="469" y="47"/>
                  <a:pt x="439" y="26"/>
                  <a:pt x="407" y="30"/>
                </a:cubicBezTo>
                <a:cubicBezTo>
                  <a:pt x="376" y="33"/>
                  <a:pt x="353" y="59"/>
                  <a:pt x="350" y="89"/>
                </a:cubicBezTo>
                <a:cubicBezTo>
                  <a:pt x="346" y="88"/>
                  <a:pt x="341" y="87"/>
                  <a:pt x="337" y="88"/>
                </a:cubicBezTo>
                <a:cubicBezTo>
                  <a:pt x="325" y="89"/>
                  <a:pt x="315" y="95"/>
                  <a:pt x="308" y="104"/>
                </a:cubicBezTo>
                <a:cubicBezTo>
                  <a:pt x="296" y="84"/>
                  <a:pt x="273" y="71"/>
                  <a:pt x="248" y="74"/>
                </a:cubicBezTo>
                <a:cubicBezTo>
                  <a:pt x="243" y="74"/>
                  <a:pt x="238" y="76"/>
                  <a:pt x="234" y="77"/>
                </a:cubicBezTo>
                <a:cubicBezTo>
                  <a:pt x="221" y="66"/>
                  <a:pt x="204" y="60"/>
                  <a:pt x="186" y="62"/>
                </a:cubicBezTo>
                <a:cubicBezTo>
                  <a:pt x="183" y="62"/>
                  <a:pt x="180" y="62"/>
                  <a:pt x="178" y="63"/>
                </a:cubicBezTo>
                <a:cubicBezTo>
                  <a:pt x="167" y="39"/>
                  <a:pt x="142" y="24"/>
                  <a:pt x="115" y="27"/>
                </a:cubicBezTo>
                <a:cubicBezTo>
                  <a:pt x="92" y="30"/>
                  <a:pt x="73" y="46"/>
                  <a:pt x="65" y="67"/>
                </a:cubicBezTo>
                <a:cubicBezTo>
                  <a:pt x="48" y="60"/>
                  <a:pt x="29" y="56"/>
                  <a:pt x="9" y="58"/>
                </a:cubicBezTo>
                <a:cubicBezTo>
                  <a:pt x="6" y="59"/>
                  <a:pt x="3" y="59"/>
                  <a:pt x="0" y="60"/>
                </a:cubicBezTo>
                <a:cubicBezTo>
                  <a:pt x="0" y="124"/>
                  <a:pt x="0" y="124"/>
                  <a:pt x="0" y="124"/>
                </a:cubicBezTo>
                <a:lnTo>
                  <a:pt x="882" y="124"/>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1489" name="Flowerpot"/>
          <p:cNvGrpSpPr/>
          <p:nvPr/>
        </p:nvGrpSpPr>
        <p:grpSpPr>
          <a:xfrm>
            <a:off x="6998170" y="3169119"/>
            <a:ext cx="808435" cy="1128713"/>
            <a:chOff x="9266238" y="4770438"/>
            <a:chExt cx="1077913" cy="1504950"/>
          </a:xfrm>
        </p:grpSpPr>
        <p:sp>
          <p:nvSpPr>
            <p:cNvPr id="1467" name="Freeform 466"/>
            <p:cNvSpPr>
              <a:spLocks/>
            </p:cNvSpPr>
            <p:nvPr/>
          </p:nvSpPr>
          <p:spPr bwMode="auto">
            <a:xfrm>
              <a:off x="9505950" y="5768975"/>
              <a:ext cx="623888" cy="506413"/>
            </a:xfrm>
            <a:custGeom>
              <a:avLst/>
              <a:gdLst>
                <a:gd name="T0" fmla="*/ 124 w 164"/>
                <a:gd name="T1" fmla="*/ 133 h 133"/>
                <a:gd name="T2" fmla="*/ 40 w 164"/>
                <a:gd name="T3" fmla="*/ 133 h 133"/>
                <a:gd name="T4" fmla="*/ 26 w 164"/>
                <a:gd name="T5" fmla="*/ 122 h 133"/>
                <a:gd name="T6" fmla="*/ 0 w 164"/>
                <a:gd name="T7" fmla="*/ 0 h 133"/>
                <a:gd name="T8" fmla="*/ 164 w 164"/>
                <a:gd name="T9" fmla="*/ 0 h 133"/>
                <a:gd name="T10" fmla="*/ 138 w 164"/>
                <a:gd name="T11" fmla="*/ 122 h 133"/>
                <a:gd name="T12" fmla="*/ 124 w 164"/>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164" h="133">
                  <a:moveTo>
                    <a:pt x="124" y="133"/>
                  </a:moveTo>
                  <a:cubicBezTo>
                    <a:pt x="40" y="133"/>
                    <a:pt x="40" y="133"/>
                    <a:pt x="40" y="133"/>
                  </a:cubicBezTo>
                  <a:cubicBezTo>
                    <a:pt x="33" y="133"/>
                    <a:pt x="28" y="129"/>
                    <a:pt x="26" y="122"/>
                  </a:cubicBezTo>
                  <a:cubicBezTo>
                    <a:pt x="0" y="0"/>
                    <a:pt x="0" y="0"/>
                    <a:pt x="0" y="0"/>
                  </a:cubicBezTo>
                  <a:cubicBezTo>
                    <a:pt x="164" y="0"/>
                    <a:pt x="164" y="0"/>
                    <a:pt x="164" y="0"/>
                  </a:cubicBezTo>
                  <a:cubicBezTo>
                    <a:pt x="138" y="122"/>
                    <a:pt x="138" y="122"/>
                    <a:pt x="138" y="122"/>
                  </a:cubicBezTo>
                  <a:cubicBezTo>
                    <a:pt x="136" y="129"/>
                    <a:pt x="130" y="133"/>
                    <a:pt x="124" y="133"/>
                  </a:cubicBezTo>
                  <a:close/>
                </a:path>
              </a:pathLst>
            </a:custGeom>
            <a:solidFill>
              <a:srgbClr val="620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8" name="Freeform 467"/>
            <p:cNvSpPr>
              <a:spLocks/>
            </p:cNvSpPr>
            <p:nvPr/>
          </p:nvSpPr>
          <p:spPr bwMode="auto">
            <a:xfrm>
              <a:off x="9517063" y="4770438"/>
              <a:ext cx="479425" cy="911225"/>
            </a:xfrm>
            <a:custGeom>
              <a:avLst/>
              <a:gdLst>
                <a:gd name="T0" fmla="*/ 32 w 126"/>
                <a:gd name="T1" fmla="*/ 38 h 239"/>
                <a:gd name="T2" fmla="*/ 69 w 126"/>
                <a:gd name="T3" fmla="*/ 37 h 239"/>
                <a:gd name="T4" fmla="*/ 98 w 126"/>
                <a:gd name="T5" fmla="*/ 11 h 239"/>
                <a:gd name="T6" fmla="*/ 119 w 126"/>
                <a:gd name="T7" fmla="*/ 4 h 239"/>
                <a:gd name="T8" fmla="*/ 122 w 126"/>
                <a:gd name="T9" fmla="*/ 24 h 239"/>
                <a:gd name="T10" fmla="*/ 110 w 126"/>
                <a:gd name="T11" fmla="*/ 43 h 239"/>
                <a:gd name="T12" fmla="*/ 110 w 126"/>
                <a:gd name="T13" fmla="*/ 68 h 239"/>
                <a:gd name="T14" fmla="*/ 123 w 126"/>
                <a:gd name="T15" fmla="*/ 90 h 239"/>
                <a:gd name="T16" fmla="*/ 120 w 126"/>
                <a:gd name="T17" fmla="*/ 113 h 239"/>
                <a:gd name="T18" fmla="*/ 112 w 126"/>
                <a:gd name="T19" fmla="*/ 125 h 239"/>
                <a:gd name="T20" fmla="*/ 116 w 126"/>
                <a:gd name="T21" fmla="*/ 139 h 239"/>
                <a:gd name="T22" fmla="*/ 107 w 126"/>
                <a:gd name="T23" fmla="*/ 156 h 239"/>
                <a:gd name="T24" fmla="*/ 94 w 126"/>
                <a:gd name="T25" fmla="*/ 172 h 239"/>
                <a:gd name="T26" fmla="*/ 97 w 126"/>
                <a:gd name="T27" fmla="*/ 190 h 239"/>
                <a:gd name="T28" fmla="*/ 98 w 126"/>
                <a:gd name="T29" fmla="*/ 217 h 239"/>
                <a:gd name="T30" fmla="*/ 93 w 126"/>
                <a:gd name="T31" fmla="*/ 230 h 239"/>
                <a:gd name="T32" fmla="*/ 89 w 126"/>
                <a:gd name="T33" fmla="*/ 239 h 239"/>
                <a:gd name="T34" fmla="*/ 65 w 126"/>
                <a:gd name="T35" fmla="*/ 233 h 239"/>
                <a:gd name="T36" fmla="*/ 43 w 126"/>
                <a:gd name="T37" fmla="*/ 222 h 239"/>
                <a:gd name="T38" fmla="*/ 35 w 126"/>
                <a:gd name="T39" fmla="*/ 200 h 239"/>
                <a:gd name="T40" fmla="*/ 46 w 126"/>
                <a:gd name="T41" fmla="*/ 177 h 239"/>
                <a:gd name="T42" fmla="*/ 33 w 126"/>
                <a:gd name="T43" fmla="*/ 158 h 239"/>
                <a:gd name="T44" fmla="*/ 11 w 126"/>
                <a:gd name="T45" fmla="*/ 147 h 239"/>
                <a:gd name="T46" fmla="*/ 4 w 126"/>
                <a:gd name="T47" fmla="*/ 125 h 239"/>
                <a:gd name="T48" fmla="*/ 21 w 126"/>
                <a:gd name="T49" fmla="*/ 113 h 239"/>
                <a:gd name="T50" fmla="*/ 23 w 126"/>
                <a:gd name="T51" fmla="*/ 85 h 239"/>
                <a:gd name="T52" fmla="*/ 16 w 126"/>
                <a:gd name="T53" fmla="*/ 57 h 239"/>
                <a:gd name="T54" fmla="*/ 32 w 126"/>
                <a:gd name="T55" fmla="*/ 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39">
                  <a:moveTo>
                    <a:pt x="32" y="38"/>
                  </a:moveTo>
                  <a:cubicBezTo>
                    <a:pt x="44" y="34"/>
                    <a:pt x="57" y="41"/>
                    <a:pt x="69" y="37"/>
                  </a:cubicBezTo>
                  <a:cubicBezTo>
                    <a:pt x="82" y="34"/>
                    <a:pt x="89" y="21"/>
                    <a:pt x="98" y="11"/>
                  </a:cubicBezTo>
                  <a:cubicBezTo>
                    <a:pt x="103" y="5"/>
                    <a:pt x="112" y="0"/>
                    <a:pt x="119" y="4"/>
                  </a:cubicBezTo>
                  <a:cubicBezTo>
                    <a:pt x="125" y="8"/>
                    <a:pt x="125" y="18"/>
                    <a:pt x="122" y="24"/>
                  </a:cubicBezTo>
                  <a:cubicBezTo>
                    <a:pt x="118" y="31"/>
                    <a:pt x="113" y="36"/>
                    <a:pt x="110" y="43"/>
                  </a:cubicBezTo>
                  <a:cubicBezTo>
                    <a:pt x="106" y="51"/>
                    <a:pt x="106" y="61"/>
                    <a:pt x="110" y="68"/>
                  </a:cubicBezTo>
                  <a:cubicBezTo>
                    <a:pt x="114" y="76"/>
                    <a:pt x="121" y="81"/>
                    <a:pt x="123" y="90"/>
                  </a:cubicBezTo>
                  <a:cubicBezTo>
                    <a:pt x="125" y="98"/>
                    <a:pt x="126" y="106"/>
                    <a:pt x="120" y="113"/>
                  </a:cubicBezTo>
                  <a:cubicBezTo>
                    <a:pt x="117" y="117"/>
                    <a:pt x="113" y="120"/>
                    <a:pt x="112" y="125"/>
                  </a:cubicBezTo>
                  <a:cubicBezTo>
                    <a:pt x="112" y="130"/>
                    <a:pt x="116" y="134"/>
                    <a:pt x="116" y="139"/>
                  </a:cubicBezTo>
                  <a:cubicBezTo>
                    <a:pt x="117" y="145"/>
                    <a:pt x="112" y="151"/>
                    <a:pt x="107" y="156"/>
                  </a:cubicBezTo>
                  <a:cubicBezTo>
                    <a:pt x="101" y="160"/>
                    <a:pt x="95" y="165"/>
                    <a:pt x="94" y="172"/>
                  </a:cubicBezTo>
                  <a:cubicBezTo>
                    <a:pt x="92" y="178"/>
                    <a:pt x="95" y="184"/>
                    <a:pt x="97" y="190"/>
                  </a:cubicBezTo>
                  <a:cubicBezTo>
                    <a:pt x="99" y="198"/>
                    <a:pt x="100" y="208"/>
                    <a:pt x="98" y="217"/>
                  </a:cubicBezTo>
                  <a:cubicBezTo>
                    <a:pt x="97" y="221"/>
                    <a:pt x="95" y="225"/>
                    <a:pt x="93" y="230"/>
                  </a:cubicBezTo>
                  <a:cubicBezTo>
                    <a:pt x="92" y="232"/>
                    <a:pt x="91" y="237"/>
                    <a:pt x="89" y="239"/>
                  </a:cubicBezTo>
                  <a:cubicBezTo>
                    <a:pt x="81" y="237"/>
                    <a:pt x="73" y="235"/>
                    <a:pt x="65" y="233"/>
                  </a:cubicBezTo>
                  <a:cubicBezTo>
                    <a:pt x="57" y="231"/>
                    <a:pt x="49" y="228"/>
                    <a:pt x="43" y="222"/>
                  </a:cubicBezTo>
                  <a:cubicBezTo>
                    <a:pt x="37" y="217"/>
                    <a:pt x="33" y="208"/>
                    <a:pt x="35" y="200"/>
                  </a:cubicBezTo>
                  <a:cubicBezTo>
                    <a:pt x="38" y="192"/>
                    <a:pt x="46" y="186"/>
                    <a:pt x="46" y="177"/>
                  </a:cubicBezTo>
                  <a:cubicBezTo>
                    <a:pt x="47" y="169"/>
                    <a:pt x="40" y="162"/>
                    <a:pt x="33" y="158"/>
                  </a:cubicBezTo>
                  <a:cubicBezTo>
                    <a:pt x="26" y="154"/>
                    <a:pt x="17" y="152"/>
                    <a:pt x="11" y="147"/>
                  </a:cubicBezTo>
                  <a:cubicBezTo>
                    <a:pt x="4" y="142"/>
                    <a:pt x="0" y="132"/>
                    <a:pt x="4" y="125"/>
                  </a:cubicBezTo>
                  <a:cubicBezTo>
                    <a:pt x="8" y="119"/>
                    <a:pt x="16" y="118"/>
                    <a:pt x="21" y="113"/>
                  </a:cubicBezTo>
                  <a:cubicBezTo>
                    <a:pt x="27" y="106"/>
                    <a:pt x="26" y="94"/>
                    <a:pt x="23" y="85"/>
                  </a:cubicBezTo>
                  <a:cubicBezTo>
                    <a:pt x="19" y="76"/>
                    <a:pt x="14" y="67"/>
                    <a:pt x="16" y="57"/>
                  </a:cubicBezTo>
                  <a:cubicBezTo>
                    <a:pt x="17" y="48"/>
                    <a:pt x="23" y="40"/>
                    <a:pt x="32" y="38"/>
                  </a:cubicBezTo>
                  <a:close/>
                </a:path>
              </a:pathLst>
            </a:cu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9" name="Freeform 468"/>
            <p:cNvSpPr>
              <a:spLocks/>
            </p:cNvSpPr>
            <p:nvPr/>
          </p:nvSpPr>
          <p:spPr bwMode="auto">
            <a:xfrm>
              <a:off x="9726613" y="4916488"/>
              <a:ext cx="617538" cy="852488"/>
            </a:xfrm>
            <a:custGeom>
              <a:avLst/>
              <a:gdLst>
                <a:gd name="T0" fmla="*/ 122 w 162"/>
                <a:gd name="T1" fmla="*/ 121 h 224"/>
                <a:gd name="T2" fmla="*/ 113 w 162"/>
                <a:gd name="T3" fmla="*/ 120 h 224"/>
                <a:gd name="T4" fmla="*/ 106 w 162"/>
                <a:gd name="T5" fmla="*/ 126 h 224"/>
                <a:gd name="T6" fmla="*/ 108 w 162"/>
                <a:gd name="T7" fmla="*/ 138 h 224"/>
                <a:gd name="T8" fmla="*/ 93 w 162"/>
                <a:gd name="T9" fmla="*/ 154 h 224"/>
                <a:gd name="T10" fmla="*/ 80 w 162"/>
                <a:gd name="T11" fmla="*/ 151 h 224"/>
                <a:gd name="T12" fmla="*/ 68 w 162"/>
                <a:gd name="T13" fmla="*/ 165 h 224"/>
                <a:gd name="T14" fmla="*/ 69 w 162"/>
                <a:gd name="T15" fmla="*/ 185 h 224"/>
                <a:gd name="T16" fmla="*/ 62 w 162"/>
                <a:gd name="T17" fmla="*/ 202 h 224"/>
                <a:gd name="T18" fmla="*/ 42 w 162"/>
                <a:gd name="T19" fmla="*/ 205 h 224"/>
                <a:gd name="T20" fmla="*/ 21 w 162"/>
                <a:gd name="T21" fmla="*/ 224 h 224"/>
                <a:gd name="T22" fmla="*/ 16 w 162"/>
                <a:gd name="T23" fmla="*/ 137 h 224"/>
                <a:gd name="T24" fmla="*/ 30 w 162"/>
                <a:gd name="T25" fmla="*/ 144 h 224"/>
                <a:gd name="T26" fmla="*/ 40 w 162"/>
                <a:gd name="T27" fmla="*/ 131 h 224"/>
                <a:gd name="T28" fmla="*/ 38 w 162"/>
                <a:gd name="T29" fmla="*/ 114 h 224"/>
                <a:gd name="T30" fmla="*/ 37 w 162"/>
                <a:gd name="T31" fmla="*/ 104 h 224"/>
                <a:gd name="T32" fmla="*/ 44 w 162"/>
                <a:gd name="T33" fmla="*/ 97 h 224"/>
                <a:gd name="T34" fmla="*/ 55 w 162"/>
                <a:gd name="T35" fmla="*/ 102 h 224"/>
                <a:gd name="T36" fmla="*/ 61 w 162"/>
                <a:gd name="T37" fmla="*/ 97 h 224"/>
                <a:gd name="T38" fmla="*/ 62 w 162"/>
                <a:gd name="T39" fmla="*/ 88 h 224"/>
                <a:gd name="T40" fmla="*/ 52 w 162"/>
                <a:gd name="T41" fmla="*/ 54 h 224"/>
                <a:gd name="T42" fmla="*/ 50 w 162"/>
                <a:gd name="T43" fmla="*/ 48 h 224"/>
                <a:gd name="T44" fmla="*/ 52 w 162"/>
                <a:gd name="T45" fmla="*/ 42 h 224"/>
                <a:gd name="T46" fmla="*/ 61 w 162"/>
                <a:gd name="T47" fmla="*/ 47 h 224"/>
                <a:gd name="T48" fmla="*/ 68 w 162"/>
                <a:gd name="T49" fmla="*/ 55 h 224"/>
                <a:gd name="T50" fmla="*/ 77 w 162"/>
                <a:gd name="T51" fmla="*/ 49 h 224"/>
                <a:gd name="T52" fmla="*/ 77 w 162"/>
                <a:gd name="T53" fmla="*/ 38 h 224"/>
                <a:gd name="T54" fmla="*/ 80 w 162"/>
                <a:gd name="T55" fmla="*/ 10 h 224"/>
                <a:gd name="T56" fmla="*/ 86 w 162"/>
                <a:gd name="T57" fmla="*/ 1 h 224"/>
                <a:gd name="T58" fmla="*/ 96 w 162"/>
                <a:gd name="T59" fmla="*/ 7 h 224"/>
                <a:gd name="T60" fmla="*/ 104 w 162"/>
                <a:gd name="T61" fmla="*/ 25 h 224"/>
                <a:gd name="T62" fmla="*/ 109 w 162"/>
                <a:gd name="T63" fmla="*/ 37 h 224"/>
                <a:gd name="T64" fmla="*/ 124 w 162"/>
                <a:gd name="T65" fmla="*/ 32 h 224"/>
                <a:gd name="T66" fmla="*/ 138 w 162"/>
                <a:gd name="T67" fmla="*/ 27 h 224"/>
                <a:gd name="T68" fmla="*/ 139 w 162"/>
                <a:gd name="T69" fmla="*/ 42 h 224"/>
                <a:gd name="T70" fmla="*/ 132 w 162"/>
                <a:gd name="T71" fmla="*/ 56 h 224"/>
                <a:gd name="T72" fmla="*/ 133 w 162"/>
                <a:gd name="T73" fmla="*/ 61 h 224"/>
                <a:gd name="T74" fmla="*/ 141 w 162"/>
                <a:gd name="T75" fmla="*/ 62 h 224"/>
                <a:gd name="T76" fmla="*/ 148 w 162"/>
                <a:gd name="T77" fmla="*/ 58 h 224"/>
                <a:gd name="T78" fmla="*/ 160 w 162"/>
                <a:gd name="T79" fmla="*/ 66 h 224"/>
                <a:gd name="T80" fmla="*/ 157 w 162"/>
                <a:gd name="T81" fmla="*/ 80 h 224"/>
                <a:gd name="T82" fmla="*/ 144 w 162"/>
                <a:gd name="T83" fmla="*/ 89 h 224"/>
                <a:gd name="T84" fmla="*/ 134 w 162"/>
                <a:gd name="T85" fmla="*/ 95 h 224"/>
                <a:gd name="T86" fmla="*/ 140 w 162"/>
                <a:gd name="T87" fmla="*/ 105 h 224"/>
                <a:gd name="T88" fmla="*/ 148 w 162"/>
                <a:gd name="T89" fmla="*/ 113 h 224"/>
                <a:gd name="T90" fmla="*/ 138 w 162"/>
                <a:gd name="T91" fmla="*/ 124 h 224"/>
                <a:gd name="T92" fmla="*/ 122 w 162"/>
                <a:gd name="T93" fmla="*/ 1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224">
                  <a:moveTo>
                    <a:pt x="122" y="121"/>
                  </a:moveTo>
                  <a:cubicBezTo>
                    <a:pt x="119" y="120"/>
                    <a:pt x="116" y="119"/>
                    <a:pt x="113" y="120"/>
                  </a:cubicBezTo>
                  <a:cubicBezTo>
                    <a:pt x="109" y="121"/>
                    <a:pt x="106" y="123"/>
                    <a:pt x="106" y="126"/>
                  </a:cubicBezTo>
                  <a:cubicBezTo>
                    <a:pt x="104" y="130"/>
                    <a:pt x="107" y="134"/>
                    <a:pt x="108" y="138"/>
                  </a:cubicBezTo>
                  <a:cubicBezTo>
                    <a:pt x="109" y="147"/>
                    <a:pt x="101" y="155"/>
                    <a:pt x="93" y="154"/>
                  </a:cubicBezTo>
                  <a:cubicBezTo>
                    <a:pt x="88" y="153"/>
                    <a:pt x="85" y="151"/>
                    <a:pt x="80" y="151"/>
                  </a:cubicBezTo>
                  <a:cubicBezTo>
                    <a:pt x="74" y="152"/>
                    <a:pt x="69" y="159"/>
                    <a:pt x="68" y="165"/>
                  </a:cubicBezTo>
                  <a:cubicBezTo>
                    <a:pt x="67" y="172"/>
                    <a:pt x="69" y="178"/>
                    <a:pt x="69" y="185"/>
                  </a:cubicBezTo>
                  <a:cubicBezTo>
                    <a:pt x="69" y="191"/>
                    <a:pt x="68" y="199"/>
                    <a:pt x="62" y="202"/>
                  </a:cubicBezTo>
                  <a:cubicBezTo>
                    <a:pt x="56" y="206"/>
                    <a:pt x="49" y="204"/>
                    <a:pt x="42" y="205"/>
                  </a:cubicBezTo>
                  <a:cubicBezTo>
                    <a:pt x="32" y="206"/>
                    <a:pt x="23" y="214"/>
                    <a:pt x="21" y="224"/>
                  </a:cubicBezTo>
                  <a:cubicBezTo>
                    <a:pt x="2" y="200"/>
                    <a:pt x="0" y="163"/>
                    <a:pt x="16" y="137"/>
                  </a:cubicBezTo>
                  <a:cubicBezTo>
                    <a:pt x="17" y="143"/>
                    <a:pt x="24" y="146"/>
                    <a:pt x="30" y="144"/>
                  </a:cubicBezTo>
                  <a:cubicBezTo>
                    <a:pt x="35" y="142"/>
                    <a:pt x="39" y="137"/>
                    <a:pt x="40" y="131"/>
                  </a:cubicBezTo>
                  <a:cubicBezTo>
                    <a:pt x="41" y="125"/>
                    <a:pt x="39" y="119"/>
                    <a:pt x="38" y="114"/>
                  </a:cubicBezTo>
                  <a:cubicBezTo>
                    <a:pt x="37" y="111"/>
                    <a:pt x="36" y="107"/>
                    <a:pt x="37" y="104"/>
                  </a:cubicBezTo>
                  <a:cubicBezTo>
                    <a:pt x="38" y="100"/>
                    <a:pt x="41" y="97"/>
                    <a:pt x="44" y="97"/>
                  </a:cubicBezTo>
                  <a:cubicBezTo>
                    <a:pt x="48" y="98"/>
                    <a:pt x="51" y="102"/>
                    <a:pt x="55" y="102"/>
                  </a:cubicBezTo>
                  <a:cubicBezTo>
                    <a:pt x="58" y="102"/>
                    <a:pt x="60" y="100"/>
                    <a:pt x="61" y="97"/>
                  </a:cubicBezTo>
                  <a:cubicBezTo>
                    <a:pt x="62" y="94"/>
                    <a:pt x="62" y="91"/>
                    <a:pt x="62" y="88"/>
                  </a:cubicBezTo>
                  <a:cubicBezTo>
                    <a:pt x="60" y="77"/>
                    <a:pt x="57" y="65"/>
                    <a:pt x="52" y="54"/>
                  </a:cubicBezTo>
                  <a:cubicBezTo>
                    <a:pt x="51" y="52"/>
                    <a:pt x="50" y="50"/>
                    <a:pt x="50" y="48"/>
                  </a:cubicBezTo>
                  <a:cubicBezTo>
                    <a:pt x="49" y="45"/>
                    <a:pt x="50" y="43"/>
                    <a:pt x="52" y="42"/>
                  </a:cubicBezTo>
                  <a:cubicBezTo>
                    <a:pt x="56" y="40"/>
                    <a:pt x="59" y="44"/>
                    <a:pt x="61" y="47"/>
                  </a:cubicBezTo>
                  <a:cubicBezTo>
                    <a:pt x="63" y="50"/>
                    <a:pt x="65" y="54"/>
                    <a:pt x="68" y="55"/>
                  </a:cubicBezTo>
                  <a:cubicBezTo>
                    <a:pt x="72" y="56"/>
                    <a:pt x="75" y="53"/>
                    <a:pt x="77" y="49"/>
                  </a:cubicBezTo>
                  <a:cubicBezTo>
                    <a:pt x="78" y="46"/>
                    <a:pt x="77" y="42"/>
                    <a:pt x="77" y="38"/>
                  </a:cubicBezTo>
                  <a:cubicBezTo>
                    <a:pt x="77" y="29"/>
                    <a:pt x="77" y="19"/>
                    <a:pt x="80" y="10"/>
                  </a:cubicBezTo>
                  <a:cubicBezTo>
                    <a:pt x="80" y="6"/>
                    <a:pt x="82" y="2"/>
                    <a:pt x="86" y="1"/>
                  </a:cubicBezTo>
                  <a:cubicBezTo>
                    <a:pt x="90" y="0"/>
                    <a:pt x="94" y="3"/>
                    <a:pt x="96" y="7"/>
                  </a:cubicBezTo>
                  <a:cubicBezTo>
                    <a:pt x="100" y="13"/>
                    <a:pt x="102" y="19"/>
                    <a:pt x="104" y="25"/>
                  </a:cubicBezTo>
                  <a:cubicBezTo>
                    <a:pt x="104" y="30"/>
                    <a:pt x="105" y="35"/>
                    <a:pt x="109" y="37"/>
                  </a:cubicBezTo>
                  <a:cubicBezTo>
                    <a:pt x="114" y="40"/>
                    <a:pt x="119" y="36"/>
                    <a:pt x="124" y="32"/>
                  </a:cubicBezTo>
                  <a:cubicBezTo>
                    <a:pt x="128" y="28"/>
                    <a:pt x="134" y="24"/>
                    <a:pt x="138" y="27"/>
                  </a:cubicBezTo>
                  <a:cubicBezTo>
                    <a:pt x="143" y="30"/>
                    <a:pt x="142" y="37"/>
                    <a:pt x="139" y="42"/>
                  </a:cubicBezTo>
                  <a:cubicBezTo>
                    <a:pt x="136" y="46"/>
                    <a:pt x="132" y="51"/>
                    <a:pt x="132" y="56"/>
                  </a:cubicBezTo>
                  <a:cubicBezTo>
                    <a:pt x="132" y="58"/>
                    <a:pt x="132" y="60"/>
                    <a:pt x="133" y="61"/>
                  </a:cubicBezTo>
                  <a:cubicBezTo>
                    <a:pt x="135" y="63"/>
                    <a:pt x="138" y="63"/>
                    <a:pt x="141" y="62"/>
                  </a:cubicBezTo>
                  <a:cubicBezTo>
                    <a:pt x="143" y="60"/>
                    <a:pt x="145" y="59"/>
                    <a:pt x="148" y="58"/>
                  </a:cubicBezTo>
                  <a:cubicBezTo>
                    <a:pt x="153" y="57"/>
                    <a:pt x="159" y="61"/>
                    <a:pt x="160" y="66"/>
                  </a:cubicBezTo>
                  <a:cubicBezTo>
                    <a:pt x="162" y="70"/>
                    <a:pt x="160" y="76"/>
                    <a:pt x="157" y="80"/>
                  </a:cubicBezTo>
                  <a:cubicBezTo>
                    <a:pt x="154" y="84"/>
                    <a:pt x="149" y="87"/>
                    <a:pt x="144" y="89"/>
                  </a:cubicBezTo>
                  <a:cubicBezTo>
                    <a:pt x="140" y="90"/>
                    <a:pt x="135" y="91"/>
                    <a:pt x="134" y="95"/>
                  </a:cubicBezTo>
                  <a:cubicBezTo>
                    <a:pt x="133" y="99"/>
                    <a:pt x="137" y="103"/>
                    <a:pt x="140" y="105"/>
                  </a:cubicBezTo>
                  <a:cubicBezTo>
                    <a:pt x="143" y="107"/>
                    <a:pt x="147" y="110"/>
                    <a:pt x="148" y="113"/>
                  </a:cubicBezTo>
                  <a:cubicBezTo>
                    <a:pt x="150" y="119"/>
                    <a:pt x="144" y="124"/>
                    <a:pt x="138" y="124"/>
                  </a:cubicBezTo>
                  <a:cubicBezTo>
                    <a:pt x="133" y="125"/>
                    <a:pt x="128" y="122"/>
                    <a:pt x="122" y="121"/>
                  </a:cubicBezTo>
                  <a:close/>
                </a:path>
              </a:pathLst>
            </a:custGeom>
            <a:solidFill>
              <a:srgbClr val="05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0" name="Freeform 469"/>
            <p:cNvSpPr>
              <a:spLocks/>
            </p:cNvSpPr>
            <p:nvPr/>
          </p:nvSpPr>
          <p:spPr bwMode="auto">
            <a:xfrm>
              <a:off x="9266238" y="5080000"/>
              <a:ext cx="601663" cy="688975"/>
            </a:xfrm>
            <a:custGeom>
              <a:avLst/>
              <a:gdLst>
                <a:gd name="T0" fmla="*/ 140 w 158"/>
                <a:gd name="T1" fmla="*/ 181 h 181"/>
                <a:gd name="T2" fmla="*/ 120 w 158"/>
                <a:gd name="T3" fmla="*/ 151 h 181"/>
                <a:gd name="T4" fmla="*/ 84 w 158"/>
                <a:gd name="T5" fmla="*/ 137 h 181"/>
                <a:gd name="T6" fmla="*/ 48 w 158"/>
                <a:gd name="T7" fmla="*/ 126 h 181"/>
                <a:gd name="T8" fmla="*/ 39 w 158"/>
                <a:gd name="T9" fmla="*/ 120 h 181"/>
                <a:gd name="T10" fmla="*/ 37 w 158"/>
                <a:gd name="T11" fmla="*/ 111 h 181"/>
                <a:gd name="T12" fmla="*/ 54 w 158"/>
                <a:gd name="T13" fmla="*/ 98 h 181"/>
                <a:gd name="T14" fmla="*/ 52 w 158"/>
                <a:gd name="T15" fmla="*/ 85 h 181"/>
                <a:gd name="T16" fmla="*/ 40 w 158"/>
                <a:gd name="T17" fmla="*/ 78 h 181"/>
                <a:gd name="T18" fmla="*/ 10 w 158"/>
                <a:gd name="T19" fmla="*/ 57 h 181"/>
                <a:gd name="T20" fmla="*/ 2 w 158"/>
                <a:gd name="T21" fmla="*/ 48 h 181"/>
                <a:gd name="T22" fmla="*/ 3 w 158"/>
                <a:gd name="T23" fmla="*/ 38 h 181"/>
                <a:gd name="T24" fmla="*/ 13 w 158"/>
                <a:gd name="T25" fmla="*/ 34 h 181"/>
                <a:gd name="T26" fmla="*/ 34 w 158"/>
                <a:gd name="T27" fmla="*/ 38 h 181"/>
                <a:gd name="T28" fmla="*/ 48 w 158"/>
                <a:gd name="T29" fmla="*/ 40 h 181"/>
                <a:gd name="T30" fmla="*/ 55 w 158"/>
                <a:gd name="T31" fmla="*/ 28 h 181"/>
                <a:gd name="T32" fmla="*/ 54 w 158"/>
                <a:gd name="T33" fmla="*/ 12 h 181"/>
                <a:gd name="T34" fmla="*/ 63 w 158"/>
                <a:gd name="T35" fmla="*/ 0 h 181"/>
                <a:gd name="T36" fmla="*/ 76 w 158"/>
                <a:gd name="T37" fmla="*/ 11 h 181"/>
                <a:gd name="T38" fmla="*/ 81 w 158"/>
                <a:gd name="T39" fmla="*/ 21 h 181"/>
                <a:gd name="T40" fmla="*/ 91 w 158"/>
                <a:gd name="T41" fmla="*/ 25 h 181"/>
                <a:gd name="T42" fmla="*/ 109 w 158"/>
                <a:gd name="T43" fmla="*/ 14 h 181"/>
                <a:gd name="T44" fmla="*/ 124 w 158"/>
                <a:gd name="T45" fmla="*/ 16 h 181"/>
                <a:gd name="T46" fmla="*/ 133 w 158"/>
                <a:gd name="T47" fmla="*/ 28 h 181"/>
                <a:gd name="T48" fmla="*/ 135 w 158"/>
                <a:gd name="T49" fmla="*/ 69 h 181"/>
                <a:gd name="T50" fmla="*/ 144 w 158"/>
                <a:gd name="T51" fmla="*/ 109 h 181"/>
                <a:gd name="T52" fmla="*/ 156 w 158"/>
                <a:gd name="T53" fmla="*/ 123 h 181"/>
                <a:gd name="T54" fmla="*/ 156 w 158"/>
                <a:gd name="T55" fmla="*/ 137 h 181"/>
                <a:gd name="T56" fmla="*/ 140 w 158"/>
                <a:gd name="T5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 h="181">
                  <a:moveTo>
                    <a:pt x="140" y="181"/>
                  </a:moveTo>
                  <a:cubicBezTo>
                    <a:pt x="139" y="169"/>
                    <a:pt x="130" y="158"/>
                    <a:pt x="120" y="151"/>
                  </a:cubicBezTo>
                  <a:cubicBezTo>
                    <a:pt x="109" y="144"/>
                    <a:pt x="97" y="140"/>
                    <a:pt x="84" y="137"/>
                  </a:cubicBezTo>
                  <a:cubicBezTo>
                    <a:pt x="72" y="134"/>
                    <a:pt x="59" y="131"/>
                    <a:pt x="48" y="126"/>
                  </a:cubicBezTo>
                  <a:cubicBezTo>
                    <a:pt x="45" y="125"/>
                    <a:pt x="41" y="123"/>
                    <a:pt x="39" y="120"/>
                  </a:cubicBezTo>
                  <a:cubicBezTo>
                    <a:pt x="37" y="118"/>
                    <a:pt x="36" y="114"/>
                    <a:pt x="37" y="111"/>
                  </a:cubicBezTo>
                  <a:cubicBezTo>
                    <a:pt x="40" y="104"/>
                    <a:pt x="51" y="104"/>
                    <a:pt x="54" y="98"/>
                  </a:cubicBezTo>
                  <a:cubicBezTo>
                    <a:pt x="57" y="94"/>
                    <a:pt x="55" y="88"/>
                    <a:pt x="52" y="85"/>
                  </a:cubicBezTo>
                  <a:cubicBezTo>
                    <a:pt x="49" y="82"/>
                    <a:pt x="44" y="80"/>
                    <a:pt x="40" y="78"/>
                  </a:cubicBezTo>
                  <a:cubicBezTo>
                    <a:pt x="29" y="72"/>
                    <a:pt x="19" y="65"/>
                    <a:pt x="10" y="57"/>
                  </a:cubicBezTo>
                  <a:cubicBezTo>
                    <a:pt x="7" y="55"/>
                    <a:pt x="4" y="52"/>
                    <a:pt x="2" y="48"/>
                  </a:cubicBezTo>
                  <a:cubicBezTo>
                    <a:pt x="0" y="45"/>
                    <a:pt x="0" y="40"/>
                    <a:pt x="3" y="38"/>
                  </a:cubicBezTo>
                  <a:cubicBezTo>
                    <a:pt x="6" y="35"/>
                    <a:pt x="10" y="34"/>
                    <a:pt x="13" y="34"/>
                  </a:cubicBezTo>
                  <a:cubicBezTo>
                    <a:pt x="20" y="34"/>
                    <a:pt x="27" y="36"/>
                    <a:pt x="34" y="38"/>
                  </a:cubicBezTo>
                  <a:cubicBezTo>
                    <a:pt x="38" y="40"/>
                    <a:pt x="43" y="42"/>
                    <a:pt x="48" y="40"/>
                  </a:cubicBezTo>
                  <a:cubicBezTo>
                    <a:pt x="52" y="39"/>
                    <a:pt x="55" y="33"/>
                    <a:pt x="55" y="28"/>
                  </a:cubicBezTo>
                  <a:cubicBezTo>
                    <a:pt x="55" y="23"/>
                    <a:pt x="54" y="18"/>
                    <a:pt x="54" y="12"/>
                  </a:cubicBezTo>
                  <a:cubicBezTo>
                    <a:pt x="54" y="7"/>
                    <a:pt x="57" y="1"/>
                    <a:pt x="63" y="0"/>
                  </a:cubicBezTo>
                  <a:cubicBezTo>
                    <a:pt x="69" y="0"/>
                    <a:pt x="73" y="6"/>
                    <a:pt x="76" y="11"/>
                  </a:cubicBezTo>
                  <a:cubicBezTo>
                    <a:pt x="77" y="14"/>
                    <a:pt x="79" y="18"/>
                    <a:pt x="81" y="21"/>
                  </a:cubicBezTo>
                  <a:cubicBezTo>
                    <a:pt x="84" y="23"/>
                    <a:pt x="87" y="26"/>
                    <a:pt x="91" y="25"/>
                  </a:cubicBezTo>
                  <a:cubicBezTo>
                    <a:pt x="98" y="25"/>
                    <a:pt x="103" y="17"/>
                    <a:pt x="109" y="14"/>
                  </a:cubicBezTo>
                  <a:cubicBezTo>
                    <a:pt x="114" y="12"/>
                    <a:pt x="120" y="13"/>
                    <a:pt x="124" y="16"/>
                  </a:cubicBezTo>
                  <a:cubicBezTo>
                    <a:pt x="128" y="19"/>
                    <a:pt x="131" y="23"/>
                    <a:pt x="133" y="28"/>
                  </a:cubicBezTo>
                  <a:cubicBezTo>
                    <a:pt x="138" y="41"/>
                    <a:pt x="136" y="56"/>
                    <a:pt x="135" y="69"/>
                  </a:cubicBezTo>
                  <a:cubicBezTo>
                    <a:pt x="134" y="83"/>
                    <a:pt x="135" y="99"/>
                    <a:pt x="144" y="109"/>
                  </a:cubicBezTo>
                  <a:cubicBezTo>
                    <a:pt x="148" y="114"/>
                    <a:pt x="154" y="117"/>
                    <a:pt x="156" y="123"/>
                  </a:cubicBezTo>
                  <a:cubicBezTo>
                    <a:pt x="158" y="127"/>
                    <a:pt x="157" y="132"/>
                    <a:pt x="156" y="137"/>
                  </a:cubicBezTo>
                  <a:cubicBezTo>
                    <a:pt x="153" y="152"/>
                    <a:pt x="148" y="167"/>
                    <a:pt x="140" y="181"/>
                  </a:cubicBezTo>
                  <a:close/>
                </a:path>
              </a:pathLst>
            </a:custGeom>
            <a:solidFill>
              <a:srgbClr val="05C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1" name="Freeform 470"/>
            <p:cNvSpPr>
              <a:spLocks/>
            </p:cNvSpPr>
            <p:nvPr/>
          </p:nvSpPr>
          <p:spPr bwMode="auto">
            <a:xfrm>
              <a:off x="9467850" y="5703888"/>
              <a:ext cx="700088" cy="65088"/>
            </a:xfrm>
            <a:custGeom>
              <a:avLst/>
              <a:gdLst>
                <a:gd name="T0" fmla="*/ 178 w 184"/>
                <a:gd name="T1" fmla="*/ 17 h 17"/>
                <a:gd name="T2" fmla="*/ 6 w 184"/>
                <a:gd name="T3" fmla="*/ 17 h 17"/>
                <a:gd name="T4" fmla="*/ 0 w 184"/>
                <a:gd name="T5" fmla="*/ 12 h 17"/>
                <a:gd name="T6" fmla="*/ 0 w 184"/>
                <a:gd name="T7" fmla="*/ 5 h 17"/>
                <a:gd name="T8" fmla="*/ 6 w 184"/>
                <a:gd name="T9" fmla="*/ 0 h 17"/>
                <a:gd name="T10" fmla="*/ 178 w 184"/>
                <a:gd name="T11" fmla="*/ 0 h 17"/>
                <a:gd name="T12" fmla="*/ 184 w 184"/>
                <a:gd name="T13" fmla="*/ 5 h 17"/>
                <a:gd name="T14" fmla="*/ 184 w 184"/>
                <a:gd name="T15" fmla="*/ 12 h 17"/>
                <a:gd name="T16" fmla="*/ 178 w 1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7">
                  <a:moveTo>
                    <a:pt x="178" y="17"/>
                  </a:moveTo>
                  <a:cubicBezTo>
                    <a:pt x="6" y="17"/>
                    <a:pt x="6" y="17"/>
                    <a:pt x="6" y="17"/>
                  </a:cubicBezTo>
                  <a:cubicBezTo>
                    <a:pt x="2" y="17"/>
                    <a:pt x="0" y="15"/>
                    <a:pt x="0" y="12"/>
                  </a:cubicBezTo>
                  <a:cubicBezTo>
                    <a:pt x="0" y="5"/>
                    <a:pt x="0" y="5"/>
                    <a:pt x="0" y="5"/>
                  </a:cubicBezTo>
                  <a:cubicBezTo>
                    <a:pt x="0" y="2"/>
                    <a:pt x="2" y="0"/>
                    <a:pt x="6" y="0"/>
                  </a:cubicBezTo>
                  <a:cubicBezTo>
                    <a:pt x="178" y="0"/>
                    <a:pt x="178" y="0"/>
                    <a:pt x="178" y="0"/>
                  </a:cubicBezTo>
                  <a:cubicBezTo>
                    <a:pt x="181" y="0"/>
                    <a:pt x="184" y="2"/>
                    <a:pt x="184" y="5"/>
                  </a:cubicBezTo>
                  <a:cubicBezTo>
                    <a:pt x="184" y="12"/>
                    <a:pt x="184" y="12"/>
                    <a:pt x="184" y="12"/>
                  </a:cubicBezTo>
                  <a:cubicBezTo>
                    <a:pt x="184" y="15"/>
                    <a:pt x="181" y="17"/>
                    <a:pt x="178" y="17"/>
                  </a:cubicBezTo>
                  <a:close/>
                </a:path>
              </a:pathLst>
            </a:custGeom>
            <a:solidFill>
              <a:srgbClr val="5300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91" name="Group 1490"/>
          <p:cNvGrpSpPr/>
          <p:nvPr/>
        </p:nvGrpSpPr>
        <p:grpSpPr>
          <a:xfrm>
            <a:off x="5899222" y="2501178"/>
            <a:ext cx="382191" cy="510779"/>
            <a:chOff x="7800975" y="3879850"/>
            <a:chExt cx="509588" cy="681038"/>
          </a:xfrm>
        </p:grpSpPr>
        <p:sp>
          <p:nvSpPr>
            <p:cNvPr id="1472" name="Freeform 471"/>
            <p:cNvSpPr>
              <a:spLocks/>
            </p:cNvSpPr>
            <p:nvPr/>
          </p:nvSpPr>
          <p:spPr bwMode="auto">
            <a:xfrm>
              <a:off x="7800975" y="3879850"/>
              <a:ext cx="509588" cy="681038"/>
            </a:xfrm>
            <a:custGeom>
              <a:avLst/>
              <a:gdLst>
                <a:gd name="T0" fmla="*/ 1 w 134"/>
                <a:gd name="T1" fmla="*/ 0 h 179"/>
                <a:gd name="T2" fmla="*/ 0 w 134"/>
                <a:gd name="T3" fmla="*/ 20 h 179"/>
                <a:gd name="T4" fmla="*/ 52 w 134"/>
                <a:gd name="T5" fmla="*/ 161 h 179"/>
                <a:gd name="T6" fmla="*/ 67 w 134"/>
                <a:gd name="T7" fmla="*/ 179 h 179"/>
                <a:gd name="T8" fmla="*/ 82 w 134"/>
                <a:gd name="T9" fmla="*/ 161 h 179"/>
                <a:gd name="T10" fmla="*/ 134 w 134"/>
                <a:gd name="T11" fmla="*/ 20 h 179"/>
                <a:gd name="T12" fmla="*/ 133 w 134"/>
                <a:gd name="T13" fmla="*/ 0 h 179"/>
                <a:gd name="T14" fmla="*/ 1 w 134"/>
                <a:gd name="T15" fmla="*/ 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79">
                  <a:moveTo>
                    <a:pt x="1" y="0"/>
                  </a:moveTo>
                  <a:cubicBezTo>
                    <a:pt x="1" y="6"/>
                    <a:pt x="0" y="13"/>
                    <a:pt x="0" y="20"/>
                  </a:cubicBezTo>
                  <a:cubicBezTo>
                    <a:pt x="0" y="98"/>
                    <a:pt x="50" y="159"/>
                    <a:pt x="52" y="161"/>
                  </a:cubicBezTo>
                  <a:cubicBezTo>
                    <a:pt x="67" y="179"/>
                    <a:pt x="67" y="179"/>
                    <a:pt x="67" y="179"/>
                  </a:cubicBezTo>
                  <a:cubicBezTo>
                    <a:pt x="82" y="161"/>
                    <a:pt x="82" y="161"/>
                    <a:pt x="82" y="161"/>
                  </a:cubicBezTo>
                  <a:cubicBezTo>
                    <a:pt x="84" y="159"/>
                    <a:pt x="134" y="98"/>
                    <a:pt x="134" y="20"/>
                  </a:cubicBezTo>
                  <a:cubicBezTo>
                    <a:pt x="134" y="13"/>
                    <a:pt x="133" y="6"/>
                    <a:pt x="133" y="0"/>
                  </a:cubicBezTo>
                  <a:lnTo>
                    <a:pt x="1" y="0"/>
                  </a:ln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3" name="Freeform 472"/>
            <p:cNvSpPr>
              <a:spLocks/>
            </p:cNvSpPr>
            <p:nvPr/>
          </p:nvSpPr>
          <p:spPr bwMode="auto">
            <a:xfrm>
              <a:off x="7881938" y="3879850"/>
              <a:ext cx="349250" cy="533400"/>
            </a:xfrm>
            <a:custGeom>
              <a:avLst/>
              <a:gdLst>
                <a:gd name="T0" fmla="*/ 92 w 92"/>
                <a:gd name="T1" fmla="*/ 0 h 140"/>
                <a:gd name="T2" fmla="*/ 46 w 92"/>
                <a:gd name="T3" fmla="*/ 0 h 140"/>
                <a:gd name="T4" fmla="*/ 0 w 92"/>
                <a:gd name="T5" fmla="*/ 0 h 140"/>
                <a:gd name="T6" fmla="*/ 0 w 92"/>
                <a:gd name="T7" fmla="*/ 19 h 140"/>
                <a:gd name="T8" fmla="*/ 46 w 92"/>
                <a:gd name="T9" fmla="*/ 140 h 140"/>
                <a:gd name="T10" fmla="*/ 92 w 92"/>
                <a:gd name="T11" fmla="*/ 19 h 140"/>
                <a:gd name="T12" fmla="*/ 92 w 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92" h="140">
                  <a:moveTo>
                    <a:pt x="92" y="0"/>
                  </a:moveTo>
                  <a:cubicBezTo>
                    <a:pt x="46" y="0"/>
                    <a:pt x="46" y="0"/>
                    <a:pt x="46" y="0"/>
                  </a:cubicBezTo>
                  <a:cubicBezTo>
                    <a:pt x="0" y="0"/>
                    <a:pt x="0" y="0"/>
                    <a:pt x="0" y="0"/>
                  </a:cubicBezTo>
                  <a:cubicBezTo>
                    <a:pt x="0" y="6"/>
                    <a:pt x="0" y="13"/>
                    <a:pt x="0" y="19"/>
                  </a:cubicBezTo>
                  <a:cubicBezTo>
                    <a:pt x="0" y="86"/>
                    <a:pt x="46" y="140"/>
                    <a:pt x="46" y="140"/>
                  </a:cubicBezTo>
                  <a:cubicBezTo>
                    <a:pt x="46" y="140"/>
                    <a:pt x="92" y="86"/>
                    <a:pt x="92" y="19"/>
                  </a:cubicBezTo>
                  <a:cubicBezTo>
                    <a:pt x="92" y="13"/>
                    <a:pt x="92" y="6"/>
                    <a:pt x="92"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4" name="Freeform 473"/>
            <p:cNvSpPr>
              <a:spLocks/>
            </p:cNvSpPr>
            <p:nvPr/>
          </p:nvSpPr>
          <p:spPr bwMode="auto">
            <a:xfrm>
              <a:off x="7926388" y="3879850"/>
              <a:ext cx="258763" cy="377825"/>
            </a:xfrm>
            <a:custGeom>
              <a:avLst/>
              <a:gdLst>
                <a:gd name="T0" fmla="*/ 34 w 68"/>
                <a:gd name="T1" fmla="*/ 99 h 99"/>
                <a:gd name="T2" fmla="*/ 0 w 68"/>
                <a:gd name="T3" fmla="*/ 7 h 99"/>
                <a:gd name="T4" fmla="*/ 0 w 68"/>
                <a:gd name="T5" fmla="*/ 0 h 99"/>
                <a:gd name="T6" fmla="*/ 68 w 68"/>
                <a:gd name="T7" fmla="*/ 0 h 99"/>
                <a:gd name="T8" fmla="*/ 68 w 68"/>
                <a:gd name="T9" fmla="*/ 7 h 99"/>
                <a:gd name="T10" fmla="*/ 34 w 68"/>
                <a:gd name="T11" fmla="*/ 99 h 99"/>
              </a:gdLst>
              <a:ahLst/>
              <a:cxnLst>
                <a:cxn ang="0">
                  <a:pos x="T0" y="T1"/>
                </a:cxn>
                <a:cxn ang="0">
                  <a:pos x="T2" y="T3"/>
                </a:cxn>
                <a:cxn ang="0">
                  <a:pos x="T4" y="T5"/>
                </a:cxn>
                <a:cxn ang="0">
                  <a:pos x="T6" y="T7"/>
                </a:cxn>
                <a:cxn ang="0">
                  <a:pos x="T8" y="T9"/>
                </a:cxn>
                <a:cxn ang="0">
                  <a:pos x="T10" y="T11"/>
                </a:cxn>
              </a:cxnLst>
              <a:rect l="0" t="0" r="r" b="b"/>
              <a:pathLst>
                <a:path w="68" h="99">
                  <a:moveTo>
                    <a:pt x="34" y="99"/>
                  </a:moveTo>
                  <a:cubicBezTo>
                    <a:pt x="21" y="80"/>
                    <a:pt x="0" y="51"/>
                    <a:pt x="0" y="7"/>
                  </a:cubicBezTo>
                  <a:cubicBezTo>
                    <a:pt x="0" y="5"/>
                    <a:pt x="0" y="2"/>
                    <a:pt x="0" y="0"/>
                  </a:cubicBezTo>
                  <a:cubicBezTo>
                    <a:pt x="68" y="0"/>
                    <a:pt x="68" y="0"/>
                    <a:pt x="68" y="0"/>
                  </a:cubicBezTo>
                  <a:cubicBezTo>
                    <a:pt x="68" y="2"/>
                    <a:pt x="68" y="5"/>
                    <a:pt x="68" y="7"/>
                  </a:cubicBezTo>
                  <a:cubicBezTo>
                    <a:pt x="68" y="51"/>
                    <a:pt x="47" y="81"/>
                    <a:pt x="34" y="99"/>
                  </a:cubicBezTo>
                  <a:close/>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494" name="Rocket"/>
          <p:cNvGrpSpPr/>
          <p:nvPr/>
        </p:nvGrpSpPr>
        <p:grpSpPr>
          <a:xfrm>
            <a:off x="5565847" y="996229"/>
            <a:ext cx="1050132" cy="1656160"/>
            <a:chOff x="7356475" y="1873250"/>
            <a:chExt cx="1400176" cy="2208213"/>
          </a:xfrm>
        </p:grpSpPr>
        <p:sp>
          <p:nvSpPr>
            <p:cNvPr id="1475" name="Freeform 474"/>
            <p:cNvSpPr>
              <a:spLocks/>
            </p:cNvSpPr>
            <p:nvPr/>
          </p:nvSpPr>
          <p:spPr bwMode="auto">
            <a:xfrm>
              <a:off x="7786688" y="3833813"/>
              <a:ext cx="539750" cy="92075"/>
            </a:xfrm>
            <a:custGeom>
              <a:avLst/>
              <a:gdLst>
                <a:gd name="T0" fmla="*/ 7 w 142"/>
                <a:gd name="T1" fmla="*/ 0 h 24"/>
                <a:gd name="T2" fmla="*/ 0 w 142"/>
                <a:gd name="T3" fmla="*/ 0 h 24"/>
                <a:gd name="T4" fmla="*/ 0 w 142"/>
                <a:gd name="T5" fmla="*/ 7 h 24"/>
                <a:gd name="T6" fmla="*/ 71 w 142"/>
                <a:gd name="T7" fmla="*/ 24 h 24"/>
                <a:gd name="T8" fmla="*/ 142 w 142"/>
                <a:gd name="T9" fmla="*/ 7 h 24"/>
                <a:gd name="T10" fmla="*/ 142 w 142"/>
                <a:gd name="T11" fmla="*/ 0 h 24"/>
                <a:gd name="T12" fmla="*/ 135 w 142"/>
                <a:gd name="T13" fmla="*/ 0 h 24"/>
                <a:gd name="T14" fmla="*/ 7 w 14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24">
                  <a:moveTo>
                    <a:pt x="7" y="0"/>
                  </a:moveTo>
                  <a:cubicBezTo>
                    <a:pt x="0" y="0"/>
                    <a:pt x="0" y="0"/>
                    <a:pt x="0" y="0"/>
                  </a:cubicBezTo>
                  <a:cubicBezTo>
                    <a:pt x="0" y="7"/>
                    <a:pt x="0" y="7"/>
                    <a:pt x="0" y="7"/>
                  </a:cubicBezTo>
                  <a:cubicBezTo>
                    <a:pt x="0" y="16"/>
                    <a:pt x="32" y="24"/>
                    <a:pt x="71" y="24"/>
                  </a:cubicBezTo>
                  <a:cubicBezTo>
                    <a:pt x="110" y="24"/>
                    <a:pt x="142" y="16"/>
                    <a:pt x="142" y="7"/>
                  </a:cubicBezTo>
                  <a:cubicBezTo>
                    <a:pt x="142" y="0"/>
                    <a:pt x="142" y="0"/>
                    <a:pt x="142" y="0"/>
                  </a:cubicBezTo>
                  <a:cubicBezTo>
                    <a:pt x="135" y="0"/>
                    <a:pt x="135" y="0"/>
                    <a:pt x="135" y="0"/>
                  </a:cubicBezTo>
                  <a:lnTo>
                    <a:pt x="7" y="0"/>
                  </a:lnTo>
                  <a:close/>
                </a:path>
              </a:pathLst>
            </a:custGeom>
            <a:solidFill>
              <a:srgbClr val="384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6" name="Freeform 475"/>
            <p:cNvSpPr>
              <a:spLocks/>
            </p:cNvSpPr>
            <p:nvPr/>
          </p:nvSpPr>
          <p:spPr bwMode="auto">
            <a:xfrm>
              <a:off x="8348663" y="3128963"/>
              <a:ext cx="407988" cy="876300"/>
            </a:xfrm>
            <a:custGeom>
              <a:avLst/>
              <a:gdLst>
                <a:gd name="T0" fmla="*/ 107 w 107"/>
                <a:gd name="T1" fmla="*/ 155 h 230"/>
                <a:gd name="T2" fmla="*/ 35 w 107"/>
                <a:gd name="T3" fmla="*/ 0 h 230"/>
                <a:gd name="T4" fmla="*/ 0 w 107"/>
                <a:gd name="T5" fmla="*/ 179 h 230"/>
                <a:gd name="T6" fmla="*/ 76 w 107"/>
                <a:gd name="T7" fmla="*/ 224 h 230"/>
                <a:gd name="T8" fmla="*/ 100 w 107"/>
                <a:gd name="T9" fmla="*/ 214 h 230"/>
                <a:gd name="T10" fmla="*/ 107 w 107"/>
                <a:gd name="T11" fmla="*/ 155 h 230"/>
              </a:gdLst>
              <a:ahLst/>
              <a:cxnLst>
                <a:cxn ang="0">
                  <a:pos x="T0" y="T1"/>
                </a:cxn>
                <a:cxn ang="0">
                  <a:pos x="T2" y="T3"/>
                </a:cxn>
                <a:cxn ang="0">
                  <a:pos x="T4" y="T5"/>
                </a:cxn>
                <a:cxn ang="0">
                  <a:pos x="T6" y="T7"/>
                </a:cxn>
                <a:cxn ang="0">
                  <a:pos x="T8" y="T9"/>
                </a:cxn>
                <a:cxn ang="0">
                  <a:pos x="T10" y="T11"/>
                </a:cxn>
              </a:cxnLst>
              <a:rect l="0" t="0" r="r" b="b"/>
              <a:pathLst>
                <a:path w="107" h="230">
                  <a:moveTo>
                    <a:pt x="107" y="155"/>
                  </a:moveTo>
                  <a:cubicBezTo>
                    <a:pt x="107" y="93"/>
                    <a:pt x="83" y="40"/>
                    <a:pt x="35" y="0"/>
                  </a:cubicBezTo>
                  <a:cubicBezTo>
                    <a:pt x="0" y="179"/>
                    <a:pt x="0" y="179"/>
                    <a:pt x="0" y="179"/>
                  </a:cubicBezTo>
                  <a:cubicBezTo>
                    <a:pt x="0" y="179"/>
                    <a:pt x="41" y="203"/>
                    <a:pt x="76" y="224"/>
                  </a:cubicBezTo>
                  <a:cubicBezTo>
                    <a:pt x="85" y="230"/>
                    <a:pt x="98" y="224"/>
                    <a:pt x="100" y="214"/>
                  </a:cubicBezTo>
                  <a:cubicBezTo>
                    <a:pt x="104" y="194"/>
                    <a:pt x="107" y="175"/>
                    <a:pt x="107" y="155"/>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7" name="Freeform 476"/>
            <p:cNvSpPr>
              <a:spLocks/>
            </p:cNvSpPr>
            <p:nvPr/>
          </p:nvSpPr>
          <p:spPr bwMode="auto">
            <a:xfrm>
              <a:off x="7356475" y="3128963"/>
              <a:ext cx="406400" cy="876300"/>
            </a:xfrm>
            <a:custGeom>
              <a:avLst/>
              <a:gdLst>
                <a:gd name="T0" fmla="*/ 0 w 107"/>
                <a:gd name="T1" fmla="*/ 155 h 230"/>
                <a:gd name="T2" fmla="*/ 71 w 107"/>
                <a:gd name="T3" fmla="*/ 0 h 230"/>
                <a:gd name="T4" fmla="*/ 107 w 107"/>
                <a:gd name="T5" fmla="*/ 179 h 230"/>
                <a:gd name="T6" fmla="*/ 31 w 107"/>
                <a:gd name="T7" fmla="*/ 224 h 230"/>
                <a:gd name="T8" fmla="*/ 7 w 107"/>
                <a:gd name="T9" fmla="*/ 214 h 230"/>
                <a:gd name="T10" fmla="*/ 0 w 107"/>
                <a:gd name="T11" fmla="*/ 155 h 230"/>
              </a:gdLst>
              <a:ahLst/>
              <a:cxnLst>
                <a:cxn ang="0">
                  <a:pos x="T0" y="T1"/>
                </a:cxn>
                <a:cxn ang="0">
                  <a:pos x="T2" y="T3"/>
                </a:cxn>
                <a:cxn ang="0">
                  <a:pos x="T4" y="T5"/>
                </a:cxn>
                <a:cxn ang="0">
                  <a:pos x="T6" y="T7"/>
                </a:cxn>
                <a:cxn ang="0">
                  <a:pos x="T8" y="T9"/>
                </a:cxn>
                <a:cxn ang="0">
                  <a:pos x="T10" y="T11"/>
                </a:cxn>
              </a:cxnLst>
              <a:rect l="0" t="0" r="r" b="b"/>
              <a:pathLst>
                <a:path w="107" h="230">
                  <a:moveTo>
                    <a:pt x="0" y="155"/>
                  </a:moveTo>
                  <a:cubicBezTo>
                    <a:pt x="0" y="93"/>
                    <a:pt x="24" y="40"/>
                    <a:pt x="71" y="0"/>
                  </a:cubicBezTo>
                  <a:cubicBezTo>
                    <a:pt x="107" y="179"/>
                    <a:pt x="107" y="179"/>
                    <a:pt x="107" y="179"/>
                  </a:cubicBezTo>
                  <a:cubicBezTo>
                    <a:pt x="107" y="179"/>
                    <a:pt x="66" y="203"/>
                    <a:pt x="31" y="224"/>
                  </a:cubicBezTo>
                  <a:cubicBezTo>
                    <a:pt x="22" y="230"/>
                    <a:pt x="9" y="224"/>
                    <a:pt x="7" y="214"/>
                  </a:cubicBezTo>
                  <a:cubicBezTo>
                    <a:pt x="3" y="194"/>
                    <a:pt x="0" y="175"/>
                    <a:pt x="0" y="155"/>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8" name="Freeform 477"/>
            <p:cNvSpPr>
              <a:spLocks/>
            </p:cNvSpPr>
            <p:nvPr/>
          </p:nvSpPr>
          <p:spPr bwMode="auto">
            <a:xfrm>
              <a:off x="7615238" y="1873250"/>
              <a:ext cx="882650" cy="1995488"/>
            </a:xfrm>
            <a:custGeom>
              <a:avLst/>
              <a:gdLst>
                <a:gd name="T0" fmla="*/ 116 w 232"/>
                <a:gd name="T1" fmla="*/ 0 h 524"/>
                <a:gd name="T2" fmla="*/ 0 w 232"/>
                <a:gd name="T3" fmla="*/ 301 h 524"/>
                <a:gd name="T4" fmla="*/ 33 w 232"/>
                <a:gd name="T5" fmla="*/ 512 h 524"/>
                <a:gd name="T6" fmla="*/ 116 w 232"/>
                <a:gd name="T7" fmla="*/ 524 h 524"/>
                <a:gd name="T8" fmla="*/ 199 w 232"/>
                <a:gd name="T9" fmla="*/ 512 h 524"/>
                <a:gd name="T10" fmla="*/ 232 w 232"/>
                <a:gd name="T11" fmla="*/ 301 h 524"/>
                <a:gd name="T12" fmla="*/ 116 w 232"/>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232" h="524">
                  <a:moveTo>
                    <a:pt x="116" y="0"/>
                  </a:moveTo>
                  <a:cubicBezTo>
                    <a:pt x="116" y="0"/>
                    <a:pt x="0" y="56"/>
                    <a:pt x="0" y="301"/>
                  </a:cubicBezTo>
                  <a:cubicBezTo>
                    <a:pt x="0" y="383"/>
                    <a:pt x="13" y="458"/>
                    <a:pt x="33" y="512"/>
                  </a:cubicBezTo>
                  <a:cubicBezTo>
                    <a:pt x="56" y="519"/>
                    <a:pt x="85" y="524"/>
                    <a:pt x="116" y="524"/>
                  </a:cubicBezTo>
                  <a:cubicBezTo>
                    <a:pt x="147" y="524"/>
                    <a:pt x="175" y="519"/>
                    <a:pt x="199" y="512"/>
                  </a:cubicBezTo>
                  <a:cubicBezTo>
                    <a:pt x="219" y="458"/>
                    <a:pt x="232" y="383"/>
                    <a:pt x="232" y="301"/>
                  </a:cubicBezTo>
                  <a:cubicBezTo>
                    <a:pt x="232" y="56"/>
                    <a:pt x="116" y="0"/>
                    <a:pt x="116" y="0"/>
                  </a:cubicBezTo>
                  <a:close/>
                </a:path>
              </a:pathLst>
            </a:custGeom>
            <a:solidFill>
              <a:srgbClr val="00C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9" name="Freeform 478"/>
            <p:cNvSpPr>
              <a:spLocks/>
            </p:cNvSpPr>
            <p:nvPr/>
          </p:nvSpPr>
          <p:spPr bwMode="auto">
            <a:xfrm>
              <a:off x="7740650" y="1873250"/>
              <a:ext cx="757238" cy="1995488"/>
            </a:xfrm>
            <a:custGeom>
              <a:avLst/>
              <a:gdLst>
                <a:gd name="T0" fmla="*/ 83 w 199"/>
                <a:gd name="T1" fmla="*/ 0 h 524"/>
                <a:gd name="T2" fmla="*/ 71 w 199"/>
                <a:gd name="T3" fmla="*/ 7 h 524"/>
                <a:gd name="T4" fmla="*/ 165 w 199"/>
                <a:gd name="T5" fmla="*/ 292 h 524"/>
                <a:gd name="T6" fmla="*/ 132 w 199"/>
                <a:gd name="T7" fmla="*/ 504 h 524"/>
                <a:gd name="T8" fmla="*/ 49 w 199"/>
                <a:gd name="T9" fmla="*/ 515 h 524"/>
                <a:gd name="T10" fmla="*/ 0 w 199"/>
                <a:gd name="T11" fmla="*/ 511 h 524"/>
                <a:gd name="T12" fmla="*/ 0 w 199"/>
                <a:gd name="T13" fmla="*/ 512 h 524"/>
                <a:gd name="T14" fmla="*/ 83 w 199"/>
                <a:gd name="T15" fmla="*/ 524 h 524"/>
                <a:gd name="T16" fmla="*/ 166 w 199"/>
                <a:gd name="T17" fmla="*/ 512 h 524"/>
                <a:gd name="T18" fmla="*/ 199 w 199"/>
                <a:gd name="T19" fmla="*/ 301 h 524"/>
                <a:gd name="T20" fmla="*/ 83 w 199"/>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524">
                  <a:moveTo>
                    <a:pt x="83" y="0"/>
                  </a:moveTo>
                  <a:cubicBezTo>
                    <a:pt x="83" y="0"/>
                    <a:pt x="78" y="2"/>
                    <a:pt x="71" y="7"/>
                  </a:cubicBezTo>
                  <a:cubicBezTo>
                    <a:pt x="105" y="37"/>
                    <a:pt x="165" y="116"/>
                    <a:pt x="165" y="292"/>
                  </a:cubicBezTo>
                  <a:cubicBezTo>
                    <a:pt x="165" y="375"/>
                    <a:pt x="152" y="449"/>
                    <a:pt x="132" y="504"/>
                  </a:cubicBezTo>
                  <a:cubicBezTo>
                    <a:pt x="108" y="511"/>
                    <a:pt x="80" y="515"/>
                    <a:pt x="49" y="515"/>
                  </a:cubicBezTo>
                  <a:cubicBezTo>
                    <a:pt x="32" y="515"/>
                    <a:pt x="15" y="514"/>
                    <a:pt x="0" y="511"/>
                  </a:cubicBezTo>
                  <a:cubicBezTo>
                    <a:pt x="0" y="512"/>
                    <a:pt x="0" y="512"/>
                    <a:pt x="0" y="512"/>
                  </a:cubicBezTo>
                  <a:cubicBezTo>
                    <a:pt x="23" y="519"/>
                    <a:pt x="52" y="524"/>
                    <a:pt x="83" y="524"/>
                  </a:cubicBezTo>
                  <a:cubicBezTo>
                    <a:pt x="114" y="524"/>
                    <a:pt x="142" y="519"/>
                    <a:pt x="166" y="512"/>
                  </a:cubicBezTo>
                  <a:cubicBezTo>
                    <a:pt x="186" y="458"/>
                    <a:pt x="199" y="383"/>
                    <a:pt x="199" y="301"/>
                  </a:cubicBezTo>
                  <a:cubicBezTo>
                    <a:pt x="199" y="56"/>
                    <a:pt x="83" y="0"/>
                    <a:pt x="83" y="0"/>
                  </a:cubicBezTo>
                  <a:close/>
                </a:path>
              </a:pathLst>
            </a:custGeom>
            <a:solidFill>
              <a:srgbClr val="05A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0" name="Freeform 479"/>
            <p:cNvSpPr>
              <a:spLocks/>
            </p:cNvSpPr>
            <p:nvPr/>
          </p:nvSpPr>
          <p:spPr bwMode="auto">
            <a:xfrm>
              <a:off x="8002588" y="3155950"/>
              <a:ext cx="106363" cy="925513"/>
            </a:xfrm>
            <a:custGeom>
              <a:avLst/>
              <a:gdLst>
                <a:gd name="T0" fmla="*/ 19 w 28"/>
                <a:gd name="T1" fmla="*/ 5 h 243"/>
                <a:gd name="T2" fmla="*/ 14 w 28"/>
                <a:gd name="T3" fmla="*/ 0 h 243"/>
                <a:gd name="T4" fmla="*/ 14 w 28"/>
                <a:gd name="T5" fmla="*/ 0 h 243"/>
                <a:gd name="T6" fmla="*/ 14 w 28"/>
                <a:gd name="T7" fmla="*/ 0 h 243"/>
                <a:gd name="T8" fmla="*/ 9 w 28"/>
                <a:gd name="T9" fmla="*/ 5 h 243"/>
                <a:gd name="T10" fmla="*/ 0 w 28"/>
                <a:gd name="T11" fmla="*/ 229 h 243"/>
                <a:gd name="T12" fmla="*/ 14 w 28"/>
                <a:gd name="T13" fmla="*/ 243 h 243"/>
                <a:gd name="T14" fmla="*/ 14 w 28"/>
                <a:gd name="T15" fmla="*/ 243 h 243"/>
                <a:gd name="T16" fmla="*/ 14 w 28"/>
                <a:gd name="T17" fmla="*/ 243 h 243"/>
                <a:gd name="T18" fmla="*/ 28 w 28"/>
                <a:gd name="T19" fmla="*/ 229 h 243"/>
                <a:gd name="T20" fmla="*/ 19 w 28"/>
                <a:gd name="T21" fmla="*/ 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43">
                  <a:moveTo>
                    <a:pt x="19" y="5"/>
                  </a:moveTo>
                  <a:cubicBezTo>
                    <a:pt x="19" y="2"/>
                    <a:pt x="17" y="0"/>
                    <a:pt x="14" y="0"/>
                  </a:cubicBezTo>
                  <a:cubicBezTo>
                    <a:pt x="14" y="0"/>
                    <a:pt x="14" y="0"/>
                    <a:pt x="14" y="0"/>
                  </a:cubicBezTo>
                  <a:cubicBezTo>
                    <a:pt x="14" y="0"/>
                    <a:pt x="14" y="0"/>
                    <a:pt x="14" y="0"/>
                  </a:cubicBezTo>
                  <a:cubicBezTo>
                    <a:pt x="11" y="0"/>
                    <a:pt x="9" y="2"/>
                    <a:pt x="9" y="5"/>
                  </a:cubicBezTo>
                  <a:cubicBezTo>
                    <a:pt x="0" y="229"/>
                    <a:pt x="0" y="229"/>
                    <a:pt x="0" y="229"/>
                  </a:cubicBezTo>
                  <a:cubicBezTo>
                    <a:pt x="0" y="237"/>
                    <a:pt x="6" y="243"/>
                    <a:pt x="14" y="243"/>
                  </a:cubicBezTo>
                  <a:cubicBezTo>
                    <a:pt x="14" y="243"/>
                    <a:pt x="14" y="243"/>
                    <a:pt x="14" y="243"/>
                  </a:cubicBezTo>
                  <a:cubicBezTo>
                    <a:pt x="14" y="243"/>
                    <a:pt x="14" y="243"/>
                    <a:pt x="14" y="243"/>
                  </a:cubicBezTo>
                  <a:cubicBezTo>
                    <a:pt x="22" y="243"/>
                    <a:pt x="28" y="237"/>
                    <a:pt x="28" y="229"/>
                  </a:cubicBezTo>
                  <a:lnTo>
                    <a:pt x="19" y="5"/>
                  </a:ln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1" name="Freeform 480"/>
            <p:cNvSpPr>
              <a:spLocks/>
            </p:cNvSpPr>
            <p:nvPr/>
          </p:nvSpPr>
          <p:spPr bwMode="auto">
            <a:xfrm>
              <a:off x="7743825" y="1873250"/>
              <a:ext cx="623888" cy="476250"/>
            </a:xfrm>
            <a:custGeom>
              <a:avLst/>
              <a:gdLst>
                <a:gd name="T0" fmla="*/ 82 w 164"/>
                <a:gd name="T1" fmla="*/ 125 h 125"/>
                <a:gd name="T2" fmla="*/ 164 w 164"/>
                <a:gd name="T3" fmla="*/ 103 h 125"/>
                <a:gd name="T4" fmla="*/ 82 w 164"/>
                <a:gd name="T5" fmla="*/ 0 h 125"/>
                <a:gd name="T6" fmla="*/ 0 w 164"/>
                <a:gd name="T7" fmla="*/ 103 h 125"/>
                <a:gd name="T8" fmla="*/ 82 w 164"/>
                <a:gd name="T9" fmla="*/ 125 h 125"/>
              </a:gdLst>
              <a:ahLst/>
              <a:cxnLst>
                <a:cxn ang="0">
                  <a:pos x="T0" y="T1"/>
                </a:cxn>
                <a:cxn ang="0">
                  <a:pos x="T2" y="T3"/>
                </a:cxn>
                <a:cxn ang="0">
                  <a:pos x="T4" y="T5"/>
                </a:cxn>
                <a:cxn ang="0">
                  <a:pos x="T6" y="T7"/>
                </a:cxn>
                <a:cxn ang="0">
                  <a:pos x="T8" y="T9"/>
                </a:cxn>
              </a:cxnLst>
              <a:rect l="0" t="0" r="r" b="b"/>
              <a:pathLst>
                <a:path w="164" h="125">
                  <a:moveTo>
                    <a:pt x="82" y="125"/>
                  </a:moveTo>
                  <a:cubicBezTo>
                    <a:pt x="112" y="125"/>
                    <a:pt x="140" y="117"/>
                    <a:pt x="164" y="103"/>
                  </a:cubicBezTo>
                  <a:cubicBezTo>
                    <a:pt x="129" y="23"/>
                    <a:pt x="82" y="0"/>
                    <a:pt x="82" y="0"/>
                  </a:cubicBezTo>
                  <a:cubicBezTo>
                    <a:pt x="82" y="0"/>
                    <a:pt x="35" y="23"/>
                    <a:pt x="0" y="103"/>
                  </a:cubicBezTo>
                  <a:cubicBezTo>
                    <a:pt x="24" y="117"/>
                    <a:pt x="52" y="125"/>
                    <a:pt x="82" y="125"/>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2" name="Freeform 481"/>
            <p:cNvSpPr>
              <a:spLocks/>
            </p:cNvSpPr>
            <p:nvPr/>
          </p:nvSpPr>
          <p:spPr bwMode="auto">
            <a:xfrm>
              <a:off x="7678738" y="1873250"/>
              <a:ext cx="377825" cy="1990725"/>
            </a:xfrm>
            <a:custGeom>
              <a:avLst/>
              <a:gdLst>
                <a:gd name="T0" fmla="*/ 78 w 99"/>
                <a:gd name="T1" fmla="*/ 523 h 523"/>
                <a:gd name="T2" fmla="*/ 99 w 99"/>
                <a:gd name="T3" fmla="*/ 0 h 523"/>
                <a:gd name="T4" fmla="*/ 99 w 99"/>
                <a:gd name="T5" fmla="*/ 0 h 523"/>
                <a:gd name="T6" fmla="*/ 5 w 99"/>
                <a:gd name="T7" fmla="*/ 258 h 523"/>
                <a:gd name="T8" fmla="*/ 33 w 99"/>
                <a:gd name="T9" fmla="*/ 517 h 523"/>
                <a:gd name="T10" fmla="*/ 78 w 99"/>
                <a:gd name="T11" fmla="*/ 523 h 523"/>
              </a:gdLst>
              <a:ahLst/>
              <a:cxnLst>
                <a:cxn ang="0">
                  <a:pos x="T0" y="T1"/>
                </a:cxn>
                <a:cxn ang="0">
                  <a:pos x="T2" y="T3"/>
                </a:cxn>
                <a:cxn ang="0">
                  <a:pos x="T4" y="T5"/>
                </a:cxn>
                <a:cxn ang="0">
                  <a:pos x="T6" y="T7"/>
                </a:cxn>
                <a:cxn ang="0">
                  <a:pos x="T8" y="T9"/>
                </a:cxn>
                <a:cxn ang="0">
                  <a:pos x="T10" y="T11"/>
                </a:cxn>
              </a:cxnLst>
              <a:rect l="0" t="0" r="r" b="b"/>
              <a:pathLst>
                <a:path w="99" h="523">
                  <a:moveTo>
                    <a:pt x="78" y="523"/>
                  </a:moveTo>
                  <a:cubicBezTo>
                    <a:pt x="67" y="452"/>
                    <a:pt x="20" y="102"/>
                    <a:pt x="99" y="0"/>
                  </a:cubicBezTo>
                  <a:cubicBezTo>
                    <a:pt x="99" y="0"/>
                    <a:pt x="99" y="0"/>
                    <a:pt x="99" y="0"/>
                  </a:cubicBezTo>
                  <a:cubicBezTo>
                    <a:pt x="99" y="0"/>
                    <a:pt x="12" y="85"/>
                    <a:pt x="5" y="258"/>
                  </a:cubicBezTo>
                  <a:cubicBezTo>
                    <a:pt x="0" y="391"/>
                    <a:pt x="23" y="482"/>
                    <a:pt x="33" y="517"/>
                  </a:cubicBezTo>
                  <a:cubicBezTo>
                    <a:pt x="47" y="520"/>
                    <a:pt x="62" y="522"/>
                    <a:pt x="78" y="523"/>
                  </a:cubicBezTo>
                  <a:close/>
                </a:path>
              </a:pathLst>
            </a:custGeom>
            <a:solidFill>
              <a:schemeClr val="bg1">
                <a:alpha val="21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83" name="Oval 482"/>
            <p:cNvSpPr>
              <a:spLocks noChangeArrowheads="1"/>
            </p:cNvSpPr>
            <p:nvPr/>
          </p:nvSpPr>
          <p:spPr bwMode="auto">
            <a:xfrm>
              <a:off x="7800975" y="2470150"/>
              <a:ext cx="509588" cy="514350"/>
            </a:xfrm>
            <a:prstGeom prst="ellipse">
              <a:avLst/>
            </a:pr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4" name="Oval 483"/>
            <p:cNvSpPr>
              <a:spLocks noChangeArrowheads="1"/>
            </p:cNvSpPr>
            <p:nvPr/>
          </p:nvSpPr>
          <p:spPr bwMode="auto">
            <a:xfrm>
              <a:off x="7858125" y="2527300"/>
              <a:ext cx="395288" cy="400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5" name="Freeform 484"/>
            <p:cNvSpPr>
              <a:spLocks/>
            </p:cNvSpPr>
            <p:nvPr/>
          </p:nvSpPr>
          <p:spPr bwMode="auto">
            <a:xfrm>
              <a:off x="7858125" y="2527300"/>
              <a:ext cx="357188" cy="361950"/>
            </a:xfrm>
            <a:custGeom>
              <a:avLst/>
              <a:gdLst>
                <a:gd name="T0" fmla="*/ 12 w 94"/>
                <a:gd name="T1" fmla="*/ 65 h 95"/>
                <a:gd name="T2" fmla="*/ 64 w 94"/>
                <a:gd name="T3" fmla="*/ 13 h 95"/>
                <a:gd name="T4" fmla="*/ 94 w 94"/>
                <a:gd name="T5" fmla="*/ 22 h 95"/>
                <a:gd name="T6" fmla="*/ 52 w 94"/>
                <a:gd name="T7" fmla="*/ 0 h 95"/>
                <a:gd name="T8" fmla="*/ 0 w 94"/>
                <a:gd name="T9" fmla="*/ 53 h 95"/>
                <a:gd name="T10" fmla="*/ 22 w 94"/>
                <a:gd name="T11" fmla="*/ 95 h 95"/>
                <a:gd name="T12" fmla="*/ 12 w 94"/>
                <a:gd name="T13" fmla="*/ 65 h 95"/>
              </a:gdLst>
              <a:ahLst/>
              <a:cxnLst>
                <a:cxn ang="0">
                  <a:pos x="T0" y="T1"/>
                </a:cxn>
                <a:cxn ang="0">
                  <a:pos x="T2" y="T3"/>
                </a:cxn>
                <a:cxn ang="0">
                  <a:pos x="T4" y="T5"/>
                </a:cxn>
                <a:cxn ang="0">
                  <a:pos x="T6" y="T7"/>
                </a:cxn>
                <a:cxn ang="0">
                  <a:pos x="T8" y="T9"/>
                </a:cxn>
                <a:cxn ang="0">
                  <a:pos x="T10" y="T11"/>
                </a:cxn>
                <a:cxn ang="0">
                  <a:pos x="T12" y="T13"/>
                </a:cxn>
              </a:cxnLst>
              <a:rect l="0" t="0" r="r" b="b"/>
              <a:pathLst>
                <a:path w="94" h="95">
                  <a:moveTo>
                    <a:pt x="12" y="65"/>
                  </a:moveTo>
                  <a:cubicBezTo>
                    <a:pt x="12" y="36"/>
                    <a:pt x="35" y="13"/>
                    <a:pt x="64" y="13"/>
                  </a:cubicBezTo>
                  <a:cubicBezTo>
                    <a:pt x="75" y="13"/>
                    <a:pt x="86" y="16"/>
                    <a:pt x="94" y="22"/>
                  </a:cubicBezTo>
                  <a:cubicBezTo>
                    <a:pt x="85" y="9"/>
                    <a:pt x="69" y="0"/>
                    <a:pt x="52" y="0"/>
                  </a:cubicBezTo>
                  <a:cubicBezTo>
                    <a:pt x="23" y="0"/>
                    <a:pt x="0" y="24"/>
                    <a:pt x="0" y="53"/>
                  </a:cubicBezTo>
                  <a:cubicBezTo>
                    <a:pt x="0" y="70"/>
                    <a:pt x="9" y="85"/>
                    <a:pt x="22" y="95"/>
                  </a:cubicBezTo>
                  <a:cubicBezTo>
                    <a:pt x="16" y="86"/>
                    <a:pt x="12" y="76"/>
                    <a:pt x="12" y="65"/>
                  </a:cubicBezTo>
                  <a:close/>
                </a:path>
              </a:pathLst>
            </a:custGeom>
            <a:solidFill>
              <a:srgbClr val="E3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6" name="Freeform 485"/>
            <p:cNvSpPr>
              <a:spLocks/>
            </p:cNvSpPr>
            <p:nvPr/>
          </p:nvSpPr>
          <p:spPr bwMode="auto">
            <a:xfrm>
              <a:off x="8048625" y="1873250"/>
              <a:ext cx="319088" cy="438150"/>
            </a:xfrm>
            <a:custGeom>
              <a:avLst/>
              <a:gdLst>
                <a:gd name="T0" fmla="*/ 77 w 84"/>
                <a:gd name="T1" fmla="*/ 89 h 115"/>
                <a:gd name="T2" fmla="*/ 33 w 84"/>
                <a:gd name="T3" fmla="*/ 24 h 115"/>
                <a:gd name="T4" fmla="*/ 14 w 84"/>
                <a:gd name="T5" fmla="*/ 7 h 115"/>
                <a:gd name="T6" fmla="*/ 7 w 84"/>
                <a:gd name="T7" fmla="*/ 2 h 115"/>
                <a:gd name="T8" fmla="*/ 2 w 84"/>
                <a:gd name="T9" fmla="*/ 0 h 115"/>
                <a:gd name="T10" fmla="*/ 58 w 84"/>
                <a:gd name="T11" fmla="*/ 115 h 115"/>
                <a:gd name="T12" fmla="*/ 84 w 84"/>
                <a:gd name="T13" fmla="*/ 103 h 115"/>
                <a:gd name="T14" fmla="*/ 77 w 84"/>
                <a:gd name="T15" fmla="*/ 89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5">
                  <a:moveTo>
                    <a:pt x="77" y="89"/>
                  </a:moveTo>
                  <a:cubicBezTo>
                    <a:pt x="66" y="65"/>
                    <a:pt x="51" y="43"/>
                    <a:pt x="33" y="24"/>
                  </a:cubicBezTo>
                  <a:cubicBezTo>
                    <a:pt x="27" y="18"/>
                    <a:pt x="21" y="13"/>
                    <a:pt x="14" y="7"/>
                  </a:cubicBezTo>
                  <a:cubicBezTo>
                    <a:pt x="12" y="6"/>
                    <a:pt x="9" y="4"/>
                    <a:pt x="7" y="2"/>
                  </a:cubicBezTo>
                  <a:cubicBezTo>
                    <a:pt x="5" y="2"/>
                    <a:pt x="3" y="0"/>
                    <a:pt x="2" y="0"/>
                  </a:cubicBezTo>
                  <a:cubicBezTo>
                    <a:pt x="0" y="0"/>
                    <a:pt x="37" y="57"/>
                    <a:pt x="58" y="115"/>
                  </a:cubicBezTo>
                  <a:cubicBezTo>
                    <a:pt x="67" y="112"/>
                    <a:pt x="75" y="108"/>
                    <a:pt x="84" y="103"/>
                  </a:cubicBezTo>
                  <a:cubicBezTo>
                    <a:pt x="82" y="98"/>
                    <a:pt x="79" y="93"/>
                    <a:pt x="77" y="89"/>
                  </a:cubicBezTo>
                  <a:close/>
                </a:path>
              </a:pathLst>
            </a:custGeom>
            <a:solidFill>
              <a:srgbClr val="2F3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509" name="Text Placeholder 13"/>
          <p:cNvSpPr>
            <a:spLocks noGrp="1"/>
          </p:cNvSpPr>
          <p:nvPr>
            <p:ph type="body" sz="quarter" idx="10" hasCustomPrompt="1"/>
          </p:nvPr>
        </p:nvSpPr>
        <p:spPr>
          <a:xfrm>
            <a:off x="-98335" y="902169"/>
            <a:ext cx="3623722" cy="941966"/>
          </a:xfrm>
        </p:spPr>
        <p:txBody>
          <a:bodyPr>
            <a:noAutofit/>
          </a:bodyPr>
          <a:lstStyle>
            <a:lvl1pPr marL="0" indent="0">
              <a:buNone/>
              <a:defRPr sz="1200"/>
            </a:lvl1pPr>
          </a:lstStyle>
          <a:p>
            <a:pPr marL="267891" algn="ctr">
              <a:defRPr/>
            </a:pPr>
            <a:r>
              <a:rPr lang="pt-BR" sz="2100" b="1" dirty="0">
                <a:latin typeface="Lucida Console" panose="020B0609040504020204" pitchFamily="49" charset="0"/>
              </a:rPr>
              <a:t>Quando a gente acha que tem todas as respostas vem a vida e muda todas as perguntas!</a:t>
            </a:r>
          </a:p>
          <a:p>
            <a:pPr marL="267891" algn="ctr">
              <a:defRPr/>
            </a:pPr>
            <a:endParaRPr lang="pt-BR" altLang="pt-BR" b="1" dirty="0">
              <a:latin typeface="Lucida Console" panose="020B0609040504020204" pitchFamily="49" charset="0"/>
              <a:cs typeface="Aharoni" panose="02010803020104030203" pitchFamily="2" charset="-79"/>
            </a:endParaRPr>
          </a:p>
          <a:p>
            <a:pPr marL="267891" algn="r">
              <a:defRPr/>
            </a:pPr>
            <a:r>
              <a:rPr lang="pt-BR" sz="1500" dirty="0" err="1"/>
              <a:t>Luis</a:t>
            </a:r>
            <a:r>
              <a:rPr lang="pt-BR" sz="1500" dirty="0"/>
              <a:t> Fernando Veríssimo</a:t>
            </a:r>
            <a:endParaRPr lang="pt-BR" altLang="pt-BR" sz="1500" b="1" dirty="0">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33119337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14:bounceEnd="67000">
                                          <p:cBhvr additive="base">
                                            <p:cTn id="7" dur="1000" fill="hold"/>
                                            <p:tgtEl>
                                              <p:spTgt spid="1495"/>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149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25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1000"/>
                                            <p:tgtEl>
                                              <p:spTgt spid="1494"/>
                                            </p:tgtEl>
                                          </p:cBhvr>
                                        </p:animEffect>
                                        <p:anim calcmode="lin" valueType="num">
                                          <p:cBhvr>
                                            <p:cTn id="12" dur="1000" fill="hold"/>
                                            <p:tgtEl>
                                              <p:spTgt spid="1494"/>
                                            </p:tgtEl>
                                            <p:attrNameLst>
                                              <p:attrName>ppt_x</p:attrName>
                                            </p:attrNameLst>
                                          </p:cBhvr>
                                          <p:tavLst>
                                            <p:tav tm="0">
                                              <p:val>
                                                <p:strVal val="#ppt_x"/>
                                              </p:val>
                                            </p:tav>
                                            <p:tav tm="100000">
                                              <p:val>
                                                <p:strVal val="#ppt_x"/>
                                              </p:val>
                                            </p:tav>
                                          </p:tavLst>
                                        </p:anim>
                                        <p:anim calcmode="lin" valueType="num">
                                          <p:cBhvr>
                                            <p:cTn id="13" dur="1000" fill="hold"/>
                                            <p:tgtEl>
                                              <p:spTgt spid="1494"/>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1000"/>
                                      </p:stCondLst>
                                      <p:childTnLst>
                                        <p:set>
                                          <p:cBhvr>
                                            <p:cTn id="15" dur="1" fill="hold">
                                              <p:stCondLst>
                                                <p:cond delay="0"/>
                                              </p:stCondLst>
                                            </p:cTn>
                                            <p:tgtEl>
                                              <p:spTgt spid="1491"/>
                                            </p:tgtEl>
                                            <p:attrNameLst>
                                              <p:attrName>style.visibility</p:attrName>
                                            </p:attrNameLst>
                                          </p:cBhvr>
                                          <p:to>
                                            <p:strVal val="visible"/>
                                          </p:to>
                                        </p:set>
                                        <p:animEffect transition="in" filter="wipe(up)">
                                          <p:cBhvr>
                                            <p:cTn id="16" dur="500"/>
                                            <p:tgtEl>
                                              <p:spTgt spid="1491"/>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490"/>
                                            </p:tgtEl>
                                            <p:attrNameLst>
                                              <p:attrName>style.visibility</p:attrName>
                                            </p:attrNameLst>
                                          </p:cBhvr>
                                          <p:to>
                                            <p:strVal val="visible"/>
                                          </p:to>
                                        </p:set>
                                        <p:animEffect transition="in" filter="wipe(up)">
                                          <p:cBhvr>
                                            <p:cTn id="20" dur="500"/>
                                            <p:tgtEl>
                                              <p:spTgt spid="1490"/>
                                            </p:tgtEl>
                                          </p:cBhvr>
                                        </p:animEffect>
                                      </p:childTnLst>
                                    </p:cTn>
                                  </p:par>
                                  <p:par>
                                    <p:cTn id="21" presetID="42" presetClass="entr" presetSubtype="0" fill="hold" grpId="0" nodeType="withEffect">
                                      <p:stCondLst>
                                        <p:cond delay="250"/>
                                      </p:stCondLst>
                                      <p:childTnLst>
                                        <p:set>
                                          <p:cBhvr>
                                            <p:cTn id="22" dur="1" fill="hold">
                                              <p:stCondLst>
                                                <p:cond delay="0"/>
                                              </p:stCondLst>
                                            </p:cTn>
                                            <p:tgtEl>
                                              <p:spTgt spid="1466"/>
                                            </p:tgtEl>
                                            <p:attrNameLst>
                                              <p:attrName>style.visibility</p:attrName>
                                            </p:attrNameLst>
                                          </p:cBhvr>
                                          <p:to>
                                            <p:strVal val="visible"/>
                                          </p:to>
                                        </p:set>
                                        <p:animEffect transition="in" filter="fade">
                                          <p:cBhvr>
                                            <p:cTn id="23" dur="1000"/>
                                            <p:tgtEl>
                                              <p:spTgt spid="1466"/>
                                            </p:tgtEl>
                                          </p:cBhvr>
                                        </p:animEffect>
                                        <p:anim calcmode="lin" valueType="num">
                                          <p:cBhvr>
                                            <p:cTn id="24" dur="1000" fill="hold"/>
                                            <p:tgtEl>
                                              <p:spTgt spid="1466"/>
                                            </p:tgtEl>
                                            <p:attrNameLst>
                                              <p:attrName>ppt_x</p:attrName>
                                            </p:attrNameLst>
                                          </p:cBhvr>
                                          <p:tavLst>
                                            <p:tav tm="0">
                                              <p:val>
                                                <p:strVal val="#ppt_x"/>
                                              </p:val>
                                            </p:tav>
                                            <p:tav tm="100000">
                                              <p:val>
                                                <p:strVal val="#ppt_x"/>
                                              </p:val>
                                            </p:tav>
                                          </p:tavLst>
                                        </p:anim>
                                        <p:anim calcmode="lin" valueType="num">
                                          <p:cBhvr>
                                            <p:cTn id="25" dur="1000" fill="hold"/>
                                            <p:tgtEl>
                                              <p:spTgt spid="146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465"/>
                                            </p:tgtEl>
                                            <p:attrNameLst>
                                              <p:attrName>style.visibility</p:attrName>
                                            </p:attrNameLst>
                                          </p:cBhvr>
                                          <p:to>
                                            <p:strVal val="visible"/>
                                          </p:to>
                                        </p:set>
                                        <p:animEffect transition="in" filter="fade">
                                          <p:cBhvr>
                                            <p:cTn id="28" dur="1000"/>
                                            <p:tgtEl>
                                              <p:spTgt spid="1465"/>
                                            </p:tgtEl>
                                          </p:cBhvr>
                                        </p:animEffect>
                                        <p:anim calcmode="lin" valueType="num">
                                          <p:cBhvr>
                                            <p:cTn id="29" dur="1000" fill="hold"/>
                                            <p:tgtEl>
                                              <p:spTgt spid="1465"/>
                                            </p:tgtEl>
                                            <p:attrNameLst>
                                              <p:attrName>ppt_x</p:attrName>
                                            </p:attrNameLst>
                                          </p:cBhvr>
                                          <p:tavLst>
                                            <p:tav tm="0">
                                              <p:val>
                                                <p:strVal val="#ppt_x"/>
                                              </p:val>
                                            </p:tav>
                                            <p:tav tm="100000">
                                              <p:val>
                                                <p:strVal val="#ppt_x"/>
                                              </p:val>
                                            </p:tav>
                                          </p:tavLst>
                                        </p:anim>
                                        <p:anim calcmode="lin" valueType="num">
                                          <p:cBhvr>
                                            <p:cTn id="30" dur="1000" fill="hold"/>
                                            <p:tgtEl>
                                              <p:spTgt spid="146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300"/>
                                      </p:stCondLst>
                                      <p:childTnLst>
                                        <p:set>
                                          <p:cBhvr>
                                            <p:cTn id="32" dur="1" fill="hold">
                                              <p:stCondLst>
                                                <p:cond delay="0"/>
                                              </p:stCondLst>
                                            </p:cTn>
                                            <p:tgtEl>
                                              <p:spTgt spid="1464"/>
                                            </p:tgtEl>
                                            <p:attrNameLst>
                                              <p:attrName>style.visibility</p:attrName>
                                            </p:attrNameLst>
                                          </p:cBhvr>
                                          <p:to>
                                            <p:strVal val="visible"/>
                                          </p:to>
                                        </p:set>
                                        <p:animEffect transition="in" filter="fade">
                                          <p:cBhvr>
                                            <p:cTn id="33" dur="1000"/>
                                            <p:tgtEl>
                                              <p:spTgt spid="1464"/>
                                            </p:tgtEl>
                                          </p:cBhvr>
                                        </p:animEffect>
                                        <p:anim calcmode="lin" valueType="num">
                                          <p:cBhvr>
                                            <p:cTn id="34" dur="1000" fill="hold"/>
                                            <p:tgtEl>
                                              <p:spTgt spid="1464"/>
                                            </p:tgtEl>
                                            <p:attrNameLst>
                                              <p:attrName>ppt_x</p:attrName>
                                            </p:attrNameLst>
                                          </p:cBhvr>
                                          <p:tavLst>
                                            <p:tav tm="0">
                                              <p:val>
                                                <p:strVal val="#ppt_x"/>
                                              </p:val>
                                            </p:tav>
                                            <p:tav tm="100000">
                                              <p:val>
                                                <p:strVal val="#ppt_x"/>
                                              </p:val>
                                            </p:tav>
                                          </p:tavLst>
                                        </p:anim>
                                        <p:anim calcmode="lin" valueType="num">
                                          <p:cBhvr>
                                            <p:cTn id="35" dur="1000" fill="hold"/>
                                            <p:tgtEl>
                                              <p:spTgt spid="146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400"/>
                                      </p:stCondLst>
                                      <p:childTnLst>
                                        <p:set>
                                          <p:cBhvr>
                                            <p:cTn id="37" dur="1" fill="hold">
                                              <p:stCondLst>
                                                <p:cond delay="0"/>
                                              </p:stCondLst>
                                            </p:cTn>
                                            <p:tgtEl>
                                              <p:spTgt spid="1462"/>
                                            </p:tgtEl>
                                            <p:attrNameLst>
                                              <p:attrName>style.visibility</p:attrName>
                                            </p:attrNameLst>
                                          </p:cBhvr>
                                          <p:to>
                                            <p:strVal val="visible"/>
                                          </p:to>
                                        </p:set>
                                        <p:animEffect transition="in" filter="fade">
                                          <p:cBhvr>
                                            <p:cTn id="38" dur="1000"/>
                                            <p:tgtEl>
                                              <p:spTgt spid="1462"/>
                                            </p:tgtEl>
                                          </p:cBhvr>
                                        </p:animEffect>
                                        <p:anim calcmode="lin" valueType="num">
                                          <p:cBhvr>
                                            <p:cTn id="39" dur="1000" fill="hold"/>
                                            <p:tgtEl>
                                              <p:spTgt spid="1462"/>
                                            </p:tgtEl>
                                            <p:attrNameLst>
                                              <p:attrName>ppt_x</p:attrName>
                                            </p:attrNameLst>
                                          </p:cBhvr>
                                          <p:tavLst>
                                            <p:tav tm="0">
                                              <p:val>
                                                <p:strVal val="#ppt_x"/>
                                              </p:val>
                                            </p:tav>
                                            <p:tav tm="100000">
                                              <p:val>
                                                <p:strVal val="#ppt_x"/>
                                              </p:val>
                                            </p:tav>
                                          </p:tavLst>
                                        </p:anim>
                                        <p:anim calcmode="lin" valueType="num">
                                          <p:cBhvr>
                                            <p:cTn id="40" dur="1000" fill="hold"/>
                                            <p:tgtEl>
                                              <p:spTgt spid="146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463"/>
                                            </p:tgtEl>
                                            <p:attrNameLst>
                                              <p:attrName>style.visibility</p:attrName>
                                            </p:attrNameLst>
                                          </p:cBhvr>
                                          <p:to>
                                            <p:strVal val="visible"/>
                                          </p:to>
                                        </p:set>
                                        <p:animEffect transition="in" filter="fade">
                                          <p:cBhvr>
                                            <p:cTn id="43" dur="1000"/>
                                            <p:tgtEl>
                                              <p:spTgt spid="1463"/>
                                            </p:tgtEl>
                                          </p:cBhvr>
                                        </p:animEffect>
                                        <p:anim calcmode="lin" valueType="num">
                                          <p:cBhvr>
                                            <p:cTn id="44" dur="1000" fill="hold"/>
                                            <p:tgtEl>
                                              <p:spTgt spid="1463"/>
                                            </p:tgtEl>
                                            <p:attrNameLst>
                                              <p:attrName>ppt_x</p:attrName>
                                            </p:attrNameLst>
                                          </p:cBhvr>
                                          <p:tavLst>
                                            <p:tav tm="0">
                                              <p:val>
                                                <p:strVal val="#ppt_x"/>
                                              </p:val>
                                            </p:tav>
                                            <p:tav tm="100000">
                                              <p:val>
                                                <p:strVal val="#ppt_x"/>
                                              </p:val>
                                            </p:tav>
                                          </p:tavLst>
                                        </p:anim>
                                        <p:anim calcmode="lin" valueType="num">
                                          <p:cBhvr>
                                            <p:cTn id="45" dur="1000" fill="hold"/>
                                            <p:tgtEl>
                                              <p:spTgt spid="1463"/>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14:presetBounceEnd="67000">
                                      <p:stCondLst>
                                        <p:cond delay="150"/>
                                      </p:stCondLst>
                                      <p:childTnLst>
                                        <p:set>
                                          <p:cBhvr>
                                            <p:cTn id="47" dur="1" fill="hold">
                                              <p:stCondLst>
                                                <p:cond delay="0"/>
                                              </p:stCondLst>
                                            </p:cTn>
                                            <p:tgtEl>
                                              <p:spTgt spid="1487"/>
                                            </p:tgtEl>
                                            <p:attrNameLst>
                                              <p:attrName>style.visibility</p:attrName>
                                            </p:attrNameLst>
                                          </p:cBhvr>
                                          <p:to>
                                            <p:strVal val="visible"/>
                                          </p:to>
                                        </p:set>
                                        <p:anim calcmode="lin" valueType="num" p14:bounceEnd="67000">
                                          <p:cBhvr additive="base">
                                            <p:cTn id="48" dur="1000" fill="hold"/>
                                            <p:tgtEl>
                                              <p:spTgt spid="1487"/>
                                            </p:tgtEl>
                                            <p:attrNameLst>
                                              <p:attrName>ppt_x</p:attrName>
                                            </p:attrNameLst>
                                          </p:cBhvr>
                                          <p:tavLst>
                                            <p:tav tm="0">
                                              <p:val>
                                                <p:strVal val="#ppt_x"/>
                                              </p:val>
                                            </p:tav>
                                            <p:tav tm="100000">
                                              <p:val>
                                                <p:strVal val="#ppt_x"/>
                                              </p:val>
                                            </p:tav>
                                          </p:tavLst>
                                        </p:anim>
                                        <p:anim calcmode="lin" valueType="num" p14:bounceEnd="67000">
                                          <p:cBhvr additive="base">
                                            <p:cTn id="49" dur="1000" fill="hold"/>
                                            <p:tgtEl>
                                              <p:spTgt spid="148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14:presetBounceEnd="67000">
                                      <p:stCondLst>
                                        <p:cond delay="300"/>
                                      </p:stCondLst>
                                      <p:childTnLst>
                                        <p:set>
                                          <p:cBhvr>
                                            <p:cTn id="51" dur="1" fill="hold">
                                              <p:stCondLst>
                                                <p:cond delay="0"/>
                                              </p:stCondLst>
                                            </p:cTn>
                                            <p:tgtEl>
                                              <p:spTgt spid="1498"/>
                                            </p:tgtEl>
                                            <p:attrNameLst>
                                              <p:attrName>style.visibility</p:attrName>
                                            </p:attrNameLst>
                                          </p:cBhvr>
                                          <p:to>
                                            <p:strVal val="visible"/>
                                          </p:to>
                                        </p:set>
                                        <p:anim calcmode="lin" valueType="num" p14:bounceEnd="67000">
                                          <p:cBhvr additive="base">
                                            <p:cTn id="52" dur="1000" fill="hold"/>
                                            <p:tgtEl>
                                              <p:spTgt spid="1498"/>
                                            </p:tgtEl>
                                            <p:attrNameLst>
                                              <p:attrName>ppt_x</p:attrName>
                                            </p:attrNameLst>
                                          </p:cBhvr>
                                          <p:tavLst>
                                            <p:tav tm="0">
                                              <p:val>
                                                <p:strVal val="#ppt_x"/>
                                              </p:val>
                                            </p:tav>
                                            <p:tav tm="100000">
                                              <p:val>
                                                <p:strVal val="#ppt_x"/>
                                              </p:val>
                                            </p:tav>
                                          </p:tavLst>
                                        </p:anim>
                                        <p:anim calcmode="lin" valueType="num" p14:bounceEnd="67000">
                                          <p:cBhvr additive="base">
                                            <p:cTn id="53" dur="1000" fill="hold"/>
                                            <p:tgtEl>
                                              <p:spTgt spid="1498"/>
                                            </p:tgtEl>
                                            <p:attrNameLst>
                                              <p:attrName>ppt_y</p:attrName>
                                            </p:attrNameLst>
                                          </p:cBhvr>
                                          <p:tavLst>
                                            <p:tav tm="0">
                                              <p:val>
                                                <p:strVal val="1+#ppt_h/2"/>
                                              </p:val>
                                            </p:tav>
                                            <p:tav tm="100000">
                                              <p:val>
                                                <p:strVal val="#ppt_y"/>
                                              </p:val>
                                            </p:tav>
                                          </p:tavLst>
                                        </p:anim>
                                      </p:childTnLst>
                                    </p:cTn>
                                  </p:par>
                                  <p:par>
                                    <p:cTn id="54" presetID="2" presetClass="entr" presetSubtype="1" fill="hold" nodeType="withEffect" p14:presetBounceEnd="67000">
                                      <p:stCondLst>
                                        <p:cond delay="600"/>
                                      </p:stCondLst>
                                      <p:childTnLst>
                                        <p:set>
                                          <p:cBhvr>
                                            <p:cTn id="55" dur="1" fill="hold">
                                              <p:stCondLst>
                                                <p:cond delay="0"/>
                                              </p:stCondLst>
                                            </p:cTn>
                                            <p:tgtEl>
                                              <p:spTgt spid="1493"/>
                                            </p:tgtEl>
                                            <p:attrNameLst>
                                              <p:attrName>style.visibility</p:attrName>
                                            </p:attrNameLst>
                                          </p:cBhvr>
                                          <p:to>
                                            <p:strVal val="visible"/>
                                          </p:to>
                                        </p:set>
                                        <p:anim calcmode="lin" valueType="num" p14:bounceEnd="67000">
                                          <p:cBhvr additive="base">
                                            <p:cTn id="56" dur="1000" fill="hold"/>
                                            <p:tgtEl>
                                              <p:spTgt spid="1493"/>
                                            </p:tgtEl>
                                            <p:attrNameLst>
                                              <p:attrName>ppt_x</p:attrName>
                                            </p:attrNameLst>
                                          </p:cBhvr>
                                          <p:tavLst>
                                            <p:tav tm="0">
                                              <p:val>
                                                <p:strVal val="#ppt_x"/>
                                              </p:val>
                                            </p:tav>
                                            <p:tav tm="100000">
                                              <p:val>
                                                <p:strVal val="#ppt_x"/>
                                              </p:val>
                                            </p:tav>
                                          </p:tavLst>
                                        </p:anim>
                                        <p:anim calcmode="lin" valueType="num" p14:bounceEnd="67000">
                                          <p:cBhvr additive="base">
                                            <p:cTn id="57" dur="1000" fill="hold"/>
                                            <p:tgtEl>
                                              <p:spTgt spid="1493"/>
                                            </p:tgtEl>
                                            <p:attrNameLst>
                                              <p:attrName>ppt_y</p:attrName>
                                            </p:attrNameLst>
                                          </p:cBhvr>
                                          <p:tavLst>
                                            <p:tav tm="0">
                                              <p:val>
                                                <p:strVal val="0-#ppt_h/2"/>
                                              </p:val>
                                            </p:tav>
                                            <p:tav tm="100000">
                                              <p:val>
                                                <p:strVal val="#ppt_y"/>
                                              </p:val>
                                            </p:tav>
                                          </p:tavLst>
                                        </p:anim>
                                      </p:childTnLst>
                                    </p:cTn>
                                  </p:par>
                                  <p:par>
                                    <p:cTn id="58" presetID="2" presetClass="entr" presetSubtype="4" fill="hold" nodeType="withEffect" p14:presetBounceEnd="67000">
                                      <p:stCondLst>
                                        <p:cond delay="900"/>
                                      </p:stCondLst>
                                      <p:childTnLst>
                                        <p:set>
                                          <p:cBhvr>
                                            <p:cTn id="59" dur="1" fill="hold">
                                              <p:stCondLst>
                                                <p:cond delay="0"/>
                                              </p:stCondLst>
                                            </p:cTn>
                                            <p:tgtEl>
                                              <p:spTgt spid="1489"/>
                                            </p:tgtEl>
                                            <p:attrNameLst>
                                              <p:attrName>style.visibility</p:attrName>
                                            </p:attrNameLst>
                                          </p:cBhvr>
                                          <p:to>
                                            <p:strVal val="visible"/>
                                          </p:to>
                                        </p:set>
                                        <p:anim calcmode="lin" valueType="num" p14:bounceEnd="67000">
                                          <p:cBhvr additive="base">
                                            <p:cTn id="60" dur="1000" fill="hold"/>
                                            <p:tgtEl>
                                              <p:spTgt spid="1489"/>
                                            </p:tgtEl>
                                            <p:attrNameLst>
                                              <p:attrName>ppt_x</p:attrName>
                                            </p:attrNameLst>
                                          </p:cBhvr>
                                          <p:tavLst>
                                            <p:tav tm="0">
                                              <p:val>
                                                <p:strVal val="#ppt_x"/>
                                              </p:val>
                                            </p:tav>
                                            <p:tav tm="100000">
                                              <p:val>
                                                <p:strVal val="#ppt_x"/>
                                              </p:val>
                                            </p:tav>
                                          </p:tavLst>
                                        </p:anim>
                                        <p:anim calcmode="lin" valueType="num" p14:bounceEnd="67000">
                                          <p:cBhvr additive="base">
                                            <p:cTn id="61" dur="1000" fill="hold"/>
                                            <p:tgtEl>
                                              <p:spTgt spid="148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14:presetBounceEnd="67000">
                                      <p:stCondLst>
                                        <p:cond delay="1100"/>
                                      </p:stCondLst>
                                      <p:childTnLst>
                                        <p:set>
                                          <p:cBhvr>
                                            <p:cTn id="63" dur="1" fill="hold">
                                              <p:stCondLst>
                                                <p:cond delay="0"/>
                                              </p:stCondLst>
                                            </p:cTn>
                                            <p:tgtEl>
                                              <p:spTgt spid="1488"/>
                                            </p:tgtEl>
                                            <p:attrNameLst>
                                              <p:attrName>style.visibility</p:attrName>
                                            </p:attrNameLst>
                                          </p:cBhvr>
                                          <p:to>
                                            <p:strVal val="visible"/>
                                          </p:to>
                                        </p:set>
                                        <p:anim calcmode="lin" valueType="num" p14:bounceEnd="67000">
                                          <p:cBhvr additive="base">
                                            <p:cTn id="64" dur="1000" fill="hold"/>
                                            <p:tgtEl>
                                              <p:spTgt spid="1488"/>
                                            </p:tgtEl>
                                            <p:attrNameLst>
                                              <p:attrName>ppt_x</p:attrName>
                                            </p:attrNameLst>
                                          </p:cBhvr>
                                          <p:tavLst>
                                            <p:tav tm="0">
                                              <p:val>
                                                <p:strVal val="#ppt_x"/>
                                              </p:val>
                                            </p:tav>
                                            <p:tav tm="100000">
                                              <p:val>
                                                <p:strVal val="#ppt_x"/>
                                              </p:val>
                                            </p:tav>
                                          </p:tavLst>
                                        </p:anim>
                                        <p:anim calcmode="lin" valueType="num" p14:bounceEnd="67000">
                                          <p:cBhvr additive="base">
                                            <p:cTn id="65" dur="1000" fill="hold"/>
                                            <p:tgtEl>
                                              <p:spTgt spid="1488"/>
                                            </p:tgtEl>
                                            <p:attrNameLst>
                                              <p:attrName>ppt_y</p:attrName>
                                            </p:attrNameLst>
                                          </p:cBhvr>
                                          <p:tavLst>
                                            <p:tav tm="0">
                                              <p:val>
                                                <p:strVal val="1+#ppt_h/2"/>
                                              </p:val>
                                            </p:tav>
                                            <p:tav tm="100000">
                                              <p:val>
                                                <p:strVal val="#ppt_y"/>
                                              </p:val>
                                            </p:tav>
                                          </p:tavLst>
                                        </p:anim>
                                      </p:childTnLst>
                                    </p:cTn>
                                  </p:par>
                                  <p:par>
                                    <p:cTn id="66" presetID="22" presetClass="entr" presetSubtype="4" fill="hold" nodeType="withEffect">
                                      <p:stCondLst>
                                        <p:cond delay="1250"/>
                                      </p:stCondLst>
                                      <p:childTnLst>
                                        <p:set>
                                          <p:cBhvr>
                                            <p:cTn id="67" dur="1" fill="hold">
                                              <p:stCondLst>
                                                <p:cond delay="0"/>
                                              </p:stCondLst>
                                            </p:cTn>
                                            <p:tgtEl>
                                              <p:spTgt spid="1497"/>
                                            </p:tgtEl>
                                            <p:attrNameLst>
                                              <p:attrName>style.visibility</p:attrName>
                                            </p:attrNameLst>
                                          </p:cBhvr>
                                          <p:to>
                                            <p:strVal val="visible"/>
                                          </p:to>
                                        </p:set>
                                        <p:animEffect transition="in" filter="wipe(down)">
                                          <p:cBhvr>
                                            <p:cTn id="68" dur="500"/>
                                            <p:tgtEl>
                                              <p:spTgt spid="1497"/>
                                            </p:tgtEl>
                                          </p:cBhvr>
                                        </p:animEffect>
                                      </p:childTnLst>
                                    </p:cTn>
                                  </p:par>
                                  <p:par>
                                    <p:cTn id="69" presetID="22" presetClass="entr" presetSubtype="4" fill="hold" grpId="0" nodeType="withEffect">
                                      <p:stCondLst>
                                        <p:cond delay="1500"/>
                                      </p:stCondLst>
                                      <p:childTnLst>
                                        <p:set>
                                          <p:cBhvr>
                                            <p:cTn id="70" dur="1" fill="hold">
                                              <p:stCondLst>
                                                <p:cond delay="0"/>
                                              </p:stCondLst>
                                            </p:cTn>
                                            <p:tgtEl>
                                              <p:spTgt spid="1369"/>
                                            </p:tgtEl>
                                            <p:attrNameLst>
                                              <p:attrName>style.visibility</p:attrName>
                                            </p:attrNameLst>
                                          </p:cBhvr>
                                          <p:to>
                                            <p:strVal val="visible"/>
                                          </p:to>
                                        </p:set>
                                        <p:animEffect transition="in" filter="wipe(down)">
                                          <p:cBhvr>
                                            <p:cTn id="71" dur="500"/>
                                            <p:tgtEl>
                                              <p:spTgt spid="1369"/>
                                            </p:tgtEl>
                                          </p:cBhvr>
                                        </p:animEffect>
                                      </p:childTnLst>
                                    </p:cTn>
                                  </p:par>
                                  <p:par>
                                    <p:cTn id="72" presetID="53" presetClass="entr" presetSubtype="16" fill="hold" grpId="0" nodeType="withEffect">
                                      <p:stCondLst>
                                        <p:cond delay="1750"/>
                                      </p:stCondLst>
                                      <p:childTnLst>
                                        <p:set>
                                          <p:cBhvr>
                                            <p:cTn id="73" dur="1" fill="hold">
                                              <p:stCondLst>
                                                <p:cond delay="0"/>
                                              </p:stCondLst>
                                            </p:cTn>
                                            <p:tgtEl>
                                              <p:spTgt spid="1379"/>
                                            </p:tgtEl>
                                            <p:attrNameLst>
                                              <p:attrName>style.visibility</p:attrName>
                                            </p:attrNameLst>
                                          </p:cBhvr>
                                          <p:to>
                                            <p:strVal val="visible"/>
                                          </p:to>
                                        </p:set>
                                        <p:anim calcmode="lin" valueType="num">
                                          <p:cBhvr>
                                            <p:cTn id="74" dur="500" fill="hold"/>
                                            <p:tgtEl>
                                              <p:spTgt spid="1379"/>
                                            </p:tgtEl>
                                            <p:attrNameLst>
                                              <p:attrName>ppt_w</p:attrName>
                                            </p:attrNameLst>
                                          </p:cBhvr>
                                          <p:tavLst>
                                            <p:tav tm="0">
                                              <p:val>
                                                <p:fltVal val="0"/>
                                              </p:val>
                                            </p:tav>
                                            <p:tav tm="100000">
                                              <p:val>
                                                <p:strVal val="#ppt_w"/>
                                              </p:val>
                                            </p:tav>
                                          </p:tavLst>
                                        </p:anim>
                                        <p:anim calcmode="lin" valueType="num">
                                          <p:cBhvr>
                                            <p:cTn id="75" dur="500" fill="hold"/>
                                            <p:tgtEl>
                                              <p:spTgt spid="1379"/>
                                            </p:tgtEl>
                                            <p:attrNameLst>
                                              <p:attrName>ppt_h</p:attrName>
                                            </p:attrNameLst>
                                          </p:cBhvr>
                                          <p:tavLst>
                                            <p:tav tm="0">
                                              <p:val>
                                                <p:fltVal val="0"/>
                                              </p:val>
                                            </p:tav>
                                            <p:tav tm="100000">
                                              <p:val>
                                                <p:strVal val="#ppt_h"/>
                                              </p:val>
                                            </p:tav>
                                          </p:tavLst>
                                        </p:anim>
                                        <p:animEffect transition="in" filter="fade">
                                          <p:cBhvr>
                                            <p:cTn id="76" dur="500"/>
                                            <p:tgtEl>
                                              <p:spTgt spid="1379"/>
                                            </p:tgtEl>
                                          </p:cBhvr>
                                        </p:animEffect>
                                      </p:childTnLst>
                                    </p:cTn>
                                  </p:par>
                                  <p:par>
                                    <p:cTn id="77" presetID="53" presetClass="entr" presetSubtype="16" fill="hold" grpId="0" nodeType="withEffect">
                                      <p:stCondLst>
                                        <p:cond delay="2000"/>
                                      </p:stCondLst>
                                      <p:childTnLst>
                                        <p:set>
                                          <p:cBhvr>
                                            <p:cTn id="78" dur="1" fill="hold">
                                              <p:stCondLst>
                                                <p:cond delay="0"/>
                                              </p:stCondLst>
                                            </p:cTn>
                                            <p:tgtEl>
                                              <p:spTgt spid="1370"/>
                                            </p:tgtEl>
                                            <p:attrNameLst>
                                              <p:attrName>style.visibility</p:attrName>
                                            </p:attrNameLst>
                                          </p:cBhvr>
                                          <p:to>
                                            <p:strVal val="visible"/>
                                          </p:to>
                                        </p:set>
                                        <p:anim calcmode="lin" valueType="num">
                                          <p:cBhvr>
                                            <p:cTn id="79" dur="500" fill="hold"/>
                                            <p:tgtEl>
                                              <p:spTgt spid="1370"/>
                                            </p:tgtEl>
                                            <p:attrNameLst>
                                              <p:attrName>ppt_w</p:attrName>
                                            </p:attrNameLst>
                                          </p:cBhvr>
                                          <p:tavLst>
                                            <p:tav tm="0">
                                              <p:val>
                                                <p:fltVal val="0"/>
                                              </p:val>
                                            </p:tav>
                                            <p:tav tm="100000">
                                              <p:val>
                                                <p:strVal val="#ppt_w"/>
                                              </p:val>
                                            </p:tav>
                                          </p:tavLst>
                                        </p:anim>
                                        <p:anim calcmode="lin" valueType="num">
                                          <p:cBhvr>
                                            <p:cTn id="80" dur="500" fill="hold"/>
                                            <p:tgtEl>
                                              <p:spTgt spid="1370"/>
                                            </p:tgtEl>
                                            <p:attrNameLst>
                                              <p:attrName>ppt_h</p:attrName>
                                            </p:attrNameLst>
                                          </p:cBhvr>
                                          <p:tavLst>
                                            <p:tav tm="0">
                                              <p:val>
                                                <p:fltVal val="0"/>
                                              </p:val>
                                            </p:tav>
                                            <p:tav tm="100000">
                                              <p:val>
                                                <p:strVal val="#ppt_h"/>
                                              </p:val>
                                            </p:tav>
                                          </p:tavLst>
                                        </p:anim>
                                        <p:animEffect transition="in" filter="fade">
                                          <p:cBhvr>
                                            <p:cTn id="81" dur="500"/>
                                            <p:tgtEl>
                                              <p:spTgt spid="1370"/>
                                            </p:tgtEl>
                                          </p:cBhvr>
                                        </p:animEffect>
                                      </p:childTnLst>
                                    </p:cTn>
                                  </p:par>
                                  <p:par>
                                    <p:cTn id="82" presetID="2" presetClass="entr" presetSubtype="1" fill="hold" grpId="0" nodeType="withEffect" p14:presetBounceEnd="67000">
                                      <p:stCondLst>
                                        <p:cond delay="1250"/>
                                      </p:stCondLst>
                                      <p:childTnLst>
                                        <p:set>
                                          <p:cBhvr>
                                            <p:cTn id="83" dur="1" fill="hold">
                                              <p:stCondLst>
                                                <p:cond delay="0"/>
                                              </p:stCondLst>
                                            </p:cTn>
                                            <p:tgtEl>
                                              <p:spTgt spid="1394"/>
                                            </p:tgtEl>
                                            <p:attrNameLst>
                                              <p:attrName>style.visibility</p:attrName>
                                            </p:attrNameLst>
                                          </p:cBhvr>
                                          <p:to>
                                            <p:strVal val="visible"/>
                                          </p:to>
                                        </p:set>
                                        <p:anim calcmode="lin" valueType="num" p14:bounceEnd="67000">
                                          <p:cBhvr additive="base">
                                            <p:cTn id="84" dur="1000" fill="hold"/>
                                            <p:tgtEl>
                                              <p:spTgt spid="1394"/>
                                            </p:tgtEl>
                                            <p:attrNameLst>
                                              <p:attrName>ppt_x</p:attrName>
                                            </p:attrNameLst>
                                          </p:cBhvr>
                                          <p:tavLst>
                                            <p:tav tm="0">
                                              <p:val>
                                                <p:strVal val="#ppt_x"/>
                                              </p:val>
                                            </p:tav>
                                            <p:tav tm="100000">
                                              <p:val>
                                                <p:strVal val="#ppt_x"/>
                                              </p:val>
                                            </p:tav>
                                          </p:tavLst>
                                        </p:anim>
                                        <p:anim calcmode="lin" valueType="num" p14:bounceEnd="67000">
                                          <p:cBhvr additive="base">
                                            <p:cTn id="85" dur="1000" fill="hold"/>
                                            <p:tgtEl>
                                              <p:spTgt spid="1394"/>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14:presetBounceEnd="67000">
                                      <p:stCondLst>
                                        <p:cond delay="1500"/>
                                      </p:stCondLst>
                                      <p:childTnLst>
                                        <p:set>
                                          <p:cBhvr>
                                            <p:cTn id="87" dur="1" fill="hold">
                                              <p:stCondLst>
                                                <p:cond delay="0"/>
                                              </p:stCondLst>
                                            </p:cTn>
                                            <p:tgtEl>
                                              <p:spTgt spid="1393"/>
                                            </p:tgtEl>
                                            <p:attrNameLst>
                                              <p:attrName>style.visibility</p:attrName>
                                            </p:attrNameLst>
                                          </p:cBhvr>
                                          <p:to>
                                            <p:strVal val="visible"/>
                                          </p:to>
                                        </p:set>
                                        <p:anim calcmode="lin" valueType="num" p14:bounceEnd="67000">
                                          <p:cBhvr additive="base">
                                            <p:cTn id="88" dur="1000" fill="hold"/>
                                            <p:tgtEl>
                                              <p:spTgt spid="1393"/>
                                            </p:tgtEl>
                                            <p:attrNameLst>
                                              <p:attrName>ppt_x</p:attrName>
                                            </p:attrNameLst>
                                          </p:cBhvr>
                                          <p:tavLst>
                                            <p:tav tm="0">
                                              <p:val>
                                                <p:strVal val="#ppt_x"/>
                                              </p:val>
                                            </p:tav>
                                            <p:tav tm="100000">
                                              <p:val>
                                                <p:strVal val="#ppt_x"/>
                                              </p:val>
                                            </p:tav>
                                          </p:tavLst>
                                        </p:anim>
                                        <p:anim calcmode="lin" valueType="num" p14:bounceEnd="67000">
                                          <p:cBhvr additive="base">
                                            <p:cTn id="89" dur="1000" fill="hold"/>
                                            <p:tgtEl>
                                              <p:spTgt spid="1393"/>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14:presetBounceEnd="67000">
                                      <p:stCondLst>
                                        <p:cond delay="1750"/>
                                      </p:stCondLst>
                                      <p:childTnLst>
                                        <p:set>
                                          <p:cBhvr>
                                            <p:cTn id="91" dur="1" fill="hold">
                                              <p:stCondLst>
                                                <p:cond delay="0"/>
                                              </p:stCondLst>
                                            </p:cTn>
                                            <p:tgtEl>
                                              <p:spTgt spid="1395"/>
                                            </p:tgtEl>
                                            <p:attrNameLst>
                                              <p:attrName>style.visibility</p:attrName>
                                            </p:attrNameLst>
                                          </p:cBhvr>
                                          <p:to>
                                            <p:strVal val="visible"/>
                                          </p:to>
                                        </p:set>
                                        <p:anim calcmode="lin" valueType="num" p14:bounceEnd="67000">
                                          <p:cBhvr additive="base">
                                            <p:cTn id="92" dur="1000" fill="hold"/>
                                            <p:tgtEl>
                                              <p:spTgt spid="1395"/>
                                            </p:tgtEl>
                                            <p:attrNameLst>
                                              <p:attrName>ppt_x</p:attrName>
                                            </p:attrNameLst>
                                          </p:cBhvr>
                                          <p:tavLst>
                                            <p:tav tm="0">
                                              <p:val>
                                                <p:strVal val="#ppt_x"/>
                                              </p:val>
                                            </p:tav>
                                            <p:tav tm="100000">
                                              <p:val>
                                                <p:strVal val="#ppt_x"/>
                                              </p:val>
                                            </p:tav>
                                          </p:tavLst>
                                        </p:anim>
                                        <p:anim calcmode="lin" valueType="num" p14:bounceEnd="67000">
                                          <p:cBhvr additive="base">
                                            <p:cTn id="93" dur="1000" fill="hold"/>
                                            <p:tgtEl>
                                              <p:spTgt spid="1395"/>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14:presetBounceEnd="67000">
                                      <p:stCondLst>
                                        <p:cond delay="2000"/>
                                      </p:stCondLst>
                                      <p:childTnLst>
                                        <p:set>
                                          <p:cBhvr>
                                            <p:cTn id="95" dur="1" fill="hold">
                                              <p:stCondLst>
                                                <p:cond delay="0"/>
                                              </p:stCondLst>
                                            </p:cTn>
                                            <p:tgtEl>
                                              <p:spTgt spid="1392"/>
                                            </p:tgtEl>
                                            <p:attrNameLst>
                                              <p:attrName>style.visibility</p:attrName>
                                            </p:attrNameLst>
                                          </p:cBhvr>
                                          <p:to>
                                            <p:strVal val="visible"/>
                                          </p:to>
                                        </p:set>
                                        <p:anim calcmode="lin" valueType="num" p14:bounceEnd="67000">
                                          <p:cBhvr additive="base">
                                            <p:cTn id="96" dur="1000" fill="hold"/>
                                            <p:tgtEl>
                                              <p:spTgt spid="1392"/>
                                            </p:tgtEl>
                                            <p:attrNameLst>
                                              <p:attrName>ppt_x</p:attrName>
                                            </p:attrNameLst>
                                          </p:cBhvr>
                                          <p:tavLst>
                                            <p:tav tm="0">
                                              <p:val>
                                                <p:strVal val="#ppt_x"/>
                                              </p:val>
                                            </p:tav>
                                            <p:tav tm="100000">
                                              <p:val>
                                                <p:strVal val="#ppt_x"/>
                                              </p:val>
                                            </p:tav>
                                          </p:tavLst>
                                        </p:anim>
                                        <p:anim calcmode="lin" valueType="num" p14:bounceEnd="67000">
                                          <p:cBhvr additive="base">
                                            <p:cTn id="97" dur="1000" fill="hold"/>
                                            <p:tgtEl>
                                              <p:spTgt spid="1392"/>
                                            </p:tgtEl>
                                            <p:attrNameLst>
                                              <p:attrName>ppt_y</p:attrName>
                                            </p:attrNameLst>
                                          </p:cBhvr>
                                          <p:tavLst>
                                            <p:tav tm="0">
                                              <p:val>
                                                <p:strVal val="0-#ppt_h/2"/>
                                              </p:val>
                                            </p:tav>
                                            <p:tav tm="100000">
                                              <p:val>
                                                <p:strVal val="#ppt_y"/>
                                              </p:val>
                                            </p:tav>
                                          </p:tavLst>
                                        </p:anim>
                                      </p:childTnLst>
                                    </p:cTn>
                                  </p:par>
                                  <p:par>
                                    <p:cTn id="98" presetID="53" presetClass="entr" presetSubtype="16" fill="hold" grpId="0" nodeType="withEffect">
                                      <p:stCondLst>
                                        <p:cond delay="1250"/>
                                      </p:stCondLst>
                                      <p:childTnLst>
                                        <p:set>
                                          <p:cBhvr>
                                            <p:cTn id="99" dur="1" fill="hold">
                                              <p:stCondLst>
                                                <p:cond delay="0"/>
                                              </p:stCondLst>
                                            </p:cTn>
                                            <p:tgtEl>
                                              <p:spTgt spid="1382"/>
                                            </p:tgtEl>
                                            <p:attrNameLst>
                                              <p:attrName>style.visibility</p:attrName>
                                            </p:attrNameLst>
                                          </p:cBhvr>
                                          <p:to>
                                            <p:strVal val="visible"/>
                                          </p:to>
                                        </p:set>
                                        <p:anim calcmode="lin" valueType="num">
                                          <p:cBhvr>
                                            <p:cTn id="100" dur="500" fill="hold"/>
                                            <p:tgtEl>
                                              <p:spTgt spid="1382"/>
                                            </p:tgtEl>
                                            <p:attrNameLst>
                                              <p:attrName>ppt_w</p:attrName>
                                            </p:attrNameLst>
                                          </p:cBhvr>
                                          <p:tavLst>
                                            <p:tav tm="0">
                                              <p:val>
                                                <p:fltVal val="0"/>
                                              </p:val>
                                            </p:tav>
                                            <p:tav tm="100000">
                                              <p:val>
                                                <p:strVal val="#ppt_w"/>
                                              </p:val>
                                            </p:tav>
                                          </p:tavLst>
                                        </p:anim>
                                        <p:anim calcmode="lin" valueType="num">
                                          <p:cBhvr>
                                            <p:cTn id="101" dur="500" fill="hold"/>
                                            <p:tgtEl>
                                              <p:spTgt spid="1382"/>
                                            </p:tgtEl>
                                            <p:attrNameLst>
                                              <p:attrName>ppt_h</p:attrName>
                                            </p:attrNameLst>
                                          </p:cBhvr>
                                          <p:tavLst>
                                            <p:tav tm="0">
                                              <p:val>
                                                <p:fltVal val="0"/>
                                              </p:val>
                                            </p:tav>
                                            <p:tav tm="100000">
                                              <p:val>
                                                <p:strVal val="#ppt_h"/>
                                              </p:val>
                                            </p:tav>
                                          </p:tavLst>
                                        </p:anim>
                                        <p:animEffect transition="in" filter="fade">
                                          <p:cBhvr>
                                            <p:cTn id="102" dur="500"/>
                                            <p:tgtEl>
                                              <p:spTgt spid="1382"/>
                                            </p:tgtEl>
                                          </p:cBhvr>
                                        </p:animEffect>
                                      </p:childTnLst>
                                    </p:cTn>
                                  </p:par>
                                  <p:par>
                                    <p:cTn id="103" presetID="53" presetClass="entr" presetSubtype="16" fill="hold" nodeType="withEffect">
                                      <p:stCondLst>
                                        <p:cond delay="1500"/>
                                      </p:stCondLst>
                                      <p:childTnLst>
                                        <p:set>
                                          <p:cBhvr>
                                            <p:cTn id="104" dur="1" fill="hold">
                                              <p:stCondLst>
                                                <p:cond delay="0"/>
                                              </p:stCondLst>
                                            </p:cTn>
                                            <p:tgtEl>
                                              <p:spTgt spid="1492"/>
                                            </p:tgtEl>
                                            <p:attrNameLst>
                                              <p:attrName>style.visibility</p:attrName>
                                            </p:attrNameLst>
                                          </p:cBhvr>
                                          <p:to>
                                            <p:strVal val="visible"/>
                                          </p:to>
                                        </p:set>
                                        <p:anim calcmode="lin" valueType="num">
                                          <p:cBhvr>
                                            <p:cTn id="105" dur="500" fill="hold"/>
                                            <p:tgtEl>
                                              <p:spTgt spid="1492"/>
                                            </p:tgtEl>
                                            <p:attrNameLst>
                                              <p:attrName>ppt_w</p:attrName>
                                            </p:attrNameLst>
                                          </p:cBhvr>
                                          <p:tavLst>
                                            <p:tav tm="0">
                                              <p:val>
                                                <p:fltVal val="0"/>
                                              </p:val>
                                            </p:tav>
                                            <p:tav tm="100000">
                                              <p:val>
                                                <p:strVal val="#ppt_w"/>
                                              </p:val>
                                            </p:tav>
                                          </p:tavLst>
                                        </p:anim>
                                        <p:anim calcmode="lin" valueType="num">
                                          <p:cBhvr>
                                            <p:cTn id="106" dur="500" fill="hold"/>
                                            <p:tgtEl>
                                              <p:spTgt spid="1492"/>
                                            </p:tgtEl>
                                            <p:attrNameLst>
                                              <p:attrName>ppt_h</p:attrName>
                                            </p:attrNameLst>
                                          </p:cBhvr>
                                          <p:tavLst>
                                            <p:tav tm="0">
                                              <p:val>
                                                <p:fltVal val="0"/>
                                              </p:val>
                                            </p:tav>
                                            <p:tav tm="100000">
                                              <p:val>
                                                <p:strVal val="#ppt_h"/>
                                              </p:val>
                                            </p:tav>
                                          </p:tavLst>
                                        </p:anim>
                                        <p:animEffect transition="in" filter="fade">
                                          <p:cBhvr>
                                            <p:cTn id="107" dur="500"/>
                                            <p:tgtEl>
                                              <p:spTgt spid="1492"/>
                                            </p:tgtEl>
                                          </p:cBhvr>
                                        </p:animEffect>
                                      </p:childTnLst>
                                    </p:cTn>
                                  </p:par>
                                  <p:par>
                                    <p:cTn id="108" presetID="53" presetClass="entr" presetSubtype="16" fill="hold" grpId="0" nodeType="withEffect">
                                      <p:stCondLst>
                                        <p:cond delay="1750"/>
                                      </p:stCondLst>
                                      <p:childTnLst>
                                        <p:set>
                                          <p:cBhvr>
                                            <p:cTn id="109" dur="1" fill="hold">
                                              <p:stCondLst>
                                                <p:cond delay="0"/>
                                              </p:stCondLst>
                                            </p:cTn>
                                            <p:tgtEl>
                                              <p:spTgt spid="1381"/>
                                            </p:tgtEl>
                                            <p:attrNameLst>
                                              <p:attrName>style.visibility</p:attrName>
                                            </p:attrNameLst>
                                          </p:cBhvr>
                                          <p:to>
                                            <p:strVal val="visible"/>
                                          </p:to>
                                        </p:set>
                                        <p:anim calcmode="lin" valueType="num">
                                          <p:cBhvr>
                                            <p:cTn id="110" dur="500" fill="hold"/>
                                            <p:tgtEl>
                                              <p:spTgt spid="1381"/>
                                            </p:tgtEl>
                                            <p:attrNameLst>
                                              <p:attrName>ppt_w</p:attrName>
                                            </p:attrNameLst>
                                          </p:cBhvr>
                                          <p:tavLst>
                                            <p:tav tm="0">
                                              <p:val>
                                                <p:fltVal val="0"/>
                                              </p:val>
                                            </p:tav>
                                            <p:tav tm="100000">
                                              <p:val>
                                                <p:strVal val="#ppt_w"/>
                                              </p:val>
                                            </p:tav>
                                          </p:tavLst>
                                        </p:anim>
                                        <p:anim calcmode="lin" valueType="num">
                                          <p:cBhvr>
                                            <p:cTn id="111" dur="500" fill="hold"/>
                                            <p:tgtEl>
                                              <p:spTgt spid="1381"/>
                                            </p:tgtEl>
                                            <p:attrNameLst>
                                              <p:attrName>ppt_h</p:attrName>
                                            </p:attrNameLst>
                                          </p:cBhvr>
                                          <p:tavLst>
                                            <p:tav tm="0">
                                              <p:val>
                                                <p:fltVal val="0"/>
                                              </p:val>
                                            </p:tav>
                                            <p:tav tm="100000">
                                              <p:val>
                                                <p:strVal val="#ppt_h"/>
                                              </p:val>
                                            </p:tav>
                                          </p:tavLst>
                                        </p:anim>
                                        <p:animEffect transition="in" filter="fade">
                                          <p:cBhvr>
                                            <p:cTn id="112" dur="500"/>
                                            <p:tgtEl>
                                              <p:spTgt spid="1381"/>
                                            </p:tgtEl>
                                          </p:cBhvr>
                                        </p:animEffect>
                                      </p:childTnLst>
                                    </p:cTn>
                                  </p:par>
                                  <p:par>
                                    <p:cTn id="113" presetID="53" presetClass="entr" presetSubtype="16" fill="hold" grpId="0" nodeType="withEffect">
                                      <p:stCondLst>
                                        <p:cond delay="2000"/>
                                      </p:stCondLst>
                                      <p:childTnLst>
                                        <p:set>
                                          <p:cBhvr>
                                            <p:cTn id="114" dur="1" fill="hold">
                                              <p:stCondLst>
                                                <p:cond delay="0"/>
                                              </p:stCondLst>
                                            </p:cTn>
                                            <p:tgtEl>
                                              <p:spTgt spid="1383"/>
                                            </p:tgtEl>
                                            <p:attrNameLst>
                                              <p:attrName>style.visibility</p:attrName>
                                            </p:attrNameLst>
                                          </p:cBhvr>
                                          <p:to>
                                            <p:strVal val="visible"/>
                                          </p:to>
                                        </p:set>
                                        <p:anim calcmode="lin" valueType="num">
                                          <p:cBhvr>
                                            <p:cTn id="115" dur="500" fill="hold"/>
                                            <p:tgtEl>
                                              <p:spTgt spid="1383"/>
                                            </p:tgtEl>
                                            <p:attrNameLst>
                                              <p:attrName>ppt_w</p:attrName>
                                            </p:attrNameLst>
                                          </p:cBhvr>
                                          <p:tavLst>
                                            <p:tav tm="0">
                                              <p:val>
                                                <p:fltVal val="0"/>
                                              </p:val>
                                            </p:tav>
                                            <p:tav tm="100000">
                                              <p:val>
                                                <p:strVal val="#ppt_w"/>
                                              </p:val>
                                            </p:tav>
                                          </p:tavLst>
                                        </p:anim>
                                        <p:anim calcmode="lin" valueType="num">
                                          <p:cBhvr>
                                            <p:cTn id="116" dur="500" fill="hold"/>
                                            <p:tgtEl>
                                              <p:spTgt spid="1383"/>
                                            </p:tgtEl>
                                            <p:attrNameLst>
                                              <p:attrName>ppt_h</p:attrName>
                                            </p:attrNameLst>
                                          </p:cBhvr>
                                          <p:tavLst>
                                            <p:tav tm="0">
                                              <p:val>
                                                <p:fltVal val="0"/>
                                              </p:val>
                                            </p:tav>
                                            <p:tav tm="100000">
                                              <p:val>
                                                <p:strVal val="#ppt_h"/>
                                              </p:val>
                                            </p:tav>
                                          </p:tavLst>
                                        </p:anim>
                                        <p:animEffect transition="in" filter="fade">
                                          <p:cBhvr>
                                            <p:cTn id="117" dur="500"/>
                                            <p:tgtEl>
                                              <p:spTgt spid="1383"/>
                                            </p:tgtEl>
                                          </p:cBhvr>
                                        </p:animEffect>
                                      </p:childTnLst>
                                    </p:cTn>
                                  </p:par>
                                  <p:par>
                                    <p:cTn id="118" presetID="2" presetClass="entr" presetSubtype="8" fill="hold" grpId="0" nodeType="withEffect" p14:presetBounceEnd="67000">
                                      <p:stCondLst>
                                        <p:cond delay="2750"/>
                                      </p:stCondLst>
                                      <p:childTnLst>
                                        <p:set>
                                          <p:cBhvr>
                                            <p:cTn id="119" dur="1" fill="hold">
                                              <p:stCondLst>
                                                <p:cond delay="0"/>
                                              </p:stCondLst>
                                            </p:cTn>
                                            <p:tgtEl>
                                              <p:spTgt spid="509">
                                                <p:txEl>
                                                  <p:pRg st="0" end="0"/>
                                                </p:txEl>
                                              </p:spTgt>
                                            </p:tgtEl>
                                            <p:attrNameLst>
                                              <p:attrName>style.visibility</p:attrName>
                                            </p:attrNameLst>
                                          </p:cBhvr>
                                          <p:to>
                                            <p:strVal val="visible"/>
                                          </p:to>
                                        </p:set>
                                        <p:anim calcmode="lin" valueType="num" p14:bounceEnd="67000">
                                          <p:cBhvr additive="base">
                                            <p:cTn id="120" dur="1000" fill="hold"/>
                                            <p:tgtEl>
                                              <p:spTgt spid="509">
                                                <p:txEl>
                                                  <p:pRg st="0" end="0"/>
                                                </p:txEl>
                                              </p:spTgt>
                                            </p:tgtEl>
                                            <p:attrNameLst>
                                              <p:attrName>ppt_x</p:attrName>
                                            </p:attrNameLst>
                                          </p:cBhvr>
                                          <p:tavLst>
                                            <p:tav tm="0">
                                              <p:val>
                                                <p:strVal val="0-#ppt_w/2"/>
                                              </p:val>
                                            </p:tav>
                                            <p:tav tm="100000">
                                              <p:val>
                                                <p:strVal val="#ppt_x"/>
                                              </p:val>
                                            </p:tav>
                                          </p:tavLst>
                                        </p:anim>
                                        <p:anim calcmode="lin" valueType="num" p14:bounceEnd="67000">
                                          <p:cBhvr additive="base">
                                            <p:cTn id="121" dur="1000" fill="hold"/>
                                            <p:tgtEl>
                                              <p:spTgt spid="509">
                                                <p:txEl>
                                                  <p:pRg st="0" end="0"/>
                                                </p:txEl>
                                              </p:spTgt>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14:presetBounceEnd="67000">
                                      <p:stCondLst>
                                        <p:cond delay="2750"/>
                                      </p:stCondLst>
                                      <p:childTnLst>
                                        <p:set>
                                          <p:cBhvr>
                                            <p:cTn id="123" dur="1" fill="hold">
                                              <p:stCondLst>
                                                <p:cond delay="0"/>
                                              </p:stCondLst>
                                            </p:cTn>
                                            <p:tgtEl>
                                              <p:spTgt spid="509">
                                                <p:txEl>
                                                  <p:pRg st="2" end="2"/>
                                                </p:txEl>
                                              </p:spTgt>
                                            </p:tgtEl>
                                            <p:attrNameLst>
                                              <p:attrName>style.visibility</p:attrName>
                                            </p:attrNameLst>
                                          </p:cBhvr>
                                          <p:to>
                                            <p:strVal val="visible"/>
                                          </p:to>
                                        </p:set>
                                        <p:anim calcmode="lin" valueType="num" p14:bounceEnd="67000">
                                          <p:cBhvr additive="base">
                                            <p:cTn id="124" dur="1000" fill="hold"/>
                                            <p:tgtEl>
                                              <p:spTgt spid="509">
                                                <p:txEl>
                                                  <p:pRg st="2" end="2"/>
                                                </p:txEl>
                                              </p:spTgt>
                                            </p:tgtEl>
                                            <p:attrNameLst>
                                              <p:attrName>ppt_x</p:attrName>
                                            </p:attrNameLst>
                                          </p:cBhvr>
                                          <p:tavLst>
                                            <p:tav tm="0">
                                              <p:val>
                                                <p:strVal val="0-#ppt_w/2"/>
                                              </p:val>
                                            </p:tav>
                                            <p:tav tm="100000">
                                              <p:val>
                                                <p:strVal val="#ppt_x"/>
                                              </p:val>
                                            </p:tav>
                                          </p:tavLst>
                                        </p:anim>
                                        <p:anim calcmode="lin" valueType="num" p14:bounceEnd="67000">
                                          <p:cBhvr additive="base">
                                            <p:cTn id="125" dur="1000" fill="hold"/>
                                            <p:tgtEl>
                                              <p:spTgt spid="50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 grpId="0" animBg="1"/>
          <p:bldP spid="1370" grpId="0" animBg="1"/>
          <p:bldP spid="1379" grpId="0" animBg="1"/>
          <p:bldP spid="1383" grpId="0" animBg="1"/>
          <p:bldP spid="1381" grpId="0" animBg="1"/>
          <p:bldP spid="1382" grpId="0" animBg="1"/>
          <p:bldP spid="1395" grpId="0" animBg="1"/>
          <p:bldP spid="1392" grpId="0" animBg="1"/>
          <p:bldP spid="1393" grpId="0" animBg="1"/>
          <p:bldP spid="1394" grpId="0" animBg="1"/>
          <p:bldP spid="1462" grpId="0" animBg="1"/>
          <p:bldP spid="1463" grpId="0" animBg="1"/>
          <p:bldP spid="1464" grpId="0" animBg="1"/>
          <p:bldP spid="1465" grpId="0" animBg="1"/>
          <p:bldP spid="1466" grpId="0" animBg="1"/>
          <p:bldP spid="50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1000" fill="hold"/>
                                            <p:tgtEl>
                                              <p:spTgt spid="1495"/>
                                            </p:tgtEl>
                                            <p:attrNameLst>
                                              <p:attrName>ppt_x</p:attrName>
                                            </p:attrNameLst>
                                          </p:cBhvr>
                                          <p:tavLst>
                                            <p:tav tm="0">
                                              <p:val>
                                                <p:strVal val="#ppt_x"/>
                                              </p:val>
                                            </p:tav>
                                            <p:tav tm="100000">
                                              <p:val>
                                                <p:strVal val="#ppt_x"/>
                                              </p:val>
                                            </p:tav>
                                          </p:tavLst>
                                        </p:anim>
                                        <p:anim calcmode="lin" valueType="num">
                                          <p:cBhvr additive="base">
                                            <p:cTn id="8" dur="1000" fill="hold"/>
                                            <p:tgtEl>
                                              <p:spTgt spid="149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25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1000"/>
                                            <p:tgtEl>
                                              <p:spTgt spid="1494"/>
                                            </p:tgtEl>
                                          </p:cBhvr>
                                        </p:animEffect>
                                        <p:anim calcmode="lin" valueType="num">
                                          <p:cBhvr>
                                            <p:cTn id="12" dur="1000" fill="hold"/>
                                            <p:tgtEl>
                                              <p:spTgt spid="1494"/>
                                            </p:tgtEl>
                                            <p:attrNameLst>
                                              <p:attrName>ppt_x</p:attrName>
                                            </p:attrNameLst>
                                          </p:cBhvr>
                                          <p:tavLst>
                                            <p:tav tm="0">
                                              <p:val>
                                                <p:strVal val="#ppt_x"/>
                                              </p:val>
                                            </p:tav>
                                            <p:tav tm="100000">
                                              <p:val>
                                                <p:strVal val="#ppt_x"/>
                                              </p:val>
                                            </p:tav>
                                          </p:tavLst>
                                        </p:anim>
                                        <p:anim calcmode="lin" valueType="num">
                                          <p:cBhvr>
                                            <p:cTn id="13" dur="1000" fill="hold"/>
                                            <p:tgtEl>
                                              <p:spTgt spid="1494"/>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1000"/>
                                      </p:stCondLst>
                                      <p:childTnLst>
                                        <p:set>
                                          <p:cBhvr>
                                            <p:cTn id="15" dur="1" fill="hold">
                                              <p:stCondLst>
                                                <p:cond delay="0"/>
                                              </p:stCondLst>
                                            </p:cTn>
                                            <p:tgtEl>
                                              <p:spTgt spid="1491"/>
                                            </p:tgtEl>
                                            <p:attrNameLst>
                                              <p:attrName>style.visibility</p:attrName>
                                            </p:attrNameLst>
                                          </p:cBhvr>
                                          <p:to>
                                            <p:strVal val="visible"/>
                                          </p:to>
                                        </p:set>
                                        <p:animEffect transition="in" filter="wipe(up)">
                                          <p:cBhvr>
                                            <p:cTn id="16" dur="500"/>
                                            <p:tgtEl>
                                              <p:spTgt spid="1491"/>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490"/>
                                            </p:tgtEl>
                                            <p:attrNameLst>
                                              <p:attrName>style.visibility</p:attrName>
                                            </p:attrNameLst>
                                          </p:cBhvr>
                                          <p:to>
                                            <p:strVal val="visible"/>
                                          </p:to>
                                        </p:set>
                                        <p:animEffect transition="in" filter="wipe(up)">
                                          <p:cBhvr>
                                            <p:cTn id="20" dur="500"/>
                                            <p:tgtEl>
                                              <p:spTgt spid="1490"/>
                                            </p:tgtEl>
                                          </p:cBhvr>
                                        </p:animEffect>
                                      </p:childTnLst>
                                    </p:cTn>
                                  </p:par>
                                  <p:par>
                                    <p:cTn id="21" presetID="42" presetClass="entr" presetSubtype="0" fill="hold" grpId="0" nodeType="withEffect">
                                      <p:stCondLst>
                                        <p:cond delay="250"/>
                                      </p:stCondLst>
                                      <p:childTnLst>
                                        <p:set>
                                          <p:cBhvr>
                                            <p:cTn id="22" dur="1" fill="hold">
                                              <p:stCondLst>
                                                <p:cond delay="0"/>
                                              </p:stCondLst>
                                            </p:cTn>
                                            <p:tgtEl>
                                              <p:spTgt spid="1466"/>
                                            </p:tgtEl>
                                            <p:attrNameLst>
                                              <p:attrName>style.visibility</p:attrName>
                                            </p:attrNameLst>
                                          </p:cBhvr>
                                          <p:to>
                                            <p:strVal val="visible"/>
                                          </p:to>
                                        </p:set>
                                        <p:animEffect transition="in" filter="fade">
                                          <p:cBhvr>
                                            <p:cTn id="23" dur="1000"/>
                                            <p:tgtEl>
                                              <p:spTgt spid="1466"/>
                                            </p:tgtEl>
                                          </p:cBhvr>
                                        </p:animEffect>
                                        <p:anim calcmode="lin" valueType="num">
                                          <p:cBhvr>
                                            <p:cTn id="24" dur="1000" fill="hold"/>
                                            <p:tgtEl>
                                              <p:spTgt spid="1466"/>
                                            </p:tgtEl>
                                            <p:attrNameLst>
                                              <p:attrName>ppt_x</p:attrName>
                                            </p:attrNameLst>
                                          </p:cBhvr>
                                          <p:tavLst>
                                            <p:tav tm="0">
                                              <p:val>
                                                <p:strVal val="#ppt_x"/>
                                              </p:val>
                                            </p:tav>
                                            <p:tav tm="100000">
                                              <p:val>
                                                <p:strVal val="#ppt_x"/>
                                              </p:val>
                                            </p:tav>
                                          </p:tavLst>
                                        </p:anim>
                                        <p:anim calcmode="lin" valueType="num">
                                          <p:cBhvr>
                                            <p:cTn id="25" dur="1000" fill="hold"/>
                                            <p:tgtEl>
                                              <p:spTgt spid="146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465"/>
                                            </p:tgtEl>
                                            <p:attrNameLst>
                                              <p:attrName>style.visibility</p:attrName>
                                            </p:attrNameLst>
                                          </p:cBhvr>
                                          <p:to>
                                            <p:strVal val="visible"/>
                                          </p:to>
                                        </p:set>
                                        <p:animEffect transition="in" filter="fade">
                                          <p:cBhvr>
                                            <p:cTn id="28" dur="1000"/>
                                            <p:tgtEl>
                                              <p:spTgt spid="1465"/>
                                            </p:tgtEl>
                                          </p:cBhvr>
                                        </p:animEffect>
                                        <p:anim calcmode="lin" valueType="num">
                                          <p:cBhvr>
                                            <p:cTn id="29" dur="1000" fill="hold"/>
                                            <p:tgtEl>
                                              <p:spTgt spid="1465"/>
                                            </p:tgtEl>
                                            <p:attrNameLst>
                                              <p:attrName>ppt_x</p:attrName>
                                            </p:attrNameLst>
                                          </p:cBhvr>
                                          <p:tavLst>
                                            <p:tav tm="0">
                                              <p:val>
                                                <p:strVal val="#ppt_x"/>
                                              </p:val>
                                            </p:tav>
                                            <p:tav tm="100000">
                                              <p:val>
                                                <p:strVal val="#ppt_x"/>
                                              </p:val>
                                            </p:tav>
                                          </p:tavLst>
                                        </p:anim>
                                        <p:anim calcmode="lin" valueType="num">
                                          <p:cBhvr>
                                            <p:cTn id="30" dur="1000" fill="hold"/>
                                            <p:tgtEl>
                                              <p:spTgt spid="146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300"/>
                                      </p:stCondLst>
                                      <p:childTnLst>
                                        <p:set>
                                          <p:cBhvr>
                                            <p:cTn id="32" dur="1" fill="hold">
                                              <p:stCondLst>
                                                <p:cond delay="0"/>
                                              </p:stCondLst>
                                            </p:cTn>
                                            <p:tgtEl>
                                              <p:spTgt spid="1464"/>
                                            </p:tgtEl>
                                            <p:attrNameLst>
                                              <p:attrName>style.visibility</p:attrName>
                                            </p:attrNameLst>
                                          </p:cBhvr>
                                          <p:to>
                                            <p:strVal val="visible"/>
                                          </p:to>
                                        </p:set>
                                        <p:animEffect transition="in" filter="fade">
                                          <p:cBhvr>
                                            <p:cTn id="33" dur="1000"/>
                                            <p:tgtEl>
                                              <p:spTgt spid="1464"/>
                                            </p:tgtEl>
                                          </p:cBhvr>
                                        </p:animEffect>
                                        <p:anim calcmode="lin" valueType="num">
                                          <p:cBhvr>
                                            <p:cTn id="34" dur="1000" fill="hold"/>
                                            <p:tgtEl>
                                              <p:spTgt spid="1464"/>
                                            </p:tgtEl>
                                            <p:attrNameLst>
                                              <p:attrName>ppt_x</p:attrName>
                                            </p:attrNameLst>
                                          </p:cBhvr>
                                          <p:tavLst>
                                            <p:tav tm="0">
                                              <p:val>
                                                <p:strVal val="#ppt_x"/>
                                              </p:val>
                                            </p:tav>
                                            <p:tav tm="100000">
                                              <p:val>
                                                <p:strVal val="#ppt_x"/>
                                              </p:val>
                                            </p:tav>
                                          </p:tavLst>
                                        </p:anim>
                                        <p:anim calcmode="lin" valueType="num">
                                          <p:cBhvr>
                                            <p:cTn id="35" dur="1000" fill="hold"/>
                                            <p:tgtEl>
                                              <p:spTgt spid="146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400"/>
                                      </p:stCondLst>
                                      <p:childTnLst>
                                        <p:set>
                                          <p:cBhvr>
                                            <p:cTn id="37" dur="1" fill="hold">
                                              <p:stCondLst>
                                                <p:cond delay="0"/>
                                              </p:stCondLst>
                                            </p:cTn>
                                            <p:tgtEl>
                                              <p:spTgt spid="1462"/>
                                            </p:tgtEl>
                                            <p:attrNameLst>
                                              <p:attrName>style.visibility</p:attrName>
                                            </p:attrNameLst>
                                          </p:cBhvr>
                                          <p:to>
                                            <p:strVal val="visible"/>
                                          </p:to>
                                        </p:set>
                                        <p:animEffect transition="in" filter="fade">
                                          <p:cBhvr>
                                            <p:cTn id="38" dur="1000"/>
                                            <p:tgtEl>
                                              <p:spTgt spid="1462"/>
                                            </p:tgtEl>
                                          </p:cBhvr>
                                        </p:animEffect>
                                        <p:anim calcmode="lin" valueType="num">
                                          <p:cBhvr>
                                            <p:cTn id="39" dur="1000" fill="hold"/>
                                            <p:tgtEl>
                                              <p:spTgt spid="1462"/>
                                            </p:tgtEl>
                                            <p:attrNameLst>
                                              <p:attrName>ppt_x</p:attrName>
                                            </p:attrNameLst>
                                          </p:cBhvr>
                                          <p:tavLst>
                                            <p:tav tm="0">
                                              <p:val>
                                                <p:strVal val="#ppt_x"/>
                                              </p:val>
                                            </p:tav>
                                            <p:tav tm="100000">
                                              <p:val>
                                                <p:strVal val="#ppt_x"/>
                                              </p:val>
                                            </p:tav>
                                          </p:tavLst>
                                        </p:anim>
                                        <p:anim calcmode="lin" valueType="num">
                                          <p:cBhvr>
                                            <p:cTn id="40" dur="1000" fill="hold"/>
                                            <p:tgtEl>
                                              <p:spTgt spid="146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463"/>
                                            </p:tgtEl>
                                            <p:attrNameLst>
                                              <p:attrName>style.visibility</p:attrName>
                                            </p:attrNameLst>
                                          </p:cBhvr>
                                          <p:to>
                                            <p:strVal val="visible"/>
                                          </p:to>
                                        </p:set>
                                        <p:animEffect transition="in" filter="fade">
                                          <p:cBhvr>
                                            <p:cTn id="43" dur="1000"/>
                                            <p:tgtEl>
                                              <p:spTgt spid="1463"/>
                                            </p:tgtEl>
                                          </p:cBhvr>
                                        </p:animEffect>
                                        <p:anim calcmode="lin" valueType="num">
                                          <p:cBhvr>
                                            <p:cTn id="44" dur="1000" fill="hold"/>
                                            <p:tgtEl>
                                              <p:spTgt spid="1463"/>
                                            </p:tgtEl>
                                            <p:attrNameLst>
                                              <p:attrName>ppt_x</p:attrName>
                                            </p:attrNameLst>
                                          </p:cBhvr>
                                          <p:tavLst>
                                            <p:tav tm="0">
                                              <p:val>
                                                <p:strVal val="#ppt_x"/>
                                              </p:val>
                                            </p:tav>
                                            <p:tav tm="100000">
                                              <p:val>
                                                <p:strVal val="#ppt_x"/>
                                              </p:val>
                                            </p:tav>
                                          </p:tavLst>
                                        </p:anim>
                                        <p:anim calcmode="lin" valueType="num">
                                          <p:cBhvr>
                                            <p:cTn id="45" dur="1000" fill="hold"/>
                                            <p:tgtEl>
                                              <p:spTgt spid="1463"/>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150"/>
                                      </p:stCondLst>
                                      <p:childTnLst>
                                        <p:set>
                                          <p:cBhvr>
                                            <p:cTn id="47" dur="1" fill="hold">
                                              <p:stCondLst>
                                                <p:cond delay="0"/>
                                              </p:stCondLst>
                                            </p:cTn>
                                            <p:tgtEl>
                                              <p:spTgt spid="1487"/>
                                            </p:tgtEl>
                                            <p:attrNameLst>
                                              <p:attrName>style.visibility</p:attrName>
                                            </p:attrNameLst>
                                          </p:cBhvr>
                                          <p:to>
                                            <p:strVal val="visible"/>
                                          </p:to>
                                        </p:set>
                                        <p:anim calcmode="lin" valueType="num">
                                          <p:cBhvr additive="base">
                                            <p:cTn id="48" dur="1000" fill="hold"/>
                                            <p:tgtEl>
                                              <p:spTgt spid="1487"/>
                                            </p:tgtEl>
                                            <p:attrNameLst>
                                              <p:attrName>ppt_x</p:attrName>
                                            </p:attrNameLst>
                                          </p:cBhvr>
                                          <p:tavLst>
                                            <p:tav tm="0">
                                              <p:val>
                                                <p:strVal val="#ppt_x"/>
                                              </p:val>
                                            </p:tav>
                                            <p:tav tm="100000">
                                              <p:val>
                                                <p:strVal val="#ppt_x"/>
                                              </p:val>
                                            </p:tav>
                                          </p:tavLst>
                                        </p:anim>
                                        <p:anim calcmode="lin" valueType="num">
                                          <p:cBhvr additive="base">
                                            <p:cTn id="49" dur="1000" fill="hold"/>
                                            <p:tgtEl>
                                              <p:spTgt spid="148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300"/>
                                      </p:stCondLst>
                                      <p:childTnLst>
                                        <p:set>
                                          <p:cBhvr>
                                            <p:cTn id="51" dur="1" fill="hold">
                                              <p:stCondLst>
                                                <p:cond delay="0"/>
                                              </p:stCondLst>
                                            </p:cTn>
                                            <p:tgtEl>
                                              <p:spTgt spid="1498"/>
                                            </p:tgtEl>
                                            <p:attrNameLst>
                                              <p:attrName>style.visibility</p:attrName>
                                            </p:attrNameLst>
                                          </p:cBhvr>
                                          <p:to>
                                            <p:strVal val="visible"/>
                                          </p:to>
                                        </p:set>
                                        <p:anim calcmode="lin" valueType="num">
                                          <p:cBhvr additive="base">
                                            <p:cTn id="52" dur="1000" fill="hold"/>
                                            <p:tgtEl>
                                              <p:spTgt spid="1498"/>
                                            </p:tgtEl>
                                            <p:attrNameLst>
                                              <p:attrName>ppt_x</p:attrName>
                                            </p:attrNameLst>
                                          </p:cBhvr>
                                          <p:tavLst>
                                            <p:tav tm="0">
                                              <p:val>
                                                <p:strVal val="#ppt_x"/>
                                              </p:val>
                                            </p:tav>
                                            <p:tav tm="100000">
                                              <p:val>
                                                <p:strVal val="#ppt_x"/>
                                              </p:val>
                                            </p:tav>
                                          </p:tavLst>
                                        </p:anim>
                                        <p:anim calcmode="lin" valueType="num">
                                          <p:cBhvr additive="base">
                                            <p:cTn id="53" dur="1000" fill="hold"/>
                                            <p:tgtEl>
                                              <p:spTgt spid="1498"/>
                                            </p:tgtEl>
                                            <p:attrNameLst>
                                              <p:attrName>ppt_y</p:attrName>
                                            </p:attrNameLst>
                                          </p:cBhvr>
                                          <p:tavLst>
                                            <p:tav tm="0">
                                              <p:val>
                                                <p:strVal val="1+#ppt_h/2"/>
                                              </p:val>
                                            </p:tav>
                                            <p:tav tm="100000">
                                              <p:val>
                                                <p:strVal val="#ppt_y"/>
                                              </p:val>
                                            </p:tav>
                                          </p:tavLst>
                                        </p:anim>
                                      </p:childTnLst>
                                    </p:cTn>
                                  </p:par>
                                  <p:par>
                                    <p:cTn id="54" presetID="2" presetClass="entr" presetSubtype="1" fill="hold" nodeType="withEffect">
                                      <p:stCondLst>
                                        <p:cond delay="600"/>
                                      </p:stCondLst>
                                      <p:childTnLst>
                                        <p:set>
                                          <p:cBhvr>
                                            <p:cTn id="55" dur="1" fill="hold">
                                              <p:stCondLst>
                                                <p:cond delay="0"/>
                                              </p:stCondLst>
                                            </p:cTn>
                                            <p:tgtEl>
                                              <p:spTgt spid="1493"/>
                                            </p:tgtEl>
                                            <p:attrNameLst>
                                              <p:attrName>style.visibility</p:attrName>
                                            </p:attrNameLst>
                                          </p:cBhvr>
                                          <p:to>
                                            <p:strVal val="visible"/>
                                          </p:to>
                                        </p:set>
                                        <p:anim calcmode="lin" valueType="num">
                                          <p:cBhvr additive="base">
                                            <p:cTn id="56" dur="1000" fill="hold"/>
                                            <p:tgtEl>
                                              <p:spTgt spid="1493"/>
                                            </p:tgtEl>
                                            <p:attrNameLst>
                                              <p:attrName>ppt_x</p:attrName>
                                            </p:attrNameLst>
                                          </p:cBhvr>
                                          <p:tavLst>
                                            <p:tav tm="0">
                                              <p:val>
                                                <p:strVal val="#ppt_x"/>
                                              </p:val>
                                            </p:tav>
                                            <p:tav tm="100000">
                                              <p:val>
                                                <p:strVal val="#ppt_x"/>
                                              </p:val>
                                            </p:tav>
                                          </p:tavLst>
                                        </p:anim>
                                        <p:anim calcmode="lin" valueType="num">
                                          <p:cBhvr additive="base">
                                            <p:cTn id="57" dur="1000" fill="hold"/>
                                            <p:tgtEl>
                                              <p:spTgt spid="1493"/>
                                            </p:tgtEl>
                                            <p:attrNameLst>
                                              <p:attrName>ppt_y</p:attrName>
                                            </p:attrNameLst>
                                          </p:cBhvr>
                                          <p:tavLst>
                                            <p:tav tm="0">
                                              <p:val>
                                                <p:strVal val="0-#ppt_h/2"/>
                                              </p:val>
                                            </p:tav>
                                            <p:tav tm="100000">
                                              <p:val>
                                                <p:strVal val="#ppt_y"/>
                                              </p:val>
                                            </p:tav>
                                          </p:tavLst>
                                        </p:anim>
                                      </p:childTnLst>
                                    </p:cTn>
                                  </p:par>
                                  <p:par>
                                    <p:cTn id="58" presetID="2" presetClass="entr" presetSubtype="4" fill="hold" nodeType="withEffect">
                                      <p:stCondLst>
                                        <p:cond delay="900"/>
                                      </p:stCondLst>
                                      <p:childTnLst>
                                        <p:set>
                                          <p:cBhvr>
                                            <p:cTn id="59" dur="1" fill="hold">
                                              <p:stCondLst>
                                                <p:cond delay="0"/>
                                              </p:stCondLst>
                                            </p:cTn>
                                            <p:tgtEl>
                                              <p:spTgt spid="1489"/>
                                            </p:tgtEl>
                                            <p:attrNameLst>
                                              <p:attrName>style.visibility</p:attrName>
                                            </p:attrNameLst>
                                          </p:cBhvr>
                                          <p:to>
                                            <p:strVal val="visible"/>
                                          </p:to>
                                        </p:set>
                                        <p:anim calcmode="lin" valueType="num">
                                          <p:cBhvr additive="base">
                                            <p:cTn id="60" dur="1000" fill="hold"/>
                                            <p:tgtEl>
                                              <p:spTgt spid="1489"/>
                                            </p:tgtEl>
                                            <p:attrNameLst>
                                              <p:attrName>ppt_x</p:attrName>
                                            </p:attrNameLst>
                                          </p:cBhvr>
                                          <p:tavLst>
                                            <p:tav tm="0">
                                              <p:val>
                                                <p:strVal val="#ppt_x"/>
                                              </p:val>
                                            </p:tav>
                                            <p:tav tm="100000">
                                              <p:val>
                                                <p:strVal val="#ppt_x"/>
                                              </p:val>
                                            </p:tav>
                                          </p:tavLst>
                                        </p:anim>
                                        <p:anim calcmode="lin" valueType="num">
                                          <p:cBhvr additive="base">
                                            <p:cTn id="61" dur="1000" fill="hold"/>
                                            <p:tgtEl>
                                              <p:spTgt spid="148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1100"/>
                                      </p:stCondLst>
                                      <p:childTnLst>
                                        <p:set>
                                          <p:cBhvr>
                                            <p:cTn id="63" dur="1" fill="hold">
                                              <p:stCondLst>
                                                <p:cond delay="0"/>
                                              </p:stCondLst>
                                            </p:cTn>
                                            <p:tgtEl>
                                              <p:spTgt spid="1488"/>
                                            </p:tgtEl>
                                            <p:attrNameLst>
                                              <p:attrName>style.visibility</p:attrName>
                                            </p:attrNameLst>
                                          </p:cBhvr>
                                          <p:to>
                                            <p:strVal val="visible"/>
                                          </p:to>
                                        </p:set>
                                        <p:anim calcmode="lin" valueType="num">
                                          <p:cBhvr additive="base">
                                            <p:cTn id="64" dur="1000" fill="hold"/>
                                            <p:tgtEl>
                                              <p:spTgt spid="1488"/>
                                            </p:tgtEl>
                                            <p:attrNameLst>
                                              <p:attrName>ppt_x</p:attrName>
                                            </p:attrNameLst>
                                          </p:cBhvr>
                                          <p:tavLst>
                                            <p:tav tm="0">
                                              <p:val>
                                                <p:strVal val="#ppt_x"/>
                                              </p:val>
                                            </p:tav>
                                            <p:tav tm="100000">
                                              <p:val>
                                                <p:strVal val="#ppt_x"/>
                                              </p:val>
                                            </p:tav>
                                          </p:tavLst>
                                        </p:anim>
                                        <p:anim calcmode="lin" valueType="num">
                                          <p:cBhvr additive="base">
                                            <p:cTn id="65" dur="1000" fill="hold"/>
                                            <p:tgtEl>
                                              <p:spTgt spid="1488"/>
                                            </p:tgtEl>
                                            <p:attrNameLst>
                                              <p:attrName>ppt_y</p:attrName>
                                            </p:attrNameLst>
                                          </p:cBhvr>
                                          <p:tavLst>
                                            <p:tav tm="0">
                                              <p:val>
                                                <p:strVal val="1+#ppt_h/2"/>
                                              </p:val>
                                            </p:tav>
                                            <p:tav tm="100000">
                                              <p:val>
                                                <p:strVal val="#ppt_y"/>
                                              </p:val>
                                            </p:tav>
                                          </p:tavLst>
                                        </p:anim>
                                      </p:childTnLst>
                                    </p:cTn>
                                  </p:par>
                                  <p:par>
                                    <p:cTn id="66" presetID="22" presetClass="entr" presetSubtype="4" fill="hold" nodeType="withEffect">
                                      <p:stCondLst>
                                        <p:cond delay="1250"/>
                                      </p:stCondLst>
                                      <p:childTnLst>
                                        <p:set>
                                          <p:cBhvr>
                                            <p:cTn id="67" dur="1" fill="hold">
                                              <p:stCondLst>
                                                <p:cond delay="0"/>
                                              </p:stCondLst>
                                            </p:cTn>
                                            <p:tgtEl>
                                              <p:spTgt spid="1497"/>
                                            </p:tgtEl>
                                            <p:attrNameLst>
                                              <p:attrName>style.visibility</p:attrName>
                                            </p:attrNameLst>
                                          </p:cBhvr>
                                          <p:to>
                                            <p:strVal val="visible"/>
                                          </p:to>
                                        </p:set>
                                        <p:animEffect transition="in" filter="wipe(down)">
                                          <p:cBhvr>
                                            <p:cTn id="68" dur="500"/>
                                            <p:tgtEl>
                                              <p:spTgt spid="1497"/>
                                            </p:tgtEl>
                                          </p:cBhvr>
                                        </p:animEffect>
                                      </p:childTnLst>
                                    </p:cTn>
                                  </p:par>
                                  <p:par>
                                    <p:cTn id="69" presetID="22" presetClass="entr" presetSubtype="4" fill="hold" grpId="0" nodeType="withEffect">
                                      <p:stCondLst>
                                        <p:cond delay="1500"/>
                                      </p:stCondLst>
                                      <p:childTnLst>
                                        <p:set>
                                          <p:cBhvr>
                                            <p:cTn id="70" dur="1" fill="hold">
                                              <p:stCondLst>
                                                <p:cond delay="0"/>
                                              </p:stCondLst>
                                            </p:cTn>
                                            <p:tgtEl>
                                              <p:spTgt spid="1369"/>
                                            </p:tgtEl>
                                            <p:attrNameLst>
                                              <p:attrName>style.visibility</p:attrName>
                                            </p:attrNameLst>
                                          </p:cBhvr>
                                          <p:to>
                                            <p:strVal val="visible"/>
                                          </p:to>
                                        </p:set>
                                        <p:animEffect transition="in" filter="wipe(down)">
                                          <p:cBhvr>
                                            <p:cTn id="71" dur="500"/>
                                            <p:tgtEl>
                                              <p:spTgt spid="1369"/>
                                            </p:tgtEl>
                                          </p:cBhvr>
                                        </p:animEffect>
                                      </p:childTnLst>
                                    </p:cTn>
                                  </p:par>
                                  <p:par>
                                    <p:cTn id="72" presetID="53" presetClass="entr" presetSubtype="16" fill="hold" grpId="0" nodeType="withEffect">
                                      <p:stCondLst>
                                        <p:cond delay="1750"/>
                                      </p:stCondLst>
                                      <p:childTnLst>
                                        <p:set>
                                          <p:cBhvr>
                                            <p:cTn id="73" dur="1" fill="hold">
                                              <p:stCondLst>
                                                <p:cond delay="0"/>
                                              </p:stCondLst>
                                            </p:cTn>
                                            <p:tgtEl>
                                              <p:spTgt spid="1379"/>
                                            </p:tgtEl>
                                            <p:attrNameLst>
                                              <p:attrName>style.visibility</p:attrName>
                                            </p:attrNameLst>
                                          </p:cBhvr>
                                          <p:to>
                                            <p:strVal val="visible"/>
                                          </p:to>
                                        </p:set>
                                        <p:anim calcmode="lin" valueType="num">
                                          <p:cBhvr>
                                            <p:cTn id="74" dur="500" fill="hold"/>
                                            <p:tgtEl>
                                              <p:spTgt spid="1379"/>
                                            </p:tgtEl>
                                            <p:attrNameLst>
                                              <p:attrName>ppt_w</p:attrName>
                                            </p:attrNameLst>
                                          </p:cBhvr>
                                          <p:tavLst>
                                            <p:tav tm="0">
                                              <p:val>
                                                <p:fltVal val="0"/>
                                              </p:val>
                                            </p:tav>
                                            <p:tav tm="100000">
                                              <p:val>
                                                <p:strVal val="#ppt_w"/>
                                              </p:val>
                                            </p:tav>
                                          </p:tavLst>
                                        </p:anim>
                                        <p:anim calcmode="lin" valueType="num">
                                          <p:cBhvr>
                                            <p:cTn id="75" dur="500" fill="hold"/>
                                            <p:tgtEl>
                                              <p:spTgt spid="1379"/>
                                            </p:tgtEl>
                                            <p:attrNameLst>
                                              <p:attrName>ppt_h</p:attrName>
                                            </p:attrNameLst>
                                          </p:cBhvr>
                                          <p:tavLst>
                                            <p:tav tm="0">
                                              <p:val>
                                                <p:fltVal val="0"/>
                                              </p:val>
                                            </p:tav>
                                            <p:tav tm="100000">
                                              <p:val>
                                                <p:strVal val="#ppt_h"/>
                                              </p:val>
                                            </p:tav>
                                          </p:tavLst>
                                        </p:anim>
                                        <p:animEffect transition="in" filter="fade">
                                          <p:cBhvr>
                                            <p:cTn id="76" dur="500"/>
                                            <p:tgtEl>
                                              <p:spTgt spid="1379"/>
                                            </p:tgtEl>
                                          </p:cBhvr>
                                        </p:animEffect>
                                      </p:childTnLst>
                                    </p:cTn>
                                  </p:par>
                                  <p:par>
                                    <p:cTn id="77" presetID="53" presetClass="entr" presetSubtype="16" fill="hold" grpId="0" nodeType="withEffect">
                                      <p:stCondLst>
                                        <p:cond delay="2000"/>
                                      </p:stCondLst>
                                      <p:childTnLst>
                                        <p:set>
                                          <p:cBhvr>
                                            <p:cTn id="78" dur="1" fill="hold">
                                              <p:stCondLst>
                                                <p:cond delay="0"/>
                                              </p:stCondLst>
                                            </p:cTn>
                                            <p:tgtEl>
                                              <p:spTgt spid="1370"/>
                                            </p:tgtEl>
                                            <p:attrNameLst>
                                              <p:attrName>style.visibility</p:attrName>
                                            </p:attrNameLst>
                                          </p:cBhvr>
                                          <p:to>
                                            <p:strVal val="visible"/>
                                          </p:to>
                                        </p:set>
                                        <p:anim calcmode="lin" valueType="num">
                                          <p:cBhvr>
                                            <p:cTn id="79" dur="500" fill="hold"/>
                                            <p:tgtEl>
                                              <p:spTgt spid="1370"/>
                                            </p:tgtEl>
                                            <p:attrNameLst>
                                              <p:attrName>ppt_w</p:attrName>
                                            </p:attrNameLst>
                                          </p:cBhvr>
                                          <p:tavLst>
                                            <p:tav tm="0">
                                              <p:val>
                                                <p:fltVal val="0"/>
                                              </p:val>
                                            </p:tav>
                                            <p:tav tm="100000">
                                              <p:val>
                                                <p:strVal val="#ppt_w"/>
                                              </p:val>
                                            </p:tav>
                                          </p:tavLst>
                                        </p:anim>
                                        <p:anim calcmode="lin" valueType="num">
                                          <p:cBhvr>
                                            <p:cTn id="80" dur="500" fill="hold"/>
                                            <p:tgtEl>
                                              <p:spTgt spid="1370"/>
                                            </p:tgtEl>
                                            <p:attrNameLst>
                                              <p:attrName>ppt_h</p:attrName>
                                            </p:attrNameLst>
                                          </p:cBhvr>
                                          <p:tavLst>
                                            <p:tav tm="0">
                                              <p:val>
                                                <p:fltVal val="0"/>
                                              </p:val>
                                            </p:tav>
                                            <p:tav tm="100000">
                                              <p:val>
                                                <p:strVal val="#ppt_h"/>
                                              </p:val>
                                            </p:tav>
                                          </p:tavLst>
                                        </p:anim>
                                        <p:animEffect transition="in" filter="fade">
                                          <p:cBhvr>
                                            <p:cTn id="81" dur="500"/>
                                            <p:tgtEl>
                                              <p:spTgt spid="1370"/>
                                            </p:tgtEl>
                                          </p:cBhvr>
                                        </p:animEffect>
                                      </p:childTnLst>
                                    </p:cTn>
                                  </p:par>
                                  <p:par>
                                    <p:cTn id="82" presetID="2" presetClass="entr" presetSubtype="1" fill="hold" grpId="0" nodeType="withEffect">
                                      <p:stCondLst>
                                        <p:cond delay="1250"/>
                                      </p:stCondLst>
                                      <p:childTnLst>
                                        <p:set>
                                          <p:cBhvr>
                                            <p:cTn id="83" dur="1" fill="hold">
                                              <p:stCondLst>
                                                <p:cond delay="0"/>
                                              </p:stCondLst>
                                            </p:cTn>
                                            <p:tgtEl>
                                              <p:spTgt spid="1394"/>
                                            </p:tgtEl>
                                            <p:attrNameLst>
                                              <p:attrName>style.visibility</p:attrName>
                                            </p:attrNameLst>
                                          </p:cBhvr>
                                          <p:to>
                                            <p:strVal val="visible"/>
                                          </p:to>
                                        </p:set>
                                        <p:anim calcmode="lin" valueType="num">
                                          <p:cBhvr additive="base">
                                            <p:cTn id="84" dur="1000" fill="hold"/>
                                            <p:tgtEl>
                                              <p:spTgt spid="1394"/>
                                            </p:tgtEl>
                                            <p:attrNameLst>
                                              <p:attrName>ppt_x</p:attrName>
                                            </p:attrNameLst>
                                          </p:cBhvr>
                                          <p:tavLst>
                                            <p:tav tm="0">
                                              <p:val>
                                                <p:strVal val="#ppt_x"/>
                                              </p:val>
                                            </p:tav>
                                            <p:tav tm="100000">
                                              <p:val>
                                                <p:strVal val="#ppt_x"/>
                                              </p:val>
                                            </p:tav>
                                          </p:tavLst>
                                        </p:anim>
                                        <p:anim calcmode="lin" valueType="num">
                                          <p:cBhvr additive="base">
                                            <p:cTn id="85" dur="1000" fill="hold"/>
                                            <p:tgtEl>
                                              <p:spTgt spid="1394"/>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1500"/>
                                      </p:stCondLst>
                                      <p:childTnLst>
                                        <p:set>
                                          <p:cBhvr>
                                            <p:cTn id="87" dur="1" fill="hold">
                                              <p:stCondLst>
                                                <p:cond delay="0"/>
                                              </p:stCondLst>
                                            </p:cTn>
                                            <p:tgtEl>
                                              <p:spTgt spid="1393"/>
                                            </p:tgtEl>
                                            <p:attrNameLst>
                                              <p:attrName>style.visibility</p:attrName>
                                            </p:attrNameLst>
                                          </p:cBhvr>
                                          <p:to>
                                            <p:strVal val="visible"/>
                                          </p:to>
                                        </p:set>
                                        <p:anim calcmode="lin" valueType="num">
                                          <p:cBhvr additive="base">
                                            <p:cTn id="88" dur="1000" fill="hold"/>
                                            <p:tgtEl>
                                              <p:spTgt spid="1393"/>
                                            </p:tgtEl>
                                            <p:attrNameLst>
                                              <p:attrName>ppt_x</p:attrName>
                                            </p:attrNameLst>
                                          </p:cBhvr>
                                          <p:tavLst>
                                            <p:tav tm="0">
                                              <p:val>
                                                <p:strVal val="#ppt_x"/>
                                              </p:val>
                                            </p:tav>
                                            <p:tav tm="100000">
                                              <p:val>
                                                <p:strVal val="#ppt_x"/>
                                              </p:val>
                                            </p:tav>
                                          </p:tavLst>
                                        </p:anim>
                                        <p:anim calcmode="lin" valueType="num">
                                          <p:cBhvr additive="base">
                                            <p:cTn id="89" dur="1000" fill="hold"/>
                                            <p:tgtEl>
                                              <p:spTgt spid="1393"/>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1750"/>
                                      </p:stCondLst>
                                      <p:childTnLst>
                                        <p:set>
                                          <p:cBhvr>
                                            <p:cTn id="91" dur="1" fill="hold">
                                              <p:stCondLst>
                                                <p:cond delay="0"/>
                                              </p:stCondLst>
                                            </p:cTn>
                                            <p:tgtEl>
                                              <p:spTgt spid="1395"/>
                                            </p:tgtEl>
                                            <p:attrNameLst>
                                              <p:attrName>style.visibility</p:attrName>
                                            </p:attrNameLst>
                                          </p:cBhvr>
                                          <p:to>
                                            <p:strVal val="visible"/>
                                          </p:to>
                                        </p:set>
                                        <p:anim calcmode="lin" valueType="num">
                                          <p:cBhvr additive="base">
                                            <p:cTn id="92" dur="1000" fill="hold"/>
                                            <p:tgtEl>
                                              <p:spTgt spid="1395"/>
                                            </p:tgtEl>
                                            <p:attrNameLst>
                                              <p:attrName>ppt_x</p:attrName>
                                            </p:attrNameLst>
                                          </p:cBhvr>
                                          <p:tavLst>
                                            <p:tav tm="0">
                                              <p:val>
                                                <p:strVal val="#ppt_x"/>
                                              </p:val>
                                            </p:tav>
                                            <p:tav tm="100000">
                                              <p:val>
                                                <p:strVal val="#ppt_x"/>
                                              </p:val>
                                            </p:tav>
                                          </p:tavLst>
                                        </p:anim>
                                        <p:anim calcmode="lin" valueType="num">
                                          <p:cBhvr additive="base">
                                            <p:cTn id="93" dur="1000" fill="hold"/>
                                            <p:tgtEl>
                                              <p:spTgt spid="1395"/>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2000"/>
                                      </p:stCondLst>
                                      <p:childTnLst>
                                        <p:set>
                                          <p:cBhvr>
                                            <p:cTn id="95" dur="1" fill="hold">
                                              <p:stCondLst>
                                                <p:cond delay="0"/>
                                              </p:stCondLst>
                                            </p:cTn>
                                            <p:tgtEl>
                                              <p:spTgt spid="1392"/>
                                            </p:tgtEl>
                                            <p:attrNameLst>
                                              <p:attrName>style.visibility</p:attrName>
                                            </p:attrNameLst>
                                          </p:cBhvr>
                                          <p:to>
                                            <p:strVal val="visible"/>
                                          </p:to>
                                        </p:set>
                                        <p:anim calcmode="lin" valueType="num">
                                          <p:cBhvr additive="base">
                                            <p:cTn id="96" dur="1000" fill="hold"/>
                                            <p:tgtEl>
                                              <p:spTgt spid="1392"/>
                                            </p:tgtEl>
                                            <p:attrNameLst>
                                              <p:attrName>ppt_x</p:attrName>
                                            </p:attrNameLst>
                                          </p:cBhvr>
                                          <p:tavLst>
                                            <p:tav tm="0">
                                              <p:val>
                                                <p:strVal val="#ppt_x"/>
                                              </p:val>
                                            </p:tav>
                                            <p:tav tm="100000">
                                              <p:val>
                                                <p:strVal val="#ppt_x"/>
                                              </p:val>
                                            </p:tav>
                                          </p:tavLst>
                                        </p:anim>
                                        <p:anim calcmode="lin" valueType="num">
                                          <p:cBhvr additive="base">
                                            <p:cTn id="97" dur="1000" fill="hold"/>
                                            <p:tgtEl>
                                              <p:spTgt spid="1392"/>
                                            </p:tgtEl>
                                            <p:attrNameLst>
                                              <p:attrName>ppt_y</p:attrName>
                                            </p:attrNameLst>
                                          </p:cBhvr>
                                          <p:tavLst>
                                            <p:tav tm="0">
                                              <p:val>
                                                <p:strVal val="0-#ppt_h/2"/>
                                              </p:val>
                                            </p:tav>
                                            <p:tav tm="100000">
                                              <p:val>
                                                <p:strVal val="#ppt_y"/>
                                              </p:val>
                                            </p:tav>
                                          </p:tavLst>
                                        </p:anim>
                                      </p:childTnLst>
                                    </p:cTn>
                                  </p:par>
                                  <p:par>
                                    <p:cTn id="98" presetID="53" presetClass="entr" presetSubtype="16" fill="hold" grpId="0" nodeType="withEffect">
                                      <p:stCondLst>
                                        <p:cond delay="1250"/>
                                      </p:stCondLst>
                                      <p:childTnLst>
                                        <p:set>
                                          <p:cBhvr>
                                            <p:cTn id="99" dur="1" fill="hold">
                                              <p:stCondLst>
                                                <p:cond delay="0"/>
                                              </p:stCondLst>
                                            </p:cTn>
                                            <p:tgtEl>
                                              <p:spTgt spid="1382"/>
                                            </p:tgtEl>
                                            <p:attrNameLst>
                                              <p:attrName>style.visibility</p:attrName>
                                            </p:attrNameLst>
                                          </p:cBhvr>
                                          <p:to>
                                            <p:strVal val="visible"/>
                                          </p:to>
                                        </p:set>
                                        <p:anim calcmode="lin" valueType="num">
                                          <p:cBhvr>
                                            <p:cTn id="100" dur="500" fill="hold"/>
                                            <p:tgtEl>
                                              <p:spTgt spid="1382"/>
                                            </p:tgtEl>
                                            <p:attrNameLst>
                                              <p:attrName>ppt_w</p:attrName>
                                            </p:attrNameLst>
                                          </p:cBhvr>
                                          <p:tavLst>
                                            <p:tav tm="0">
                                              <p:val>
                                                <p:fltVal val="0"/>
                                              </p:val>
                                            </p:tav>
                                            <p:tav tm="100000">
                                              <p:val>
                                                <p:strVal val="#ppt_w"/>
                                              </p:val>
                                            </p:tav>
                                          </p:tavLst>
                                        </p:anim>
                                        <p:anim calcmode="lin" valueType="num">
                                          <p:cBhvr>
                                            <p:cTn id="101" dur="500" fill="hold"/>
                                            <p:tgtEl>
                                              <p:spTgt spid="1382"/>
                                            </p:tgtEl>
                                            <p:attrNameLst>
                                              <p:attrName>ppt_h</p:attrName>
                                            </p:attrNameLst>
                                          </p:cBhvr>
                                          <p:tavLst>
                                            <p:tav tm="0">
                                              <p:val>
                                                <p:fltVal val="0"/>
                                              </p:val>
                                            </p:tav>
                                            <p:tav tm="100000">
                                              <p:val>
                                                <p:strVal val="#ppt_h"/>
                                              </p:val>
                                            </p:tav>
                                          </p:tavLst>
                                        </p:anim>
                                        <p:animEffect transition="in" filter="fade">
                                          <p:cBhvr>
                                            <p:cTn id="102" dur="500"/>
                                            <p:tgtEl>
                                              <p:spTgt spid="1382"/>
                                            </p:tgtEl>
                                          </p:cBhvr>
                                        </p:animEffect>
                                      </p:childTnLst>
                                    </p:cTn>
                                  </p:par>
                                  <p:par>
                                    <p:cTn id="103" presetID="53" presetClass="entr" presetSubtype="16" fill="hold" nodeType="withEffect">
                                      <p:stCondLst>
                                        <p:cond delay="1500"/>
                                      </p:stCondLst>
                                      <p:childTnLst>
                                        <p:set>
                                          <p:cBhvr>
                                            <p:cTn id="104" dur="1" fill="hold">
                                              <p:stCondLst>
                                                <p:cond delay="0"/>
                                              </p:stCondLst>
                                            </p:cTn>
                                            <p:tgtEl>
                                              <p:spTgt spid="1492"/>
                                            </p:tgtEl>
                                            <p:attrNameLst>
                                              <p:attrName>style.visibility</p:attrName>
                                            </p:attrNameLst>
                                          </p:cBhvr>
                                          <p:to>
                                            <p:strVal val="visible"/>
                                          </p:to>
                                        </p:set>
                                        <p:anim calcmode="lin" valueType="num">
                                          <p:cBhvr>
                                            <p:cTn id="105" dur="500" fill="hold"/>
                                            <p:tgtEl>
                                              <p:spTgt spid="1492"/>
                                            </p:tgtEl>
                                            <p:attrNameLst>
                                              <p:attrName>ppt_w</p:attrName>
                                            </p:attrNameLst>
                                          </p:cBhvr>
                                          <p:tavLst>
                                            <p:tav tm="0">
                                              <p:val>
                                                <p:fltVal val="0"/>
                                              </p:val>
                                            </p:tav>
                                            <p:tav tm="100000">
                                              <p:val>
                                                <p:strVal val="#ppt_w"/>
                                              </p:val>
                                            </p:tav>
                                          </p:tavLst>
                                        </p:anim>
                                        <p:anim calcmode="lin" valueType="num">
                                          <p:cBhvr>
                                            <p:cTn id="106" dur="500" fill="hold"/>
                                            <p:tgtEl>
                                              <p:spTgt spid="1492"/>
                                            </p:tgtEl>
                                            <p:attrNameLst>
                                              <p:attrName>ppt_h</p:attrName>
                                            </p:attrNameLst>
                                          </p:cBhvr>
                                          <p:tavLst>
                                            <p:tav tm="0">
                                              <p:val>
                                                <p:fltVal val="0"/>
                                              </p:val>
                                            </p:tav>
                                            <p:tav tm="100000">
                                              <p:val>
                                                <p:strVal val="#ppt_h"/>
                                              </p:val>
                                            </p:tav>
                                          </p:tavLst>
                                        </p:anim>
                                        <p:animEffect transition="in" filter="fade">
                                          <p:cBhvr>
                                            <p:cTn id="107" dur="500"/>
                                            <p:tgtEl>
                                              <p:spTgt spid="1492"/>
                                            </p:tgtEl>
                                          </p:cBhvr>
                                        </p:animEffect>
                                      </p:childTnLst>
                                    </p:cTn>
                                  </p:par>
                                  <p:par>
                                    <p:cTn id="108" presetID="53" presetClass="entr" presetSubtype="16" fill="hold" grpId="0" nodeType="withEffect">
                                      <p:stCondLst>
                                        <p:cond delay="1750"/>
                                      </p:stCondLst>
                                      <p:childTnLst>
                                        <p:set>
                                          <p:cBhvr>
                                            <p:cTn id="109" dur="1" fill="hold">
                                              <p:stCondLst>
                                                <p:cond delay="0"/>
                                              </p:stCondLst>
                                            </p:cTn>
                                            <p:tgtEl>
                                              <p:spTgt spid="1381"/>
                                            </p:tgtEl>
                                            <p:attrNameLst>
                                              <p:attrName>style.visibility</p:attrName>
                                            </p:attrNameLst>
                                          </p:cBhvr>
                                          <p:to>
                                            <p:strVal val="visible"/>
                                          </p:to>
                                        </p:set>
                                        <p:anim calcmode="lin" valueType="num">
                                          <p:cBhvr>
                                            <p:cTn id="110" dur="500" fill="hold"/>
                                            <p:tgtEl>
                                              <p:spTgt spid="1381"/>
                                            </p:tgtEl>
                                            <p:attrNameLst>
                                              <p:attrName>ppt_w</p:attrName>
                                            </p:attrNameLst>
                                          </p:cBhvr>
                                          <p:tavLst>
                                            <p:tav tm="0">
                                              <p:val>
                                                <p:fltVal val="0"/>
                                              </p:val>
                                            </p:tav>
                                            <p:tav tm="100000">
                                              <p:val>
                                                <p:strVal val="#ppt_w"/>
                                              </p:val>
                                            </p:tav>
                                          </p:tavLst>
                                        </p:anim>
                                        <p:anim calcmode="lin" valueType="num">
                                          <p:cBhvr>
                                            <p:cTn id="111" dur="500" fill="hold"/>
                                            <p:tgtEl>
                                              <p:spTgt spid="1381"/>
                                            </p:tgtEl>
                                            <p:attrNameLst>
                                              <p:attrName>ppt_h</p:attrName>
                                            </p:attrNameLst>
                                          </p:cBhvr>
                                          <p:tavLst>
                                            <p:tav tm="0">
                                              <p:val>
                                                <p:fltVal val="0"/>
                                              </p:val>
                                            </p:tav>
                                            <p:tav tm="100000">
                                              <p:val>
                                                <p:strVal val="#ppt_h"/>
                                              </p:val>
                                            </p:tav>
                                          </p:tavLst>
                                        </p:anim>
                                        <p:animEffect transition="in" filter="fade">
                                          <p:cBhvr>
                                            <p:cTn id="112" dur="500"/>
                                            <p:tgtEl>
                                              <p:spTgt spid="1381"/>
                                            </p:tgtEl>
                                          </p:cBhvr>
                                        </p:animEffect>
                                      </p:childTnLst>
                                    </p:cTn>
                                  </p:par>
                                  <p:par>
                                    <p:cTn id="113" presetID="53" presetClass="entr" presetSubtype="16" fill="hold" grpId="0" nodeType="withEffect">
                                      <p:stCondLst>
                                        <p:cond delay="2000"/>
                                      </p:stCondLst>
                                      <p:childTnLst>
                                        <p:set>
                                          <p:cBhvr>
                                            <p:cTn id="114" dur="1" fill="hold">
                                              <p:stCondLst>
                                                <p:cond delay="0"/>
                                              </p:stCondLst>
                                            </p:cTn>
                                            <p:tgtEl>
                                              <p:spTgt spid="1383"/>
                                            </p:tgtEl>
                                            <p:attrNameLst>
                                              <p:attrName>style.visibility</p:attrName>
                                            </p:attrNameLst>
                                          </p:cBhvr>
                                          <p:to>
                                            <p:strVal val="visible"/>
                                          </p:to>
                                        </p:set>
                                        <p:anim calcmode="lin" valueType="num">
                                          <p:cBhvr>
                                            <p:cTn id="115" dur="500" fill="hold"/>
                                            <p:tgtEl>
                                              <p:spTgt spid="1383"/>
                                            </p:tgtEl>
                                            <p:attrNameLst>
                                              <p:attrName>ppt_w</p:attrName>
                                            </p:attrNameLst>
                                          </p:cBhvr>
                                          <p:tavLst>
                                            <p:tav tm="0">
                                              <p:val>
                                                <p:fltVal val="0"/>
                                              </p:val>
                                            </p:tav>
                                            <p:tav tm="100000">
                                              <p:val>
                                                <p:strVal val="#ppt_w"/>
                                              </p:val>
                                            </p:tav>
                                          </p:tavLst>
                                        </p:anim>
                                        <p:anim calcmode="lin" valueType="num">
                                          <p:cBhvr>
                                            <p:cTn id="116" dur="500" fill="hold"/>
                                            <p:tgtEl>
                                              <p:spTgt spid="1383"/>
                                            </p:tgtEl>
                                            <p:attrNameLst>
                                              <p:attrName>ppt_h</p:attrName>
                                            </p:attrNameLst>
                                          </p:cBhvr>
                                          <p:tavLst>
                                            <p:tav tm="0">
                                              <p:val>
                                                <p:fltVal val="0"/>
                                              </p:val>
                                            </p:tav>
                                            <p:tav tm="100000">
                                              <p:val>
                                                <p:strVal val="#ppt_h"/>
                                              </p:val>
                                            </p:tav>
                                          </p:tavLst>
                                        </p:anim>
                                        <p:animEffect transition="in" filter="fade">
                                          <p:cBhvr>
                                            <p:cTn id="117" dur="500"/>
                                            <p:tgtEl>
                                              <p:spTgt spid="1383"/>
                                            </p:tgtEl>
                                          </p:cBhvr>
                                        </p:animEffect>
                                      </p:childTnLst>
                                    </p:cTn>
                                  </p:par>
                                  <p:par>
                                    <p:cTn id="118" presetID="2" presetClass="entr" presetSubtype="8" fill="hold" grpId="0" nodeType="withEffect">
                                      <p:stCondLst>
                                        <p:cond delay="2750"/>
                                      </p:stCondLst>
                                      <p:childTnLst>
                                        <p:set>
                                          <p:cBhvr>
                                            <p:cTn id="119" dur="1" fill="hold">
                                              <p:stCondLst>
                                                <p:cond delay="0"/>
                                              </p:stCondLst>
                                            </p:cTn>
                                            <p:tgtEl>
                                              <p:spTgt spid="509">
                                                <p:txEl>
                                                  <p:pRg st="0" end="0"/>
                                                </p:txEl>
                                              </p:spTgt>
                                            </p:tgtEl>
                                            <p:attrNameLst>
                                              <p:attrName>style.visibility</p:attrName>
                                            </p:attrNameLst>
                                          </p:cBhvr>
                                          <p:to>
                                            <p:strVal val="visible"/>
                                          </p:to>
                                        </p:set>
                                        <p:anim calcmode="lin" valueType="num">
                                          <p:cBhvr additive="base">
                                            <p:cTn id="120" dur="1000" fill="hold"/>
                                            <p:tgtEl>
                                              <p:spTgt spid="509">
                                                <p:txEl>
                                                  <p:pRg st="0" end="0"/>
                                                </p:txEl>
                                              </p:spTgt>
                                            </p:tgtEl>
                                            <p:attrNameLst>
                                              <p:attrName>ppt_x</p:attrName>
                                            </p:attrNameLst>
                                          </p:cBhvr>
                                          <p:tavLst>
                                            <p:tav tm="0">
                                              <p:val>
                                                <p:strVal val="0-#ppt_w/2"/>
                                              </p:val>
                                            </p:tav>
                                            <p:tav tm="100000">
                                              <p:val>
                                                <p:strVal val="#ppt_x"/>
                                              </p:val>
                                            </p:tav>
                                          </p:tavLst>
                                        </p:anim>
                                        <p:anim calcmode="lin" valueType="num">
                                          <p:cBhvr additive="base">
                                            <p:cTn id="121" dur="1000" fill="hold"/>
                                            <p:tgtEl>
                                              <p:spTgt spid="509">
                                                <p:txEl>
                                                  <p:pRg st="0" end="0"/>
                                                </p:txEl>
                                              </p:spTgt>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stCondLst>
                                        <p:cond delay="2750"/>
                                      </p:stCondLst>
                                      <p:childTnLst>
                                        <p:set>
                                          <p:cBhvr>
                                            <p:cTn id="123" dur="1" fill="hold">
                                              <p:stCondLst>
                                                <p:cond delay="0"/>
                                              </p:stCondLst>
                                            </p:cTn>
                                            <p:tgtEl>
                                              <p:spTgt spid="509">
                                                <p:txEl>
                                                  <p:pRg st="2" end="2"/>
                                                </p:txEl>
                                              </p:spTgt>
                                            </p:tgtEl>
                                            <p:attrNameLst>
                                              <p:attrName>style.visibility</p:attrName>
                                            </p:attrNameLst>
                                          </p:cBhvr>
                                          <p:to>
                                            <p:strVal val="visible"/>
                                          </p:to>
                                        </p:set>
                                        <p:anim calcmode="lin" valueType="num">
                                          <p:cBhvr additive="base">
                                            <p:cTn id="124" dur="1000" fill="hold"/>
                                            <p:tgtEl>
                                              <p:spTgt spid="509">
                                                <p:txEl>
                                                  <p:pRg st="2" end="2"/>
                                                </p:txEl>
                                              </p:spTgt>
                                            </p:tgtEl>
                                            <p:attrNameLst>
                                              <p:attrName>ppt_x</p:attrName>
                                            </p:attrNameLst>
                                          </p:cBhvr>
                                          <p:tavLst>
                                            <p:tav tm="0">
                                              <p:val>
                                                <p:strVal val="0-#ppt_w/2"/>
                                              </p:val>
                                            </p:tav>
                                            <p:tav tm="100000">
                                              <p:val>
                                                <p:strVal val="#ppt_x"/>
                                              </p:val>
                                            </p:tav>
                                          </p:tavLst>
                                        </p:anim>
                                        <p:anim calcmode="lin" valueType="num">
                                          <p:cBhvr additive="base">
                                            <p:cTn id="125" dur="1000" fill="hold"/>
                                            <p:tgtEl>
                                              <p:spTgt spid="50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 grpId="0" animBg="1"/>
          <p:bldP spid="1370" grpId="0" animBg="1"/>
          <p:bldP spid="1379" grpId="0" animBg="1"/>
          <p:bldP spid="1383" grpId="0" animBg="1"/>
          <p:bldP spid="1381" grpId="0" animBg="1"/>
          <p:bldP spid="1382" grpId="0" animBg="1"/>
          <p:bldP spid="1395" grpId="0" animBg="1"/>
          <p:bldP spid="1392" grpId="0" animBg="1"/>
          <p:bldP spid="1393" grpId="0" animBg="1"/>
          <p:bldP spid="1394" grpId="0" animBg="1"/>
          <p:bldP spid="1462" grpId="0" animBg="1"/>
          <p:bldP spid="1463" grpId="0" animBg="1"/>
          <p:bldP spid="1464" grpId="0" animBg="1"/>
          <p:bldP spid="1465" grpId="0" animBg="1"/>
          <p:bldP spid="1466" grpId="0" animBg="1"/>
          <p:bldP spid="509" grpId="0" build="p"/>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370852" y="2177391"/>
            <a:ext cx="2189560" cy="1534715"/>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noEditPoints="1"/>
          </p:cNvSpPr>
          <p:nvPr/>
        </p:nvSpPr>
        <p:spPr bwMode="auto">
          <a:xfrm>
            <a:off x="465783" y="2564940"/>
            <a:ext cx="1484710" cy="759619"/>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3249187" y="2177390"/>
            <a:ext cx="2187179" cy="1534715"/>
          </a:xfrm>
          <a:custGeom>
            <a:avLst/>
            <a:gdLst>
              <a:gd name="T0" fmla="*/ 752 w 766"/>
              <a:gd name="T1" fmla="*/ 244 h 537"/>
              <a:gd name="T2" fmla="*/ 528 w 766"/>
              <a:gd name="T3" fmla="*/ 17 h 537"/>
              <a:gd name="T4" fmla="*/ 475 w 766"/>
              <a:gd name="T5" fmla="*/ 14 h 537"/>
              <a:gd name="T6" fmla="*/ 473 w 766"/>
              <a:gd name="T7" fmla="*/ 69 h 537"/>
              <a:gd name="T8" fmla="*/ 494 w 766"/>
              <a:gd name="T9" fmla="*/ 91 h 537"/>
              <a:gd name="T10" fmla="*/ 26 w 766"/>
              <a:gd name="T11" fmla="*/ 91 h 537"/>
              <a:gd name="T12" fmla="*/ 12 w 766"/>
              <a:gd name="T13" fmla="*/ 124 h 537"/>
              <a:gd name="T14" fmla="*/ 131 w 766"/>
              <a:gd name="T15" fmla="*/ 244 h 537"/>
              <a:gd name="T16" fmla="*/ 131 w 766"/>
              <a:gd name="T17" fmla="*/ 297 h 537"/>
              <a:gd name="T18" fmla="*/ 12 w 766"/>
              <a:gd name="T19" fmla="*/ 417 h 537"/>
              <a:gd name="T20" fmla="*/ 26 w 766"/>
              <a:gd name="T21" fmla="*/ 451 h 537"/>
              <a:gd name="T22" fmla="*/ 494 w 766"/>
              <a:gd name="T23" fmla="*/ 451 h 537"/>
              <a:gd name="T24" fmla="*/ 473 w 766"/>
              <a:gd name="T25" fmla="*/ 471 h 537"/>
              <a:gd name="T26" fmla="*/ 473 w 766"/>
              <a:gd name="T27" fmla="*/ 526 h 537"/>
              <a:gd name="T28" fmla="*/ 500 w 766"/>
              <a:gd name="T29" fmla="*/ 537 h 537"/>
              <a:gd name="T30" fmla="*/ 527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8" y="17"/>
                  <a:pt x="528" y="17"/>
                  <a:pt x="528" y="17"/>
                </a:cubicBezTo>
                <a:cubicBezTo>
                  <a:pt x="513" y="2"/>
                  <a:pt x="490" y="0"/>
                  <a:pt x="475" y="14"/>
                </a:cubicBezTo>
                <a:cubicBezTo>
                  <a:pt x="458" y="28"/>
                  <a:pt x="457" y="54"/>
                  <a:pt x="473" y="69"/>
                </a:cubicBezTo>
                <a:cubicBezTo>
                  <a:pt x="494" y="91"/>
                  <a:pt x="494" y="91"/>
                  <a:pt x="494" y="91"/>
                </a:cubicBezTo>
                <a:cubicBezTo>
                  <a:pt x="26" y="91"/>
                  <a:pt x="26" y="91"/>
                  <a:pt x="26" y="91"/>
                </a:cubicBezTo>
                <a:cubicBezTo>
                  <a:pt x="9" y="91"/>
                  <a:pt x="0" y="112"/>
                  <a:pt x="12" y="124"/>
                </a:cubicBezTo>
                <a:cubicBezTo>
                  <a:pt x="131" y="244"/>
                  <a:pt x="131" y="244"/>
                  <a:pt x="131" y="244"/>
                </a:cubicBezTo>
                <a:cubicBezTo>
                  <a:pt x="145" y="259"/>
                  <a:pt x="145" y="283"/>
                  <a:pt x="131" y="297"/>
                </a:cubicBezTo>
                <a:cubicBezTo>
                  <a:pt x="12" y="417"/>
                  <a:pt x="12" y="417"/>
                  <a:pt x="12" y="417"/>
                </a:cubicBezTo>
                <a:cubicBezTo>
                  <a:pt x="0" y="430"/>
                  <a:pt x="9" y="451"/>
                  <a:pt x="26" y="451"/>
                </a:cubicBezTo>
                <a:cubicBezTo>
                  <a:pt x="494" y="451"/>
                  <a:pt x="494" y="451"/>
                  <a:pt x="494" y="451"/>
                </a:cubicBezTo>
                <a:cubicBezTo>
                  <a:pt x="473" y="471"/>
                  <a:pt x="473" y="471"/>
                  <a:pt x="473" y="471"/>
                </a:cubicBezTo>
                <a:cubicBezTo>
                  <a:pt x="459" y="486"/>
                  <a:pt x="458" y="512"/>
                  <a:pt x="473" y="526"/>
                </a:cubicBezTo>
                <a:cubicBezTo>
                  <a:pt x="481" y="533"/>
                  <a:pt x="490" y="537"/>
                  <a:pt x="500" y="537"/>
                </a:cubicBezTo>
                <a:cubicBezTo>
                  <a:pt x="509" y="537"/>
                  <a:pt x="519" y="533"/>
                  <a:pt x="527" y="526"/>
                </a:cubicBezTo>
                <a:cubicBezTo>
                  <a:pt x="752" y="297"/>
                  <a:pt x="752" y="297"/>
                  <a:pt x="752" y="297"/>
                </a:cubicBezTo>
                <a:cubicBezTo>
                  <a:pt x="766" y="283"/>
                  <a:pt x="766" y="259"/>
                  <a:pt x="752" y="244"/>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noEditPoints="1"/>
          </p:cNvSpPr>
          <p:nvPr/>
        </p:nvSpPr>
        <p:spPr bwMode="auto">
          <a:xfrm>
            <a:off x="2449364" y="2564940"/>
            <a:ext cx="1481138" cy="759619"/>
          </a:xfrm>
          <a:custGeom>
            <a:avLst/>
            <a:gdLst>
              <a:gd name="T0" fmla="*/ 519 w 519"/>
              <a:gd name="T1" fmla="*/ 255 h 266"/>
              <a:gd name="T2" fmla="*/ 493 w 519"/>
              <a:gd name="T3" fmla="*/ 266 h 266"/>
              <a:gd name="T4" fmla="*/ 519 w 519"/>
              <a:gd name="T5" fmla="*/ 255 h 266"/>
              <a:gd name="T6" fmla="*/ 519 w 519"/>
              <a:gd name="T7" fmla="*/ 255 h 266"/>
              <a:gd name="T8" fmla="*/ 519 w 519"/>
              <a:gd name="T9" fmla="*/ 255 h 266"/>
              <a:gd name="T10" fmla="*/ 519 w 519"/>
              <a:gd name="T11" fmla="*/ 255 h 266"/>
              <a:gd name="T12" fmla="*/ 519 w 519"/>
              <a:gd name="T13" fmla="*/ 255 h 266"/>
              <a:gd name="T14" fmla="*/ 519 w 519"/>
              <a:gd name="T15" fmla="*/ 255 h 266"/>
              <a:gd name="T16" fmla="*/ 519 w 519"/>
              <a:gd name="T17" fmla="*/ 255 h 266"/>
              <a:gd name="T18" fmla="*/ 455 w 519"/>
              <a:gd name="T19" fmla="*/ 228 h 266"/>
              <a:gd name="T20" fmla="*/ 465 w 519"/>
              <a:gd name="T21" fmla="*/ 255 h 266"/>
              <a:gd name="T22" fmla="*/ 455 w 519"/>
              <a:gd name="T23" fmla="*/ 228 h 266"/>
              <a:gd name="T24" fmla="*/ 487 w 519"/>
              <a:gd name="T25" fmla="*/ 180 h 266"/>
              <a:gd name="T26" fmla="*/ 487 w 519"/>
              <a:gd name="T27" fmla="*/ 180 h 266"/>
              <a:gd name="T28" fmla="*/ 466 w 519"/>
              <a:gd name="T29" fmla="*/ 200 h 266"/>
              <a:gd name="T30" fmla="*/ 466 w 519"/>
              <a:gd name="T31" fmla="*/ 200 h 266"/>
              <a:gd name="T32" fmla="*/ 466 w 519"/>
              <a:gd name="T33" fmla="*/ 200 h 266"/>
              <a:gd name="T34" fmla="*/ 487 w 519"/>
              <a:gd name="T35" fmla="*/ 180 h 266"/>
              <a:gd name="T36" fmla="*/ 0 w 519"/>
              <a:gd name="T37" fmla="*/ 160 h 266"/>
              <a:gd name="T38" fmla="*/ 15 w 519"/>
              <a:gd name="T39" fmla="*/ 179 h 266"/>
              <a:gd name="T40" fmla="*/ 0 w 519"/>
              <a:gd name="T41" fmla="*/ 160 h 266"/>
              <a:gd name="T42" fmla="*/ 134 w 519"/>
              <a:gd name="T43" fmla="*/ 0 h 266"/>
              <a:gd name="T44" fmla="*/ 134 w 519"/>
              <a:gd name="T45" fmla="*/ 0 h 266"/>
              <a:gd name="T46" fmla="*/ 124 w 519"/>
              <a:gd name="T47" fmla="*/ 26 h 266"/>
              <a:gd name="T48" fmla="*/ 64 w 519"/>
              <a:gd name="T49" fmla="*/ 86 h 266"/>
              <a:gd name="T50" fmla="*/ 124 w 519"/>
              <a:gd name="T51" fmla="*/ 26 h 266"/>
              <a:gd name="T52" fmla="*/ 134 w 519"/>
              <a:gd name="T5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9" h="266">
                <a:moveTo>
                  <a:pt x="519" y="255"/>
                </a:moveTo>
                <a:cubicBezTo>
                  <a:pt x="512" y="262"/>
                  <a:pt x="502" y="266"/>
                  <a:pt x="493" y="266"/>
                </a:cubicBezTo>
                <a:cubicBezTo>
                  <a:pt x="502" y="266"/>
                  <a:pt x="512" y="262"/>
                  <a:pt x="519" y="255"/>
                </a:cubicBezTo>
                <a:moveTo>
                  <a:pt x="519" y="255"/>
                </a:moveTo>
                <a:cubicBezTo>
                  <a:pt x="519" y="255"/>
                  <a:pt x="519" y="255"/>
                  <a:pt x="519" y="255"/>
                </a:cubicBezTo>
                <a:cubicBezTo>
                  <a:pt x="519" y="255"/>
                  <a:pt x="519" y="255"/>
                  <a:pt x="519" y="255"/>
                </a:cubicBezTo>
                <a:moveTo>
                  <a:pt x="519" y="255"/>
                </a:moveTo>
                <a:cubicBezTo>
                  <a:pt x="519" y="255"/>
                  <a:pt x="519" y="255"/>
                  <a:pt x="519" y="255"/>
                </a:cubicBezTo>
                <a:cubicBezTo>
                  <a:pt x="519" y="255"/>
                  <a:pt x="519" y="255"/>
                  <a:pt x="519" y="255"/>
                </a:cubicBezTo>
                <a:moveTo>
                  <a:pt x="455" y="228"/>
                </a:moveTo>
                <a:cubicBezTo>
                  <a:pt x="455" y="238"/>
                  <a:pt x="458" y="247"/>
                  <a:pt x="465" y="255"/>
                </a:cubicBezTo>
                <a:cubicBezTo>
                  <a:pt x="458" y="247"/>
                  <a:pt x="455" y="238"/>
                  <a:pt x="455" y="228"/>
                </a:cubicBezTo>
                <a:moveTo>
                  <a:pt x="487" y="180"/>
                </a:moveTo>
                <a:cubicBezTo>
                  <a:pt x="487" y="180"/>
                  <a:pt x="487" y="180"/>
                  <a:pt x="487" y="180"/>
                </a:cubicBezTo>
                <a:cubicBezTo>
                  <a:pt x="466" y="200"/>
                  <a:pt x="466" y="200"/>
                  <a:pt x="466" y="200"/>
                </a:cubicBezTo>
                <a:cubicBezTo>
                  <a:pt x="466" y="200"/>
                  <a:pt x="466" y="200"/>
                  <a:pt x="466" y="200"/>
                </a:cubicBezTo>
                <a:cubicBezTo>
                  <a:pt x="466" y="200"/>
                  <a:pt x="466" y="200"/>
                  <a:pt x="466" y="200"/>
                </a:cubicBezTo>
                <a:cubicBezTo>
                  <a:pt x="487" y="180"/>
                  <a:pt x="487" y="180"/>
                  <a:pt x="487" y="180"/>
                </a:cubicBezTo>
                <a:moveTo>
                  <a:pt x="0" y="160"/>
                </a:moveTo>
                <a:cubicBezTo>
                  <a:pt x="0" y="169"/>
                  <a:pt x="5" y="177"/>
                  <a:pt x="15" y="179"/>
                </a:cubicBezTo>
                <a:cubicBezTo>
                  <a:pt x="5" y="177"/>
                  <a:pt x="0" y="169"/>
                  <a:pt x="0" y="160"/>
                </a:cubicBezTo>
                <a:moveTo>
                  <a:pt x="134" y="0"/>
                </a:moveTo>
                <a:cubicBezTo>
                  <a:pt x="134" y="0"/>
                  <a:pt x="134" y="0"/>
                  <a:pt x="134" y="0"/>
                </a:cubicBezTo>
                <a:cubicBezTo>
                  <a:pt x="134" y="9"/>
                  <a:pt x="131" y="19"/>
                  <a:pt x="124" y="26"/>
                </a:cubicBezTo>
                <a:cubicBezTo>
                  <a:pt x="64" y="86"/>
                  <a:pt x="64" y="86"/>
                  <a:pt x="64" y="86"/>
                </a:cubicBezTo>
                <a:cubicBezTo>
                  <a:pt x="124" y="26"/>
                  <a:pt x="124" y="26"/>
                  <a:pt x="124" y="26"/>
                </a:cubicBezTo>
                <a:cubicBezTo>
                  <a:pt x="131" y="19"/>
                  <a:pt x="134" y="9"/>
                  <a:pt x="134" y="0"/>
                </a:cubicBezTo>
              </a:path>
            </a:pathLst>
          </a:custGeom>
          <a:solidFill>
            <a:srgbClr val="FFD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6125142" y="2133298"/>
            <a:ext cx="2185988" cy="1534715"/>
          </a:xfrm>
          <a:custGeom>
            <a:avLst/>
            <a:gdLst>
              <a:gd name="T0" fmla="*/ 752 w 766"/>
              <a:gd name="T1" fmla="*/ 244 h 537"/>
              <a:gd name="T2" fmla="*/ 527 w 766"/>
              <a:gd name="T3" fmla="*/ 17 h 537"/>
              <a:gd name="T4" fmla="*/ 474 w 766"/>
              <a:gd name="T5" fmla="*/ 14 h 537"/>
              <a:gd name="T6" fmla="*/ 472 w 766"/>
              <a:gd name="T7" fmla="*/ 69 h 537"/>
              <a:gd name="T8" fmla="*/ 493 w 766"/>
              <a:gd name="T9" fmla="*/ 91 h 537"/>
              <a:gd name="T10" fmla="*/ 26 w 766"/>
              <a:gd name="T11" fmla="*/ 91 h 537"/>
              <a:gd name="T12" fmla="*/ 12 w 766"/>
              <a:gd name="T13" fmla="*/ 124 h 537"/>
              <a:gd name="T14" fmla="*/ 130 w 766"/>
              <a:gd name="T15" fmla="*/ 244 h 537"/>
              <a:gd name="T16" fmla="*/ 130 w 766"/>
              <a:gd name="T17" fmla="*/ 297 h 537"/>
              <a:gd name="T18" fmla="*/ 12 w 766"/>
              <a:gd name="T19" fmla="*/ 417 h 537"/>
              <a:gd name="T20" fmla="*/ 26 w 766"/>
              <a:gd name="T21" fmla="*/ 451 h 537"/>
              <a:gd name="T22" fmla="*/ 493 w 766"/>
              <a:gd name="T23" fmla="*/ 451 h 537"/>
              <a:gd name="T24" fmla="*/ 473 w 766"/>
              <a:gd name="T25" fmla="*/ 471 h 537"/>
              <a:gd name="T26" fmla="*/ 473 w 766"/>
              <a:gd name="T27" fmla="*/ 526 h 537"/>
              <a:gd name="T28" fmla="*/ 499 w 766"/>
              <a:gd name="T29" fmla="*/ 537 h 537"/>
              <a:gd name="T30" fmla="*/ 526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7" y="17"/>
                  <a:pt x="527" y="17"/>
                  <a:pt x="527" y="17"/>
                </a:cubicBezTo>
                <a:cubicBezTo>
                  <a:pt x="513" y="2"/>
                  <a:pt x="490" y="0"/>
                  <a:pt x="474" y="14"/>
                </a:cubicBezTo>
                <a:cubicBezTo>
                  <a:pt x="458" y="28"/>
                  <a:pt x="457" y="54"/>
                  <a:pt x="472" y="69"/>
                </a:cubicBezTo>
                <a:cubicBezTo>
                  <a:pt x="493" y="91"/>
                  <a:pt x="493" y="91"/>
                  <a:pt x="493" y="91"/>
                </a:cubicBezTo>
                <a:cubicBezTo>
                  <a:pt x="26" y="91"/>
                  <a:pt x="26" y="91"/>
                  <a:pt x="26" y="91"/>
                </a:cubicBezTo>
                <a:cubicBezTo>
                  <a:pt x="8" y="91"/>
                  <a:pt x="0" y="112"/>
                  <a:pt x="12" y="124"/>
                </a:cubicBezTo>
                <a:cubicBezTo>
                  <a:pt x="130" y="244"/>
                  <a:pt x="130" y="244"/>
                  <a:pt x="130" y="244"/>
                </a:cubicBezTo>
                <a:cubicBezTo>
                  <a:pt x="145" y="259"/>
                  <a:pt x="145" y="283"/>
                  <a:pt x="130" y="297"/>
                </a:cubicBezTo>
                <a:cubicBezTo>
                  <a:pt x="12" y="417"/>
                  <a:pt x="12" y="417"/>
                  <a:pt x="12" y="417"/>
                </a:cubicBezTo>
                <a:cubicBezTo>
                  <a:pt x="0" y="430"/>
                  <a:pt x="8" y="451"/>
                  <a:pt x="26" y="451"/>
                </a:cubicBezTo>
                <a:cubicBezTo>
                  <a:pt x="493" y="451"/>
                  <a:pt x="493" y="451"/>
                  <a:pt x="493" y="451"/>
                </a:cubicBezTo>
                <a:cubicBezTo>
                  <a:pt x="473" y="471"/>
                  <a:pt x="473" y="471"/>
                  <a:pt x="473" y="471"/>
                </a:cubicBezTo>
                <a:cubicBezTo>
                  <a:pt x="458" y="486"/>
                  <a:pt x="458" y="512"/>
                  <a:pt x="473" y="526"/>
                </a:cubicBezTo>
                <a:cubicBezTo>
                  <a:pt x="480" y="533"/>
                  <a:pt x="490" y="537"/>
                  <a:pt x="499" y="537"/>
                </a:cubicBezTo>
                <a:cubicBezTo>
                  <a:pt x="509" y="537"/>
                  <a:pt x="519" y="533"/>
                  <a:pt x="526" y="526"/>
                </a:cubicBezTo>
                <a:cubicBezTo>
                  <a:pt x="752" y="297"/>
                  <a:pt x="752" y="297"/>
                  <a:pt x="752" y="297"/>
                </a:cubicBezTo>
                <a:cubicBezTo>
                  <a:pt x="766" y="283"/>
                  <a:pt x="766" y="259"/>
                  <a:pt x="752" y="244"/>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noEditPoints="1"/>
          </p:cNvSpPr>
          <p:nvPr/>
        </p:nvSpPr>
        <p:spPr bwMode="auto">
          <a:xfrm>
            <a:off x="4430565" y="2564940"/>
            <a:ext cx="1484710" cy="759619"/>
          </a:xfrm>
          <a:custGeom>
            <a:avLst/>
            <a:gdLst>
              <a:gd name="T0" fmla="*/ 520 w 520"/>
              <a:gd name="T1" fmla="*/ 255 h 266"/>
              <a:gd name="T2" fmla="*/ 493 w 520"/>
              <a:gd name="T3" fmla="*/ 266 h 266"/>
              <a:gd name="T4" fmla="*/ 520 w 520"/>
              <a:gd name="T5" fmla="*/ 255 h 266"/>
              <a:gd name="T6" fmla="*/ 456 w 520"/>
              <a:gd name="T7" fmla="*/ 228 h 266"/>
              <a:gd name="T8" fmla="*/ 466 w 520"/>
              <a:gd name="T9" fmla="*/ 255 h 266"/>
              <a:gd name="T10" fmla="*/ 456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6" y="228"/>
                </a:moveTo>
                <a:cubicBezTo>
                  <a:pt x="456" y="238"/>
                  <a:pt x="459" y="247"/>
                  <a:pt x="466" y="255"/>
                </a:cubicBezTo>
                <a:cubicBezTo>
                  <a:pt x="459" y="247"/>
                  <a:pt x="456" y="238"/>
                  <a:pt x="456"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noEditPoints="1"/>
          </p:cNvSpPr>
          <p:nvPr/>
        </p:nvSpPr>
        <p:spPr bwMode="auto">
          <a:xfrm>
            <a:off x="6414146" y="2564940"/>
            <a:ext cx="1484710" cy="759619"/>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 name="CaixaDeTexto 1">
            <a:extLst>
              <a:ext uri="{FF2B5EF4-FFF2-40B4-BE49-F238E27FC236}">
                <a16:creationId xmlns:a16="http://schemas.microsoft.com/office/drawing/2014/main" id="{ECC7CA87-C77E-22B6-63EE-60608B83CBD8}"/>
              </a:ext>
            </a:extLst>
          </p:cNvPr>
          <p:cNvSpPr txBox="1"/>
          <p:nvPr/>
        </p:nvSpPr>
        <p:spPr>
          <a:xfrm>
            <a:off x="-155559" y="62487"/>
            <a:ext cx="2510160" cy="380873"/>
          </a:xfrm>
          <a:prstGeom prst="rect">
            <a:avLst/>
          </a:prstGeom>
          <a:noFill/>
        </p:spPr>
        <p:txBody>
          <a:bodyPr wrap="square">
            <a:spAutoFit/>
          </a:bodyPr>
          <a:lstStyle/>
          <a:p>
            <a:pPr algn="ctr"/>
            <a:r>
              <a:rPr lang="pt-BR" sz="1875" b="1" dirty="0">
                <a:latin typeface="+mj-lt"/>
              </a:rPr>
              <a:t>Art. 90, </a:t>
            </a:r>
            <a:r>
              <a:rPr lang="pt-BR" sz="1875" dirty="0">
                <a:latin typeface="Arial" panose="020B0604020202020204" pitchFamily="34" charset="0"/>
              </a:rPr>
              <a:t>§ 5º, 6º, 7º</a:t>
            </a:r>
            <a:endParaRPr lang="pt-BR" sz="1875" b="1" dirty="0">
              <a:latin typeface="+mj-lt"/>
            </a:endParaRPr>
          </a:p>
        </p:txBody>
      </p:sp>
      <p:sp>
        <p:nvSpPr>
          <p:cNvPr id="3" name="CaixaDeTexto 2">
            <a:extLst>
              <a:ext uri="{FF2B5EF4-FFF2-40B4-BE49-F238E27FC236}">
                <a16:creationId xmlns:a16="http://schemas.microsoft.com/office/drawing/2014/main" id="{F2D6AF0B-8B7A-D4D6-7D81-1F29160A59B4}"/>
              </a:ext>
            </a:extLst>
          </p:cNvPr>
          <p:cNvSpPr txBox="1"/>
          <p:nvPr/>
        </p:nvSpPr>
        <p:spPr>
          <a:xfrm>
            <a:off x="-76978" y="515396"/>
            <a:ext cx="4944819" cy="1685077"/>
          </a:xfrm>
          <a:prstGeom prst="rect">
            <a:avLst/>
          </a:prstGeom>
          <a:noFill/>
        </p:spPr>
        <p:txBody>
          <a:bodyPr wrap="square">
            <a:spAutoFit/>
          </a:bodyPr>
          <a:lstStyle/>
          <a:p>
            <a:pPr algn="ctr"/>
            <a:r>
              <a:rPr lang="pt-BR" sz="1725" dirty="0">
                <a:latin typeface="Arial" panose="020B0604020202020204" pitchFamily="34" charset="0"/>
              </a:rPr>
              <a:t>A recusa </a:t>
            </a:r>
            <a:r>
              <a:rPr lang="pt-BR" sz="1725" b="1" dirty="0">
                <a:latin typeface="Arial" panose="020B0604020202020204" pitchFamily="34" charset="0"/>
              </a:rPr>
              <a:t>INJUSTIFICADA</a:t>
            </a:r>
            <a:r>
              <a:rPr lang="pt-BR" sz="1725" dirty="0">
                <a:latin typeface="Arial" panose="020B0604020202020204" pitchFamily="34" charset="0"/>
              </a:rPr>
              <a:t> do adjudicatário em assinar o contrato... equivalente no prazo estabelecido ...caracterizará o </a:t>
            </a:r>
            <a:r>
              <a:rPr lang="pt-BR" sz="1725" b="1" dirty="0">
                <a:latin typeface="Arial" panose="020B0604020202020204" pitchFamily="34" charset="0"/>
              </a:rPr>
              <a:t>DESCUMPRIMENTO TOTAL DA OBRIGAÇÃO</a:t>
            </a:r>
            <a:r>
              <a:rPr lang="pt-BR" sz="1725" dirty="0">
                <a:latin typeface="Arial" panose="020B0604020202020204" pitchFamily="34" charset="0"/>
              </a:rPr>
              <a:t> ... e o sujeitará às </a:t>
            </a:r>
            <a:r>
              <a:rPr lang="pt-BR" sz="1725" b="1" dirty="0">
                <a:latin typeface="Arial" panose="020B0604020202020204" pitchFamily="34" charset="0"/>
              </a:rPr>
              <a:t>PENALIDADES LEGALMENTE ESTABELECIDAS...</a:t>
            </a:r>
            <a:r>
              <a:rPr lang="pt-BR" sz="1725" dirty="0">
                <a:latin typeface="Arial" panose="020B0604020202020204" pitchFamily="34" charset="0"/>
              </a:rPr>
              <a:t>.</a:t>
            </a:r>
            <a:endParaRPr lang="pt-BR" sz="1725" dirty="0"/>
          </a:p>
        </p:txBody>
      </p:sp>
      <p:pic>
        <p:nvPicPr>
          <p:cNvPr id="5" name="Imagem 4">
            <a:extLst>
              <a:ext uri="{FF2B5EF4-FFF2-40B4-BE49-F238E27FC236}">
                <a16:creationId xmlns:a16="http://schemas.microsoft.com/office/drawing/2014/main" id="{8C7231B4-C7B9-5B1B-6904-EF2C6B108FF5}"/>
              </a:ext>
            </a:extLst>
          </p:cNvPr>
          <p:cNvPicPr>
            <a:picLocks noChangeAspect="1"/>
          </p:cNvPicPr>
          <p:nvPr/>
        </p:nvPicPr>
        <p:blipFill rotWithShape="1">
          <a:blip r:embed="rId3"/>
          <a:srcRect l="2274" t="3536" r="11968" b="5838"/>
          <a:stretch/>
        </p:blipFill>
        <p:spPr>
          <a:xfrm>
            <a:off x="697458" y="2463697"/>
            <a:ext cx="1379394" cy="962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aixaDeTexto 8">
            <a:extLst>
              <a:ext uri="{FF2B5EF4-FFF2-40B4-BE49-F238E27FC236}">
                <a16:creationId xmlns:a16="http://schemas.microsoft.com/office/drawing/2014/main" id="{160D63A0-6A0D-1D52-4C2C-1213D9A7A151}"/>
              </a:ext>
            </a:extLst>
          </p:cNvPr>
          <p:cNvSpPr txBox="1"/>
          <p:nvPr/>
        </p:nvSpPr>
        <p:spPr>
          <a:xfrm>
            <a:off x="2106152" y="3902343"/>
            <a:ext cx="4777740" cy="669414"/>
          </a:xfrm>
          <a:prstGeom prst="rect">
            <a:avLst/>
          </a:prstGeom>
          <a:noFill/>
        </p:spPr>
        <p:txBody>
          <a:bodyPr wrap="square">
            <a:spAutoFit/>
          </a:bodyPr>
          <a:lstStyle/>
          <a:p>
            <a:pPr algn="ctr"/>
            <a:r>
              <a:rPr lang="pt-BR" sz="1875" dirty="0">
                <a:latin typeface="Arial" panose="020B0604020202020204" pitchFamily="34" charset="0"/>
              </a:rPr>
              <a:t>A regra </a:t>
            </a:r>
            <a:r>
              <a:rPr lang="pt-BR" sz="1875" b="1" dirty="0">
                <a:latin typeface="Arial" panose="020B0604020202020204" pitchFamily="34" charset="0"/>
              </a:rPr>
              <a:t>NÃO SE APLICARÁ </a:t>
            </a:r>
            <a:r>
              <a:rPr lang="pt-BR" sz="1875" dirty="0">
                <a:latin typeface="Arial" panose="020B0604020202020204" pitchFamily="34" charset="0"/>
              </a:rPr>
              <a:t>aos licitantes remanescentes convocados...</a:t>
            </a:r>
            <a:endParaRPr lang="pt-BR" sz="1875" dirty="0"/>
          </a:p>
        </p:txBody>
      </p:sp>
      <p:pic>
        <p:nvPicPr>
          <p:cNvPr id="2054" name="Picture 6" descr="Male Relieved Young Stock Illustrations – 16 Male Relieved Young Stock  Illustrations, Vectors &amp; Clipart - Dreamstime">
            <a:extLst>
              <a:ext uri="{FF2B5EF4-FFF2-40B4-BE49-F238E27FC236}">
                <a16:creationId xmlns:a16="http://schemas.microsoft.com/office/drawing/2014/main" id="{F9B890B7-B5C5-12A4-4D08-509AE3B836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90" t="3555" r="9913" b="5556"/>
          <a:stretch/>
        </p:blipFill>
        <p:spPr bwMode="auto">
          <a:xfrm>
            <a:off x="3850059" y="2473839"/>
            <a:ext cx="905910" cy="996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1DEA2DAC-FF32-6315-7026-A495A50390F0}"/>
              </a:ext>
            </a:extLst>
          </p:cNvPr>
          <p:cNvSpPr txBox="1"/>
          <p:nvPr/>
        </p:nvSpPr>
        <p:spPr>
          <a:xfrm>
            <a:off x="4705740" y="559492"/>
            <a:ext cx="4356305" cy="1685077"/>
          </a:xfrm>
          <a:prstGeom prst="rect">
            <a:avLst/>
          </a:prstGeom>
          <a:noFill/>
        </p:spPr>
        <p:txBody>
          <a:bodyPr wrap="square">
            <a:spAutoFit/>
          </a:bodyPr>
          <a:lstStyle/>
          <a:p>
            <a:pPr algn="ctr"/>
            <a:r>
              <a:rPr lang="pt-BR" sz="1725" dirty="0">
                <a:latin typeface="Arial" panose="020B0604020202020204" pitchFamily="34" charset="0"/>
              </a:rPr>
              <a:t>Será </a:t>
            </a:r>
            <a:r>
              <a:rPr lang="pt-BR" sz="1725" b="1" dirty="0">
                <a:latin typeface="Arial" panose="020B0604020202020204" pitchFamily="34" charset="0"/>
              </a:rPr>
              <a:t>FACULTADA</a:t>
            </a:r>
            <a:r>
              <a:rPr lang="pt-BR" sz="1725" dirty="0">
                <a:latin typeface="Arial" panose="020B0604020202020204" pitchFamily="34" charset="0"/>
              </a:rPr>
              <a:t> à convocação dos </a:t>
            </a:r>
            <a:r>
              <a:rPr lang="pt-BR" sz="1725" b="1" dirty="0">
                <a:latin typeface="Arial" panose="020B0604020202020204" pitchFamily="34" charset="0"/>
              </a:rPr>
              <a:t>DEMAIS LICITANTES CLASSIFICADOS</a:t>
            </a:r>
            <a:r>
              <a:rPr lang="pt-BR" sz="1725" dirty="0">
                <a:latin typeface="Arial" panose="020B0604020202020204" pitchFamily="34" charset="0"/>
              </a:rPr>
              <a:t> para a contratação de remanescente de </a:t>
            </a:r>
            <a:r>
              <a:rPr lang="pt-BR" sz="1725" b="1" dirty="0">
                <a:latin typeface="Arial" panose="020B0604020202020204" pitchFamily="34" charset="0"/>
              </a:rPr>
              <a:t>OBRA, DE SERVIÇO OU DE FORNECIMENTO</a:t>
            </a:r>
            <a:r>
              <a:rPr lang="pt-BR" sz="1725" dirty="0">
                <a:latin typeface="Arial" panose="020B0604020202020204" pitchFamily="34" charset="0"/>
              </a:rPr>
              <a:t> em consequência de </a:t>
            </a:r>
            <a:r>
              <a:rPr lang="pt-BR" sz="1725" b="1" dirty="0">
                <a:latin typeface="Arial" panose="020B0604020202020204" pitchFamily="34" charset="0"/>
              </a:rPr>
              <a:t>rescisão contratual</a:t>
            </a:r>
            <a:r>
              <a:rPr lang="pt-BR" sz="1725" dirty="0">
                <a:latin typeface="Arial" panose="020B0604020202020204" pitchFamily="34" charset="0"/>
              </a:rPr>
              <a:t>...</a:t>
            </a:r>
            <a:endParaRPr lang="pt-BR" sz="1725" dirty="0"/>
          </a:p>
        </p:txBody>
      </p:sp>
      <p:pic>
        <p:nvPicPr>
          <p:cNvPr id="2060" name="Picture 12" descr="111.700+ Fila De Espera fotos de stock, imagens e fotos royalty-free -  iStock">
            <a:extLst>
              <a:ext uri="{FF2B5EF4-FFF2-40B4-BE49-F238E27FC236}">
                <a16:creationId xmlns:a16="http://schemas.microsoft.com/office/drawing/2014/main" id="{4A3C901D-6679-B477-06B7-03583AC326C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51" b="7124"/>
          <a:stretch/>
        </p:blipFill>
        <p:spPr bwMode="auto">
          <a:xfrm>
            <a:off x="6515069" y="2507086"/>
            <a:ext cx="1334799" cy="840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060"/>
                                        </p:tgtEl>
                                        <p:attrNameLst>
                                          <p:attrName>style.visibility</p:attrName>
                                        </p:attrNameLst>
                                      </p:cBhvr>
                                      <p:to>
                                        <p:strVal val="visible"/>
                                      </p:to>
                                    </p:set>
                                    <p:animEffect transition="in" filter="fade">
                                      <p:cBhvr>
                                        <p:cTn id="29"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4434" y="1807963"/>
            <a:ext cx="1777603" cy="2421731"/>
            <a:chOff x="8737600" y="2790825"/>
            <a:chExt cx="2370137" cy="3228975"/>
          </a:xfrm>
        </p:grpSpPr>
        <p:sp>
          <p:nvSpPr>
            <p:cNvPr id="6" name="Freeform 6"/>
            <p:cNvSpPr>
              <a:spLocks noEditPoints="1"/>
            </p:cNvSpPr>
            <p:nvPr/>
          </p:nvSpPr>
          <p:spPr bwMode="auto">
            <a:xfrm>
              <a:off x="8947150" y="3857625"/>
              <a:ext cx="2160587" cy="2162175"/>
            </a:xfrm>
            <a:custGeom>
              <a:avLst/>
              <a:gdLst>
                <a:gd name="T0" fmla="*/ 68 w 568"/>
                <a:gd name="T1" fmla="*/ 160 h 568"/>
                <a:gd name="T2" fmla="*/ 409 w 568"/>
                <a:gd name="T3" fmla="*/ 68 h 568"/>
                <a:gd name="T4" fmla="*/ 500 w 568"/>
                <a:gd name="T5" fmla="*/ 409 h 568"/>
                <a:gd name="T6" fmla="*/ 160 w 568"/>
                <a:gd name="T7" fmla="*/ 500 h 568"/>
                <a:gd name="T8" fmla="*/ 68 w 568"/>
                <a:gd name="T9" fmla="*/ 160 h 568"/>
                <a:gd name="T10" fmla="*/ 444 w 568"/>
                <a:gd name="T11" fmla="*/ 377 h 568"/>
                <a:gd name="T12" fmla="*/ 377 w 568"/>
                <a:gd name="T13" fmla="*/ 124 h 568"/>
                <a:gd name="T14" fmla="*/ 124 w 568"/>
                <a:gd name="T15" fmla="*/ 192 h 568"/>
                <a:gd name="T16" fmla="*/ 192 w 568"/>
                <a:gd name="T17" fmla="*/ 444 h 568"/>
                <a:gd name="T18" fmla="*/ 444 w 568"/>
                <a:gd name="T19" fmla="*/ 37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568">
                  <a:moveTo>
                    <a:pt x="68" y="160"/>
                  </a:moveTo>
                  <a:cubicBezTo>
                    <a:pt x="137" y="41"/>
                    <a:pt x="290" y="0"/>
                    <a:pt x="409" y="68"/>
                  </a:cubicBezTo>
                  <a:cubicBezTo>
                    <a:pt x="528" y="137"/>
                    <a:pt x="568" y="290"/>
                    <a:pt x="500" y="409"/>
                  </a:cubicBezTo>
                  <a:cubicBezTo>
                    <a:pt x="431" y="527"/>
                    <a:pt x="278" y="568"/>
                    <a:pt x="160" y="500"/>
                  </a:cubicBezTo>
                  <a:cubicBezTo>
                    <a:pt x="41" y="431"/>
                    <a:pt x="0" y="278"/>
                    <a:pt x="68" y="160"/>
                  </a:cubicBezTo>
                  <a:close/>
                  <a:moveTo>
                    <a:pt x="444" y="377"/>
                  </a:moveTo>
                  <a:cubicBezTo>
                    <a:pt x="495" y="288"/>
                    <a:pt x="465" y="175"/>
                    <a:pt x="377" y="124"/>
                  </a:cubicBezTo>
                  <a:cubicBezTo>
                    <a:pt x="288" y="73"/>
                    <a:pt x="175" y="103"/>
                    <a:pt x="124" y="192"/>
                  </a:cubicBezTo>
                  <a:cubicBezTo>
                    <a:pt x="73" y="280"/>
                    <a:pt x="103" y="393"/>
                    <a:pt x="192" y="444"/>
                  </a:cubicBezTo>
                  <a:cubicBezTo>
                    <a:pt x="280" y="495"/>
                    <a:pt x="393" y="465"/>
                    <a:pt x="444" y="37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8737600" y="2790825"/>
              <a:ext cx="912812" cy="1679575"/>
            </a:xfrm>
            <a:custGeom>
              <a:avLst/>
              <a:gdLst>
                <a:gd name="T0" fmla="*/ 123 w 240"/>
                <a:gd name="T1" fmla="*/ 440 h 441"/>
                <a:gd name="T2" fmla="*/ 222 w 240"/>
                <a:gd name="T3" fmla="*/ 344 h 441"/>
                <a:gd name="T4" fmla="*/ 63 w 240"/>
                <a:gd name="T5" fmla="*/ 0 h 441"/>
                <a:gd name="T6" fmla="*/ 0 w 240"/>
                <a:gd name="T7" fmla="*/ 38 h 441"/>
                <a:gd name="T8" fmla="*/ 17 w 240"/>
                <a:gd name="T9" fmla="*/ 47 h 441"/>
                <a:gd name="T10" fmla="*/ 123 w 240"/>
                <a:gd name="T11" fmla="*/ 440 h 441"/>
                <a:gd name="T12" fmla="*/ 123 w 240"/>
                <a:gd name="T13" fmla="*/ 441 h 441"/>
                <a:gd name="T14" fmla="*/ 123 w 240"/>
                <a:gd name="T15" fmla="*/ 441 h 441"/>
                <a:gd name="T16" fmla="*/ 123 w 240"/>
                <a:gd name="T17" fmla="*/ 44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41">
                  <a:moveTo>
                    <a:pt x="123" y="440"/>
                  </a:moveTo>
                  <a:cubicBezTo>
                    <a:pt x="148" y="398"/>
                    <a:pt x="182" y="365"/>
                    <a:pt x="222" y="344"/>
                  </a:cubicBezTo>
                  <a:cubicBezTo>
                    <a:pt x="240" y="212"/>
                    <a:pt x="181" y="75"/>
                    <a:pt x="63" y="0"/>
                  </a:cubicBezTo>
                  <a:cubicBezTo>
                    <a:pt x="44" y="15"/>
                    <a:pt x="23" y="28"/>
                    <a:pt x="0" y="38"/>
                  </a:cubicBezTo>
                  <a:cubicBezTo>
                    <a:pt x="6" y="41"/>
                    <a:pt x="12" y="44"/>
                    <a:pt x="17" y="47"/>
                  </a:cubicBezTo>
                  <a:cubicBezTo>
                    <a:pt x="155" y="126"/>
                    <a:pt x="202" y="303"/>
                    <a:pt x="123" y="440"/>
                  </a:cubicBezTo>
                  <a:cubicBezTo>
                    <a:pt x="123" y="441"/>
                    <a:pt x="123" y="441"/>
                    <a:pt x="123" y="441"/>
                  </a:cubicBezTo>
                  <a:cubicBezTo>
                    <a:pt x="123" y="441"/>
                    <a:pt x="123" y="441"/>
                    <a:pt x="123" y="441"/>
                  </a:cubicBezTo>
                  <a:cubicBezTo>
                    <a:pt x="123" y="440"/>
                    <a:pt x="123" y="440"/>
                    <a:pt x="123" y="440"/>
                  </a:cubicBezTo>
                  <a:close/>
                </a:path>
              </a:pathLst>
            </a:custGeom>
            <a:gradFill flip="none" rotWithShape="1">
              <a:gsLst>
                <a:gs pos="22000">
                  <a:schemeClr val="accent4">
                    <a:shade val="30000"/>
                    <a:satMod val="115000"/>
                  </a:schemeClr>
                </a:gs>
                <a:gs pos="51000">
                  <a:schemeClr val="accent4">
                    <a:shade val="100000"/>
                    <a:satMod val="115000"/>
                  </a:schemeClr>
                </a:gs>
              </a:gsLst>
              <a:lin ang="15000000" scaled="0"/>
              <a:tileRect/>
            </a:gra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3" name="Group 2"/>
          <p:cNvGrpSpPr/>
          <p:nvPr/>
        </p:nvGrpSpPr>
        <p:grpSpPr>
          <a:xfrm>
            <a:off x="5539978" y="407788"/>
            <a:ext cx="1709738" cy="2302669"/>
            <a:chOff x="6918325" y="923925"/>
            <a:chExt cx="2279650" cy="3070225"/>
          </a:xfrm>
        </p:grpSpPr>
        <p:sp>
          <p:nvSpPr>
            <p:cNvPr id="8" name="Freeform 8"/>
            <p:cNvSpPr>
              <a:spLocks noEditPoints="1"/>
            </p:cNvSpPr>
            <p:nvPr/>
          </p:nvSpPr>
          <p:spPr bwMode="auto">
            <a:xfrm>
              <a:off x="7302500" y="923925"/>
              <a:ext cx="1895475" cy="1897063"/>
            </a:xfrm>
            <a:custGeom>
              <a:avLst/>
              <a:gdLst>
                <a:gd name="T0" fmla="*/ 249 w 498"/>
                <a:gd name="T1" fmla="*/ 498 h 498"/>
                <a:gd name="T2" fmla="*/ 0 w 498"/>
                <a:gd name="T3" fmla="*/ 249 h 498"/>
                <a:gd name="T4" fmla="*/ 249 w 498"/>
                <a:gd name="T5" fmla="*/ 0 h 498"/>
                <a:gd name="T6" fmla="*/ 498 w 498"/>
                <a:gd name="T7" fmla="*/ 249 h 498"/>
                <a:gd name="T8" fmla="*/ 249 w 498"/>
                <a:gd name="T9" fmla="*/ 498 h 498"/>
                <a:gd name="T10" fmla="*/ 249 w 498"/>
                <a:gd name="T11" fmla="*/ 64 h 498"/>
                <a:gd name="T12" fmla="*/ 64 w 498"/>
                <a:gd name="T13" fmla="*/ 249 h 498"/>
                <a:gd name="T14" fmla="*/ 249 w 498"/>
                <a:gd name="T15" fmla="*/ 434 h 498"/>
                <a:gd name="T16" fmla="*/ 434 w 498"/>
                <a:gd name="T17" fmla="*/ 249 h 498"/>
                <a:gd name="T18" fmla="*/ 249 w 498"/>
                <a:gd name="T19" fmla="*/ 6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98">
                  <a:moveTo>
                    <a:pt x="249" y="498"/>
                  </a:moveTo>
                  <a:cubicBezTo>
                    <a:pt x="112" y="498"/>
                    <a:pt x="0" y="387"/>
                    <a:pt x="0" y="249"/>
                  </a:cubicBezTo>
                  <a:cubicBezTo>
                    <a:pt x="0" y="112"/>
                    <a:pt x="112" y="0"/>
                    <a:pt x="249" y="0"/>
                  </a:cubicBezTo>
                  <a:cubicBezTo>
                    <a:pt x="387" y="0"/>
                    <a:pt x="498" y="112"/>
                    <a:pt x="498" y="249"/>
                  </a:cubicBezTo>
                  <a:cubicBezTo>
                    <a:pt x="498" y="387"/>
                    <a:pt x="387" y="498"/>
                    <a:pt x="249" y="498"/>
                  </a:cubicBezTo>
                  <a:close/>
                  <a:moveTo>
                    <a:pt x="249" y="64"/>
                  </a:moveTo>
                  <a:cubicBezTo>
                    <a:pt x="147" y="64"/>
                    <a:pt x="64" y="147"/>
                    <a:pt x="64" y="249"/>
                  </a:cubicBezTo>
                  <a:cubicBezTo>
                    <a:pt x="64" y="351"/>
                    <a:pt x="147" y="434"/>
                    <a:pt x="249" y="434"/>
                  </a:cubicBezTo>
                  <a:cubicBezTo>
                    <a:pt x="351" y="434"/>
                    <a:pt x="434" y="351"/>
                    <a:pt x="434" y="249"/>
                  </a:cubicBezTo>
                  <a:cubicBezTo>
                    <a:pt x="434" y="147"/>
                    <a:pt x="351" y="64"/>
                    <a:pt x="249" y="6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6918325" y="2679700"/>
              <a:ext cx="1339850" cy="1314450"/>
            </a:xfrm>
            <a:custGeom>
              <a:avLst/>
              <a:gdLst>
                <a:gd name="T0" fmla="*/ 350 w 352"/>
                <a:gd name="T1" fmla="*/ 37 h 345"/>
                <a:gd name="T2" fmla="*/ 218 w 352"/>
                <a:gd name="T3" fmla="*/ 0 h 345"/>
                <a:gd name="T4" fmla="*/ 0 w 352"/>
                <a:gd name="T5" fmla="*/ 310 h 345"/>
                <a:gd name="T6" fmla="*/ 64 w 352"/>
                <a:gd name="T7" fmla="*/ 345 h 345"/>
                <a:gd name="T8" fmla="*/ 63 w 352"/>
                <a:gd name="T9" fmla="*/ 325 h 345"/>
                <a:gd name="T10" fmla="*/ 351 w 352"/>
                <a:gd name="T11" fmla="*/ 37 h 345"/>
                <a:gd name="T12" fmla="*/ 352 w 352"/>
                <a:gd name="T13" fmla="*/ 37 h 345"/>
                <a:gd name="T14" fmla="*/ 352 w 352"/>
                <a:gd name="T15" fmla="*/ 37 h 345"/>
                <a:gd name="T16" fmla="*/ 350 w 352"/>
                <a:gd name="T17"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45">
                  <a:moveTo>
                    <a:pt x="350" y="37"/>
                  </a:moveTo>
                  <a:cubicBezTo>
                    <a:pt x="302" y="37"/>
                    <a:pt x="257" y="24"/>
                    <a:pt x="218" y="0"/>
                  </a:cubicBezTo>
                  <a:cubicBezTo>
                    <a:pt x="95" y="50"/>
                    <a:pt x="6" y="169"/>
                    <a:pt x="0" y="310"/>
                  </a:cubicBezTo>
                  <a:cubicBezTo>
                    <a:pt x="23" y="319"/>
                    <a:pt x="44" y="331"/>
                    <a:pt x="64" y="345"/>
                  </a:cubicBezTo>
                  <a:cubicBezTo>
                    <a:pt x="64" y="338"/>
                    <a:pt x="63" y="332"/>
                    <a:pt x="63" y="325"/>
                  </a:cubicBezTo>
                  <a:cubicBezTo>
                    <a:pt x="63" y="167"/>
                    <a:pt x="193" y="37"/>
                    <a:pt x="351" y="37"/>
                  </a:cubicBezTo>
                  <a:cubicBezTo>
                    <a:pt x="352" y="37"/>
                    <a:pt x="352" y="37"/>
                    <a:pt x="352" y="37"/>
                  </a:cubicBezTo>
                  <a:cubicBezTo>
                    <a:pt x="352" y="37"/>
                    <a:pt x="352" y="37"/>
                    <a:pt x="352" y="37"/>
                  </a:cubicBezTo>
                  <a:cubicBezTo>
                    <a:pt x="351" y="37"/>
                    <a:pt x="351" y="37"/>
                    <a:pt x="350" y="37"/>
                  </a:cubicBezTo>
                  <a:close/>
                </a:path>
              </a:pathLst>
            </a:custGeom>
            <a:gradFill flip="none" rotWithShape="1">
              <a:gsLst>
                <a:gs pos="0">
                  <a:schemeClr val="accent2">
                    <a:shade val="30000"/>
                    <a:satMod val="115000"/>
                  </a:schemeClr>
                </a:gs>
                <a:gs pos="20000">
                  <a:schemeClr val="accent2">
                    <a:shade val="100000"/>
                    <a:satMod val="115000"/>
                  </a:schemeClr>
                </a:gs>
              </a:gsLst>
              <a:lin ang="6600000" scaled="0"/>
              <a:tileRect/>
            </a:gra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 name="Group 1"/>
          <p:cNvGrpSpPr/>
          <p:nvPr/>
        </p:nvGrpSpPr>
        <p:grpSpPr>
          <a:xfrm>
            <a:off x="4407694" y="2612826"/>
            <a:ext cx="2599134" cy="1622822"/>
            <a:chOff x="5408613" y="3863975"/>
            <a:chExt cx="3465512" cy="2163763"/>
          </a:xfrm>
        </p:grpSpPr>
        <p:sp>
          <p:nvSpPr>
            <p:cNvPr id="10" name="Freeform 10"/>
            <p:cNvSpPr>
              <a:spLocks noEditPoints="1"/>
            </p:cNvSpPr>
            <p:nvPr/>
          </p:nvSpPr>
          <p:spPr bwMode="auto">
            <a:xfrm>
              <a:off x="5408613" y="3863975"/>
              <a:ext cx="2160587" cy="2163763"/>
            </a:xfrm>
            <a:custGeom>
              <a:avLst/>
              <a:gdLst>
                <a:gd name="T0" fmla="*/ 500 w 568"/>
                <a:gd name="T1" fmla="*/ 159 h 568"/>
                <a:gd name="T2" fmla="*/ 408 w 568"/>
                <a:gd name="T3" fmla="*/ 500 h 568"/>
                <a:gd name="T4" fmla="*/ 68 w 568"/>
                <a:gd name="T5" fmla="*/ 408 h 568"/>
                <a:gd name="T6" fmla="*/ 159 w 568"/>
                <a:gd name="T7" fmla="*/ 68 h 568"/>
                <a:gd name="T8" fmla="*/ 500 w 568"/>
                <a:gd name="T9" fmla="*/ 159 h 568"/>
                <a:gd name="T10" fmla="*/ 124 w 568"/>
                <a:gd name="T11" fmla="*/ 376 h 568"/>
                <a:gd name="T12" fmla="*/ 376 w 568"/>
                <a:gd name="T13" fmla="*/ 444 h 568"/>
                <a:gd name="T14" fmla="*/ 444 w 568"/>
                <a:gd name="T15" fmla="*/ 191 h 568"/>
                <a:gd name="T16" fmla="*/ 191 w 568"/>
                <a:gd name="T17" fmla="*/ 124 h 568"/>
                <a:gd name="T18" fmla="*/ 124 w 568"/>
                <a:gd name="T19" fmla="*/ 37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568">
                  <a:moveTo>
                    <a:pt x="500" y="159"/>
                  </a:moveTo>
                  <a:cubicBezTo>
                    <a:pt x="568" y="278"/>
                    <a:pt x="527" y="431"/>
                    <a:pt x="408" y="500"/>
                  </a:cubicBezTo>
                  <a:cubicBezTo>
                    <a:pt x="289" y="568"/>
                    <a:pt x="137" y="527"/>
                    <a:pt x="68" y="408"/>
                  </a:cubicBezTo>
                  <a:cubicBezTo>
                    <a:pt x="0" y="290"/>
                    <a:pt x="40" y="137"/>
                    <a:pt x="159" y="68"/>
                  </a:cubicBezTo>
                  <a:cubicBezTo>
                    <a:pt x="278" y="0"/>
                    <a:pt x="431" y="40"/>
                    <a:pt x="500" y="159"/>
                  </a:cubicBezTo>
                  <a:close/>
                  <a:moveTo>
                    <a:pt x="124" y="376"/>
                  </a:moveTo>
                  <a:cubicBezTo>
                    <a:pt x="175" y="465"/>
                    <a:pt x="288" y="495"/>
                    <a:pt x="376" y="444"/>
                  </a:cubicBezTo>
                  <a:cubicBezTo>
                    <a:pt x="465" y="393"/>
                    <a:pt x="495" y="280"/>
                    <a:pt x="444" y="191"/>
                  </a:cubicBezTo>
                  <a:cubicBezTo>
                    <a:pt x="393" y="103"/>
                    <a:pt x="280" y="73"/>
                    <a:pt x="191" y="124"/>
                  </a:cubicBezTo>
                  <a:cubicBezTo>
                    <a:pt x="103" y="175"/>
                    <a:pt x="73" y="288"/>
                    <a:pt x="124" y="37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7307263" y="4465638"/>
              <a:ext cx="1566862" cy="892175"/>
            </a:xfrm>
            <a:custGeom>
              <a:avLst/>
              <a:gdLst>
                <a:gd name="T0" fmla="*/ 1 w 412"/>
                <a:gd name="T1" fmla="*/ 1 h 234"/>
                <a:gd name="T2" fmla="*/ 34 w 412"/>
                <a:gd name="T3" fmla="*/ 135 h 234"/>
                <a:gd name="T4" fmla="*/ 412 w 412"/>
                <a:gd name="T5" fmla="*/ 169 h 234"/>
                <a:gd name="T6" fmla="*/ 410 w 412"/>
                <a:gd name="T7" fmla="*/ 96 h 234"/>
                <a:gd name="T8" fmla="*/ 393 w 412"/>
                <a:gd name="T9" fmla="*/ 106 h 234"/>
                <a:gd name="T10" fmla="*/ 0 w 412"/>
                <a:gd name="T11" fmla="*/ 0 h 234"/>
                <a:gd name="T12" fmla="*/ 0 w 412"/>
                <a:gd name="T13" fmla="*/ 0 h 234"/>
                <a:gd name="T14" fmla="*/ 0 w 412"/>
                <a:gd name="T15" fmla="*/ 0 h 234"/>
                <a:gd name="T16" fmla="*/ 1 w 412"/>
                <a:gd name="T1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234">
                  <a:moveTo>
                    <a:pt x="1" y="1"/>
                  </a:moveTo>
                  <a:cubicBezTo>
                    <a:pt x="25" y="43"/>
                    <a:pt x="35" y="89"/>
                    <a:pt x="34" y="135"/>
                  </a:cubicBezTo>
                  <a:cubicBezTo>
                    <a:pt x="139" y="216"/>
                    <a:pt x="287" y="234"/>
                    <a:pt x="412" y="169"/>
                  </a:cubicBezTo>
                  <a:cubicBezTo>
                    <a:pt x="408" y="145"/>
                    <a:pt x="408" y="120"/>
                    <a:pt x="410" y="96"/>
                  </a:cubicBezTo>
                  <a:cubicBezTo>
                    <a:pt x="404" y="99"/>
                    <a:pt x="399" y="103"/>
                    <a:pt x="393" y="106"/>
                  </a:cubicBezTo>
                  <a:cubicBezTo>
                    <a:pt x="256" y="185"/>
                    <a:pt x="79" y="138"/>
                    <a:pt x="0" y="0"/>
                  </a:cubicBezTo>
                  <a:cubicBezTo>
                    <a:pt x="0" y="0"/>
                    <a:pt x="0" y="0"/>
                    <a:pt x="0" y="0"/>
                  </a:cubicBezTo>
                  <a:cubicBezTo>
                    <a:pt x="0" y="0"/>
                    <a:pt x="0" y="0"/>
                    <a:pt x="0" y="0"/>
                  </a:cubicBezTo>
                  <a:cubicBezTo>
                    <a:pt x="0" y="0"/>
                    <a:pt x="0" y="1"/>
                    <a:pt x="1" y="1"/>
                  </a:cubicBezTo>
                  <a:close/>
                </a:path>
              </a:pathLst>
            </a:custGeom>
            <a:gradFill flip="none" rotWithShape="1">
              <a:gsLst>
                <a:gs pos="0">
                  <a:schemeClr val="accent1">
                    <a:shade val="30000"/>
                    <a:satMod val="115000"/>
                  </a:schemeClr>
                </a:gs>
                <a:gs pos="30000">
                  <a:schemeClr val="accent1">
                    <a:shade val="100000"/>
                    <a:satMod val="11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12" name="Freeform 12"/>
          <p:cNvSpPr>
            <a:spLocks noEditPoints="1"/>
          </p:cNvSpPr>
          <p:nvPr/>
        </p:nvSpPr>
        <p:spPr bwMode="auto">
          <a:xfrm>
            <a:off x="6301978" y="819744"/>
            <a:ext cx="494109" cy="559594"/>
          </a:xfrm>
          <a:custGeom>
            <a:avLst/>
            <a:gdLst>
              <a:gd name="T0" fmla="*/ 55 w 173"/>
              <a:gd name="T1" fmla="*/ 152 h 196"/>
              <a:gd name="T2" fmla="*/ 41 w 173"/>
              <a:gd name="T3" fmla="*/ 117 h 196"/>
              <a:gd name="T4" fmla="*/ 32 w 173"/>
              <a:gd name="T5" fmla="*/ 88 h 196"/>
              <a:gd name="T6" fmla="*/ 86 w 173"/>
              <a:gd name="T7" fmla="*/ 33 h 196"/>
              <a:gd name="T8" fmla="*/ 140 w 173"/>
              <a:gd name="T9" fmla="*/ 88 h 196"/>
              <a:gd name="T10" fmla="*/ 132 w 173"/>
              <a:gd name="T11" fmla="*/ 117 h 196"/>
              <a:gd name="T12" fmla="*/ 118 w 173"/>
              <a:gd name="T13" fmla="*/ 146 h 196"/>
              <a:gd name="T14" fmla="*/ 86 w 173"/>
              <a:gd name="T15" fmla="*/ 54 h 196"/>
              <a:gd name="T16" fmla="*/ 54 w 173"/>
              <a:gd name="T17" fmla="*/ 87 h 196"/>
              <a:gd name="T18" fmla="*/ 86 w 173"/>
              <a:gd name="T19" fmla="*/ 119 h 196"/>
              <a:gd name="T20" fmla="*/ 119 w 173"/>
              <a:gd name="T21" fmla="*/ 87 h 196"/>
              <a:gd name="T22" fmla="*/ 86 w 173"/>
              <a:gd name="T23" fmla="*/ 54 h 196"/>
              <a:gd name="T24" fmla="*/ 74 w 173"/>
              <a:gd name="T25" fmla="*/ 92 h 196"/>
              <a:gd name="T26" fmla="*/ 83 w 173"/>
              <a:gd name="T27" fmla="*/ 103 h 196"/>
              <a:gd name="T28" fmla="*/ 99 w 173"/>
              <a:gd name="T29" fmla="*/ 77 h 196"/>
              <a:gd name="T30" fmla="*/ 86 w 173"/>
              <a:gd name="T31" fmla="*/ 17 h 196"/>
              <a:gd name="T32" fmla="*/ 86 w 173"/>
              <a:gd name="T33" fmla="*/ 0 h 196"/>
              <a:gd name="T34" fmla="*/ 52 w 173"/>
              <a:gd name="T35" fmla="*/ 26 h 196"/>
              <a:gd name="T36" fmla="*/ 43 w 173"/>
              <a:gd name="T37" fmla="*/ 11 h 196"/>
              <a:gd name="T38" fmla="*/ 11 w 173"/>
              <a:gd name="T39" fmla="*/ 43 h 196"/>
              <a:gd name="T40" fmla="*/ 26 w 173"/>
              <a:gd name="T41" fmla="*/ 52 h 196"/>
              <a:gd name="T42" fmla="*/ 0 w 173"/>
              <a:gd name="T43" fmla="*/ 87 h 196"/>
              <a:gd name="T44" fmla="*/ 17 w 173"/>
              <a:gd name="T45" fmla="*/ 87 h 196"/>
              <a:gd name="T46" fmla="*/ 130 w 173"/>
              <a:gd name="T47" fmla="*/ 11 h 196"/>
              <a:gd name="T48" fmla="*/ 121 w 173"/>
              <a:gd name="T49" fmla="*/ 26 h 196"/>
              <a:gd name="T50" fmla="*/ 161 w 173"/>
              <a:gd name="T51" fmla="*/ 43 h 196"/>
              <a:gd name="T52" fmla="*/ 147 w 173"/>
              <a:gd name="T53" fmla="*/ 52 h 196"/>
              <a:gd name="T54" fmla="*/ 156 w 173"/>
              <a:gd name="T55" fmla="*/ 87 h 196"/>
              <a:gd name="T56" fmla="*/ 173 w 173"/>
              <a:gd name="T57" fmla="*/ 87 h 196"/>
              <a:gd name="T58" fmla="*/ 106 w 173"/>
              <a:gd name="T59" fmla="*/ 157 h 196"/>
              <a:gd name="T60" fmla="*/ 63 w 173"/>
              <a:gd name="T61" fmla="*/ 169 h 196"/>
              <a:gd name="T62" fmla="*/ 58 w 173"/>
              <a:gd name="T63" fmla="*/ 176 h 196"/>
              <a:gd name="T64" fmla="*/ 65 w 173"/>
              <a:gd name="T65" fmla="*/ 183 h 196"/>
              <a:gd name="T66" fmla="*/ 69 w 173"/>
              <a:gd name="T67" fmla="*/ 182 h 196"/>
              <a:gd name="T68" fmla="*/ 106 w 173"/>
              <a:gd name="T69" fmla="*/ 172 h 196"/>
              <a:gd name="T70" fmla="*/ 106 w 173"/>
              <a:gd name="T71" fmla="*/ 172 h 196"/>
              <a:gd name="T72" fmla="*/ 107 w 173"/>
              <a:gd name="T73" fmla="*/ 172 h 196"/>
              <a:gd name="T74" fmla="*/ 115 w 173"/>
              <a:gd name="T75" fmla="*/ 179 h 196"/>
              <a:gd name="T76" fmla="*/ 110 w 173"/>
              <a:gd name="T77" fmla="*/ 186 h 196"/>
              <a:gd name="T78" fmla="*/ 74 w 173"/>
              <a:gd name="T79"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6">
                <a:moveTo>
                  <a:pt x="55" y="152"/>
                </a:moveTo>
                <a:cubicBezTo>
                  <a:pt x="56" y="144"/>
                  <a:pt x="53" y="135"/>
                  <a:pt x="41" y="117"/>
                </a:cubicBezTo>
                <a:cubicBezTo>
                  <a:pt x="35" y="108"/>
                  <a:pt x="32" y="98"/>
                  <a:pt x="32" y="88"/>
                </a:cubicBezTo>
                <a:cubicBezTo>
                  <a:pt x="32" y="58"/>
                  <a:pt x="57" y="33"/>
                  <a:pt x="86" y="33"/>
                </a:cubicBezTo>
                <a:cubicBezTo>
                  <a:pt x="116" y="33"/>
                  <a:pt x="140" y="58"/>
                  <a:pt x="140" y="88"/>
                </a:cubicBezTo>
                <a:cubicBezTo>
                  <a:pt x="140" y="98"/>
                  <a:pt x="137" y="108"/>
                  <a:pt x="132" y="117"/>
                </a:cubicBezTo>
                <a:cubicBezTo>
                  <a:pt x="123" y="131"/>
                  <a:pt x="119" y="139"/>
                  <a:pt x="118" y="146"/>
                </a:cubicBezTo>
                <a:moveTo>
                  <a:pt x="86" y="54"/>
                </a:moveTo>
                <a:cubicBezTo>
                  <a:pt x="69" y="54"/>
                  <a:pt x="54" y="69"/>
                  <a:pt x="54" y="87"/>
                </a:cubicBezTo>
                <a:cubicBezTo>
                  <a:pt x="54" y="105"/>
                  <a:pt x="69" y="119"/>
                  <a:pt x="86" y="119"/>
                </a:cubicBezTo>
                <a:cubicBezTo>
                  <a:pt x="104" y="119"/>
                  <a:pt x="119" y="105"/>
                  <a:pt x="119" y="87"/>
                </a:cubicBezTo>
                <a:cubicBezTo>
                  <a:pt x="119" y="69"/>
                  <a:pt x="104" y="54"/>
                  <a:pt x="86" y="54"/>
                </a:cubicBezTo>
                <a:close/>
                <a:moveTo>
                  <a:pt x="74" y="92"/>
                </a:moveTo>
                <a:cubicBezTo>
                  <a:pt x="83" y="103"/>
                  <a:pt x="83" y="103"/>
                  <a:pt x="83" y="103"/>
                </a:cubicBezTo>
                <a:cubicBezTo>
                  <a:pt x="99" y="77"/>
                  <a:pt x="99" y="77"/>
                  <a:pt x="99" y="77"/>
                </a:cubicBezTo>
                <a:moveTo>
                  <a:pt x="86" y="17"/>
                </a:moveTo>
                <a:cubicBezTo>
                  <a:pt x="86" y="0"/>
                  <a:pt x="86" y="0"/>
                  <a:pt x="86" y="0"/>
                </a:cubicBezTo>
                <a:moveTo>
                  <a:pt x="52" y="26"/>
                </a:moveTo>
                <a:cubicBezTo>
                  <a:pt x="43" y="11"/>
                  <a:pt x="43" y="11"/>
                  <a:pt x="43" y="11"/>
                </a:cubicBezTo>
                <a:moveTo>
                  <a:pt x="11" y="43"/>
                </a:moveTo>
                <a:cubicBezTo>
                  <a:pt x="26" y="52"/>
                  <a:pt x="26" y="52"/>
                  <a:pt x="26" y="52"/>
                </a:cubicBezTo>
                <a:moveTo>
                  <a:pt x="0" y="87"/>
                </a:moveTo>
                <a:cubicBezTo>
                  <a:pt x="17" y="87"/>
                  <a:pt x="17" y="87"/>
                  <a:pt x="17" y="87"/>
                </a:cubicBezTo>
                <a:moveTo>
                  <a:pt x="130" y="11"/>
                </a:moveTo>
                <a:cubicBezTo>
                  <a:pt x="121" y="26"/>
                  <a:pt x="121" y="26"/>
                  <a:pt x="121" y="26"/>
                </a:cubicBezTo>
                <a:moveTo>
                  <a:pt x="161" y="43"/>
                </a:moveTo>
                <a:cubicBezTo>
                  <a:pt x="147" y="52"/>
                  <a:pt x="147" y="52"/>
                  <a:pt x="147" y="52"/>
                </a:cubicBezTo>
                <a:moveTo>
                  <a:pt x="156" y="87"/>
                </a:moveTo>
                <a:cubicBezTo>
                  <a:pt x="173" y="87"/>
                  <a:pt x="173" y="87"/>
                  <a:pt x="173" y="87"/>
                </a:cubicBezTo>
                <a:moveTo>
                  <a:pt x="106" y="157"/>
                </a:moveTo>
                <a:cubicBezTo>
                  <a:pt x="106" y="157"/>
                  <a:pt x="63" y="169"/>
                  <a:pt x="63" y="169"/>
                </a:cubicBezTo>
                <a:cubicBezTo>
                  <a:pt x="60" y="170"/>
                  <a:pt x="58" y="173"/>
                  <a:pt x="58" y="176"/>
                </a:cubicBezTo>
                <a:cubicBezTo>
                  <a:pt x="58" y="180"/>
                  <a:pt x="61" y="183"/>
                  <a:pt x="65" y="183"/>
                </a:cubicBezTo>
                <a:cubicBezTo>
                  <a:pt x="66" y="183"/>
                  <a:pt x="69" y="182"/>
                  <a:pt x="69" y="182"/>
                </a:cubicBezTo>
                <a:cubicBezTo>
                  <a:pt x="106" y="172"/>
                  <a:pt x="106" y="172"/>
                  <a:pt x="106" y="172"/>
                </a:cubicBezTo>
                <a:cubicBezTo>
                  <a:pt x="106" y="172"/>
                  <a:pt x="106" y="172"/>
                  <a:pt x="106" y="172"/>
                </a:cubicBezTo>
                <a:cubicBezTo>
                  <a:pt x="106" y="172"/>
                  <a:pt x="107" y="172"/>
                  <a:pt x="107" y="172"/>
                </a:cubicBezTo>
                <a:cubicBezTo>
                  <a:pt x="111" y="172"/>
                  <a:pt x="115" y="175"/>
                  <a:pt x="115" y="179"/>
                </a:cubicBezTo>
                <a:cubicBezTo>
                  <a:pt x="115" y="182"/>
                  <a:pt x="113" y="185"/>
                  <a:pt x="110" y="186"/>
                </a:cubicBezTo>
                <a:cubicBezTo>
                  <a:pt x="74" y="196"/>
                  <a:pt x="74" y="196"/>
                  <a:pt x="74" y="196"/>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noEditPoints="1"/>
          </p:cNvSpPr>
          <p:nvPr/>
        </p:nvSpPr>
        <p:spPr bwMode="auto">
          <a:xfrm>
            <a:off x="7531894" y="3233141"/>
            <a:ext cx="678656" cy="382191"/>
          </a:xfrm>
          <a:custGeom>
            <a:avLst/>
            <a:gdLst>
              <a:gd name="T0" fmla="*/ 56 w 238"/>
              <a:gd name="T1" fmla="*/ 109 h 134"/>
              <a:gd name="T2" fmla="*/ 55 w 238"/>
              <a:gd name="T3" fmla="*/ 99 h 134"/>
              <a:gd name="T4" fmla="*/ 69 w 238"/>
              <a:gd name="T5" fmla="*/ 87 h 134"/>
              <a:gd name="T6" fmla="*/ 77 w 238"/>
              <a:gd name="T7" fmla="*/ 93 h 134"/>
              <a:gd name="T8" fmla="*/ 66 w 238"/>
              <a:gd name="T9" fmla="*/ 109 h 134"/>
              <a:gd name="T10" fmla="*/ 145 w 238"/>
              <a:gd name="T11" fmla="*/ 97 h 134"/>
              <a:gd name="T12" fmla="*/ 173 w 238"/>
              <a:gd name="T13" fmla="*/ 110 h 134"/>
              <a:gd name="T14" fmla="*/ 175 w 238"/>
              <a:gd name="T15" fmla="*/ 97 h 134"/>
              <a:gd name="T16" fmla="*/ 145 w 238"/>
              <a:gd name="T17" fmla="*/ 119 h 134"/>
              <a:gd name="T18" fmla="*/ 159 w 238"/>
              <a:gd name="T19" fmla="*/ 120 h 134"/>
              <a:gd name="T20" fmla="*/ 161 w 238"/>
              <a:gd name="T21" fmla="*/ 110 h 134"/>
              <a:gd name="T22" fmla="*/ 130 w 238"/>
              <a:gd name="T23" fmla="*/ 129 h 134"/>
              <a:gd name="T24" fmla="*/ 143 w 238"/>
              <a:gd name="T25" fmla="*/ 129 h 134"/>
              <a:gd name="T26" fmla="*/ 146 w 238"/>
              <a:gd name="T27" fmla="*/ 119 h 134"/>
              <a:gd name="T28" fmla="*/ 111 w 238"/>
              <a:gd name="T29" fmla="*/ 131 h 134"/>
              <a:gd name="T30" fmla="*/ 127 w 238"/>
              <a:gd name="T31" fmla="*/ 130 h 134"/>
              <a:gd name="T32" fmla="*/ 76 w 238"/>
              <a:gd name="T33" fmla="*/ 120 h 134"/>
              <a:gd name="T34" fmla="*/ 91 w 238"/>
              <a:gd name="T35" fmla="*/ 91 h 134"/>
              <a:gd name="T36" fmla="*/ 81 w 238"/>
              <a:gd name="T37" fmla="*/ 92 h 134"/>
              <a:gd name="T38" fmla="*/ 66 w 238"/>
              <a:gd name="T39" fmla="*/ 120 h 134"/>
              <a:gd name="T40" fmla="*/ 76 w 238"/>
              <a:gd name="T41" fmla="*/ 120 h 134"/>
              <a:gd name="T42" fmla="*/ 104 w 238"/>
              <a:gd name="T43" fmla="*/ 109 h 134"/>
              <a:gd name="T44" fmla="*/ 98 w 238"/>
              <a:gd name="T45" fmla="*/ 97 h 134"/>
              <a:gd name="T46" fmla="*/ 78 w 238"/>
              <a:gd name="T47" fmla="*/ 116 h 134"/>
              <a:gd name="T48" fmla="*/ 85 w 238"/>
              <a:gd name="T49" fmla="*/ 128 h 134"/>
              <a:gd name="T50" fmla="*/ 110 w 238"/>
              <a:gd name="T51" fmla="*/ 124 h 134"/>
              <a:gd name="T52" fmla="*/ 111 w 238"/>
              <a:gd name="T53" fmla="*/ 112 h 134"/>
              <a:gd name="T54" fmla="*/ 101 w 238"/>
              <a:gd name="T55" fmla="*/ 112 h 134"/>
              <a:gd name="T56" fmla="*/ 93 w 238"/>
              <a:gd name="T57" fmla="*/ 132 h 134"/>
              <a:gd name="T58" fmla="*/ 103 w 238"/>
              <a:gd name="T59" fmla="*/ 132 h 134"/>
              <a:gd name="T60" fmla="*/ 204 w 238"/>
              <a:gd name="T61" fmla="*/ 0 h 134"/>
              <a:gd name="T62" fmla="*/ 198 w 238"/>
              <a:gd name="T63" fmla="*/ 80 h 134"/>
              <a:gd name="T64" fmla="*/ 238 w 238"/>
              <a:gd name="T65" fmla="*/ 64 h 134"/>
              <a:gd name="T66" fmla="*/ 129 w 238"/>
              <a:gd name="T67" fmla="*/ 34 h 134"/>
              <a:gd name="T68" fmla="*/ 117 w 238"/>
              <a:gd name="T69" fmla="*/ 35 h 134"/>
              <a:gd name="T70" fmla="*/ 82 w 238"/>
              <a:gd name="T71" fmla="*/ 52 h 134"/>
              <a:gd name="T72" fmla="*/ 113 w 238"/>
              <a:gd name="T73" fmla="*/ 60 h 134"/>
              <a:gd name="T74" fmla="*/ 175 w 238"/>
              <a:gd name="T75" fmla="*/ 97 h 134"/>
              <a:gd name="T76" fmla="*/ 185 w 238"/>
              <a:gd name="T77" fmla="*/ 84 h 134"/>
              <a:gd name="T78" fmla="*/ 175 w 238"/>
              <a:gd name="T79" fmla="*/ 97 h 134"/>
              <a:gd name="T80" fmla="*/ 60 w 238"/>
              <a:gd name="T81" fmla="*/ 95 h 134"/>
              <a:gd name="T82" fmla="*/ 34 w 238"/>
              <a:gd name="T83" fmla="*/ 89 h 134"/>
              <a:gd name="T84" fmla="*/ 49 w 238"/>
              <a:gd name="T85" fmla="*/ 0 h 134"/>
              <a:gd name="T86" fmla="*/ 57 w 238"/>
              <a:gd name="T87" fmla="*/ 97 h 134"/>
              <a:gd name="T88" fmla="*/ 79 w 238"/>
              <a:gd name="T89"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134">
                <a:moveTo>
                  <a:pt x="62" y="111"/>
                </a:moveTo>
                <a:cubicBezTo>
                  <a:pt x="60" y="111"/>
                  <a:pt x="58" y="111"/>
                  <a:pt x="56" y="109"/>
                </a:cubicBezTo>
                <a:cubicBezTo>
                  <a:pt x="55" y="108"/>
                  <a:pt x="54" y="106"/>
                  <a:pt x="54" y="104"/>
                </a:cubicBezTo>
                <a:cubicBezTo>
                  <a:pt x="54" y="102"/>
                  <a:pt x="54" y="101"/>
                  <a:pt x="55" y="99"/>
                </a:cubicBezTo>
                <a:cubicBezTo>
                  <a:pt x="65" y="89"/>
                  <a:pt x="65" y="89"/>
                  <a:pt x="65" y="89"/>
                </a:cubicBezTo>
                <a:cubicBezTo>
                  <a:pt x="66" y="88"/>
                  <a:pt x="67" y="87"/>
                  <a:pt x="69" y="87"/>
                </a:cubicBezTo>
                <a:cubicBezTo>
                  <a:pt x="71" y="86"/>
                  <a:pt x="73" y="87"/>
                  <a:pt x="75" y="88"/>
                </a:cubicBezTo>
                <a:cubicBezTo>
                  <a:pt x="76" y="90"/>
                  <a:pt x="77" y="91"/>
                  <a:pt x="77" y="93"/>
                </a:cubicBezTo>
                <a:cubicBezTo>
                  <a:pt x="77" y="95"/>
                  <a:pt x="77" y="97"/>
                  <a:pt x="75" y="98"/>
                </a:cubicBezTo>
                <a:cubicBezTo>
                  <a:pt x="66" y="109"/>
                  <a:pt x="66" y="109"/>
                  <a:pt x="66" y="109"/>
                </a:cubicBezTo>
                <a:cubicBezTo>
                  <a:pt x="65" y="110"/>
                  <a:pt x="63" y="111"/>
                  <a:pt x="62" y="111"/>
                </a:cubicBezTo>
                <a:close/>
                <a:moveTo>
                  <a:pt x="145" y="97"/>
                </a:moveTo>
                <a:cubicBezTo>
                  <a:pt x="145" y="97"/>
                  <a:pt x="162" y="111"/>
                  <a:pt x="167" y="112"/>
                </a:cubicBezTo>
                <a:cubicBezTo>
                  <a:pt x="170" y="113"/>
                  <a:pt x="172" y="111"/>
                  <a:pt x="173" y="110"/>
                </a:cubicBezTo>
                <a:cubicBezTo>
                  <a:pt x="176" y="108"/>
                  <a:pt x="177" y="105"/>
                  <a:pt x="177" y="102"/>
                </a:cubicBezTo>
                <a:cubicBezTo>
                  <a:pt x="177" y="100"/>
                  <a:pt x="176" y="99"/>
                  <a:pt x="175" y="97"/>
                </a:cubicBezTo>
                <a:moveTo>
                  <a:pt x="131" y="106"/>
                </a:moveTo>
                <a:cubicBezTo>
                  <a:pt x="145" y="119"/>
                  <a:pt x="145" y="119"/>
                  <a:pt x="145" y="119"/>
                </a:cubicBezTo>
                <a:cubicBezTo>
                  <a:pt x="147" y="121"/>
                  <a:pt x="149" y="122"/>
                  <a:pt x="152" y="122"/>
                </a:cubicBezTo>
                <a:cubicBezTo>
                  <a:pt x="154" y="122"/>
                  <a:pt x="157" y="122"/>
                  <a:pt x="159" y="120"/>
                </a:cubicBezTo>
                <a:cubicBezTo>
                  <a:pt x="161" y="118"/>
                  <a:pt x="162" y="115"/>
                  <a:pt x="162" y="112"/>
                </a:cubicBezTo>
                <a:cubicBezTo>
                  <a:pt x="162" y="112"/>
                  <a:pt x="162" y="110"/>
                  <a:pt x="161" y="110"/>
                </a:cubicBezTo>
                <a:moveTo>
                  <a:pt x="122" y="122"/>
                </a:moveTo>
                <a:cubicBezTo>
                  <a:pt x="130" y="129"/>
                  <a:pt x="130" y="129"/>
                  <a:pt x="130" y="129"/>
                </a:cubicBezTo>
                <a:cubicBezTo>
                  <a:pt x="131" y="130"/>
                  <a:pt x="134" y="132"/>
                  <a:pt x="136" y="132"/>
                </a:cubicBezTo>
                <a:cubicBezTo>
                  <a:pt x="139" y="132"/>
                  <a:pt x="141" y="131"/>
                  <a:pt x="143" y="129"/>
                </a:cubicBezTo>
                <a:cubicBezTo>
                  <a:pt x="145" y="127"/>
                  <a:pt x="146" y="125"/>
                  <a:pt x="146" y="122"/>
                </a:cubicBezTo>
                <a:cubicBezTo>
                  <a:pt x="146" y="121"/>
                  <a:pt x="146" y="120"/>
                  <a:pt x="146" y="119"/>
                </a:cubicBezTo>
                <a:moveTo>
                  <a:pt x="106" y="128"/>
                </a:moveTo>
                <a:cubicBezTo>
                  <a:pt x="111" y="131"/>
                  <a:pt x="111" y="131"/>
                  <a:pt x="111" y="131"/>
                </a:cubicBezTo>
                <a:cubicBezTo>
                  <a:pt x="112" y="132"/>
                  <a:pt x="116" y="133"/>
                  <a:pt x="120" y="132"/>
                </a:cubicBezTo>
                <a:cubicBezTo>
                  <a:pt x="122" y="132"/>
                  <a:pt x="125" y="132"/>
                  <a:pt x="127" y="130"/>
                </a:cubicBezTo>
                <a:cubicBezTo>
                  <a:pt x="127" y="129"/>
                  <a:pt x="128" y="128"/>
                  <a:pt x="128" y="127"/>
                </a:cubicBezTo>
                <a:moveTo>
                  <a:pt x="76" y="120"/>
                </a:moveTo>
                <a:cubicBezTo>
                  <a:pt x="92" y="101"/>
                  <a:pt x="92" y="101"/>
                  <a:pt x="92" y="101"/>
                </a:cubicBezTo>
                <a:cubicBezTo>
                  <a:pt x="95" y="98"/>
                  <a:pt x="94" y="94"/>
                  <a:pt x="91" y="91"/>
                </a:cubicBezTo>
                <a:cubicBezTo>
                  <a:pt x="90" y="90"/>
                  <a:pt x="88" y="89"/>
                  <a:pt x="86" y="89"/>
                </a:cubicBezTo>
                <a:cubicBezTo>
                  <a:pt x="84" y="90"/>
                  <a:pt x="82" y="91"/>
                  <a:pt x="81" y="92"/>
                </a:cubicBezTo>
                <a:cubicBezTo>
                  <a:pt x="65" y="110"/>
                  <a:pt x="65" y="110"/>
                  <a:pt x="65" y="110"/>
                </a:cubicBezTo>
                <a:cubicBezTo>
                  <a:pt x="62" y="113"/>
                  <a:pt x="63" y="117"/>
                  <a:pt x="66" y="120"/>
                </a:cubicBezTo>
                <a:cubicBezTo>
                  <a:pt x="67" y="121"/>
                  <a:pt x="69" y="122"/>
                  <a:pt x="71" y="122"/>
                </a:cubicBezTo>
                <a:cubicBezTo>
                  <a:pt x="73" y="122"/>
                  <a:pt x="74" y="121"/>
                  <a:pt x="76" y="120"/>
                </a:cubicBezTo>
                <a:close/>
                <a:moveTo>
                  <a:pt x="89" y="126"/>
                </a:moveTo>
                <a:cubicBezTo>
                  <a:pt x="104" y="109"/>
                  <a:pt x="104" y="109"/>
                  <a:pt x="104" y="109"/>
                </a:cubicBezTo>
                <a:cubicBezTo>
                  <a:pt x="107" y="106"/>
                  <a:pt x="106" y="102"/>
                  <a:pt x="104" y="99"/>
                </a:cubicBezTo>
                <a:cubicBezTo>
                  <a:pt x="102" y="98"/>
                  <a:pt x="100" y="97"/>
                  <a:pt x="98" y="97"/>
                </a:cubicBezTo>
                <a:cubicBezTo>
                  <a:pt x="96" y="98"/>
                  <a:pt x="95" y="98"/>
                  <a:pt x="94" y="100"/>
                </a:cubicBezTo>
                <a:cubicBezTo>
                  <a:pt x="78" y="116"/>
                  <a:pt x="78" y="116"/>
                  <a:pt x="78" y="116"/>
                </a:cubicBezTo>
                <a:cubicBezTo>
                  <a:pt x="76" y="119"/>
                  <a:pt x="76" y="124"/>
                  <a:pt x="79" y="126"/>
                </a:cubicBezTo>
                <a:cubicBezTo>
                  <a:pt x="81" y="128"/>
                  <a:pt x="83" y="129"/>
                  <a:pt x="85" y="128"/>
                </a:cubicBezTo>
                <a:cubicBezTo>
                  <a:pt x="86" y="128"/>
                  <a:pt x="88" y="127"/>
                  <a:pt x="89" y="126"/>
                </a:cubicBezTo>
                <a:close/>
                <a:moveTo>
                  <a:pt x="110" y="124"/>
                </a:moveTo>
                <a:cubicBezTo>
                  <a:pt x="112" y="122"/>
                  <a:pt x="112" y="122"/>
                  <a:pt x="112" y="122"/>
                </a:cubicBezTo>
                <a:cubicBezTo>
                  <a:pt x="114" y="119"/>
                  <a:pt x="114" y="114"/>
                  <a:pt x="111" y="112"/>
                </a:cubicBezTo>
                <a:cubicBezTo>
                  <a:pt x="110" y="110"/>
                  <a:pt x="108" y="110"/>
                  <a:pt x="105" y="110"/>
                </a:cubicBezTo>
                <a:cubicBezTo>
                  <a:pt x="104" y="110"/>
                  <a:pt x="102" y="111"/>
                  <a:pt x="101" y="112"/>
                </a:cubicBezTo>
                <a:cubicBezTo>
                  <a:pt x="93" y="122"/>
                  <a:pt x="93" y="122"/>
                  <a:pt x="93" y="122"/>
                </a:cubicBezTo>
                <a:cubicBezTo>
                  <a:pt x="90" y="125"/>
                  <a:pt x="90" y="129"/>
                  <a:pt x="93" y="132"/>
                </a:cubicBezTo>
                <a:cubicBezTo>
                  <a:pt x="95" y="134"/>
                  <a:pt x="97" y="134"/>
                  <a:pt x="99" y="134"/>
                </a:cubicBezTo>
                <a:cubicBezTo>
                  <a:pt x="101" y="134"/>
                  <a:pt x="102" y="133"/>
                  <a:pt x="103" y="132"/>
                </a:cubicBezTo>
                <a:lnTo>
                  <a:pt x="110" y="124"/>
                </a:lnTo>
                <a:close/>
                <a:moveTo>
                  <a:pt x="204" y="0"/>
                </a:moveTo>
                <a:cubicBezTo>
                  <a:pt x="189" y="8"/>
                  <a:pt x="167" y="20"/>
                  <a:pt x="164" y="22"/>
                </a:cubicBezTo>
                <a:cubicBezTo>
                  <a:pt x="167" y="27"/>
                  <a:pt x="181" y="50"/>
                  <a:pt x="198" y="80"/>
                </a:cubicBezTo>
                <a:cubicBezTo>
                  <a:pt x="200" y="84"/>
                  <a:pt x="200" y="84"/>
                  <a:pt x="200" y="84"/>
                </a:cubicBezTo>
                <a:cubicBezTo>
                  <a:pt x="238" y="64"/>
                  <a:pt x="238" y="64"/>
                  <a:pt x="238" y="64"/>
                </a:cubicBezTo>
                <a:moveTo>
                  <a:pt x="169" y="31"/>
                </a:moveTo>
                <a:cubicBezTo>
                  <a:pt x="150" y="23"/>
                  <a:pt x="140" y="34"/>
                  <a:pt x="129" y="34"/>
                </a:cubicBezTo>
                <a:cubicBezTo>
                  <a:pt x="124" y="34"/>
                  <a:pt x="120" y="35"/>
                  <a:pt x="118" y="35"/>
                </a:cubicBezTo>
                <a:cubicBezTo>
                  <a:pt x="118" y="35"/>
                  <a:pt x="117" y="35"/>
                  <a:pt x="117" y="35"/>
                </a:cubicBezTo>
                <a:cubicBezTo>
                  <a:pt x="116" y="35"/>
                  <a:pt x="115" y="35"/>
                  <a:pt x="114" y="36"/>
                </a:cubicBezTo>
                <a:cubicBezTo>
                  <a:pt x="82" y="52"/>
                  <a:pt x="82" y="52"/>
                  <a:pt x="82" y="52"/>
                </a:cubicBezTo>
                <a:cubicBezTo>
                  <a:pt x="67" y="60"/>
                  <a:pt x="82" y="71"/>
                  <a:pt x="87" y="70"/>
                </a:cubicBezTo>
                <a:cubicBezTo>
                  <a:pt x="92" y="69"/>
                  <a:pt x="104" y="64"/>
                  <a:pt x="113" y="60"/>
                </a:cubicBezTo>
                <a:cubicBezTo>
                  <a:pt x="118" y="58"/>
                  <a:pt x="124" y="59"/>
                  <a:pt x="129" y="62"/>
                </a:cubicBezTo>
                <a:cubicBezTo>
                  <a:pt x="143" y="72"/>
                  <a:pt x="173" y="95"/>
                  <a:pt x="175" y="97"/>
                </a:cubicBezTo>
                <a:moveTo>
                  <a:pt x="196" y="77"/>
                </a:moveTo>
                <a:cubicBezTo>
                  <a:pt x="193" y="78"/>
                  <a:pt x="187" y="82"/>
                  <a:pt x="185" y="84"/>
                </a:cubicBezTo>
                <a:cubicBezTo>
                  <a:pt x="184" y="85"/>
                  <a:pt x="183" y="86"/>
                  <a:pt x="182" y="88"/>
                </a:cubicBezTo>
                <a:cubicBezTo>
                  <a:pt x="180" y="92"/>
                  <a:pt x="177" y="96"/>
                  <a:pt x="175" y="97"/>
                </a:cubicBezTo>
                <a:moveTo>
                  <a:pt x="60" y="95"/>
                </a:moveTo>
                <a:cubicBezTo>
                  <a:pt x="60" y="95"/>
                  <a:pt x="60" y="95"/>
                  <a:pt x="60" y="95"/>
                </a:cubicBezTo>
                <a:moveTo>
                  <a:pt x="0" y="60"/>
                </a:moveTo>
                <a:cubicBezTo>
                  <a:pt x="34" y="89"/>
                  <a:pt x="34" y="89"/>
                  <a:pt x="34" y="89"/>
                </a:cubicBezTo>
                <a:cubicBezTo>
                  <a:pt x="83" y="28"/>
                  <a:pt x="83" y="28"/>
                  <a:pt x="83" y="28"/>
                </a:cubicBezTo>
                <a:cubicBezTo>
                  <a:pt x="49" y="0"/>
                  <a:pt x="49" y="0"/>
                  <a:pt x="49" y="0"/>
                </a:cubicBezTo>
                <a:moveTo>
                  <a:pt x="38" y="84"/>
                </a:moveTo>
                <a:cubicBezTo>
                  <a:pt x="47" y="92"/>
                  <a:pt x="57" y="97"/>
                  <a:pt x="57" y="97"/>
                </a:cubicBezTo>
                <a:moveTo>
                  <a:pt x="102" y="42"/>
                </a:moveTo>
                <a:cubicBezTo>
                  <a:pt x="98" y="39"/>
                  <a:pt x="88" y="35"/>
                  <a:pt x="79" y="3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noEditPoints="1"/>
          </p:cNvSpPr>
          <p:nvPr/>
        </p:nvSpPr>
        <p:spPr bwMode="auto">
          <a:xfrm>
            <a:off x="4949428" y="3181944"/>
            <a:ext cx="510778" cy="408385"/>
          </a:xfrm>
          <a:custGeom>
            <a:avLst/>
            <a:gdLst>
              <a:gd name="T0" fmla="*/ 179 w 179"/>
              <a:gd name="T1" fmla="*/ 143 h 143"/>
              <a:gd name="T2" fmla="*/ 0 w 179"/>
              <a:gd name="T3" fmla="*/ 143 h 143"/>
              <a:gd name="T4" fmla="*/ 44 w 179"/>
              <a:gd name="T5" fmla="*/ 105 h 143"/>
              <a:gd name="T6" fmla="*/ 19 w 179"/>
              <a:gd name="T7" fmla="*/ 105 h 143"/>
              <a:gd name="T8" fmla="*/ 19 w 179"/>
              <a:gd name="T9" fmla="*/ 143 h 143"/>
              <a:gd name="T10" fmla="*/ 44 w 179"/>
              <a:gd name="T11" fmla="*/ 143 h 143"/>
              <a:gd name="T12" fmla="*/ 44 w 179"/>
              <a:gd name="T13" fmla="*/ 105 h 143"/>
              <a:gd name="T14" fmla="*/ 82 w 179"/>
              <a:gd name="T15" fmla="*/ 66 h 143"/>
              <a:gd name="T16" fmla="*/ 58 w 179"/>
              <a:gd name="T17" fmla="*/ 66 h 143"/>
              <a:gd name="T18" fmla="*/ 58 w 179"/>
              <a:gd name="T19" fmla="*/ 143 h 143"/>
              <a:gd name="T20" fmla="*/ 82 w 179"/>
              <a:gd name="T21" fmla="*/ 143 h 143"/>
              <a:gd name="T22" fmla="*/ 82 w 179"/>
              <a:gd name="T23" fmla="*/ 66 h 143"/>
              <a:gd name="T24" fmla="*/ 121 w 179"/>
              <a:gd name="T25" fmla="*/ 83 h 143"/>
              <a:gd name="T26" fmla="*/ 96 w 179"/>
              <a:gd name="T27" fmla="*/ 83 h 143"/>
              <a:gd name="T28" fmla="*/ 96 w 179"/>
              <a:gd name="T29" fmla="*/ 143 h 143"/>
              <a:gd name="T30" fmla="*/ 121 w 179"/>
              <a:gd name="T31" fmla="*/ 143 h 143"/>
              <a:gd name="T32" fmla="*/ 121 w 179"/>
              <a:gd name="T33" fmla="*/ 83 h 143"/>
              <a:gd name="T34" fmla="*/ 160 w 179"/>
              <a:gd name="T35" fmla="*/ 44 h 143"/>
              <a:gd name="T36" fmla="*/ 135 w 179"/>
              <a:gd name="T37" fmla="*/ 44 h 143"/>
              <a:gd name="T38" fmla="*/ 135 w 179"/>
              <a:gd name="T39" fmla="*/ 143 h 143"/>
              <a:gd name="T40" fmla="*/ 160 w 179"/>
              <a:gd name="T41" fmla="*/ 143 h 143"/>
              <a:gd name="T42" fmla="*/ 160 w 179"/>
              <a:gd name="T43" fmla="*/ 44 h 143"/>
              <a:gd name="T44" fmla="*/ 31 w 179"/>
              <a:gd name="T45" fmla="*/ 62 h 143"/>
              <a:gd name="T46" fmla="*/ 24 w 179"/>
              <a:gd name="T47" fmla="*/ 69 h 143"/>
              <a:gd name="T48" fmla="*/ 31 w 179"/>
              <a:gd name="T49" fmla="*/ 76 h 143"/>
              <a:gd name="T50" fmla="*/ 38 w 179"/>
              <a:gd name="T51" fmla="*/ 69 h 143"/>
              <a:gd name="T52" fmla="*/ 31 w 179"/>
              <a:gd name="T53" fmla="*/ 62 h 143"/>
              <a:gd name="T54" fmla="*/ 70 w 179"/>
              <a:gd name="T55" fmla="*/ 25 h 143"/>
              <a:gd name="T56" fmla="*/ 63 w 179"/>
              <a:gd name="T57" fmla="*/ 32 h 143"/>
              <a:gd name="T58" fmla="*/ 70 w 179"/>
              <a:gd name="T59" fmla="*/ 39 h 143"/>
              <a:gd name="T60" fmla="*/ 77 w 179"/>
              <a:gd name="T61" fmla="*/ 32 h 143"/>
              <a:gd name="T62" fmla="*/ 70 w 179"/>
              <a:gd name="T63" fmla="*/ 25 h 143"/>
              <a:gd name="T64" fmla="*/ 109 w 179"/>
              <a:gd name="T65" fmla="*/ 44 h 143"/>
              <a:gd name="T66" fmla="*/ 102 w 179"/>
              <a:gd name="T67" fmla="*/ 51 h 143"/>
              <a:gd name="T68" fmla="*/ 109 w 179"/>
              <a:gd name="T69" fmla="*/ 58 h 143"/>
              <a:gd name="T70" fmla="*/ 116 w 179"/>
              <a:gd name="T71" fmla="*/ 51 h 143"/>
              <a:gd name="T72" fmla="*/ 109 w 179"/>
              <a:gd name="T73" fmla="*/ 44 h 143"/>
              <a:gd name="T74" fmla="*/ 147 w 179"/>
              <a:gd name="T75" fmla="*/ 0 h 143"/>
              <a:gd name="T76" fmla="*/ 140 w 179"/>
              <a:gd name="T77" fmla="*/ 7 h 143"/>
              <a:gd name="T78" fmla="*/ 147 w 179"/>
              <a:gd name="T79" fmla="*/ 14 h 143"/>
              <a:gd name="T80" fmla="*/ 154 w 179"/>
              <a:gd name="T81" fmla="*/ 7 h 143"/>
              <a:gd name="T82" fmla="*/ 147 w 179"/>
              <a:gd name="T83" fmla="*/ 0 h 143"/>
              <a:gd name="T84" fmla="*/ 113 w 179"/>
              <a:gd name="T85" fmla="*/ 45 h 143"/>
              <a:gd name="T86" fmla="*/ 143 w 179"/>
              <a:gd name="T87" fmla="*/ 12 h 143"/>
              <a:gd name="T88" fmla="*/ 76 w 179"/>
              <a:gd name="T89" fmla="*/ 35 h 143"/>
              <a:gd name="T90" fmla="*/ 102 w 179"/>
              <a:gd name="T91" fmla="*/ 48 h 143"/>
              <a:gd name="T92" fmla="*/ 65 w 179"/>
              <a:gd name="T93" fmla="*/ 37 h 143"/>
              <a:gd name="T94" fmla="*/ 37 w 179"/>
              <a:gd name="T95" fmla="*/ 6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143">
                <a:moveTo>
                  <a:pt x="179" y="143"/>
                </a:moveTo>
                <a:cubicBezTo>
                  <a:pt x="0" y="143"/>
                  <a:pt x="0" y="143"/>
                  <a:pt x="0" y="143"/>
                </a:cubicBezTo>
                <a:moveTo>
                  <a:pt x="44" y="105"/>
                </a:moveTo>
                <a:cubicBezTo>
                  <a:pt x="19" y="105"/>
                  <a:pt x="19" y="105"/>
                  <a:pt x="19" y="105"/>
                </a:cubicBezTo>
                <a:cubicBezTo>
                  <a:pt x="19" y="143"/>
                  <a:pt x="19" y="143"/>
                  <a:pt x="19" y="143"/>
                </a:cubicBezTo>
                <a:cubicBezTo>
                  <a:pt x="44" y="143"/>
                  <a:pt x="44" y="143"/>
                  <a:pt x="44" y="143"/>
                </a:cubicBezTo>
                <a:lnTo>
                  <a:pt x="44" y="105"/>
                </a:lnTo>
                <a:close/>
                <a:moveTo>
                  <a:pt x="82" y="66"/>
                </a:moveTo>
                <a:cubicBezTo>
                  <a:pt x="58" y="66"/>
                  <a:pt x="58" y="66"/>
                  <a:pt x="58" y="66"/>
                </a:cubicBezTo>
                <a:cubicBezTo>
                  <a:pt x="58" y="143"/>
                  <a:pt x="58" y="143"/>
                  <a:pt x="58" y="143"/>
                </a:cubicBezTo>
                <a:cubicBezTo>
                  <a:pt x="82" y="143"/>
                  <a:pt x="82" y="143"/>
                  <a:pt x="82" y="143"/>
                </a:cubicBezTo>
                <a:lnTo>
                  <a:pt x="82" y="66"/>
                </a:lnTo>
                <a:close/>
                <a:moveTo>
                  <a:pt x="121" y="83"/>
                </a:moveTo>
                <a:cubicBezTo>
                  <a:pt x="96" y="83"/>
                  <a:pt x="96" y="83"/>
                  <a:pt x="96" y="83"/>
                </a:cubicBezTo>
                <a:cubicBezTo>
                  <a:pt x="96" y="143"/>
                  <a:pt x="96" y="143"/>
                  <a:pt x="96" y="143"/>
                </a:cubicBezTo>
                <a:cubicBezTo>
                  <a:pt x="121" y="143"/>
                  <a:pt x="121" y="143"/>
                  <a:pt x="121" y="143"/>
                </a:cubicBezTo>
                <a:lnTo>
                  <a:pt x="121" y="83"/>
                </a:lnTo>
                <a:close/>
                <a:moveTo>
                  <a:pt x="160" y="44"/>
                </a:moveTo>
                <a:cubicBezTo>
                  <a:pt x="135" y="44"/>
                  <a:pt x="135" y="44"/>
                  <a:pt x="135" y="44"/>
                </a:cubicBezTo>
                <a:cubicBezTo>
                  <a:pt x="135" y="143"/>
                  <a:pt x="135" y="143"/>
                  <a:pt x="135" y="143"/>
                </a:cubicBezTo>
                <a:cubicBezTo>
                  <a:pt x="160" y="143"/>
                  <a:pt x="160" y="143"/>
                  <a:pt x="160" y="143"/>
                </a:cubicBezTo>
                <a:lnTo>
                  <a:pt x="160" y="44"/>
                </a:lnTo>
                <a:close/>
                <a:moveTo>
                  <a:pt x="31" y="62"/>
                </a:moveTo>
                <a:cubicBezTo>
                  <a:pt x="27" y="62"/>
                  <a:pt x="24" y="65"/>
                  <a:pt x="24" y="69"/>
                </a:cubicBezTo>
                <a:cubicBezTo>
                  <a:pt x="24" y="73"/>
                  <a:pt x="27" y="76"/>
                  <a:pt x="31" y="76"/>
                </a:cubicBezTo>
                <a:cubicBezTo>
                  <a:pt x="35" y="76"/>
                  <a:pt x="38" y="73"/>
                  <a:pt x="38" y="69"/>
                </a:cubicBezTo>
                <a:cubicBezTo>
                  <a:pt x="38" y="65"/>
                  <a:pt x="35" y="62"/>
                  <a:pt x="31" y="62"/>
                </a:cubicBezTo>
                <a:close/>
                <a:moveTo>
                  <a:pt x="70" y="25"/>
                </a:moveTo>
                <a:cubicBezTo>
                  <a:pt x="66" y="25"/>
                  <a:pt x="63" y="28"/>
                  <a:pt x="63" y="32"/>
                </a:cubicBezTo>
                <a:cubicBezTo>
                  <a:pt x="63" y="36"/>
                  <a:pt x="66" y="39"/>
                  <a:pt x="70" y="39"/>
                </a:cubicBezTo>
                <a:cubicBezTo>
                  <a:pt x="74" y="39"/>
                  <a:pt x="77" y="36"/>
                  <a:pt x="77" y="32"/>
                </a:cubicBezTo>
                <a:cubicBezTo>
                  <a:pt x="77" y="28"/>
                  <a:pt x="74" y="25"/>
                  <a:pt x="70" y="25"/>
                </a:cubicBezTo>
                <a:close/>
                <a:moveTo>
                  <a:pt x="109" y="44"/>
                </a:moveTo>
                <a:cubicBezTo>
                  <a:pt x="105" y="44"/>
                  <a:pt x="102" y="47"/>
                  <a:pt x="102" y="51"/>
                </a:cubicBezTo>
                <a:cubicBezTo>
                  <a:pt x="102" y="55"/>
                  <a:pt x="105" y="58"/>
                  <a:pt x="109" y="58"/>
                </a:cubicBezTo>
                <a:cubicBezTo>
                  <a:pt x="113" y="58"/>
                  <a:pt x="116" y="55"/>
                  <a:pt x="116" y="51"/>
                </a:cubicBezTo>
                <a:cubicBezTo>
                  <a:pt x="116" y="47"/>
                  <a:pt x="113" y="44"/>
                  <a:pt x="109" y="44"/>
                </a:cubicBezTo>
                <a:close/>
                <a:moveTo>
                  <a:pt x="147" y="0"/>
                </a:moveTo>
                <a:cubicBezTo>
                  <a:pt x="144" y="0"/>
                  <a:pt x="140" y="3"/>
                  <a:pt x="140" y="7"/>
                </a:cubicBezTo>
                <a:cubicBezTo>
                  <a:pt x="140" y="10"/>
                  <a:pt x="144" y="14"/>
                  <a:pt x="147" y="14"/>
                </a:cubicBezTo>
                <a:cubicBezTo>
                  <a:pt x="151" y="14"/>
                  <a:pt x="154" y="10"/>
                  <a:pt x="154" y="7"/>
                </a:cubicBezTo>
                <a:cubicBezTo>
                  <a:pt x="154" y="3"/>
                  <a:pt x="151" y="0"/>
                  <a:pt x="147" y="0"/>
                </a:cubicBezTo>
                <a:close/>
                <a:moveTo>
                  <a:pt x="113" y="45"/>
                </a:moveTo>
                <a:cubicBezTo>
                  <a:pt x="143" y="12"/>
                  <a:pt x="143" y="12"/>
                  <a:pt x="143" y="12"/>
                </a:cubicBezTo>
                <a:moveTo>
                  <a:pt x="76" y="35"/>
                </a:moveTo>
                <a:cubicBezTo>
                  <a:pt x="102" y="48"/>
                  <a:pt x="102" y="48"/>
                  <a:pt x="102" y="48"/>
                </a:cubicBezTo>
                <a:moveTo>
                  <a:pt x="65" y="37"/>
                </a:moveTo>
                <a:cubicBezTo>
                  <a:pt x="37" y="64"/>
                  <a:pt x="37" y="64"/>
                  <a:pt x="37" y="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Text Placeholder 16"/>
          <p:cNvSpPr>
            <a:spLocks noGrp="1"/>
          </p:cNvSpPr>
          <p:nvPr>
            <p:ph type="body" sz="quarter" idx="11"/>
          </p:nvPr>
        </p:nvSpPr>
        <p:spPr>
          <a:xfrm>
            <a:off x="114300" y="726280"/>
            <a:ext cx="5476875" cy="726282"/>
          </a:xfrm>
        </p:spPr>
        <p:txBody>
          <a:bodyPr/>
          <a:lstStyle/>
          <a:p>
            <a:pPr lvl="0"/>
            <a:r>
              <a:rPr lang="pt-BR" sz="1600" dirty="0">
                <a:latin typeface="Arial" panose="020B0604020202020204" pitchFamily="34" charset="0"/>
              </a:rPr>
              <a:t>Os contratos e seus aditamentos terão </a:t>
            </a:r>
            <a:r>
              <a:rPr lang="pt-BR" sz="1600" b="1" dirty="0">
                <a:latin typeface="Arial" panose="020B0604020202020204" pitchFamily="34" charset="0"/>
              </a:rPr>
              <a:t>FORMA ESCRITA</a:t>
            </a:r>
            <a:r>
              <a:rPr lang="pt-BR" sz="1600" dirty="0">
                <a:latin typeface="Arial" panose="020B0604020202020204" pitchFamily="34" charset="0"/>
              </a:rPr>
              <a:t> e serão </a:t>
            </a:r>
            <a:r>
              <a:rPr lang="pt-BR" sz="1600" b="1" dirty="0">
                <a:latin typeface="Arial" panose="020B0604020202020204" pitchFamily="34" charset="0"/>
              </a:rPr>
              <a:t>JUNTADOS AO PROCESSO QUE TIVER DADO ORIGEM À CONTRATAÇÃO</a:t>
            </a:r>
            <a:r>
              <a:rPr lang="pt-BR" sz="1600" dirty="0">
                <a:latin typeface="Arial" panose="020B0604020202020204" pitchFamily="34" charset="0"/>
              </a:rPr>
              <a:t>, divulgados e mantidos à disposição do público em </a:t>
            </a:r>
            <a:r>
              <a:rPr lang="pt-BR" sz="1600" b="1" dirty="0">
                <a:latin typeface="Arial" panose="020B0604020202020204" pitchFamily="34" charset="0"/>
              </a:rPr>
              <a:t>SÍTIO ELETRÔNICO OFICIAL</a:t>
            </a:r>
            <a:r>
              <a:rPr lang="pt-BR" sz="1600" dirty="0">
                <a:latin typeface="Arial" panose="020B0604020202020204" pitchFamily="34" charset="0"/>
              </a:rPr>
              <a:t>.</a:t>
            </a:r>
            <a:endParaRPr lang="en-US" sz="1600" dirty="0"/>
          </a:p>
        </p:txBody>
      </p:sp>
      <p:sp>
        <p:nvSpPr>
          <p:cNvPr id="24" name="Text Placeholder 18"/>
          <p:cNvSpPr>
            <a:spLocks noGrp="1"/>
          </p:cNvSpPr>
          <p:nvPr>
            <p:ph type="body" sz="quarter" idx="14"/>
          </p:nvPr>
        </p:nvSpPr>
        <p:spPr>
          <a:xfrm>
            <a:off x="592406" y="2578262"/>
            <a:ext cx="3890962" cy="726282"/>
          </a:xfrm>
        </p:spPr>
        <p:txBody>
          <a:bodyPr/>
          <a:lstStyle/>
          <a:p>
            <a:pPr lvl="0"/>
            <a:r>
              <a:rPr lang="pt-BR" sz="1875" dirty="0">
                <a:latin typeface="Arial" panose="020B0604020202020204" pitchFamily="34" charset="0"/>
              </a:rPr>
              <a:t>Será admitida a FORMA ELETRÔNICA na celebração de contratos e de termos aditivos...</a:t>
            </a:r>
            <a:endParaRPr lang="en-US" sz="1875" dirty="0"/>
          </a:p>
        </p:txBody>
      </p:sp>
      <p:sp>
        <p:nvSpPr>
          <p:cNvPr id="26" name="Text Placeholder 20"/>
          <p:cNvSpPr>
            <a:spLocks noGrp="1"/>
          </p:cNvSpPr>
          <p:nvPr>
            <p:ph type="body" sz="quarter" idx="15"/>
          </p:nvPr>
        </p:nvSpPr>
        <p:spPr>
          <a:xfrm>
            <a:off x="2019798" y="3996262"/>
            <a:ext cx="5851424" cy="726282"/>
          </a:xfrm>
        </p:spPr>
        <p:txBody>
          <a:bodyPr/>
          <a:lstStyle/>
          <a:p>
            <a:pPr lvl="0" algn="ctr"/>
            <a:r>
              <a:rPr lang="pt-BR" sz="1000" dirty="0">
                <a:latin typeface="Arial" panose="020B0604020202020204" pitchFamily="34" charset="0"/>
              </a:rPr>
              <a:t>Antes de </a:t>
            </a:r>
            <a:r>
              <a:rPr lang="pt-BR" sz="1000" b="1" dirty="0">
                <a:latin typeface="Arial" panose="020B0604020202020204" pitchFamily="34" charset="0"/>
              </a:rPr>
              <a:t>FORMALIZAR</a:t>
            </a:r>
            <a:r>
              <a:rPr lang="pt-BR" sz="1000" dirty="0">
                <a:latin typeface="Arial" panose="020B0604020202020204" pitchFamily="34" charset="0"/>
              </a:rPr>
              <a:t> ou </a:t>
            </a:r>
            <a:r>
              <a:rPr lang="pt-BR" sz="1000" b="1" dirty="0">
                <a:latin typeface="Arial" panose="020B0604020202020204" pitchFamily="34" charset="0"/>
              </a:rPr>
              <a:t>PRORROGAR O PRAZO DE VIGÊNCIA DO CONTRATO</a:t>
            </a:r>
            <a:r>
              <a:rPr lang="pt-BR" sz="1000" dirty="0">
                <a:latin typeface="Arial" panose="020B0604020202020204" pitchFamily="34" charset="0"/>
              </a:rPr>
              <a:t>, a Administração </a:t>
            </a:r>
            <a:r>
              <a:rPr lang="pt-BR" sz="1000" b="1" dirty="0">
                <a:latin typeface="Arial" panose="020B0604020202020204" pitchFamily="34" charset="0"/>
              </a:rPr>
              <a:t>DEVERÁ</a:t>
            </a:r>
            <a:r>
              <a:rPr lang="pt-BR" sz="1000" dirty="0">
                <a:latin typeface="Arial" panose="020B0604020202020204" pitchFamily="34" charset="0"/>
              </a:rPr>
              <a:t> verificar a </a:t>
            </a:r>
            <a:r>
              <a:rPr lang="pt-BR" sz="1000" b="1" dirty="0">
                <a:latin typeface="Arial" panose="020B0604020202020204" pitchFamily="34" charset="0"/>
              </a:rPr>
              <a:t>REGULARIDADE FISCAL DO CONTRATADO</a:t>
            </a:r>
            <a:r>
              <a:rPr lang="pt-BR" sz="1000" dirty="0">
                <a:latin typeface="Arial" panose="020B0604020202020204" pitchFamily="34" charset="0"/>
              </a:rPr>
              <a:t>, consultar o </a:t>
            </a:r>
            <a:r>
              <a:rPr lang="pt-BR" sz="1000" b="1" dirty="0">
                <a:latin typeface="Arial" panose="020B0604020202020204" pitchFamily="34" charset="0"/>
              </a:rPr>
              <a:t>(CEIS)</a:t>
            </a:r>
            <a:r>
              <a:rPr lang="pt-BR" sz="1000" dirty="0">
                <a:latin typeface="Arial" panose="020B0604020202020204" pitchFamily="34" charset="0"/>
              </a:rPr>
              <a:t> e o </a:t>
            </a:r>
            <a:r>
              <a:rPr lang="pt-BR" sz="1000" b="1" dirty="0">
                <a:latin typeface="Arial" panose="020B0604020202020204" pitchFamily="34" charset="0"/>
              </a:rPr>
              <a:t>(CNEP)</a:t>
            </a:r>
            <a:r>
              <a:rPr lang="pt-BR" sz="1000" dirty="0">
                <a:latin typeface="Arial" panose="020B0604020202020204" pitchFamily="34" charset="0"/>
              </a:rPr>
              <a:t>, emitir as </a:t>
            </a:r>
            <a:r>
              <a:rPr lang="pt-BR" sz="1000" b="1" dirty="0">
                <a:latin typeface="Arial" panose="020B0604020202020204" pitchFamily="34" charset="0"/>
              </a:rPr>
              <a:t>CERTIDÕES NEGATIVAS DE INIDONEIDADE, DE IMPEDIMENTO E DE DÉBITOS TRABALHISTAS E JUNTÁ-LAS AO RESPECTIVO PROCESSO</a:t>
            </a:r>
            <a:r>
              <a:rPr lang="pt-BR" sz="1000" dirty="0">
                <a:latin typeface="Arial" panose="020B0604020202020204" pitchFamily="34" charset="0"/>
              </a:rPr>
              <a:t>.</a:t>
            </a:r>
            <a:endParaRPr lang="en-US" sz="1000" dirty="0"/>
          </a:p>
        </p:txBody>
      </p:sp>
      <p:sp>
        <p:nvSpPr>
          <p:cNvPr id="5" name="CaixaDeTexto 4">
            <a:extLst>
              <a:ext uri="{FF2B5EF4-FFF2-40B4-BE49-F238E27FC236}">
                <a16:creationId xmlns:a16="http://schemas.microsoft.com/office/drawing/2014/main" id="{ED4CE6C9-F605-F24E-30F7-49B8993E48C6}"/>
              </a:ext>
            </a:extLst>
          </p:cNvPr>
          <p:cNvSpPr txBox="1"/>
          <p:nvPr/>
        </p:nvSpPr>
        <p:spPr>
          <a:xfrm>
            <a:off x="-164306" y="155982"/>
            <a:ext cx="2510160" cy="380873"/>
          </a:xfrm>
          <a:prstGeom prst="rect">
            <a:avLst/>
          </a:prstGeom>
          <a:noFill/>
        </p:spPr>
        <p:txBody>
          <a:bodyPr wrap="square">
            <a:spAutoFit/>
          </a:bodyPr>
          <a:lstStyle/>
          <a:p>
            <a:pPr algn="ctr"/>
            <a:r>
              <a:rPr lang="pt-BR" sz="1875" b="1" dirty="0">
                <a:latin typeface="+mj-lt"/>
              </a:rPr>
              <a:t>Art. 91, </a:t>
            </a:r>
            <a:r>
              <a:rPr lang="pt-BR" sz="1875" dirty="0">
                <a:latin typeface="Arial" panose="020B0604020202020204" pitchFamily="34" charset="0"/>
              </a:rPr>
              <a:t>§ 3, § 4.</a:t>
            </a:r>
            <a:endParaRPr lang="pt-BR" sz="1875" b="1" dirty="0">
              <a:latin typeface="+mj-lt"/>
            </a:endParaRPr>
          </a:p>
        </p:txBody>
      </p:sp>
    </p:spTree>
    <p:extLst>
      <p:ext uri="{BB962C8B-B14F-4D97-AF65-F5344CB8AC3E}">
        <p14:creationId xmlns:p14="http://schemas.microsoft.com/office/powerpoint/2010/main" val="13097225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67000">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7000">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14:presetBounceEnd="67000">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 calcmode="lin" valueType="num" p14:bounceEnd="67000">
                                          <p:cBhvr additive="base">
                                            <p:cTn id="36" dur="1000" fill="hold"/>
                                            <p:tgtEl>
                                              <p:spTgt spid="22">
                                                <p:txEl>
                                                  <p:pRg st="0" end="0"/>
                                                </p:txEl>
                                              </p:spTgt>
                                            </p:tgtEl>
                                            <p:attrNameLst>
                                              <p:attrName>ppt_x</p:attrName>
                                            </p:attrNameLst>
                                          </p:cBhvr>
                                          <p:tavLst>
                                            <p:tav tm="0">
                                              <p:val>
                                                <p:strVal val="0-#ppt_w/2"/>
                                              </p:val>
                                            </p:tav>
                                            <p:tav tm="100000">
                                              <p:val>
                                                <p:strVal val="#ppt_x"/>
                                              </p:val>
                                            </p:tav>
                                          </p:tavLst>
                                        </p:anim>
                                        <p:anim calcmode="lin" valueType="num" p14:bounceEnd="67000">
                                          <p:cBhvr additive="base">
                                            <p:cTn id="37"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14:presetBounceEnd="67000">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14:bounceEnd="67000">
                                          <p:cBhvr additive="base">
                                            <p:cTn id="42" dur="1000" fill="hold"/>
                                            <p:tgtEl>
                                              <p:spTgt spid="24">
                                                <p:txEl>
                                                  <p:pRg st="0" end="0"/>
                                                </p:txEl>
                                              </p:spTgt>
                                            </p:tgtEl>
                                            <p:attrNameLst>
                                              <p:attrName>ppt_x</p:attrName>
                                            </p:attrNameLst>
                                          </p:cBhvr>
                                          <p:tavLst>
                                            <p:tav tm="0">
                                              <p:val>
                                                <p:strVal val="0-#ppt_w/2"/>
                                              </p:val>
                                            </p:tav>
                                            <p:tav tm="100000">
                                              <p:val>
                                                <p:strVal val="#ppt_x"/>
                                              </p:val>
                                            </p:tav>
                                          </p:tavLst>
                                        </p:anim>
                                        <p:anim calcmode="lin" valueType="num" p14:bounceEnd="67000">
                                          <p:cBhvr additive="base">
                                            <p:cTn id="43" dur="10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14:presetBounceEnd="67000">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14:bounceEnd="67000">
                                          <p:cBhvr additive="base">
                                            <p:cTn id="48" dur="1000" fill="hold"/>
                                            <p:tgtEl>
                                              <p:spTgt spid="26">
                                                <p:txEl>
                                                  <p:pRg st="0" end="0"/>
                                                </p:txEl>
                                              </p:spTgt>
                                            </p:tgtEl>
                                            <p:attrNameLst>
                                              <p:attrName>ppt_x</p:attrName>
                                            </p:attrNameLst>
                                          </p:cBhvr>
                                          <p:tavLst>
                                            <p:tav tm="0">
                                              <p:val>
                                                <p:strVal val="0-#ppt_w/2"/>
                                              </p:val>
                                            </p:tav>
                                            <p:tav tm="100000">
                                              <p:val>
                                                <p:strVal val="#ppt_x"/>
                                              </p:val>
                                            </p:tav>
                                          </p:tavLst>
                                        </p:anim>
                                        <p:anim calcmode="lin" valueType="num" p14:bounceEnd="67000">
                                          <p:cBhvr additive="base">
                                            <p:cTn id="49" dur="10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2" grpId="0" build="p"/>
          <p:bldP spid="24" grpId="0" build="p"/>
          <p:bldP spid="2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 calcmode="lin" valueType="num">
                                          <p:cBhvr additive="base">
                                            <p:cTn id="36" dur="10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10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10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2" grpId="0" build="p"/>
          <p:bldP spid="24" grpId="0" build="p"/>
          <p:bldP spid="26" grpId="0" build="p"/>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5ABBF55E-3BE5-4A54-A5C7-A1BD486C0950}"/>
              </a:ext>
            </a:extLst>
          </p:cNvPr>
          <p:cNvGrpSpPr/>
          <p:nvPr/>
        </p:nvGrpSpPr>
        <p:grpSpPr>
          <a:xfrm>
            <a:off x="0" y="2606012"/>
            <a:ext cx="1865710" cy="134541"/>
            <a:chOff x="7938" y="3467100"/>
            <a:chExt cx="2487613" cy="179388"/>
          </a:xfrm>
          <a:effectLst>
            <a:outerShdw blurRad="114300" dist="50800" algn="tl" rotWithShape="0">
              <a:prstClr val="black">
                <a:alpha val="40000"/>
              </a:prstClr>
            </a:outerShdw>
          </a:effectLst>
        </p:grpSpPr>
        <p:sp>
          <p:nvSpPr>
            <p:cNvPr id="89" name="Rectangle 85">
              <a:extLst>
                <a:ext uri="{FF2B5EF4-FFF2-40B4-BE49-F238E27FC236}">
                  <a16:creationId xmlns:a16="http://schemas.microsoft.com/office/drawing/2014/main" id="{52EE8BFD-B189-4738-8F76-420DE45EC448}"/>
                </a:ext>
              </a:extLst>
            </p:cNvPr>
            <p:cNvSpPr>
              <a:spLocks noChangeArrowheads="1"/>
            </p:cNvSpPr>
            <p:nvPr/>
          </p:nvSpPr>
          <p:spPr bwMode="auto">
            <a:xfrm>
              <a:off x="7938" y="3467100"/>
              <a:ext cx="2487613" cy="17938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1" name="Freeform 87">
              <a:extLst>
                <a:ext uri="{FF2B5EF4-FFF2-40B4-BE49-F238E27FC236}">
                  <a16:creationId xmlns:a16="http://schemas.microsoft.com/office/drawing/2014/main" id="{38CA10B9-E138-4C75-8044-96D8C34DEB91}"/>
                </a:ext>
              </a:extLst>
            </p:cNvPr>
            <p:cNvSpPr>
              <a:spLocks/>
            </p:cNvSpPr>
            <p:nvPr/>
          </p:nvSpPr>
          <p:spPr bwMode="auto">
            <a:xfrm>
              <a:off x="7938" y="3467100"/>
              <a:ext cx="2035175" cy="15875"/>
            </a:xfrm>
            <a:custGeom>
              <a:avLst/>
              <a:gdLst>
                <a:gd name="T0" fmla="*/ 531 w 535"/>
                <a:gd name="T1" fmla="*/ 0 h 4"/>
                <a:gd name="T2" fmla="*/ 0 w 535"/>
                <a:gd name="T3" fmla="*/ 0 h 4"/>
                <a:gd name="T4" fmla="*/ 0 w 535"/>
                <a:gd name="T5" fmla="*/ 4 h 4"/>
                <a:gd name="T6" fmla="*/ 535 w 535"/>
                <a:gd name="T7" fmla="*/ 4 h 4"/>
                <a:gd name="T8" fmla="*/ 531 w 535"/>
                <a:gd name="T9" fmla="*/ 0 h 4"/>
              </a:gdLst>
              <a:ahLst/>
              <a:cxnLst>
                <a:cxn ang="0">
                  <a:pos x="T0" y="T1"/>
                </a:cxn>
                <a:cxn ang="0">
                  <a:pos x="T2" y="T3"/>
                </a:cxn>
                <a:cxn ang="0">
                  <a:pos x="T4" y="T5"/>
                </a:cxn>
                <a:cxn ang="0">
                  <a:pos x="T6" y="T7"/>
                </a:cxn>
                <a:cxn ang="0">
                  <a:pos x="T8" y="T9"/>
                </a:cxn>
              </a:cxnLst>
              <a:rect l="0" t="0" r="r" b="b"/>
              <a:pathLst>
                <a:path w="535" h="4">
                  <a:moveTo>
                    <a:pt x="531" y="0"/>
                  </a:moveTo>
                  <a:cubicBezTo>
                    <a:pt x="0" y="0"/>
                    <a:pt x="0" y="0"/>
                    <a:pt x="0" y="0"/>
                  </a:cubicBezTo>
                  <a:cubicBezTo>
                    <a:pt x="0" y="4"/>
                    <a:pt x="0" y="4"/>
                    <a:pt x="0" y="4"/>
                  </a:cubicBezTo>
                  <a:cubicBezTo>
                    <a:pt x="535" y="4"/>
                    <a:pt x="535" y="4"/>
                    <a:pt x="535" y="4"/>
                  </a:cubicBezTo>
                  <a:cubicBezTo>
                    <a:pt x="534" y="2"/>
                    <a:pt x="532" y="1"/>
                    <a:pt x="531" y="0"/>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6" name="Ring_01">
            <a:extLst>
              <a:ext uri="{FF2B5EF4-FFF2-40B4-BE49-F238E27FC236}">
                <a16:creationId xmlns:a16="http://schemas.microsoft.com/office/drawing/2014/main" id="{1C19B280-EF65-4C41-B0A0-936DB041C722}"/>
              </a:ext>
            </a:extLst>
          </p:cNvPr>
          <p:cNvGrpSpPr/>
          <p:nvPr/>
        </p:nvGrpSpPr>
        <p:grpSpPr>
          <a:xfrm>
            <a:off x="1334691" y="1674943"/>
            <a:ext cx="1615679" cy="1090613"/>
            <a:chOff x="1787526" y="2225675"/>
            <a:chExt cx="2154238" cy="1454151"/>
          </a:xfrm>
        </p:grpSpPr>
        <p:sp>
          <p:nvSpPr>
            <p:cNvPr id="88" name="Freeform 84">
              <a:extLst>
                <a:ext uri="{FF2B5EF4-FFF2-40B4-BE49-F238E27FC236}">
                  <a16:creationId xmlns:a16="http://schemas.microsoft.com/office/drawing/2014/main" id="{C801D59C-F2DD-4FE3-8557-7FAB7E128BB6}"/>
                </a:ext>
              </a:extLst>
            </p:cNvPr>
            <p:cNvSpPr>
              <a:spLocks noEditPoints="1"/>
            </p:cNvSpPr>
            <p:nvPr/>
          </p:nvSpPr>
          <p:spPr bwMode="auto">
            <a:xfrm>
              <a:off x="1787526" y="2225675"/>
              <a:ext cx="2154238" cy="1420813"/>
            </a:xfrm>
            <a:custGeom>
              <a:avLst/>
              <a:gdLst>
                <a:gd name="T0" fmla="*/ 310 w 566"/>
                <a:gd name="T1" fmla="*/ 326 h 373"/>
                <a:gd name="T2" fmla="*/ 373 w 566"/>
                <a:gd name="T3" fmla="*/ 186 h 373"/>
                <a:gd name="T4" fmla="*/ 186 w 566"/>
                <a:gd name="T5" fmla="*/ 0 h 373"/>
                <a:gd name="T6" fmla="*/ 0 w 566"/>
                <a:gd name="T7" fmla="*/ 186 h 373"/>
                <a:gd name="T8" fmla="*/ 186 w 566"/>
                <a:gd name="T9" fmla="*/ 373 h 373"/>
                <a:gd name="T10" fmla="*/ 566 w 566"/>
                <a:gd name="T11" fmla="*/ 373 h 373"/>
                <a:gd name="T12" fmla="*/ 566 w 566"/>
                <a:gd name="T13" fmla="*/ 326 h 373"/>
                <a:gd name="T14" fmla="*/ 310 w 566"/>
                <a:gd name="T15" fmla="*/ 32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10" y="326"/>
                  </a:moveTo>
                  <a:cubicBezTo>
                    <a:pt x="348" y="292"/>
                    <a:pt x="373" y="242"/>
                    <a:pt x="373" y="186"/>
                  </a:cubicBezTo>
                  <a:cubicBezTo>
                    <a:pt x="373" y="84"/>
                    <a:pt x="289" y="0"/>
                    <a:pt x="186" y="0"/>
                  </a:cubicBezTo>
                  <a:cubicBezTo>
                    <a:pt x="84" y="0"/>
                    <a:pt x="0" y="84"/>
                    <a:pt x="0" y="186"/>
                  </a:cubicBezTo>
                  <a:cubicBezTo>
                    <a:pt x="0" y="289"/>
                    <a:pt x="84" y="373"/>
                    <a:pt x="186" y="373"/>
                  </a:cubicBezTo>
                  <a:cubicBezTo>
                    <a:pt x="566" y="373"/>
                    <a:pt x="566" y="373"/>
                    <a:pt x="566" y="373"/>
                  </a:cubicBezTo>
                  <a:cubicBezTo>
                    <a:pt x="566" y="326"/>
                    <a:pt x="566" y="326"/>
                    <a:pt x="566" y="326"/>
                  </a:cubicBezTo>
                  <a:lnTo>
                    <a:pt x="310"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1"/>
            </a:solidFill>
            <a:ln>
              <a:noFill/>
            </a:ln>
            <a:effectLst>
              <a:outerShdw blurRad="114300" dist="508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90" name="Freeform 86">
              <a:extLst>
                <a:ext uri="{FF2B5EF4-FFF2-40B4-BE49-F238E27FC236}">
                  <a16:creationId xmlns:a16="http://schemas.microsoft.com/office/drawing/2014/main" id="{D6123438-E730-49A4-A9D6-8D6384622905}"/>
                </a:ext>
              </a:extLst>
            </p:cNvPr>
            <p:cNvSpPr>
              <a:spLocks/>
            </p:cNvSpPr>
            <p:nvPr/>
          </p:nvSpPr>
          <p:spPr bwMode="auto">
            <a:xfrm>
              <a:off x="1787526" y="2225675"/>
              <a:ext cx="1419225" cy="715963"/>
            </a:xfrm>
            <a:custGeom>
              <a:avLst/>
              <a:gdLst>
                <a:gd name="T0" fmla="*/ 186 w 373"/>
                <a:gd name="T1" fmla="*/ 4 h 188"/>
                <a:gd name="T2" fmla="*/ 373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9" y="4"/>
                    <a:pt x="372" y="86"/>
                    <a:pt x="373" y="188"/>
                  </a:cubicBezTo>
                  <a:cubicBezTo>
                    <a:pt x="373" y="188"/>
                    <a:pt x="373" y="187"/>
                    <a:pt x="373" y="186"/>
                  </a:cubicBezTo>
                  <a:cubicBezTo>
                    <a:pt x="373" y="84"/>
                    <a:pt x="289" y="0"/>
                    <a:pt x="186" y="0"/>
                  </a:cubicBezTo>
                  <a:cubicBezTo>
                    <a:pt x="84" y="0"/>
                    <a:pt x="0" y="84"/>
                    <a:pt x="0" y="186"/>
                  </a:cubicBezTo>
                  <a:cubicBezTo>
                    <a:pt x="0" y="187"/>
                    <a:pt x="0" y="188"/>
                    <a:pt x="0" y="188"/>
                  </a:cubicBezTo>
                  <a:cubicBezTo>
                    <a:pt x="1" y="86"/>
                    <a:pt x="84" y="4"/>
                    <a:pt x="186" y="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2" name="Rectangle 88">
              <a:extLst>
                <a:ext uri="{FF2B5EF4-FFF2-40B4-BE49-F238E27FC236}">
                  <a16:creationId xmlns:a16="http://schemas.microsoft.com/office/drawing/2014/main" id="{E2439948-BFD1-4E4E-B643-E1553F3BEB38}"/>
                </a:ext>
              </a:extLst>
            </p:cNvPr>
            <p:cNvSpPr>
              <a:spLocks noChangeArrowheads="1"/>
            </p:cNvSpPr>
            <p:nvPr/>
          </p:nvSpPr>
          <p:spPr bwMode="auto">
            <a:xfrm>
              <a:off x="2495551" y="3467100"/>
              <a:ext cx="1588" cy="1588"/>
            </a:xfrm>
            <a:prstGeom prst="rect">
              <a:avLst/>
            </a:prstGeom>
            <a:solidFill>
              <a:srgbClr val="FE26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3" name="Freeform 89">
              <a:extLst>
                <a:ext uri="{FF2B5EF4-FFF2-40B4-BE49-F238E27FC236}">
                  <a16:creationId xmlns:a16="http://schemas.microsoft.com/office/drawing/2014/main" id="{D88DAC5A-8E77-4781-B6DC-1C5BBF3C4C26}"/>
                </a:ext>
              </a:extLst>
            </p:cNvPr>
            <p:cNvSpPr>
              <a:spLocks/>
            </p:cNvSpPr>
            <p:nvPr/>
          </p:nvSpPr>
          <p:spPr bwMode="auto">
            <a:xfrm>
              <a:off x="2495551" y="2941638"/>
              <a:ext cx="533400"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7" y="138"/>
                    <a:pt x="0" y="138"/>
                  </a:cubicBezTo>
                  <a:cubicBezTo>
                    <a:pt x="32" y="138"/>
                    <a:pt x="32" y="138"/>
                    <a:pt x="32" y="138"/>
                  </a:cubicBezTo>
                  <a:cubicBezTo>
                    <a:pt x="94" y="124"/>
                    <a:pt x="140" y="68"/>
                    <a:pt x="140" y="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4" name="Freeform 90">
              <a:extLst>
                <a:ext uri="{FF2B5EF4-FFF2-40B4-BE49-F238E27FC236}">
                  <a16:creationId xmlns:a16="http://schemas.microsoft.com/office/drawing/2014/main" id="{5F3E14A9-8FB1-417B-A10A-347B62F81C75}"/>
                </a:ext>
              </a:extLst>
            </p:cNvPr>
            <p:cNvSpPr>
              <a:spLocks/>
            </p:cNvSpPr>
            <p:nvPr/>
          </p:nvSpPr>
          <p:spPr bwMode="auto">
            <a:xfrm>
              <a:off x="1966913" y="2941638"/>
              <a:ext cx="1974850" cy="541338"/>
            </a:xfrm>
            <a:custGeom>
              <a:avLst/>
              <a:gdLst>
                <a:gd name="T0" fmla="*/ 519 w 519"/>
                <a:gd name="T1" fmla="*/ 138 h 142"/>
                <a:gd name="T2" fmla="*/ 171 w 519"/>
                <a:gd name="T3" fmla="*/ 138 h 142"/>
                <a:gd name="T4" fmla="*/ 139 w 519"/>
                <a:gd name="T5" fmla="*/ 138 h 142"/>
                <a:gd name="T6" fmla="*/ 139 w 519"/>
                <a:gd name="T7" fmla="*/ 138 h 142"/>
                <a:gd name="T8" fmla="*/ 139 w 519"/>
                <a:gd name="T9" fmla="*/ 138 h 142"/>
                <a:gd name="T10" fmla="*/ 0 w 519"/>
                <a:gd name="T11" fmla="*/ 0 h 142"/>
                <a:gd name="T12" fmla="*/ 0 w 519"/>
                <a:gd name="T13" fmla="*/ 2 h 142"/>
                <a:gd name="T14" fmla="*/ 108 w 519"/>
                <a:gd name="T15" fmla="*/ 138 h 142"/>
                <a:gd name="T16" fmla="*/ 138 w 519"/>
                <a:gd name="T17" fmla="*/ 142 h 142"/>
                <a:gd name="T18" fmla="*/ 138 w 519"/>
                <a:gd name="T19" fmla="*/ 142 h 142"/>
                <a:gd name="T20" fmla="*/ 519 w 519"/>
                <a:gd name="T21" fmla="*/ 142 h 142"/>
                <a:gd name="T22" fmla="*/ 519 w 519"/>
                <a:gd name="T23"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142">
                  <a:moveTo>
                    <a:pt x="519" y="138"/>
                  </a:move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8" y="140"/>
                    <a:pt x="127" y="141"/>
                    <a:pt x="138" y="142"/>
                  </a:cubicBezTo>
                  <a:cubicBezTo>
                    <a:pt x="138" y="142"/>
                    <a:pt x="138" y="142"/>
                    <a:pt x="138" y="142"/>
                  </a:cubicBezTo>
                  <a:cubicBezTo>
                    <a:pt x="519" y="142"/>
                    <a:pt x="519" y="142"/>
                    <a:pt x="519" y="142"/>
                  </a:cubicBezTo>
                  <a:lnTo>
                    <a:pt x="519" y="138"/>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24" name="Group 123">
              <a:extLst>
                <a:ext uri="{FF2B5EF4-FFF2-40B4-BE49-F238E27FC236}">
                  <a16:creationId xmlns:a16="http://schemas.microsoft.com/office/drawing/2014/main" id="{D8B0576D-0585-4757-9EDC-F28887BD331C}"/>
                </a:ext>
              </a:extLst>
            </p:cNvPr>
            <p:cNvGrpSpPr/>
            <p:nvPr/>
          </p:nvGrpSpPr>
          <p:grpSpPr>
            <a:xfrm>
              <a:off x="3122613" y="3421063"/>
              <a:ext cx="301625" cy="258763"/>
              <a:chOff x="3122613" y="3421063"/>
              <a:chExt cx="301625" cy="258763"/>
            </a:xfrm>
            <a:effectLst>
              <a:outerShdw blurRad="50800" dist="38100" dir="2700000" algn="tl" rotWithShape="0">
                <a:prstClr val="black">
                  <a:alpha val="18000"/>
                </a:prstClr>
              </a:outerShdw>
            </a:effectLst>
          </p:grpSpPr>
          <p:sp>
            <p:nvSpPr>
              <p:cNvPr id="95" name="Freeform 91">
                <a:extLst>
                  <a:ext uri="{FF2B5EF4-FFF2-40B4-BE49-F238E27FC236}">
                    <a16:creationId xmlns:a16="http://schemas.microsoft.com/office/drawing/2014/main" id="{28271D65-3AE2-4F98-9FC1-777C8D05BB95}"/>
                  </a:ext>
                </a:extLst>
              </p:cNvPr>
              <p:cNvSpPr>
                <a:spLocks/>
              </p:cNvSpPr>
              <p:nvPr/>
            </p:nvSpPr>
            <p:spPr bwMode="auto">
              <a:xfrm>
                <a:off x="3122613"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6" name="Freeform 92">
                <a:extLst>
                  <a:ext uri="{FF2B5EF4-FFF2-40B4-BE49-F238E27FC236}">
                    <a16:creationId xmlns:a16="http://schemas.microsoft.com/office/drawing/2014/main" id="{2202E5AA-25F2-4C86-B861-EB33E7418D8F}"/>
                  </a:ext>
                </a:extLst>
              </p:cNvPr>
              <p:cNvSpPr>
                <a:spLocks/>
              </p:cNvSpPr>
              <p:nvPr/>
            </p:nvSpPr>
            <p:spPr bwMode="auto">
              <a:xfrm>
                <a:off x="3122613"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97" name="Freeform 93">
              <a:extLst>
                <a:ext uri="{FF2B5EF4-FFF2-40B4-BE49-F238E27FC236}">
                  <a16:creationId xmlns:a16="http://schemas.microsoft.com/office/drawing/2014/main" id="{1079F864-25DC-43CC-8702-1DBF6214418A}"/>
                </a:ext>
              </a:extLst>
            </p:cNvPr>
            <p:cNvSpPr>
              <a:spLocks/>
            </p:cNvSpPr>
            <p:nvPr/>
          </p:nvSpPr>
          <p:spPr bwMode="auto">
            <a:xfrm>
              <a:off x="2495551" y="3219450"/>
              <a:ext cx="650875" cy="247650"/>
            </a:xfrm>
            <a:custGeom>
              <a:avLst/>
              <a:gdLst>
                <a:gd name="T0" fmla="*/ 0 w 171"/>
                <a:gd name="T1" fmla="*/ 65 h 65"/>
                <a:gd name="T2" fmla="*/ 124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4" y="65"/>
                    <a:pt x="124" y="65"/>
                    <a:pt x="124" y="65"/>
                  </a:cubicBezTo>
                  <a:cubicBezTo>
                    <a:pt x="144" y="47"/>
                    <a:pt x="160" y="25"/>
                    <a:pt x="171" y="0"/>
                  </a:cubicBezTo>
                  <a:cubicBezTo>
                    <a:pt x="118" y="0"/>
                    <a:pt x="118" y="0"/>
                    <a:pt x="118" y="0"/>
                  </a:cubicBezTo>
                  <a:cubicBezTo>
                    <a:pt x="94" y="39"/>
                    <a:pt x="50" y="65"/>
                    <a:pt x="0" y="65"/>
                  </a:cubicBezTo>
                  <a:close/>
                </a:path>
              </a:pathLst>
            </a:custGeom>
            <a:gradFill>
              <a:gsLst>
                <a:gs pos="62000">
                  <a:schemeClr val="accent1">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9" name="Ring_02">
            <a:extLst>
              <a:ext uri="{FF2B5EF4-FFF2-40B4-BE49-F238E27FC236}">
                <a16:creationId xmlns:a16="http://schemas.microsoft.com/office/drawing/2014/main" id="{F2D9708D-EB73-48F0-87C7-107CA3E7AFCB}"/>
              </a:ext>
            </a:extLst>
          </p:cNvPr>
          <p:cNvGrpSpPr/>
          <p:nvPr/>
        </p:nvGrpSpPr>
        <p:grpSpPr>
          <a:xfrm>
            <a:off x="2416969" y="2571484"/>
            <a:ext cx="1615679" cy="1100138"/>
            <a:chOff x="3230563" y="3421063"/>
            <a:chExt cx="2154238" cy="1466850"/>
          </a:xfrm>
        </p:grpSpPr>
        <p:grpSp>
          <p:nvGrpSpPr>
            <p:cNvPr id="128" name="Group 127">
              <a:extLst>
                <a:ext uri="{FF2B5EF4-FFF2-40B4-BE49-F238E27FC236}">
                  <a16:creationId xmlns:a16="http://schemas.microsoft.com/office/drawing/2014/main" id="{80A51574-93B4-4160-A7C6-90FC482F1E9A}"/>
                </a:ext>
              </a:extLst>
            </p:cNvPr>
            <p:cNvGrpSpPr/>
            <p:nvPr/>
          </p:nvGrpSpPr>
          <p:grpSpPr>
            <a:xfrm>
              <a:off x="3230563" y="3467100"/>
              <a:ext cx="2154238" cy="1420813"/>
              <a:chOff x="3230563" y="3467100"/>
              <a:chExt cx="2154238" cy="1420813"/>
            </a:xfrm>
            <a:effectLst>
              <a:outerShdw blurRad="114300" dist="38100" dir="2700000" algn="tl" rotWithShape="0">
                <a:prstClr val="black">
                  <a:alpha val="26000"/>
                </a:prstClr>
              </a:outerShdw>
            </a:effectLst>
          </p:grpSpPr>
          <p:sp>
            <p:nvSpPr>
              <p:cNvPr id="82" name="Rectangle 78">
                <a:extLst>
                  <a:ext uri="{FF2B5EF4-FFF2-40B4-BE49-F238E27FC236}">
                    <a16:creationId xmlns:a16="http://schemas.microsoft.com/office/drawing/2014/main" id="{C7A228F1-6A51-4363-B9D7-AC35C314C6E0}"/>
                  </a:ext>
                </a:extLst>
              </p:cNvPr>
              <p:cNvSpPr>
                <a:spLocks noChangeArrowheads="1"/>
              </p:cNvSpPr>
              <p:nvPr/>
            </p:nvSpPr>
            <p:spPr bwMode="auto">
              <a:xfrm>
                <a:off x="5383213" y="34671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8" name="Freeform 94">
                <a:extLst>
                  <a:ext uri="{FF2B5EF4-FFF2-40B4-BE49-F238E27FC236}">
                    <a16:creationId xmlns:a16="http://schemas.microsoft.com/office/drawing/2014/main" id="{924584F1-D5D6-4614-9419-6D001F2F4A28}"/>
                  </a:ext>
                </a:extLst>
              </p:cNvPr>
              <p:cNvSpPr>
                <a:spLocks noEditPoints="1"/>
              </p:cNvSpPr>
              <p:nvPr/>
            </p:nvSpPr>
            <p:spPr bwMode="auto">
              <a:xfrm>
                <a:off x="3230563" y="3467100"/>
                <a:ext cx="2152650" cy="1420813"/>
              </a:xfrm>
              <a:custGeom>
                <a:avLst/>
                <a:gdLst>
                  <a:gd name="T0" fmla="*/ 373 w 566"/>
                  <a:gd name="T1" fmla="*/ 186 h 373"/>
                  <a:gd name="T2" fmla="*/ 310 w 566"/>
                  <a:gd name="T3" fmla="*/ 47 h 373"/>
                  <a:gd name="T4" fmla="*/ 566 w 566"/>
                  <a:gd name="T5" fmla="*/ 47 h 373"/>
                  <a:gd name="T6" fmla="*/ 443 w 566"/>
                  <a:gd name="T7" fmla="*/ 0 h 373"/>
                  <a:gd name="T8" fmla="*/ 187 w 566"/>
                  <a:gd name="T9" fmla="*/ 0 h 373"/>
                  <a:gd name="T10" fmla="*/ 0 w 566"/>
                  <a:gd name="T11" fmla="*/ 186 h 373"/>
                  <a:gd name="T12" fmla="*/ 187 w 566"/>
                  <a:gd name="T13" fmla="*/ 373 h 373"/>
                  <a:gd name="T14" fmla="*/ 373 w 566"/>
                  <a:gd name="T15" fmla="*/ 186 h 373"/>
                  <a:gd name="T16" fmla="*/ 47 w 566"/>
                  <a:gd name="T17" fmla="*/ 186 h 373"/>
                  <a:gd name="T18" fmla="*/ 187 w 566"/>
                  <a:gd name="T19" fmla="*/ 47 h 373"/>
                  <a:gd name="T20" fmla="*/ 326 w 566"/>
                  <a:gd name="T21" fmla="*/ 186 h 373"/>
                  <a:gd name="T22" fmla="*/ 187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9" y="81"/>
                      <a:pt x="310" y="47"/>
                    </a:cubicBezTo>
                    <a:cubicBezTo>
                      <a:pt x="566" y="47"/>
                      <a:pt x="566" y="47"/>
                      <a:pt x="566" y="47"/>
                    </a:cubicBezTo>
                    <a:cubicBezTo>
                      <a:pt x="519" y="47"/>
                      <a:pt x="476" y="29"/>
                      <a:pt x="443" y="0"/>
                    </a:cubicBezTo>
                    <a:cubicBezTo>
                      <a:pt x="187" y="0"/>
                      <a:pt x="187" y="0"/>
                      <a:pt x="187" y="0"/>
                    </a:cubicBezTo>
                    <a:cubicBezTo>
                      <a:pt x="84" y="0"/>
                      <a:pt x="0" y="84"/>
                      <a:pt x="0" y="186"/>
                    </a:cubicBezTo>
                    <a:cubicBezTo>
                      <a:pt x="0" y="289"/>
                      <a:pt x="84" y="373"/>
                      <a:pt x="187" y="373"/>
                    </a:cubicBezTo>
                    <a:cubicBezTo>
                      <a:pt x="289" y="373"/>
                      <a:pt x="373" y="289"/>
                      <a:pt x="373" y="186"/>
                    </a:cubicBezTo>
                    <a:close/>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9" name="Freeform 95">
                <a:extLst>
                  <a:ext uri="{FF2B5EF4-FFF2-40B4-BE49-F238E27FC236}">
                    <a16:creationId xmlns:a16="http://schemas.microsoft.com/office/drawing/2014/main" id="{40D3F9F1-884E-48C6-AD6D-D5B7F4985F1E}"/>
                  </a:ext>
                </a:extLst>
              </p:cNvPr>
              <p:cNvSpPr>
                <a:spLocks/>
              </p:cNvSpPr>
              <p:nvPr/>
            </p:nvSpPr>
            <p:spPr bwMode="auto">
              <a:xfrm>
                <a:off x="3408363" y="4183063"/>
                <a:ext cx="1062038" cy="541338"/>
              </a:xfrm>
              <a:custGeom>
                <a:avLst/>
                <a:gdLst>
                  <a:gd name="T0" fmla="*/ 0 w 279"/>
                  <a:gd name="T1" fmla="*/ 0 h 142"/>
                  <a:gd name="T2" fmla="*/ 0 w 279"/>
                  <a:gd name="T3" fmla="*/ 2 h 142"/>
                  <a:gd name="T4" fmla="*/ 140 w 279"/>
                  <a:gd name="T5" fmla="*/ 142 h 142"/>
                  <a:gd name="T6" fmla="*/ 279 w 279"/>
                  <a:gd name="T7" fmla="*/ 2 h 142"/>
                  <a:gd name="T8" fmla="*/ 279 w 279"/>
                  <a:gd name="T9" fmla="*/ 0 h 142"/>
                  <a:gd name="T10" fmla="*/ 140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3" y="142"/>
                      <a:pt x="140" y="142"/>
                    </a:cubicBezTo>
                    <a:cubicBezTo>
                      <a:pt x="217" y="142"/>
                      <a:pt x="279" y="79"/>
                      <a:pt x="279" y="2"/>
                    </a:cubicBezTo>
                    <a:cubicBezTo>
                      <a:pt x="279" y="1"/>
                      <a:pt x="279" y="1"/>
                      <a:pt x="279" y="0"/>
                    </a:cubicBezTo>
                    <a:cubicBezTo>
                      <a:pt x="278" y="76"/>
                      <a:pt x="216" y="138"/>
                      <a:pt x="140" y="138"/>
                    </a:cubicBezTo>
                    <a:cubicBezTo>
                      <a:pt x="63" y="138"/>
                      <a:pt x="1" y="76"/>
                      <a:pt x="0" y="0"/>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0" name="Freeform 96">
                <a:extLst>
                  <a:ext uri="{FF2B5EF4-FFF2-40B4-BE49-F238E27FC236}">
                    <a16:creationId xmlns:a16="http://schemas.microsoft.com/office/drawing/2014/main" id="{A8C3B9EF-019F-4FC5-A4A8-5A26EEBF5A99}"/>
                  </a:ext>
                </a:extLst>
              </p:cNvPr>
              <p:cNvSpPr>
                <a:spLocks/>
              </p:cNvSpPr>
              <p:nvPr/>
            </p:nvSpPr>
            <p:spPr bwMode="auto">
              <a:xfrm>
                <a:off x="4394201"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1" name="Freeform 97">
                <a:extLst>
                  <a:ext uri="{FF2B5EF4-FFF2-40B4-BE49-F238E27FC236}">
                    <a16:creationId xmlns:a16="http://schemas.microsoft.com/office/drawing/2014/main" id="{D5350C33-6087-4708-8C06-44A5C80FCCBA}"/>
                  </a:ext>
                </a:extLst>
              </p:cNvPr>
              <p:cNvSpPr>
                <a:spLocks/>
              </p:cNvSpPr>
              <p:nvPr/>
            </p:nvSpPr>
            <p:spPr bwMode="auto">
              <a:xfrm>
                <a:off x="3230563" y="3467100"/>
                <a:ext cx="1700213" cy="715963"/>
              </a:xfrm>
              <a:custGeom>
                <a:avLst/>
                <a:gdLst>
                  <a:gd name="T0" fmla="*/ 187 w 447"/>
                  <a:gd name="T1" fmla="*/ 4 h 188"/>
                  <a:gd name="T2" fmla="*/ 447 w 447"/>
                  <a:gd name="T3" fmla="*/ 4 h 188"/>
                  <a:gd name="T4" fmla="*/ 443 w 447"/>
                  <a:gd name="T5" fmla="*/ 0 h 188"/>
                  <a:gd name="T6" fmla="*/ 187 w 447"/>
                  <a:gd name="T7" fmla="*/ 0 h 188"/>
                  <a:gd name="T8" fmla="*/ 0 w 447"/>
                  <a:gd name="T9" fmla="*/ 186 h 188"/>
                  <a:gd name="T10" fmla="*/ 0 w 447"/>
                  <a:gd name="T11" fmla="*/ 188 h 188"/>
                  <a:gd name="T12" fmla="*/ 187 w 447"/>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7" h="188">
                    <a:moveTo>
                      <a:pt x="187" y="4"/>
                    </a:moveTo>
                    <a:cubicBezTo>
                      <a:pt x="447" y="4"/>
                      <a:pt x="447" y="4"/>
                      <a:pt x="447" y="4"/>
                    </a:cubicBezTo>
                    <a:cubicBezTo>
                      <a:pt x="445" y="2"/>
                      <a:pt x="444" y="1"/>
                      <a:pt x="443" y="0"/>
                    </a:cubicBezTo>
                    <a:cubicBezTo>
                      <a:pt x="187" y="0"/>
                      <a:pt x="187" y="0"/>
                      <a:pt x="187" y="0"/>
                    </a:cubicBezTo>
                    <a:cubicBezTo>
                      <a:pt x="84" y="0"/>
                      <a:pt x="0" y="84"/>
                      <a:pt x="0" y="186"/>
                    </a:cubicBezTo>
                    <a:cubicBezTo>
                      <a:pt x="0" y="187"/>
                      <a:pt x="0" y="188"/>
                      <a:pt x="0" y="188"/>
                    </a:cubicBezTo>
                    <a:cubicBezTo>
                      <a:pt x="1" y="86"/>
                      <a:pt x="85" y="4"/>
                      <a:pt x="187" y="4"/>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7" name="Group 126">
              <a:extLst>
                <a:ext uri="{FF2B5EF4-FFF2-40B4-BE49-F238E27FC236}">
                  <a16:creationId xmlns:a16="http://schemas.microsoft.com/office/drawing/2014/main" id="{15E86861-81DA-465B-9DA0-A57B0775A782}"/>
                </a:ext>
              </a:extLst>
            </p:cNvPr>
            <p:cNvGrpSpPr/>
            <p:nvPr/>
          </p:nvGrpSpPr>
          <p:grpSpPr>
            <a:xfrm>
              <a:off x="4568826" y="3421063"/>
              <a:ext cx="300038" cy="258763"/>
              <a:chOff x="4568826" y="3421063"/>
              <a:chExt cx="300038" cy="258763"/>
            </a:xfrm>
            <a:effectLst>
              <a:outerShdw blurRad="50800" dist="38100" algn="tl" rotWithShape="0">
                <a:prstClr val="black">
                  <a:alpha val="22000"/>
                </a:prstClr>
              </a:outerShdw>
            </a:effectLst>
          </p:grpSpPr>
          <p:sp>
            <p:nvSpPr>
              <p:cNvPr id="102" name="Freeform 98">
                <a:extLst>
                  <a:ext uri="{FF2B5EF4-FFF2-40B4-BE49-F238E27FC236}">
                    <a16:creationId xmlns:a16="http://schemas.microsoft.com/office/drawing/2014/main" id="{9BCF293D-CB58-43AC-ABBF-26C09CA5B231}"/>
                  </a:ext>
                </a:extLst>
              </p:cNvPr>
              <p:cNvSpPr>
                <a:spLocks/>
              </p:cNvSpPr>
              <p:nvPr/>
            </p:nvSpPr>
            <p:spPr bwMode="auto">
              <a:xfrm>
                <a:off x="4568826"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3" name="Freeform 99">
                <a:extLst>
                  <a:ext uri="{FF2B5EF4-FFF2-40B4-BE49-F238E27FC236}">
                    <a16:creationId xmlns:a16="http://schemas.microsoft.com/office/drawing/2014/main" id="{C10601FC-36F2-4359-99E5-0F8B381986AE}"/>
                  </a:ext>
                </a:extLst>
              </p:cNvPr>
              <p:cNvSpPr>
                <a:spLocks/>
              </p:cNvSpPr>
              <p:nvPr/>
            </p:nvSpPr>
            <p:spPr bwMode="auto">
              <a:xfrm>
                <a:off x="4568826" y="3421063"/>
                <a:ext cx="300038" cy="130175"/>
              </a:xfrm>
              <a:custGeom>
                <a:avLst/>
                <a:gdLst>
                  <a:gd name="T0" fmla="*/ 0 w 189"/>
                  <a:gd name="T1" fmla="*/ 39 h 82"/>
                  <a:gd name="T2" fmla="*/ 10 w 189"/>
                  <a:gd name="T3" fmla="*/ 39 h 82"/>
                  <a:gd name="T4" fmla="*/ 10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10" y="39"/>
                    </a:lnTo>
                    <a:lnTo>
                      <a:pt x="10" y="15"/>
                    </a:lnTo>
                    <a:lnTo>
                      <a:pt x="189" y="82"/>
                    </a:lnTo>
                    <a:lnTo>
                      <a:pt x="0" y="0"/>
                    </a:lnTo>
                    <a:lnTo>
                      <a:pt x="0" y="39"/>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04" name="Freeform 100">
              <a:extLst>
                <a:ext uri="{FF2B5EF4-FFF2-40B4-BE49-F238E27FC236}">
                  <a16:creationId xmlns:a16="http://schemas.microsoft.com/office/drawing/2014/main" id="{2411BED2-3FD3-49F2-AC86-836F7FCD954E}"/>
                </a:ext>
              </a:extLst>
            </p:cNvPr>
            <p:cNvSpPr>
              <a:spLocks/>
            </p:cNvSpPr>
            <p:nvPr/>
          </p:nvSpPr>
          <p:spPr bwMode="auto">
            <a:xfrm>
              <a:off x="3941763" y="3646488"/>
              <a:ext cx="684213" cy="357188"/>
            </a:xfrm>
            <a:custGeom>
              <a:avLst/>
              <a:gdLst>
                <a:gd name="T0" fmla="*/ 132 w 180"/>
                <a:gd name="T1" fmla="*/ 94 h 94"/>
                <a:gd name="T2" fmla="*/ 180 w 180"/>
                <a:gd name="T3" fmla="*/ 94 h 94"/>
                <a:gd name="T4" fmla="*/ 123 w 180"/>
                <a:gd name="T5" fmla="*/ 0 h 94"/>
                <a:gd name="T6" fmla="*/ 0 w 180"/>
                <a:gd name="T7" fmla="*/ 0 h 94"/>
                <a:gd name="T8" fmla="*/ 132 w 180"/>
                <a:gd name="T9" fmla="*/ 94 h 94"/>
              </a:gdLst>
              <a:ahLst/>
              <a:cxnLst>
                <a:cxn ang="0">
                  <a:pos x="T0" y="T1"/>
                </a:cxn>
                <a:cxn ang="0">
                  <a:pos x="T2" y="T3"/>
                </a:cxn>
                <a:cxn ang="0">
                  <a:pos x="T4" y="T5"/>
                </a:cxn>
                <a:cxn ang="0">
                  <a:pos x="T6" y="T7"/>
                </a:cxn>
                <a:cxn ang="0">
                  <a:pos x="T8" y="T9"/>
                </a:cxn>
              </a:cxnLst>
              <a:rect l="0" t="0" r="r" b="b"/>
              <a:pathLst>
                <a:path w="180" h="94">
                  <a:moveTo>
                    <a:pt x="132" y="94"/>
                  </a:moveTo>
                  <a:cubicBezTo>
                    <a:pt x="180" y="94"/>
                    <a:pt x="180" y="94"/>
                    <a:pt x="180" y="94"/>
                  </a:cubicBezTo>
                  <a:cubicBezTo>
                    <a:pt x="171" y="57"/>
                    <a:pt x="151" y="24"/>
                    <a:pt x="123" y="0"/>
                  </a:cubicBezTo>
                  <a:cubicBezTo>
                    <a:pt x="0" y="0"/>
                    <a:pt x="0" y="0"/>
                    <a:pt x="0" y="0"/>
                  </a:cubicBezTo>
                  <a:cubicBezTo>
                    <a:pt x="61" y="0"/>
                    <a:pt x="113" y="39"/>
                    <a:pt x="132" y="94"/>
                  </a:cubicBezTo>
                  <a:close/>
                </a:path>
              </a:pathLst>
            </a:custGeom>
            <a:gradFill>
              <a:gsLst>
                <a:gs pos="62000">
                  <a:schemeClr val="accent2">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1" name="Ring_03">
            <a:extLst>
              <a:ext uri="{FF2B5EF4-FFF2-40B4-BE49-F238E27FC236}">
                <a16:creationId xmlns:a16="http://schemas.microsoft.com/office/drawing/2014/main" id="{9644F13C-EAF5-460F-95CC-866BEFBCB6EE}"/>
              </a:ext>
            </a:extLst>
          </p:cNvPr>
          <p:cNvGrpSpPr/>
          <p:nvPr/>
        </p:nvGrpSpPr>
        <p:grpSpPr>
          <a:xfrm>
            <a:off x="3500438" y="1674943"/>
            <a:ext cx="1612107" cy="1090613"/>
            <a:chOff x="4675188" y="2225675"/>
            <a:chExt cx="2149476" cy="1454151"/>
          </a:xfrm>
          <a:effectLst>
            <a:outerShdw blurRad="114300" dist="50800" dir="2700000" algn="tl" rotWithShape="0">
              <a:prstClr val="black">
                <a:alpha val="18000"/>
              </a:prstClr>
            </a:outerShdw>
          </a:effectLst>
        </p:grpSpPr>
        <p:sp>
          <p:nvSpPr>
            <p:cNvPr id="80" name="Freeform 76">
              <a:extLst>
                <a:ext uri="{FF2B5EF4-FFF2-40B4-BE49-F238E27FC236}">
                  <a16:creationId xmlns:a16="http://schemas.microsoft.com/office/drawing/2014/main" id="{56F67E00-5730-41B6-BE16-B5C627567D5F}"/>
                </a:ext>
              </a:extLst>
            </p:cNvPr>
            <p:cNvSpPr>
              <a:spLocks noEditPoints="1"/>
            </p:cNvSpPr>
            <p:nvPr/>
          </p:nvSpPr>
          <p:spPr bwMode="auto">
            <a:xfrm>
              <a:off x="4675188" y="2225675"/>
              <a:ext cx="2149475" cy="1420813"/>
            </a:xfrm>
            <a:custGeom>
              <a:avLst/>
              <a:gdLst>
                <a:gd name="T0" fmla="*/ 565 w 565"/>
                <a:gd name="T1" fmla="*/ 326 h 373"/>
                <a:gd name="T2" fmla="*/ 309 w 565"/>
                <a:gd name="T3" fmla="*/ 326 h 373"/>
                <a:gd name="T4" fmla="*/ 373 w 565"/>
                <a:gd name="T5" fmla="*/ 186 h 373"/>
                <a:gd name="T6" fmla="*/ 186 w 565"/>
                <a:gd name="T7" fmla="*/ 0 h 373"/>
                <a:gd name="T8" fmla="*/ 0 w 565"/>
                <a:gd name="T9" fmla="*/ 186 h 373"/>
                <a:gd name="T10" fmla="*/ 63 w 565"/>
                <a:gd name="T11" fmla="*/ 326 h 373"/>
                <a:gd name="T12" fmla="*/ 63 w 565"/>
                <a:gd name="T13" fmla="*/ 326 h 373"/>
                <a:gd name="T14" fmla="*/ 186 w 565"/>
                <a:gd name="T15" fmla="*/ 373 h 373"/>
                <a:gd name="T16" fmla="*/ 186 w 565"/>
                <a:gd name="T17" fmla="*/ 373 h 373"/>
                <a:gd name="T18" fmla="*/ 565 w 565"/>
                <a:gd name="T19" fmla="*/ 373 h 373"/>
                <a:gd name="T20" fmla="*/ 565 w 565"/>
                <a:gd name="T21" fmla="*/ 326 h 373"/>
                <a:gd name="T22" fmla="*/ 47 w 565"/>
                <a:gd name="T23" fmla="*/ 186 h 373"/>
                <a:gd name="T24" fmla="*/ 186 w 565"/>
                <a:gd name="T25" fmla="*/ 47 h 373"/>
                <a:gd name="T26" fmla="*/ 326 w 565"/>
                <a:gd name="T27" fmla="*/ 186 h 373"/>
                <a:gd name="T28" fmla="*/ 186 w 565"/>
                <a:gd name="T29" fmla="*/ 326 h 373"/>
                <a:gd name="T30" fmla="*/ 47 w 56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5" h="373">
                  <a:moveTo>
                    <a:pt x="565" y="326"/>
                  </a:moveTo>
                  <a:cubicBezTo>
                    <a:pt x="309" y="326"/>
                    <a:pt x="309" y="326"/>
                    <a:pt x="309" y="326"/>
                  </a:cubicBezTo>
                  <a:cubicBezTo>
                    <a:pt x="348" y="292"/>
                    <a:pt x="373" y="242"/>
                    <a:pt x="373" y="186"/>
                  </a:cubicBezTo>
                  <a:cubicBezTo>
                    <a:pt x="373" y="84"/>
                    <a:pt x="289" y="0"/>
                    <a:pt x="186" y="0"/>
                  </a:cubicBezTo>
                  <a:cubicBezTo>
                    <a:pt x="83" y="0"/>
                    <a:pt x="0" y="84"/>
                    <a:pt x="0" y="186"/>
                  </a:cubicBezTo>
                  <a:cubicBezTo>
                    <a:pt x="0" y="242"/>
                    <a:pt x="24" y="292"/>
                    <a:pt x="63" y="326"/>
                  </a:cubicBezTo>
                  <a:cubicBezTo>
                    <a:pt x="63" y="326"/>
                    <a:pt x="63" y="326"/>
                    <a:pt x="63" y="326"/>
                  </a:cubicBezTo>
                  <a:cubicBezTo>
                    <a:pt x="96" y="355"/>
                    <a:pt x="139" y="373"/>
                    <a:pt x="186" y="373"/>
                  </a:cubicBezTo>
                  <a:cubicBezTo>
                    <a:pt x="186" y="373"/>
                    <a:pt x="186" y="373"/>
                    <a:pt x="186" y="373"/>
                  </a:cubicBezTo>
                  <a:cubicBezTo>
                    <a:pt x="565" y="373"/>
                    <a:pt x="565" y="373"/>
                    <a:pt x="565" y="373"/>
                  </a:cubicBezTo>
                  <a:lnTo>
                    <a:pt x="565"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1" name="Freeform 77">
              <a:extLst>
                <a:ext uri="{FF2B5EF4-FFF2-40B4-BE49-F238E27FC236}">
                  <a16:creationId xmlns:a16="http://schemas.microsoft.com/office/drawing/2014/main" id="{05A858A8-3D42-45E2-A54A-B20CDD7AE763}"/>
                </a:ext>
              </a:extLst>
            </p:cNvPr>
            <p:cNvSpPr>
              <a:spLocks/>
            </p:cNvSpPr>
            <p:nvPr/>
          </p:nvSpPr>
          <p:spPr bwMode="auto">
            <a:xfrm>
              <a:off x="4675188" y="2225675"/>
              <a:ext cx="1419225" cy="715963"/>
            </a:xfrm>
            <a:custGeom>
              <a:avLst/>
              <a:gdLst>
                <a:gd name="T0" fmla="*/ 186 w 373"/>
                <a:gd name="T1" fmla="*/ 4 h 188"/>
                <a:gd name="T2" fmla="*/ 372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8" y="4"/>
                    <a:pt x="371" y="86"/>
                    <a:pt x="372" y="188"/>
                  </a:cubicBezTo>
                  <a:cubicBezTo>
                    <a:pt x="372" y="188"/>
                    <a:pt x="373" y="187"/>
                    <a:pt x="373" y="186"/>
                  </a:cubicBezTo>
                  <a:cubicBezTo>
                    <a:pt x="373" y="84"/>
                    <a:pt x="289" y="0"/>
                    <a:pt x="186" y="0"/>
                  </a:cubicBezTo>
                  <a:cubicBezTo>
                    <a:pt x="83" y="0"/>
                    <a:pt x="0" y="84"/>
                    <a:pt x="0" y="186"/>
                  </a:cubicBezTo>
                  <a:cubicBezTo>
                    <a:pt x="0" y="187"/>
                    <a:pt x="0" y="188"/>
                    <a:pt x="0" y="188"/>
                  </a:cubicBezTo>
                  <a:cubicBezTo>
                    <a:pt x="1" y="86"/>
                    <a:pt x="84" y="4"/>
                    <a:pt x="186" y="4"/>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3" name="Freeform 79">
              <a:extLst>
                <a:ext uri="{FF2B5EF4-FFF2-40B4-BE49-F238E27FC236}">
                  <a16:creationId xmlns:a16="http://schemas.microsoft.com/office/drawing/2014/main" id="{CFC33925-B854-4DC3-BC78-04FD74A0206F}"/>
                </a:ext>
              </a:extLst>
            </p:cNvPr>
            <p:cNvSpPr>
              <a:spLocks/>
            </p:cNvSpPr>
            <p:nvPr/>
          </p:nvSpPr>
          <p:spPr bwMode="auto">
            <a:xfrm>
              <a:off x="5383213" y="2941638"/>
              <a:ext cx="531813"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6" y="138"/>
                    <a:pt x="0" y="138"/>
                  </a:cubicBezTo>
                  <a:cubicBezTo>
                    <a:pt x="32" y="138"/>
                    <a:pt x="32" y="138"/>
                    <a:pt x="32" y="138"/>
                  </a:cubicBezTo>
                  <a:cubicBezTo>
                    <a:pt x="93" y="124"/>
                    <a:pt x="140" y="68"/>
                    <a:pt x="140" y="2"/>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4" name="Freeform 80">
              <a:extLst>
                <a:ext uri="{FF2B5EF4-FFF2-40B4-BE49-F238E27FC236}">
                  <a16:creationId xmlns:a16="http://schemas.microsoft.com/office/drawing/2014/main" id="{07FD69AD-C7F2-4B4F-A6E0-55599140BCFA}"/>
                </a:ext>
              </a:extLst>
            </p:cNvPr>
            <p:cNvSpPr>
              <a:spLocks/>
            </p:cNvSpPr>
            <p:nvPr/>
          </p:nvSpPr>
          <p:spPr bwMode="auto">
            <a:xfrm>
              <a:off x="4854576" y="2941638"/>
              <a:ext cx="1970088" cy="541338"/>
            </a:xfrm>
            <a:custGeom>
              <a:avLst/>
              <a:gdLst>
                <a:gd name="T0" fmla="*/ 518 w 518"/>
                <a:gd name="T1" fmla="*/ 138 h 142"/>
                <a:gd name="T2" fmla="*/ 170 w 518"/>
                <a:gd name="T3" fmla="*/ 138 h 142"/>
                <a:gd name="T4" fmla="*/ 171 w 518"/>
                <a:gd name="T5" fmla="*/ 138 h 142"/>
                <a:gd name="T6" fmla="*/ 139 w 518"/>
                <a:gd name="T7" fmla="*/ 138 h 142"/>
                <a:gd name="T8" fmla="*/ 139 w 518"/>
                <a:gd name="T9" fmla="*/ 138 h 142"/>
                <a:gd name="T10" fmla="*/ 139 w 518"/>
                <a:gd name="T11" fmla="*/ 138 h 142"/>
                <a:gd name="T12" fmla="*/ 0 w 518"/>
                <a:gd name="T13" fmla="*/ 0 h 142"/>
                <a:gd name="T14" fmla="*/ 0 w 518"/>
                <a:gd name="T15" fmla="*/ 2 h 142"/>
                <a:gd name="T16" fmla="*/ 108 w 518"/>
                <a:gd name="T17" fmla="*/ 138 h 142"/>
                <a:gd name="T18" fmla="*/ 137 w 518"/>
                <a:gd name="T19" fmla="*/ 142 h 142"/>
                <a:gd name="T20" fmla="*/ 137 w 518"/>
                <a:gd name="T21" fmla="*/ 142 h 142"/>
                <a:gd name="T22" fmla="*/ 518 w 518"/>
                <a:gd name="T23" fmla="*/ 142 h 142"/>
                <a:gd name="T24" fmla="*/ 518 w 518"/>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142">
                  <a:moveTo>
                    <a:pt x="518" y="138"/>
                  </a:moveTo>
                  <a:cubicBezTo>
                    <a:pt x="170" y="138"/>
                    <a:pt x="170" y="138"/>
                    <a:pt x="170" y="138"/>
                  </a:cubicBez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7" y="140"/>
                    <a:pt x="127" y="141"/>
                    <a:pt x="137" y="142"/>
                  </a:cubicBezTo>
                  <a:cubicBezTo>
                    <a:pt x="137" y="142"/>
                    <a:pt x="137" y="142"/>
                    <a:pt x="137" y="142"/>
                  </a:cubicBezTo>
                  <a:cubicBezTo>
                    <a:pt x="518" y="142"/>
                    <a:pt x="518" y="142"/>
                    <a:pt x="518" y="142"/>
                  </a:cubicBezTo>
                  <a:lnTo>
                    <a:pt x="518" y="138"/>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0" name="Group 129">
              <a:extLst>
                <a:ext uri="{FF2B5EF4-FFF2-40B4-BE49-F238E27FC236}">
                  <a16:creationId xmlns:a16="http://schemas.microsoft.com/office/drawing/2014/main" id="{E9E9B6D7-DC30-4024-9F82-09E3F8C3DF37}"/>
                </a:ext>
              </a:extLst>
            </p:cNvPr>
            <p:cNvGrpSpPr/>
            <p:nvPr/>
          </p:nvGrpSpPr>
          <p:grpSpPr>
            <a:xfrm>
              <a:off x="6018213" y="3421063"/>
              <a:ext cx="300038" cy="258763"/>
              <a:chOff x="6018213" y="3421063"/>
              <a:chExt cx="300038" cy="258763"/>
            </a:xfrm>
            <a:effectLst>
              <a:outerShdw blurRad="50800" dist="38100" algn="l" rotWithShape="0">
                <a:prstClr val="black">
                  <a:alpha val="18000"/>
                </a:prstClr>
              </a:outerShdw>
            </a:effectLst>
          </p:grpSpPr>
          <p:sp>
            <p:nvSpPr>
              <p:cNvPr id="85" name="Freeform 81">
                <a:extLst>
                  <a:ext uri="{FF2B5EF4-FFF2-40B4-BE49-F238E27FC236}">
                    <a16:creationId xmlns:a16="http://schemas.microsoft.com/office/drawing/2014/main" id="{6A794EDD-7E47-4F41-939D-82BEB72F0B59}"/>
                  </a:ext>
                </a:extLst>
              </p:cNvPr>
              <p:cNvSpPr>
                <a:spLocks/>
              </p:cNvSpPr>
              <p:nvPr/>
            </p:nvSpPr>
            <p:spPr bwMode="auto">
              <a:xfrm>
                <a:off x="6018213"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6" name="Freeform 82">
                <a:extLst>
                  <a:ext uri="{FF2B5EF4-FFF2-40B4-BE49-F238E27FC236}">
                    <a16:creationId xmlns:a16="http://schemas.microsoft.com/office/drawing/2014/main" id="{35FD2D64-5601-44E6-BC28-93A06F71665D}"/>
                  </a:ext>
                </a:extLst>
              </p:cNvPr>
              <p:cNvSpPr>
                <a:spLocks/>
              </p:cNvSpPr>
              <p:nvPr/>
            </p:nvSpPr>
            <p:spPr bwMode="auto">
              <a:xfrm>
                <a:off x="6018213" y="3421063"/>
                <a:ext cx="300038" cy="130175"/>
              </a:xfrm>
              <a:custGeom>
                <a:avLst/>
                <a:gdLst>
                  <a:gd name="T0" fmla="*/ 0 w 189"/>
                  <a:gd name="T1" fmla="*/ 39 h 82"/>
                  <a:gd name="T2" fmla="*/ 7 w 189"/>
                  <a:gd name="T3" fmla="*/ 39 h 82"/>
                  <a:gd name="T4" fmla="*/ 7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7" y="39"/>
                    </a:lnTo>
                    <a:lnTo>
                      <a:pt x="7" y="15"/>
                    </a:lnTo>
                    <a:lnTo>
                      <a:pt x="189" y="82"/>
                    </a:lnTo>
                    <a:lnTo>
                      <a:pt x="0" y="0"/>
                    </a:lnTo>
                    <a:lnTo>
                      <a:pt x="0" y="39"/>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87" name="Freeform 83">
              <a:extLst>
                <a:ext uri="{FF2B5EF4-FFF2-40B4-BE49-F238E27FC236}">
                  <a16:creationId xmlns:a16="http://schemas.microsoft.com/office/drawing/2014/main" id="{307642C0-B5D8-4BA7-B8E3-C5E9D6D2489C}"/>
                </a:ext>
              </a:extLst>
            </p:cNvPr>
            <p:cNvSpPr>
              <a:spLocks/>
            </p:cNvSpPr>
            <p:nvPr/>
          </p:nvSpPr>
          <p:spPr bwMode="auto">
            <a:xfrm>
              <a:off x="5383213" y="3219450"/>
              <a:ext cx="649288" cy="247650"/>
            </a:xfrm>
            <a:custGeom>
              <a:avLst/>
              <a:gdLst>
                <a:gd name="T0" fmla="*/ 0 w 171"/>
                <a:gd name="T1" fmla="*/ 65 h 65"/>
                <a:gd name="T2" fmla="*/ 123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3" y="65"/>
                    <a:pt x="123" y="65"/>
                    <a:pt x="123" y="65"/>
                  </a:cubicBezTo>
                  <a:cubicBezTo>
                    <a:pt x="144" y="47"/>
                    <a:pt x="160" y="25"/>
                    <a:pt x="171" y="0"/>
                  </a:cubicBezTo>
                  <a:cubicBezTo>
                    <a:pt x="118" y="0"/>
                    <a:pt x="118" y="0"/>
                    <a:pt x="118" y="0"/>
                  </a:cubicBezTo>
                  <a:cubicBezTo>
                    <a:pt x="93" y="39"/>
                    <a:pt x="50" y="65"/>
                    <a:pt x="0" y="65"/>
                  </a:cubicBezTo>
                  <a:close/>
                </a:path>
              </a:pathLst>
            </a:custGeom>
            <a:gradFill>
              <a:gsLst>
                <a:gs pos="62000">
                  <a:schemeClr val="accent3">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3" name="Ring_04">
            <a:extLst>
              <a:ext uri="{FF2B5EF4-FFF2-40B4-BE49-F238E27FC236}">
                <a16:creationId xmlns:a16="http://schemas.microsoft.com/office/drawing/2014/main" id="{F10550B2-ABC0-46F4-BC6A-3CE90E39AF38}"/>
              </a:ext>
            </a:extLst>
          </p:cNvPr>
          <p:cNvGrpSpPr/>
          <p:nvPr/>
        </p:nvGrpSpPr>
        <p:grpSpPr>
          <a:xfrm>
            <a:off x="4587478" y="2571484"/>
            <a:ext cx="1614488" cy="1100138"/>
            <a:chOff x="6124576" y="3421063"/>
            <a:chExt cx="2152650" cy="1466850"/>
          </a:xfrm>
          <a:effectLst>
            <a:outerShdw blurRad="114300" dist="38100" dir="2700000" algn="tl" rotWithShape="0">
              <a:prstClr val="black">
                <a:alpha val="30000"/>
              </a:prstClr>
            </a:outerShdw>
          </a:effectLst>
        </p:grpSpPr>
        <p:sp>
          <p:nvSpPr>
            <p:cNvPr id="105" name="Freeform 101">
              <a:extLst>
                <a:ext uri="{FF2B5EF4-FFF2-40B4-BE49-F238E27FC236}">
                  <a16:creationId xmlns:a16="http://schemas.microsoft.com/office/drawing/2014/main" id="{DCC21AA5-DE00-4340-8974-A45F75117C37}"/>
                </a:ext>
              </a:extLst>
            </p:cNvPr>
            <p:cNvSpPr>
              <a:spLocks noEditPoints="1"/>
            </p:cNvSpPr>
            <p:nvPr/>
          </p:nvSpPr>
          <p:spPr bwMode="auto">
            <a:xfrm>
              <a:off x="6124576" y="3467100"/>
              <a:ext cx="2152650" cy="1420813"/>
            </a:xfrm>
            <a:custGeom>
              <a:avLst/>
              <a:gdLst>
                <a:gd name="T0" fmla="*/ 373 w 566"/>
                <a:gd name="T1" fmla="*/ 186 h 373"/>
                <a:gd name="T2" fmla="*/ 310 w 566"/>
                <a:gd name="T3" fmla="*/ 47 h 373"/>
                <a:gd name="T4" fmla="*/ 566 w 566"/>
                <a:gd name="T5" fmla="*/ 47 h 373"/>
                <a:gd name="T6" fmla="*/ 442 w 566"/>
                <a:gd name="T7" fmla="*/ 0 h 373"/>
                <a:gd name="T8" fmla="*/ 186 w 566"/>
                <a:gd name="T9" fmla="*/ 0 h 373"/>
                <a:gd name="T10" fmla="*/ 0 w 566"/>
                <a:gd name="T11" fmla="*/ 186 h 373"/>
                <a:gd name="T12" fmla="*/ 186 w 566"/>
                <a:gd name="T13" fmla="*/ 373 h 373"/>
                <a:gd name="T14" fmla="*/ 373 w 566"/>
                <a:gd name="T15" fmla="*/ 18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8" y="81"/>
                    <a:pt x="310" y="47"/>
                  </a:cubicBezTo>
                  <a:cubicBezTo>
                    <a:pt x="566" y="47"/>
                    <a:pt x="566" y="47"/>
                    <a:pt x="566" y="47"/>
                  </a:cubicBezTo>
                  <a:cubicBezTo>
                    <a:pt x="518" y="47"/>
                    <a:pt x="475" y="29"/>
                    <a:pt x="442" y="0"/>
                  </a:cubicBezTo>
                  <a:cubicBezTo>
                    <a:pt x="186" y="0"/>
                    <a:pt x="186" y="0"/>
                    <a:pt x="186" y="0"/>
                  </a:cubicBezTo>
                  <a:cubicBezTo>
                    <a:pt x="83" y="0"/>
                    <a:pt x="0" y="84"/>
                    <a:pt x="0" y="186"/>
                  </a:cubicBezTo>
                  <a:cubicBezTo>
                    <a:pt x="0" y="289"/>
                    <a:pt x="83" y="373"/>
                    <a:pt x="186" y="373"/>
                  </a:cubicBezTo>
                  <a:cubicBezTo>
                    <a:pt x="289" y="373"/>
                    <a:pt x="373" y="289"/>
                    <a:pt x="373" y="186"/>
                  </a:cubicBez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6" name="Freeform 102">
              <a:extLst>
                <a:ext uri="{FF2B5EF4-FFF2-40B4-BE49-F238E27FC236}">
                  <a16:creationId xmlns:a16="http://schemas.microsoft.com/office/drawing/2014/main" id="{63D0123E-7275-400C-88EA-631FED0866AB}"/>
                </a:ext>
              </a:extLst>
            </p:cNvPr>
            <p:cNvSpPr>
              <a:spLocks/>
            </p:cNvSpPr>
            <p:nvPr/>
          </p:nvSpPr>
          <p:spPr bwMode="auto">
            <a:xfrm>
              <a:off x="6303963" y="4183063"/>
              <a:ext cx="1060450" cy="541338"/>
            </a:xfrm>
            <a:custGeom>
              <a:avLst/>
              <a:gdLst>
                <a:gd name="T0" fmla="*/ 0 w 279"/>
                <a:gd name="T1" fmla="*/ 0 h 142"/>
                <a:gd name="T2" fmla="*/ 0 w 279"/>
                <a:gd name="T3" fmla="*/ 2 h 142"/>
                <a:gd name="T4" fmla="*/ 139 w 279"/>
                <a:gd name="T5" fmla="*/ 142 h 142"/>
                <a:gd name="T6" fmla="*/ 279 w 279"/>
                <a:gd name="T7" fmla="*/ 2 h 142"/>
                <a:gd name="T8" fmla="*/ 279 w 279"/>
                <a:gd name="T9" fmla="*/ 0 h 142"/>
                <a:gd name="T10" fmla="*/ 139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2" y="142"/>
                    <a:pt x="139" y="142"/>
                  </a:cubicBezTo>
                  <a:cubicBezTo>
                    <a:pt x="216" y="142"/>
                    <a:pt x="279" y="79"/>
                    <a:pt x="279" y="2"/>
                  </a:cubicBezTo>
                  <a:cubicBezTo>
                    <a:pt x="279" y="1"/>
                    <a:pt x="279" y="1"/>
                    <a:pt x="279" y="0"/>
                  </a:cubicBezTo>
                  <a:cubicBezTo>
                    <a:pt x="278" y="76"/>
                    <a:pt x="216" y="138"/>
                    <a:pt x="139" y="138"/>
                  </a:cubicBezTo>
                  <a:cubicBezTo>
                    <a:pt x="63" y="138"/>
                    <a:pt x="1" y="76"/>
                    <a:pt x="0" y="0"/>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7" name="Freeform 103">
              <a:extLst>
                <a:ext uri="{FF2B5EF4-FFF2-40B4-BE49-F238E27FC236}">
                  <a16:creationId xmlns:a16="http://schemas.microsoft.com/office/drawing/2014/main" id="{C05A37F8-B47D-490E-84DA-6CCF43FD97F7}"/>
                </a:ext>
              </a:extLst>
            </p:cNvPr>
            <p:cNvSpPr>
              <a:spLocks/>
            </p:cNvSpPr>
            <p:nvPr/>
          </p:nvSpPr>
          <p:spPr bwMode="auto">
            <a:xfrm>
              <a:off x="7288213" y="3646488"/>
              <a:ext cx="255588" cy="536575"/>
            </a:xfrm>
            <a:custGeom>
              <a:avLst/>
              <a:gdLst>
                <a:gd name="T0" fmla="*/ 67 w 67"/>
                <a:gd name="T1" fmla="*/ 139 h 141"/>
                <a:gd name="T2" fmla="*/ 7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7" y="3"/>
                  </a:cubicBezTo>
                  <a:cubicBezTo>
                    <a:pt x="4" y="0"/>
                    <a:pt x="4" y="0"/>
                    <a:pt x="4" y="0"/>
                  </a:cubicBezTo>
                  <a:cubicBezTo>
                    <a:pt x="0" y="0"/>
                    <a:pt x="0" y="0"/>
                    <a:pt x="0" y="0"/>
                  </a:cubicBezTo>
                  <a:cubicBezTo>
                    <a:pt x="4" y="3"/>
                    <a:pt x="4" y="3"/>
                    <a:pt x="4" y="3"/>
                  </a:cubicBezTo>
                  <a:cubicBezTo>
                    <a:pt x="42" y="37"/>
                    <a:pt x="66" y="86"/>
                    <a:pt x="67" y="141"/>
                  </a:cubicBezTo>
                  <a:cubicBezTo>
                    <a:pt x="67" y="141"/>
                    <a:pt x="67" y="140"/>
                    <a:pt x="67" y="139"/>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8" name="Freeform 104">
              <a:extLst>
                <a:ext uri="{FF2B5EF4-FFF2-40B4-BE49-F238E27FC236}">
                  <a16:creationId xmlns:a16="http://schemas.microsoft.com/office/drawing/2014/main" id="{C1FBBFC0-9A5B-472E-952C-C0CEB8E59B09}"/>
                </a:ext>
              </a:extLst>
            </p:cNvPr>
            <p:cNvSpPr>
              <a:spLocks/>
            </p:cNvSpPr>
            <p:nvPr/>
          </p:nvSpPr>
          <p:spPr bwMode="auto">
            <a:xfrm>
              <a:off x="6124576" y="3467100"/>
              <a:ext cx="1697038" cy="715963"/>
            </a:xfrm>
            <a:custGeom>
              <a:avLst/>
              <a:gdLst>
                <a:gd name="T0" fmla="*/ 186 w 446"/>
                <a:gd name="T1" fmla="*/ 4 h 188"/>
                <a:gd name="T2" fmla="*/ 446 w 446"/>
                <a:gd name="T3" fmla="*/ 4 h 188"/>
                <a:gd name="T4" fmla="*/ 442 w 446"/>
                <a:gd name="T5" fmla="*/ 0 h 188"/>
                <a:gd name="T6" fmla="*/ 186 w 446"/>
                <a:gd name="T7" fmla="*/ 0 h 188"/>
                <a:gd name="T8" fmla="*/ 0 w 446"/>
                <a:gd name="T9" fmla="*/ 186 h 188"/>
                <a:gd name="T10" fmla="*/ 0 w 446"/>
                <a:gd name="T11" fmla="*/ 188 h 188"/>
                <a:gd name="T12" fmla="*/ 186 w 446"/>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6" h="188">
                  <a:moveTo>
                    <a:pt x="186" y="4"/>
                  </a:moveTo>
                  <a:cubicBezTo>
                    <a:pt x="446" y="4"/>
                    <a:pt x="446" y="4"/>
                    <a:pt x="446" y="4"/>
                  </a:cubicBezTo>
                  <a:cubicBezTo>
                    <a:pt x="445" y="2"/>
                    <a:pt x="444" y="1"/>
                    <a:pt x="442"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2" name="Group 131">
              <a:extLst>
                <a:ext uri="{FF2B5EF4-FFF2-40B4-BE49-F238E27FC236}">
                  <a16:creationId xmlns:a16="http://schemas.microsoft.com/office/drawing/2014/main" id="{8BB7B13F-55A8-48BC-8685-1F666946E123}"/>
                </a:ext>
              </a:extLst>
            </p:cNvPr>
            <p:cNvGrpSpPr/>
            <p:nvPr/>
          </p:nvGrpSpPr>
          <p:grpSpPr>
            <a:xfrm>
              <a:off x="7462838" y="3421063"/>
              <a:ext cx="301625" cy="258763"/>
              <a:chOff x="7462838" y="3421063"/>
              <a:chExt cx="301625" cy="258763"/>
            </a:xfrm>
            <a:effectLst>
              <a:outerShdw blurRad="50800" dist="38100" algn="l" rotWithShape="0">
                <a:prstClr val="black">
                  <a:alpha val="16000"/>
                </a:prstClr>
              </a:outerShdw>
            </a:effectLst>
          </p:grpSpPr>
          <p:sp>
            <p:nvSpPr>
              <p:cNvPr id="109" name="Freeform 105">
                <a:extLst>
                  <a:ext uri="{FF2B5EF4-FFF2-40B4-BE49-F238E27FC236}">
                    <a16:creationId xmlns:a16="http://schemas.microsoft.com/office/drawing/2014/main" id="{4D120736-0CCB-4A5A-A3EE-3BC4990B9374}"/>
                  </a:ext>
                </a:extLst>
              </p:cNvPr>
              <p:cNvSpPr>
                <a:spLocks/>
              </p:cNvSpPr>
              <p:nvPr/>
            </p:nvSpPr>
            <p:spPr bwMode="auto">
              <a:xfrm>
                <a:off x="7462838"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10" name="Freeform 106">
                <a:extLst>
                  <a:ext uri="{FF2B5EF4-FFF2-40B4-BE49-F238E27FC236}">
                    <a16:creationId xmlns:a16="http://schemas.microsoft.com/office/drawing/2014/main" id="{1573B98D-8BB5-4825-9EE9-6928014C816C}"/>
                  </a:ext>
                </a:extLst>
              </p:cNvPr>
              <p:cNvSpPr>
                <a:spLocks/>
              </p:cNvSpPr>
              <p:nvPr/>
            </p:nvSpPr>
            <p:spPr bwMode="auto">
              <a:xfrm>
                <a:off x="7462838"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1" name="Freeform 107">
              <a:extLst>
                <a:ext uri="{FF2B5EF4-FFF2-40B4-BE49-F238E27FC236}">
                  <a16:creationId xmlns:a16="http://schemas.microsoft.com/office/drawing/2014/main" id="{F9901CA0-A9B8-4B81-8B39-99B002C7320F}"/>
                </a:ext>
              </a:extLst>
            </p:cNvPr>
            <p:cNvSpPr>
              <a:spLocks/>
            </p:cNvSpPr>
            <p:nvPr/>
          </p:nvSpPr>
          <p:spPr bwMode="auto">
            <a:xfrm>
              <a:off x="6832601" y="3646488"/>
              <a:ext cx="687388" cy="357188"/>
            </a:xfrm>
            <a:custGeom>
              <a:avLst/>
              <a:gdLst>
                <a:gd name="T0" fmla="*/ 132 w 181"/>
                <a:gd name="T1" fmla="*/ 94 h 94"/>
                <a:gd name="T2" fmla="*/ 181 w 181"/>
                <a:gd name="T3" fmla="*/ 94 h 94"/>
                <a:gd name="T4" fmla="*/ 124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2" y="57"/>
                    <a:pt x="151" y="24"/>
                    <a:pt x="124" y="0"/>
                  </a:cubicBezTo>
                  <a:cubicBezTo>
                    <a:pt x="0" y="0"/>
                    <a:pt x="0" y="0"/>
                    <a:pt x="0" y="0"/>
                  </a:cubicBezTo>
                  <a:cubicBezTo>
                    <a:pt x="61" y="0"/>
                    <a:pt x="113" y="39"/>
                    <a:pt x="132" y="94"/>
                  </a:cubicBezTo>
                  <a:close/>
                </a:path>
              </a:pathLst>
            </a:custGeom>
            <a:gradFill>
              <a:gsLst>
                <a:gs pos="62000">
                  <a:schemeClr val="accent4">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8" name="Ring_05">
            <a:extLst>
              <a:ext uri="{FF2B5EF4-FFF2-40B4-BE49-F238E27FC236}">
                <a16:creationId xmlns:a16="http://schemas.microsoft.com/office/drawing/2014/main" id="{F901C777-E24B-40AA-BD12-17C2B7A3366D}"/>
              </a:ext>
            </a:extLst>
          </p:cNvPr>
          <p:cNvGrpSpPr/>
          <p:nvPr/>
        </p:nvGrpSpPr>
        <p:grpSpPr>
          <a:xfrm>
            <a:off x="5668566" y="1674943"/>
            <a:ext cx="1614488" cy="1090613"/>
            <a:chOff x="7566026" y="2225675"/>
            <a:chExt cx="2152650" cy="1454151"/>
          </a:xfrm>
          <a:effectLst>
            <a:outerShdw blurRad="114300" dist="50800" dir="2700000" algn="tl" rotWithShape="0">
              <a:prstClr val="black">
                <a:alpha val="36000"/>
              </a:prstClr>
            </a:outerShdw>
          </a:effectLst>
        </p:grpSpPr>
        <p:sp>
          <p:nvSpPr>
            <p:cNvPr id="67" name="Freeform 63">
              <a:extLst>
                <a:ext uri="{FF2B5EF4-FFF2-40B4-BE49-F238E27FC236}">
                  <a16:creationId xmlns:a16="http://schemas.microsoft.com/office/drawing/2014/main" id="{17B0680A-36B2-4F2D-A74D-1A17AD939B5A}"/>
                </a:ext>
              </a:extLst>
            </p:cNvPr>
            <p:cNvSpPr>
              <a:spLocks noEditPoints="1"/>
            </p:cNvSpPr>
            <p:nvPr/>
          </p:nvSpPr>
          <p:spPr bwMode="auto">
            <a:xfrm>
              <a:off x="7566026" y="2225675"/>
              <a:ext cx="2152650" cy="1420813"/>
            </a:xfrm>
            <a:custGeom>
              <a:avLst/>
              <a:gdLst>
                <a:gd name="T0" fmla="*/ 566 w 566"/>
                <a:gd name="T1" fmla="*/ 326 h 373"/>
                <a:gd name="T2" fmla="*/ 310 w 566"/>
                <a:gd name="T3" fmla="*/ 326 h 373"/>
                <a:gd name="T4" fmla="*/ 373 w 566"/>
                <a:gd name="T5" fmla="*/ 186 h 373"/>
                <a:gd name="T6" fmla="*/ 187 w 566"/>
                <a:gd name="T7" fmla="*/ 0 h 373"/>
                <a:gd name="T8" fmla="*/ 0 w 566"/>
                <a:gd name="T9" fmla="*/ 186 h 373"/>
                <a:gd name="T10" fmla="*/ 63 w 566"/>
                <a:gd name="T11" fmla="*/ 326 h 373"/>
                <a:gd name="T12" fmla="*/ 63 w 566"/>
                <a:gd name="T13" fmla="*/ 326 h 373"/>
                <a:gd name="T14" fmla="*/ 187 w 566"/>
                <a:gd name="T15" fmla="*/ 373 h 373"/>
                <a:gd name="T16" fmla="*/ 187 w 566"/>
                <a:gd name="T17" fmla="*/ 373 h 373"/>
                <a:gd name="T18" fmla="*/ 566 w 566"/>
                <a:gd name="T19" fmla="*/ 373 h 373"/>
                <a:gd name="T20" fmla="*/ 566 w 566"/>
                <a:gd name="T21" fmla="*/ 326 h 373"/>
                <a:gd name="T22" fmla="*/ 47 w 566"/>
                <a:gd name="T23" fmla="*/ 186 h 373"/>
                <a:gd name="T24" fmla="*/ 187 w 566"/>
                <a:gd name="T25" fmla="*/ 47 h 373"/>
                <a:gd name="T26" fmla="*/ 326 w 566"/>
                <a:gd name="T27" fmla="*/ 186 h 373"/>
                <a:gd name="T28" fmla="*/ 187 w 566"/>
                <a:gd name="T29" fmla="*/ 326 h 373"/>
                <a:gd name="T30" fmla="*/ 47 w 566"/>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373">
                  <a:moveTo>
                    <a:pt x="566" y="326"/>
                  </a:moveTo>
                  <a:cubicBezTo>
                    <a:pt x="310" y="326"/>
                    <a:pt x="310" y="326"/>
                    <a:pt x="310" y="326"/>
                  </a:cubicBezTo>
                  <a:cubicBezTo>
                    <a:pt x="349" y="292"/>
                    <a:pt x="373" y="242"/>
                    <a:pt x="373" y="186"/>
                  </a:cubicBezTo>
                  <a:cubicBezTo>
                    <a:pt x="373" y="84"/>
                    <a:pt x="289" y="0"/>
                    <a:pt x="187" y="0"/>
                  </a:cubicBezTo>
                  <a:cubicBezTo>
                    <a:pt x="84" y="0"/>
                    <a:pt x="0" y="84"/>
                    <a:pt x="0" y="186"/>
                  </a:cubicBezTo>
                  <a:cubicBezTo>
                    <a:pt x="0" y="242"/>
                    <a:pt x="25" y="292"/>
                    <a:pt x="63" y="326"/>
                  </a:cubicBezTo>
                  <a:cubicBezTo>
                    <a:pt x="63" y="326"/>
                    <a:pt x="63" y="326"/>
                    <a:pt x="63" y="326"/>
                  </a:cubicBezTo>
                  <a:cubicBezTo>
                    <a:pt x="96" y="355"/>
                    <a:pt x="139" y="373"/>
                    <a:pt x="187" y="373"/>
                  </a:cubicBezTo>
                  <a:cubicBezTo>
                    <a:pt x="187" y="373"/>
                    <a:pt x="187" y="373"/>
                    <a:pt x="187" y="373"/>
                  </a:cubicBezTo>
                  <a:cubicBezTo>
                    <a:pt x="566" y="373"/>
                    <a:pt x="566" y="373"/>
                    <a:pt x="566" y="373"/>
                  </a:cubicBezTo>
                  <a:cubicBezTo>
                    <a:pt x="566" y="326"/>
                    <a:pt x="566" y="326"/>
                    <a:pt x="566" y="326"/>
                  </a:cubicBezTo>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8" name="Freeform 64">
              <a:extLst>
                <a:ext uri="{FF2B5EF4-FFF2-40B4-BE49-F238E27FC236}">
                  <a16:creationId xmlns:a16="http://schemas.microsoft.com/office/drawing/2014/main" id="{578324C7-7ED2-47F9-A1CB-C964171C308E}"/>
                </a:ext>
              </a:extLst>
            </p:cNvPr>
            <p:cNvSpPr>
              <a:spLocks/>
            </p:cNvSpPr>
            <p:nvPr/>
          </p:nvSpPr>
          <p:spPr bwMode="auto">
            <a:xfrm>
              <a:off x="7566026" y="2225675"/>
              <a:ext cx="1419225" cy="715963"/>
            </a:xfrm>
            <a:custGeom>
              <a:avLst/>
              <a:gdLst>
                <a:gd name="T0" fmla="*/ 187 w 373"/>
                <a:gd name="T1" fmla="*/ 4 h 188"/>
                <a:gd name="T2" fmla="*/ 373 w 373"/>
                <a:gd name="T3" fmla="*/ 188 h 188"/>
                <a:gd name="T4" fmla="*/ 373 w 373"/>
                <a:gd name="T5" fmla="*/ 186 h 188"/>
                <a:gd name="T6" fmla="*/ 187 w 373"/>
                <a:gd name="T7" fmla="*/ 0 h 188"/>
                <a:gd name="T8" fmla="*/ 0 w 373"/>
                <a:gd name="T9" fmla="*/ 186 h 188"/>
                <a:gd name="T10" fmla="*/ 0 w 373"/>
                <a:gd name="T11" fmla="*/ 188 h 188"/>
                <a:gd name="T12" fmla="*/ 187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7" y="4"/>
                  </a:moveTo>
                  <a:cubicBezTo>
                    <a:pt x="289" y="4"/>
                    <a:pt x="372" y="86"/>
                    <a:pt x="373" y="188"/>
                  </a:cubicBezTo>
                  <a:cubicBezTo>
                    <a:pt x="373" y="188"/>
                    <a:pt x="373" y="187"/>
                    <a:pt x="373" y="186"/>
                  </a:cubicBezTo>
                  <a:cubicBezTo>
                    <a:pt x="373" y="84"/>
                    <a:pt x="289" y="0"/>
                    <a:pt x="187" y="0"/>
                  </a:cubicBezTo>
                  <a:cubicBezTo>
                    <a:pt x="84" y="0"/>
                    <a:pt x="0" y="84"/>
                    <a:pt x="0" y="186"/>
                  </a:cubicBezTo>
                  <a:cubicBezTo>
                    <a:pt x="0" y="187"/>
                    <a:pt x="0" y="188"/>
                    <a:pt x="0" y="188"/>
                  </a:cubicBezTo>
                  <a:cubicBezTo>
                    <a:pt x="1" y="86"/>
                    <a:pt x="85" y="4"/>
                    <a:pt x="187" y="4"/>
                  </a:cubicBez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9" name="Freeform 65">
              <a:extLst>
                <a:ext uri="{FF2B5EF4-FFF2-40B4-BE49-F238E27FC236}">
                  <a16:creationId xmlns:a16="http://schemas.microsoft.com/office/drawing/2014/main" id="{ACA7E2A4-94ED-46B4-8F22-FFD20A068AE5}"/>
                </a:ext>
              </a:extLst>
            </p:cNvPr>
            <p:cNvSpPr>
              <a:spLocks noEditPoints="1"/>
            </p:cNvSpPr>
            <p:nvPr/>
          </p:nvSpPr>
          <p:spPr bwMode="auto">
            <a:xfrm>
              <a:off x="8383588" y="2941638"/>
              <a:ext cx="422275" cy="514350"/>
            </a:xfrm>
            <a:custGeom>
              <a:avLst/>
              <a:gdLst>
                <a:gd name="T0" fmla="*/ 0 w 111"/>
                <a:gd name="T1" fmla="*/ 135 h 135"/>
                <a:gd name="T2" fmla="*/ 0 w 111"/>
                <a:gd name="T3" fmla="*/ 135 h 135"/>
                <a:gd name="T4" fmla="*/ 0 w 111"/>
                <a:gd name="T5" fmla="*/ 135 h 135"/>
                <a:gd name="T6" fmla="*/ 0 w 111"/>
                <a:gd name="T7" fmla="*/ 135 h 135"/>
                <a:gd name="T8" fmla="*/ 0 w 111"/>
                <a:gd name="T9" fmla="*/ 135 h 135"/>
                <a:gd name="T10" fmla="*/ 0 w 111"/>
                <a:gd name="T11" fmla="*/ 135 h 135"/>
                <a:gd name="T12" fmla="*/ 1 w 111"/>
                <a:gd name="T13" fmla="*/ 135 h 135"/>
                <a:gd name="T14" fmla="*/ 1 w 111"/>
                <a:gd name="T15" fmla="*/ 135 h 135"/>
                <a:gd name="T16" fmla="*/ 1 w 111"/>
                <a:gd name="T17" fmla="*/ 135 h 135"/>
                <a:gd name="T18" fmla="*/ 1 w 111"/>
                <a:gd name="T19" fmla="*/ 135 h 135"/>
                <a:gd name="T20" fmla="*/ 1 w 111"/>
                <a:gd name="T21" fmla="*/ 135 h 135"/>
                <a:gd name="T22" fmla="*/ 1 w 111"/>
                <a:gd name="T23" fmla="*/ 135 h 135"/>
                <a:gd name="T24" fmla="*/ 2 w 111"/>
                <a:gd name="T25" fmla="*/ 135 h 135"/>
                <a:gd name="T26" fmla="*/ 1 w 111"/>
                <a:gd name="T27" fmla="*/ 135 h 135"/>
                <a:gd name="T28" fmla="*/ 2 w 111"/>
                <a:gd name="T29" fmla="*/ 135 h 135"/>
                <a:gd name="T30" fmla="*/ 2 w 111"/>
                <a:gd name="T31" fmla="*/ 135 h 135"/>
                <a:gd name="T32" fmla="*/ 2 w 111"/>
                <a:gd name="T33" fmla="*/ 135 h 135"/>
                <a:gd name="T34" fmla="*/ 2 w 111"/>
                <a:gd name="T35" fmla="*/ 135 h 135"/>
                <a:gd name="T36" fmla="*/ 2 w 111"/>
                <a:gd name="T37" fmla="*/ 135 h 135"/>
                <a:gd name="T38" fmla="*/ 2 w 111"/>
                <a:gd name="T39" fmla="*/ 135 h 135"/>
                <a:gd name="T40" fmla="*/ 2 w 111"/>
                <a:gd name="T41" fmla="*/ 135 h 135"/>
                <a:gd name="T42" fmla="*/ 3 w 111"/>
                <a:gd name="T43" fmla="*/ 135 h 135"/>
                <a:gd name="T44" fmla="*/ 3 w 111"/>
                <a:gd name="T45" fmla="*/ 135 h 135"/>
                <a:gd name="T46" fmla="*/ 3 w 111"/>
                <a:gd name="T47" fmla="*/ 135 h 135"/>
                <a:gd name="T48" fmla="*/ 3 w 111"/>
                <a:gd name="T49" fmla="*/ 134 h 135"/>
                <a:gd name="T50" fmla="*/ 3 w 111"/>
                <a:gd name="T51" fmla="*/ 134 h 135"/>
                <a:gd name="T52" fmla="*/ 3 w 111"/>
                <a:gd name="T53" fmla="*/ 134 h 135"/>
                <a:gd name="T54" fmla="*/ 4 w 111"/>
                <a:gd name="T55" fmla="*/ 134 h 135"/>
                <a:gd name="T56" fmla="*/ 3 w 111"/>
                <a:gd name="T57" fmla="*/ 134 h 135"/>
                <a:gd name="T58" fmla="*/ 4 w 111"/>
                <a:gd name="T59" fmla="*/ 134 h 135"/>
                <a:gd name="T60" fmla="*/ 4 w 111"/>
                <a:gd name="T61" fmla="*/ 134 h 135"/>
                <a:gd name="T62" fmla="*/ 4 w 111"/>
                <a:gd name="T63" fmla="*/ 134 h 135"/>
                <a:gd name="T64" fmla="*/ 4 w 111"/>
                <a:gd name="T65" fmla="*/ 134 h 135"/>
                <a:gd name="T66" fmla="*/ 5 w 111"/>
                <a:gd name="T67" fmla="*/ 134 h 135"/>
                <a:gd name="T68" fmla="*/ 4 w 111"/>
                <a:gd name="T69" fmla="*/ 134 h 135"/>
                <a:gd name="T70" fmla="*/ 5 w 111"/>
                <a:gd name="T71" fmla="*/ 134 h 135"/>
                <a:gd name="T72" fmla="*/ 5 w 111"/>
                <a:gd name="T73" fmla="*/ 134 h 135"/>
                <a:gd name="T74" fmla="*/ 5 w 111"/>
                <a:gd name="T75" fmla="*/ 134 h 135"/>
                <a:gd name="T76" fmla="*/ 5 w 111"/>
                <a:gd name="T77" fmla="*/ 134 h 135"/>
                <a:gd name="T78" fmla="*/ 5 w 111"/>
                <a:gd name="T79" fmla="*/ 134 h 135"/>
                <a:gd name="T80" fmla="*/ 5 w 111"/>
                <a:gd name="T81" fmla="*/ 134 h 135"/>
                <a:gd name="T82" fmla="*/ 5 w 111"/>
                <a:gd name="T83" fmla="*/ 134 h 135"/>
                <a:gd name="T84" fmla="*/ 6 w 111"/>
                <a:gd name="T85" fmla="*/ 134 h 135"/>
                <a:gd name="T86" fmla="*/ 5 w 111"/>
                <a:gd name="T87" fmla="*/ 134 h 135"/>
                <a:gd name="T88" fmla="*/ 6 w 111"/>
                <a:gd name="T89" fmla="*/ 134 h 135"/>
                <a:gd name="T90" fmla="*/ 6 w 111"/>
                <a:gd name="T91" fmla="*/ 134 h 135"/>
                <a:gd name="T92" fmla="*/ 6 w 111"/>
                <a:gd name="T93" fmla="*/ 134 h 135"/>
                <a:gd name="T94" fmla="*/ 6 w 111"/>
                <a:gd name="T95" fmla="*/ 134 h 135"/>
                <a:gd name="T96" fmla="*/ 7 w 111"/>
                <a:gd name="T97" fmla="*/ 134 h 135"/>
                <a:gd name="T98" fmla="*/ 6 w 111"/>
                <a:gd name="T99" fmla="*/ 134 h 135"/>
                <a:gd name="T100" fmla="*/ 7 w 111"/>
                <a:gd name="T101" fmla="*/ 134 h 135"/>
                <a:gd name="T102" fmla="*/ 111 w 111"/>
                <a:gd name="T103" fmla="*/ 0 h 135"/>
                <a:gd name="T104" fmla="*/ 7 w 111"/>
                <a:gd name="T105" fmla="*/ 134 h 135"/>
                <a:gd name="T106" fmla="*/ 111 w 111"/>
                <a:gd name="T107" fmla="*/ 1 h 135"/>
                <a:gd name="T108" fmla="*/ 111 w 111"/>
                <a:gd name="T10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35">
                  <a:moveTo>
                    <a:pt x="0" y="135"/>
                  </a:moveTo>
                  <a:cubicBezTo>
                    <a:pt x="0" y="135"/>
                    <a:pt x="0" y="135"/>
                    <a:pt x="0" y="135"/>
                  </a:cubicBezTo>
                  <a:cubicBezTo>
                    <a:pt x="0" y="135"/>
                    <a:pt x="0" y="135"/>
                    <a:pt x="0" y="135"/>
                  </a:cubicBezTo>
                  <a:moveTo>
                    <a:pt x="0" y="135"/>
                  </a:moveTo>
                  <a:cubicBezTo>
                    <a:pt x="0" y="135"/>
                    <a:pt x="0" y="135"/>
                    <a:pt x="0" y="135"/>
                  </a:cubicBezTo>
                  <a:cubicBezTo>
                    <a:pt x="0" y="135"/>
                    <a:pt x="0" y="135"/>
                    <a:pt x="0" y="135"/>
                  </a:cubicBezTo>
                  <a:moveTo>
                    <a:pt x="1" y="135"/>
                  </a:moveTo>
                  <a:cubicBezTo>
                    <a:pt x="1" y="135"/>
                    <a:pt x="1" y="135"/>
                    <a:pt x="1" y="135"/>
                  </a:cubicBezTo>
                  <a:cubicBezTo>
                    <a:pt x="1" y="135"/>
                    <a:pt x="1" y="135"/>
                    <a:pt x="1" y="135"/>
                  </a:cubicBezTo>
                  <a:moveTo>
                    <a:pt x="1" y="135"/>
                  </a:moveTo>
                  <a:cubicBezTo>
                    <a:pt x="1" y="135"/>
                    <a:pt x="1" y="135"/>
                    <a:pt x="1" y="135"/>
                  </a:cubicBezTo>
                  <a:cubicBezTo>
                    <a:pt x="1" y="135"/>
                    <a:pt x="1" y="135"/>
                    <a:pt x="1" y="135"/>
                  </a:cubicBezTo>
                  <a:moveTo>
                    <a:pt x="2" y="135"/>
                  </a:moveTo>
                  <a:cubicBezTo>
                    <a:pt x="1" y="135"/>
                    <a:pt x="1" y="135"/>
                    <a:pt x="1" y="135"/>
                  </a:cubicBezTo>
                  <a:cubicBezTo>
                    <a:pt x="1" y="135"/>
                    <a:pt x="1" y="135"/>
                    <a:pt x="2" y="135"/>
                  </a:cubicBezTo>
                  <a:moveTo>
                    <a:pt x="2" y="135"/>
                  </a:moveTo>
                  <a:cubicBezTo>
                    <a:pt x="2" y="135"/>
                    <a:pt x="2" y="135"/>
                    <a:pt x="2" y="135"/>
                  </a:cubicBezTo>
                  <a:cubicBezTo>
                    <a:pt x="2" y="135"/>
                    <a:pt x="2" y="135"/>
                    <a:pt x="2" y="135"/>
                  </a:cubicBezTo>
                  <a:moveTo>
                    <a:pt x="2" y="135"/>
                  </a:moveTo>
                  <a:cubicBezTo>
                    <a:pt x="2" y="135"/>
                    <a:pt x="2" y="135"/>
                    <a:pt x="2" y="135"/>
                  </a:cubicBezTo>
                  <a:cubicBezTo>
                    <a:pt x="2" y="135"/>
                    <a:pt x="2" y="135"/>
                    <a:pt x="2" y="135"/>
                  </a:cubicBezTo>
                  <a:moveTo>
                    <a:pt x="3" y="135"/>
                  </a:moveTo>
                  <a:cubicBezTo>
                    <a:pt x="3" y="135"/>
                    <a:pt x="3" y="135"/>
                    <a:pt x="3" y="135"/>
                  </a:cubicBezTo>
                  <a:cubicBezTo>
                    <a:pt x="3" y="135"/>
                    <a:pt x="3" y="135"/>
                    <a:pt x="3" y="135"/>
                  </a:cubicBezTo>
                  <a:moveTo>
                    <a:pt x="3" y="134"/>
                  </a:moveTo>
                  <a:cubicBezTo>
                    <a:pt x="3" y="134"/>
                    <a:pt x="3" y="134"/>
                    <a:pt x="3" y="134"/>
                  </a:cubicBezTo>
                  <a:cubicBezTo>
                    <a:pt x="3" y="134"/>
                    <a:pt x="3" y="134"/>
                    <a:pt x="3" y="134"/>
                  </a:cubicBezTo>
                  <a:moveTo>
                    <a:pt x="4" y="134"/>
                  </a:moveTo>
                  <a:cubicBezTo>
                    <a:pt x="4" y="134"/>
                    <a:pt x="4" y="134"/>
                    <a:pt x="3" y="134"/>
                  </a:cubicBezTo>
                  <a:cubicBezTo>
                    <a:pt x="4" y="134"/>
                    <a:pt x="4" y="134"/>
                    <a:pt x="4" y="134"/>
                  </a:cubicBezTo>
                  <a:moveTo>
                    <a:pt x="4" y="134"/>
                  </a:moveTo>
                  <a:cubicBezTo>
                    <a:pt x="4" y="134"/>
                    <a:pt x="4" y="134"/>
                    <a:pt x="4" y="134"/>
                  </a:cubicBezTo>
                  <a:cubicBezTo>
                    <a:pt x="4" y="134"/>
                    <a:pt x="4" y="134"/>
                    <a:pt x="4" y="134"/>
                  </a:cubicBezTo>
                  <a:moveTo>
                    <a:pt x="5" y="134"/>
                  </a:moveTo>
                  <a:cubicBezTo>
                    <a:pt x="4" y="134"/>
                    <a:pt x="4" y="134"/>
                    <a:pt x="4" y="134"/>
                  </a:cubicBezTo>
                  <a:cubicBezTo>
                    <a:pt x="4" y="134"/>
                    <a:pt x="4" y="134"/>
                    <a:pt x="5" y="134"/>
                  </a:cubicBezTo>
                  <a:moveTo>
                    <a:pt x="5" y="134"/>
                  </a:moveTo>
                  <a:cubicBezTo>
                    <a:pt x="5" y="134"/>
                    <a:pt x="5" y="134"/>
                    <a:pt x="5" y="134"/>
                  </a:cubicBezTo>
                  <a:cubicBezTo>
                    <a:pt x="5" y="134"/>
                    <a:pt x="5" y="134"/>
                    <a:pt x="5" y="134"/>
                  </a:cubicBezTo>
                  <a:moveTo>
                    <a:pt x="5" y="134"/>
                  </a:moveTo>
                  <a:cubicBezTo>
                    <a:pt x="5" y="134"/>
                    <a:pt x="5" y="134"/>
                    <a:pt x="5" y="134"/>
                  </a:cubicBezTo>
                  <a:cubicBezTo>
                    <a:pt x="5" y="134"/>
                    <a:pt x="5" y="134"/>
                    <a:pt x="5" y="134"/>
                  </a:cubicBezTo>
                  <a:moveTo>
                    <a:pt x="6" y="134"/>
                  </a:moveTo>
                  <a:cubicBezTo>
                    <a:pt x="6" y="134"/>
                    <a:pt x="6" y="134"/>
                    <a:pt x="5" y="134"/>
                  </a:cubicBezTo>
                  <a:cubicBezTo>
                    <a:pt x="6" y="134"/>
                    <a:pt x="6" y="134"/>
                    <a:pt x="6" y="134"/>
                  </a:cubicBezTo>
                  <a:moveTo>
                    <a:pt x="6" y="134"/>
                  </a:moveTo>
                  <a:cubicBezTo>
                    <a:pt x="6" y="134"/>
                    <a:pt x="6" y="134"/>
                    <a:pt x="6" y="134"/>
                  </a:cubicBezTo>
                  <a:cubicBezTo>
                    <a:pt x="6" y="134"/>
                    <a:pt x="6" y="134"/>
                    <a:pt x="6" y="134"/>
                  </a:cubicBezTo>
                  <a:moveTo>
                    <a:pt x="7" y="134"/>
                  </a:moveTo>
                  <a:cubicBezTo>
                    <a:pt x="7" y="134"/>
                    <a:pt x="6" y="134"/>
                    <a:pt x="6" y="134"/>
                  </a:cubicBezTo>
                  <a:cubicBezTo>
                    <a:pt x="6" y="134"/>
                    <a:pt x="7" y="134"/>
                    <a:pt x="7" y="134"/>
                  </a:cubicBezTo>
                  <a:moveTo>
                    <a:pt x="111" y="0"/>
                  </a:moveTo>
                  <a:cubicBezTo>
                    <a:pt x="110" y="64"/>
                    <a:pt x="66" y="118"/>
                    <a:pt x="7" y="134"/>
                  </a:cubicBezTo>
                  <a:cubicBezTo>
                    <a:pt x="66" y="118"/>
                    <a:pt x="110" y="65"/>
                    <a:pt x="111" y="1"/>
                  </a:cubicBezTo>
                  <a:cubicBezTo>
                    <a:pt x="111" y="1"/>
                    <a:pt x="111" y="1"/>
                    <a:pt x="111" y="0"/>
                  </a:cubicBezTo>
                </a:path>
              </a:pathLst>
            </a:custGeom>
            <a:solidFill>
              <a:srgbClr val="065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70" name="Freeform 66">
              <a:extLst>
                <a:ext uri="{FF2B5EF4-FFF2-40B4-BE49-F238E27FC236}">
                  <a16:creationId xmlns:a16="http://schemas.microsoft.com/office/drawing/2014/main" id="{2301DD36-0386-4BFB-9B86-B01064A921DC}"/>
                </a:ext>
              </a:extLst>
            </p:cNvPr>
            <p:cNvSpPr>
              <a:spLocks/>
            </p:cNvSpPr>
            <p:nvPr/>
          </p:nvSpPr>
          <p:spPr bwMode="auto">
            <a:xfrm>
              <a:off x="8277226" y="2944813"/>
              <a:ext cx="528638" cy="522288"/>
            </a:xfrm>
            <a:custGeom>
              <a:avLst/>
              <a:gdLst>
                <a:gd name="T0" fmla="*/ 139 w 139"/>
                <a:gd name="T1" fmla="*/ 0 h 137"/>
                <a:gd name="T2" fmla="*/ 35 w 139"/>
                <a:gd name="T3" fmla="*/ 133 h 137"/>
                <a:gd name="T4" fmla="*/ 35 w 139"/>
                <a:gd name="T5" fmla="*/ 133 h 137"/>
                <a:gd name="T6" fmla="*/ 34 w 139"/>
                <a:gd name="T7" fmla="*/ 133 h 137"/>
                <a:gd name="T8" fmla="*/ 34 w 139"/>
                <a:gd name="T9" fmla="*/ 133 h 137"/>
                <a:gd name="T10" fmla="*/ 34 w 139"/>
                <a:gd name="T11" fmla="*/ 133 h 137"/>
                <a:gd name="T12" fmla="*/ 34 w 139"/>
                <a:gd name="T13" fmla="*/ 133 h 137"/>
                <a:gd name="T14" fmla="*/ 33 w 139"/>
                <a:gd name="T15" fmla="*/ 133 h 137"/>
                <a:gd name="T16" fmla="*/ 33 w 139"/>
                <a:gd name="T17" fmla="*/ 133 h 137"/>
                <a:gd name="T18" fmla="*/ 33 w 139"/>
                <a:gd name="T19" fmla="*/ 133 h 137"/>
                <a:gd name="T20" fmla="*/ 33 w 139"/>
                <a:gd name="T21" fmla="*/ 133 h 137"/>
                <a:gd name="T22" fmla="*/ 33 w 139"/>
                <a:gd name="T23" fmla="*/ 133 h 137"/>
                <a:gd name="T24" fmla="*/ 33 w 139"/>
                <a:gd name="T25" fmla="*/ 133 h 137"/>
                <a:gd name="T26" fmla="*/ 32 w 139"/>
                <a:gd name="T27" fmla="*/ 133 h 137"/>
                <a:gd name="T28" fmla="*/ 32 w 139"/>
                <a:gd name="T29" fmla="*/ 133 h 137"/>
                <a:gd name="T30" fmla="*/ 32 w 139"/>
                <a:gd name="T31" fmla="*/ 133 h 137"/>
                <a:gd name="T32" fmla="*/ 32 w 139"/>
                <a:gd name="T33" fmla="*/ 133 h 137"/>
                <a:gd name="T34" fmla="*/ 31 w 139"/>
                <a:gd name="T35" fmla="*/ 133 h 137"/>
                <a:gd name="T36" fmla="*/ 31 w 139"/>
                <a:gd name="T37" fmla="*/ 133 h 137"/>
                <a:gd name="T38" fmla="*/ 31 w 139"/>
                <a:gd name="T39" fmla="*/ 133 h 137"/>
                <a:gd name="T40" fmla="*/ 31 w 139"/>
                <a:gd name="T41" fmla="*/ 134 h 137"/>
                <a:gd name="T42" fmla="*/ 31 w 139"/>
                <a:gd name="T43" fmla="*/ 134 h 137"/>
                <a:gd name="T44" fmla="*/ 30 w 139"/>
                <a:gd name="T45" fmla="*/ 134 h 137"/>
                <a:gd name="T46" fmla="*/ 30 w 139"/>
                <a:gd name="T47" fmla="*/ 134 h 137"/>
                <a:gd name="T48" fmla="*/ 30 w 139"/>
                <a:gd name="T49" fmla="*/ 134 h 137"/>
                <a:gd name="T50" fmla="*/ 30 w 139"/>
                <a:gd name="T51" fmla="*/ 134 h 137"/>
                <a:gd name="T52" fmla="*/ 30 w 139"/>
                <a:gd name="T53" fmla="*/ 134 h 137"/>
                <a:gd name="T54" fmla="*/ 29 w 139"/>
                <a:gd name="T55" fmla="*/ 134 h 137"/>
                <a:gd name="T56" fmla="*/ 29 w 139"/>
                <a:gd name="T57" fmla="*/ 134 h 137"/>
                <a:gd name="T58" fmla="*/ 29 w 139"/>
                <a:gd name="T59" fmla="*/ 134 h 137"/>
                <a:gd name="T60" fmla="*/ 29 w 139"/>
                <a:gd name="T61" fmla="*/ 134 h 137"/>
                <a:gd name="T62" fmla="*/ 29 w 139"/>
                <a:gd name="T63" fmla="*/ 134 h 137"/>
                <a:gd name="T64" fmla="*/ 28 w 139"/>
                <a:gd name="T65" fmla="*/ 134 h 137"/>
                <a:gd name="T66" fmla="*/ 28 w 139"/>
                <a:gd name="T67" fmla="*/ 134 h 137"/>
                <a:gd name="T68" fmla="*/ 28 w 139"/>
                <a:gd name="T69" fmla="*/ 134 h 137"/>
                <a:gd name="T70" fmla="*/ 28 w 139"/>
                <a:gd name="T71" fmla="*/ 134 h 137"/>
                <a:gd name="T72" fmla="*/ 0 w 139"/>
                <a:gd name="T73" fmla="*/ 137 h 137"/>
                <a:gd name="T74" fmla="*/ 31 w 139"/>
                <a:gd name="T75" fmla="*/ 137 h 137"/>
                <a:gd name="T76" fmla="*/ 139 w 139"/>
                <a:gd name="T77" fmla="*/ 1 h 137"/>
                <a:gd name="T78" fmla="*/ 139 w 139"/>
                <a:gd name="T7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137">
                  <a:moveTo>
                    <a:pt x="139" y="0"/>
                  </a:moveTo>
                  <a:cubicBezTo>
                    <a:pt x="138" y="64"/>
                    <a:pt x="94" y="117"/>
                    <a:pt x="35" y="133"/>
                  </a:cubicBezTo>
                  <a:cubicBezTo>
                    <a:pt x="35" y="133"/>
                    <a:pt x="35" y="133"/>
                    <a:pt x="35" y="133"/>
                  </a:cubicBezTo>
                  <a:cubicBezTo>
                    <a:pt x="35" y="133"/>
                    <a:pt x="34" y="133"/>
                    <a:pt x="34" y="133"/>
                  </a:cubicBezTo>
                  <a:cubicBezTo>
                    <a:pt x="34" y="133"/>
                    <a:pt x="34" y="133"/>
                    <a:pt x="34" y="133"/>
                  </a:cubicBezTo>
                  <a:cubicBezTo>
                    <a:pt x="34" y="133"/>
                    <a:pt x="34" y="133"/>
                    <a:pt x="34" y="133"/>
                  </a:cubicBezTo>
                  <a:cubicBezTo>
                    <a:pt x="34" y="133"/>
                    <a:pt x="34" y="133"/>
                    <a:pt x="34" y="133"/>
                  </a:cubicBezTo>
                  <a:cubicBezTo>
                    <a:pt x="34" y="133"/>
                    <a:pt x="34"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2" y="133"/>
                    <a:pt x="32" y="133"/>
                    <a:pt x="32" y="133"/>
                  </a:cubicBezTo>
                  <a:cubicBezTo>
                    <a:pt x="32" y="133"/>
                    <a:pt x="32" y="133"/>
                    <a:pt x="32" y="133"/>
                  </a:cubicBezTo>
                  <a:cubicBezTo>
                    <a:pt x="32" y="133"/>
                    <a:pt x="32" y="133"/>
                    <a:pt x="32" y="133"/>
                  </a:cubicBezTo>
                  <a:cubicBezTo>
                    <a:pt x="32" y="133"/>
                    <a:pt x="32" y="133"/>
                    <a:pt x="32" y="133"/>
                  </a:cubicBezTo>
                  <a:cubicBezTo>
                    <a:pt x="32" y="133"/>
                    <a:pt x="32" y="133"/>
                    <a:pt x="31" y="133"/>
                  </a:cubicBezTo>
                  <a:cubicBezTo>
                    <a:pt x="31" y="133"/>
                    <a:pt x="31" y="133"/>
                    <a:pt x="31" y="133"/>
                  </a:cubicBezTo>
                  <a:cubicBezTo>
                    <a:pt x="31" y="133"/>
                    <a:pt x="31" y="133"/>
                    <a:pt x="31" y="133"/>
                  </a:cubicBezTo>
                  <a:cubicBezTo>
                    <a:pt x="31" y="133"/>
                    <a:pt x="31" y="134"/>
                    <a:pt x="31" y="134"/>
                  </a:cubicBezTo>
                  <a:cubicBezTo>
                    <a:pt x="31" y="134"/>
                    <a:pt x="31" y="134"/>
                    <a:pt x="31" y="134"/>
                  </a:cubicBezTo>
                  <a:cubicBezTo>
                    <a:pt x="31" y="134"/>
                    <a:pt x="30" y="134"/>
                    <a:pt x="30" y="134"/>
                  </a:cubicBezTo>
                  <a:cubicBezTo>
                    <a:pt x="30" y="134"/>
                    <a:pt x="30" y="134"/>
                    <a:pt x="30" y="134"/>
                  </a:cubicBezTo>
                  <a:cubicBezTo>
                    <a:pt x="30" y="134"/>
                    <a:pt x="30" y="134"/>
                    <a:pt x="30" y="134"/>
                  </a:cubicBezTo>
                  <a:cubicBezTo>
                    <a:pt x="30" y="134"/>
                    <a:pt x="30" y="134"/>
                    <a:pt x="30" y="134"/>
                  </a:cubicBezTo>
                  <a:cubicBezTo>
                    <a:pt x="30" y="134"/>
                    <a:pt x="30" y="134"/>
                    <a:pt x="30"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8" y="134"/>
                    <a:pt x="28" y="134"/>
                    <a:pt x="28" y="134"/>
                  </a:cubicBezTo>
                  <a:cubicBezTo>
                    <a:pt x="28" y="134"/>
                    <a:pt x="28" y="134"/>
                    <a:pt x="28" y="134"/>
                  </a:cubicBezTo>
                  <a:cubicBezTo>
                    <a:pt x="28" y="134"/>
                    <a:pt x="28" y="134"/>
                    <a:pt x="28" y="134"/>
                  </a:cubicBezTo>
                  <a:cubicBezTo>
                    <a:pt x="28" y="134"/>
                    <a:pt x="28" y="134"/>
                    <a:pt x="28" y="134"/>
                  </a:cubicBezTo>
                  <a:cubicBezTo>
                    <a:pt x="19" y="136"/>
                    <a:pt x="9" y="137"/>
                    <a:pt x="0" y="137"/>
                  </a:cubicBezTo>
                  <a:cubicBezTo>
                    <a:pt x="31" y="137"/>
                    <a:pt x="31" y="137"/>
                    <a:pt x="31" y="137"/>
                  </a:cubicBezTo>
                  <a:cubicBezTo>
                    <a:pt x="93" y="123"/>
                    <a:pt x="139" y="67"/>
                    <a:pt x="139" y="1"/>
                  </a:cubicBezTo>
                  <a:cubicBezTo>
                    <a:pt x="139" y="1"/>
                    <a:pt x="139" y="0"/>
                    <a:pt x="139" y="0"/>
                  </a:cubicBezTo>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1" name="Freeform 67">
              <a:extLst>
                <a:ext uri="{FF2B5EF4-FFF2-40B4-BE49-F238E27FC236}">
                  <a16:creationId xmlns:a16="http://schemas.microsoft.com/office/drawing/2014/main" id="{CB4D86F2-3EA7-4A53-AC2B-D98797ED0D69}"/>
                </a:ext>
              </a:extLst>
            </p:cNvPr>
            <p:cNvSpPr>
              <a:spLocks/>
            </p:cNvSpPr>
            <p:nvPr/>
          </p:nvSpPr>
          <p:spPr bwMode="auto">
            <a:xfrm>
              <a:off x="7745413" y="2941638"/>
              <a:ext cx="1973263" cy="541338"/>
            </a:xfrm>
            <a:custGeom>
              <a:avLst/>
              <a:gdLst>
                <a:gd name="T0" fmla="*/ 519 w 519"/>
                <a:gd name="T1" fmla="*/ 138 h 142"/>
                <a:gd name="T2" fmla="*/ 171 w 519"/>
                <a:gd name="T3" fmla="*/ 138 h 142"/>
                <a:gd name="T4" fmla="*/ 171 w 519"/>
                <a:gd name="T5" fmla="*/ 138 h 142"/>
                <a:gd name="T6" fmla="*/ 140 w 519"/>
                <a:gd name="T7" fmla="*/ 138 h 142"/>
                <a:gd name="T8" fmla="*/ 140 w 519"/>
                <a:gd name="T9" fmla="*/ 138 h 142"/>
                <a:gd name="T10" fmla="*/ 140 w 519"/>
                <a:gd name="T11" fmla="*/ 138 h 142"/>
                <a:gd name="T12" fmla="*/ 0 w 519"/>
                <a:gd name="T13" fmla="*/ 0 h 142"/>
                <a:gd name="T14" fmla="*/ 0 w 519"/>
                <a:gd name="T15" fmla="*/ 2 h 142"/>
                <a:gd name="T16" fmla="*/ 108 w 519"/>
                <a:gd name="T17" fmla="*/ 138 h 142"/>
                <a:gd name="T18" fmla="*/ 138 w 519"/>
                <a:gd name="T19" fmla="*/ 142 h 142"/>
                <a:gd name="T20" fmla="*/ 138 w 519"/>
                <a:gd name="T21" fmla="*/ 142 h 142"/>
                <a:gd name="T22" fmla="*/ 519 w 519"/>
                <a:gd name="T23" fmla="*/ 142 h 142"/>
                <a:gd name="T24" fmla="*/ 519 w 519"/>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142">
                  <a:moveTo>
                    <a:pt x="519" y="138"/>
                  </a:moveTo>
                  <a:cubicBezTo>
                    <a:pt x="171" y="138"/>
                    <a:pt x="171" y="138"/>
                    <a:pt x="171" y="138"/>
                  </a:cubicBezTo>
                  <a:cubicBezTo>
                    <a:pt x="171" y="138"/>
                    <a:pt x="171" y="138"/>
                    <a:pt x="171" y="138"/>
                  </a:cubicBezTo>
                  <a:cubicBezTo>
                    <a:pt x="140" y="138"/>
                    <a:pt x="140" y="138"/>
                    <a:pt x="140" y="138"/>
                  </a:cubicBezTo>
                  <a:cubicBezTo>
                    <a:pt x="140" y="138"/>
                    <a:pt x="140" y="138"/>
                    <a:pt x="140" y="138"/>
                  </a:cubicBezTo>
                  <a:cubicBezTo>
                    <a:pt x="140" y="138"/>
                    <a:pt x="140" y="138"/>
                    <a:pt x="140" y="138"/>
                  </a:cubicBezTo>
                  <a:cubicBezTo>
                    <a:pt x="63" y="138"/>
                    <a:pt x="1" y="76"/>
                    <a:pt x="0" y="0"/>
                  </a:cubicBezTo>
                  <a:cubicBezTo>
                    <a:pt x="0" y="1"/>
                    <a:pt x="0" y="1"/>
                    <a:pt x="0" y="2"/>
                  </a:cubicBezTo>
                  <a:cubicBezTo>
                    <a:pt x="0" y="68"/>
                    <a:pt x="46" y="124"/>
                    <a:pt x="108" y="138"/>
                  </a:cubicBezTo>
                  <a:cubicBezTo>
                    <a:pt x="118" y="140"/>
                    <a:pt x="128" y="141"/>
                    <a:pt x="138" y="142"/>
                  </a:cubicBezTo>
                  <a:cubicBezTo>
                    <a:pt x="138" y="142"/>
                    <a:pt x="138" y="142"/>
                    <a:pt x="138" y="142"/>
                  </a:cubicBezTo>
                  <a:cubicBezTo>
                    <a:pt x="519" y="142"/>
                    <a:pt x="519" y="142"/>
                    <a:pt x="519" y="142"/>
                  </a:cubicBezTo>
                  <a:lnTo>
                    <a:pt x="519" y="138"/>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4" name="Group 133">
              <a:extLst>
                <a:ext uri="{FF2B5EF4-FFF2-40B4-BE49-F238E27FC236}">
                  <a16:creationId xmlns:a16="http://schemas.microsoft.com/office/drawing/2014/main" id="{351E5DC8-9765-47F3-A1E0-98C111046E27}"/>
                </a:ext>
              </a:extLst>
            </p:cNvPr>
            <p:cNvGrpSpPr/>
            <p:nvPr/>
          </p:nvGrpSpPr>
          <p:grpSpPr>
            <a:xfrm>
              <a:off x="8909051" y="3421063"/>
              <a:ext cx="304800" cy="258763"/>
              <a:chOff x="8909051" y="3421063"/>
              <a:chExt cx="304800" cy="258763"/>
            </a:xfrm>
            <a:effectLst>
              <a:outerShdw blurRad="50800" dist="38100" algn="tl" rotWithShape="0">
                <a:prstClr val="black">
                  <a:alpha val="20000"/>
                </a:prstClr>
              </a:outerShdw>
            </a:effectLst>
          </p:grpSpPr>
          <p:sp>
            <p:nvSpPr>
              <p:cNvPr id="72" name="Freeform 68">
                <a:extLst>
                  <a:ext uri="{FF2B5EF4-FFF2-40B4-BE49-F238E27FC236}">
                    <a16:creationId xmlns:a16="http://schemas.microsoft.com/office/drawing/2014/main" id="{B432D83B-388F-4FC9-A045-29F5A7DF9764}"/>
                  </a:ext>
                </a:extLst>
              </p:cNvPr>
              <p:cNvSpPr>
                <a:spLocks/>
              </p:cNvSpPr>
              <p:nvPr/>
            </p:nvSpPr>
            <p:spPr bwMode="auto">
              <a:xfrm>
                <a:off x="8909051" y="3421063"/>
                <a:ext cx="304800" cy="258763"/>
              </a:xfrm>
              <a:custGeom>
                <a:avLst/>
                <a:gdLst>
                  <a:gd name="T0" fmla="*/ 0 w 192"/>
                  <a:gd name="T1" fmla="*/ 0 h 163"/>
                  <a:gd name="T2" fmla="*/ 192 w 192"/>
                  <a:gd name="T3" fmla="*/ 82 h 163"/>
                  <a:gd name="T4" fmla="*/ 0 w 192"/>
                  <a:gd name="T5" fmla="*/ 163 h 163"/>
                  <a:gd name="T6" fmla="*/ 0 w 192"/>
                  <a:gd name="T7" fmla="*/ 0 h 163"/>
                </a:gdLst>
                <a:ahLst/>
                <a:cxnLst>
                  <a:cxn ang="0">
                    <a:pos x="T0" y="T1"/>
                  </a:cxn>
                  <a:cxn ang="0">
                    <a:pos x="T2" y="T3"/>
                  </a:cxn>
                  <a:cxn ang="0">
                    <a:pos x="T4" y="T5"/>
                  </a:cxn>
                  <a:cxn ang="0">
                    <a:pos x="T6" y="T7"/>
                  </a:cxn>
                </a:cxnLst>
                <a:rect l="0" t="0" r="r" b="b"/>
                <a:pathLst>
                  <a:path w="192" h="163">
                    <a:moveTo>
                      <a:pt x="0" y="0"/>
                    </a:moveTo>
                    <a:lnTo>
                      <a:pt x="192" y="82"/>
                    </a:lnTo>
                    <a:lnTo>
                      <a:pt x="0" y="163"/>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 name="Freeform 69">
                <a:extLst>
                  <a:ext uri="{FF2B5EF4-FFF2-40B4-BE49-F238E27FC236}">
                    <a16:creationId xmlns:a16="http://schemas.microsoft.com/office/drawing/2014/main" id="{E0A51ECB-DAF4-4354-BDE0-B7ED3565D0A9}"/>
                  </a:ext>
                </a:extLst>
              </p:cNvPr>
              <p:cNvSpPr>
                <a:spLocks/>
              </p:cNvSpPr>
              <p:nvPr/>
            </p:nvSpPr>
            <p:spPr bwMode="auto">
              <a:xfrm>
                <a:off x="8909051" y="3421063"/>
                <a:ext cx="304800" cy="130175"/>
              </a:xfrm>
              <a:custGeom>
                <a:avLst/>
                <a:gdLst>
                  <a:gd name="T0" fmla="*/ 0 w 192"/>
                  <a:gd name="T1" fmla="*/ 39 h 82"/>
                  <a:gd name="T2" fmla="*/ 9 w 192"/>
                  <a:gd name="T3" fmla="*/ 39 h 82"/>
                  <a:gd name="T4" fmla="*/ 9 w 192"/>
                  <a:gd name="T5" fmla="*/ 15 h 82"/>
                  <a:gd name="T6" fmla="*/ 192 w 192"/>
                  <a:gd name="T7" fmla="*/ 82 h 82"/>
                  <a:gd name="T8" fmla="*/ 0 w 192"/>
                  <a:gd name="T9" fmla="*/ 0 h 82"/>
                  <a:gd name="T10" fmla="*/ 0 w 192"/>
                  <a:gd name="T11" fmla="*/ 39 h 82"/>
                </a:gdLst>
                <a:ahLst/>
                <a:cxnLst>
                  <a:cxn ang="0">
                    <a:pos x="T0" y="T1"/>
                  </a:cxn>
                  <a:cxn ang="0">
                    <a:pos x="T2" y="T3"/>
                  </a:cxn>
                  <a:cxn ang="0">
                    <a:pos x="T4" y="T5"/>
                  </a:cxn>
                  <a:cxn ang="0">
                    <a:pos x="T6" y="T7"/>
                  </a:cxn>
                  <a:cxn ang="0">
                    <a:pos x="T8" y="T9"/>
                  </a:cxn>
                  <a:cxn ang="0">
                    <a:pos x="T10" y="T11"/>
                  </a:cxn>
                </a:cxnLst>
                <a:rect l="0" t="0" r="r" b="b"/>
                <a:pathLst>
                  <a:path w="192" h="82">
                    <a:moveTo>
                      <a:pt x="0" y="39"/>
                    </a:moveTo>
                    <a:lnTo>
                      <a:pt x="9" y="39"/>
                    </a:lnTo>
                    <a:lnTo>
                      <a:pt x="9" y="15"/>
                    </a:lnTo>
                    <a:lnTo>
                      <a:pt x="192" y="82"/>
                    </a:lnTo>
                    <a:lnTo>
                      <a:pt x="0" y="0"/>
                    </a:lnTo>
                    <a:lnTo>
                      <a:pt x="0" y="39"/>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74" name="Freeform 70">
              <a:extLst>
                <a:ext uri="{FF2B5EF4-FFF2-40B4-BE49-F238E27FC236}">
                  <a16:creationId xmlns:a16="http://schemas.microsoft.com/office/drawing/2014/main" id="{108A7205-89FF-4B00-8440-C50D8527AC9F}"/>
                </a:ext>
              </a:extLst>
            </p:cNvPr>
            <p:cNvSpPr>
              <a:spLocks/>
            </p:cNvSpPr>
            <p:nvPr/>
          </p:nvSpPr>
          <p:spPr bwMode="auto">
            <a:xfrm>
              <a:off x="8277226" y="3219450"/>
              <a:ext cx="646113" cy="247650"/>
            </a:xfrm>
            <a:custGeom>
              <a:avLst/>
              <a:gdLst>
                <a:gd name="T0" fmla="*/ 0 w 170"/>
                <a:gd name="T1" fmla="*/ 65 h 65"/>
                <a:gd name="T2" fmla="*/ 123 w 170"/>
                <a:gd name="T3" fmla="*/ 65 h 65"/>
                <a:gd name="T4" fmla="*/ 170 w 170"/>
                <a:gd name="T5" fmla="*/ 0 h 65"/>
                <a:gd name="T6" fmla="*/ 118 w 170"/>
                <a:gd name="T7" fmla="*/ 0 h 65"/>
                <a:gd name="T8" fmla="*/ 0 w 170"/>
                <a:gd name="T9" fmla="*/ 65 h 65"/>
              </a:gdLst>
              <a:ahLst/>
              <a:cxnLst>
                <a:cxn ang="0">
                  <a:pos x="T0" y="T1"/>
                </a:cxn>
                <a:cxn ang="0">
                  <a:pos x="T2" y="T3"/>
                </a:cxn>
                <a:cxn ang="0">
                  <a:pos x="T4" y="T5"/>
                </a:cxn>
                <a:cxn ang="0">
                  <a:pos x="T6" y="T7"/>
                </a:cxn>
                <a:cxn ang="0">
                  <a:pos x="T8" y="T9"/>
                </a:cxn>
              </a:cxnLst>
              <a:rect l="0" t="0" r="r" b="b"/>
              <a:pathLst>
                <a:path w="170" h="65">
                  <a:moveTo>
                    <a:pt x="0" y="65"/>
                  </a:moveTo>
                  <a:cubicBezTo>
                    <a:pt x="123" y="65"/>
                    <a:pt x="123" y="65"/>
                    <a:pt x="123" y="65"/>
                  </a:cubicBezTo>
                  <a:cubicBezTo>
                    <a:pt x="143" y="47"/>
                    <a:pt x="159" y="25"/>
                    <a:pt x="170" y="0"/>
                  </a:cubicBezTo>
                  <a:cubicBezTo>
                    <a:pt x="118" y="0"/>
                    <a:pt x="118" y="0"/>
                    <a:pt x="118" y="0"/>
                  </a:cubicBezTo>
                  <a:cubicBezTo>
                    <a:pt x="93" y="39"/>
                    <a:pt x="49" y="65"/>
                    <a:pt x="0" y="65"/>
                  </a:cubicBezTo>
                  <a:close/>
                </a:path>
              </a:pathLst>
            </a:custGeom>
            <a:gradFill>
              <a:gsLst>
                <a:gs pos="62000">
                  <a:schemeClr val="accent5">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7" name="ring_06">
            <a:extLst>
              <a:ext uri="{FF2B5EF4-FFF2-40B4-BE49-F238E27FC236}">
                <a16:creationId xmlns:a16="http://schemas.microsoft.com/office/drawing/2014/main" id="{D66867A2-F37A-45EE-9DA0-23C14E732F5F}"/>
              </a:ext>
            </a:extLst>
          </p:cNvPr>
          <p:cNvGrpSpPr/>
          <p:nvPr/>
        </p:nvGrpSpPr>
        <p:grpSpPr>
          <a:xfrm>
            <a:off x="6747272" y="2606012"/>
            <a:ext cx="2382441" cy="1065610"/>
            <a:chOff x="9004301" y="3467100"/>
            <a:chExt cx="3176588" cy="1420813"/>
          </a:xfrm>
          <a:effectLst>
            <a:outerShdw blurRad="114300" dist="50800" dir="2700000" algn="tl" rotWithShape="0">
              <a:prstClr val="black">
                <a:alpha val="32000"/>
              </a:prstClr>
            </a:outerShdw>
          </a:effectLst>
        </p:grpSpPr>
        <p:sp>
          <p:nvSpPr>
            <p:cNvPr id="76" name="Freeform 72">
              <a:extLst>
                <a:ext uri="{FF2B5EF4-FFF2-40B4-BE49-F238E27FC236}">
                  <a16:creationId xmlns:a16="http://schemas.microsoft.com/office/drawing/2014/main" id="{65B5E95C-F6BF-4B3A-81CC-A8B6CBF8811E}"/>
                </a:ext>
              </a:extLst>
            </p:cNvPr>
            <p:cNvSpPr>
              <a:spLocks noEditPoints="1"/>
            </p:cNvSpPr>
            <p:nvPr/>
          </p:nvSpPr>
          <p:spPr bwMode="auto">
            <a:xfrm>
              <a:off x="9004301" y="3467100"/>
              <a:ext cx="3176588" cy="1420813"/>
            </a:xfrm>
            <a:custGeom>
              <a:avLst/>
              <a:gdLst>
                <a:gd name="T0" fmla="*/ 372 w 835"/>
                <a:gd name="T1" fmla="*/ 186 h 373"/>
                <a:gd name="T2" fmla="*/ 309 w 835"/>
                <a:gd name="T3" fmla="*/ 47 h 373"/>
                <a:gd name="T4" fmla="*/ 835 w 835"/>
                <a:gd name="T5" fmla="*/ 47 h 373"/>
                <a:gd name="T6" fmla="*/ 835 w 835"/>
                <a:gd name="T7" fmla="*/ 0 h 373"/>
                <a:gd name="T8" fmla="*/ 186 w 835"/>
                <a:gd name="T9" fmla="*/ 0 h 373"/>
                <a:gd name="T10" fmla="*/ 0 w 835"/>
                <a:gd name="T11" fmla="*/ 186 h 373"/>
                <a:gd name="T12" fmla="*/ 186 w 835"/>
                <a:gd name="T13" fmla="*/ 373 h 373"/>
                <a:gd name="T14" fmla="*/ 372 w 835"/>
                <a:gd name="T15" fmla="*/ 186 h 373"/>
                <a:gd name="T16" fmla="*/ 46 w 835"/>
                <a:gd name="T17" fmla="*/ 186 h 373"/>
                <a:gd name="T18" fmla="*/ 186 w 835"/>
                <a:gd name="T19" fmla="*/ 47 h 373"/>
                <a:gd name="T20" fmla="*/ 326 w 835"/>
                <a:gd name="T21" fmla="*/ 186 h 373"/>
                <a:gd name="T22" fmla="*/ 186 w 835"/>
                <a:gd name="T23" fmla="*/ 326 h 373"/>
                <a:gd name="T24" fmla="*/ 46 w 835"/>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373">
                  <a:moveTo>
                    <a:pt x="372" y="186"/>
                  </a:moveTo>
                  <a:cubicBezTo>
                    <a:pt x="372" y="131"/>
                    <a:pt x="348" y="81"/>
                    <a:pt x="309" y="47"/>
                  </a:cubicBezTo>
                  <a:cubicBezTo>
                    <a:pt x="835" y="47"/>
                    <a:pt x="835" y="47"/>
                    <a:pt x="835" y="47"/>
                  </a:cubicBezTo>
                  <a:cubicBezTo>
                    <a:pt x="835" y="0"/>
                    <a:pt x="835" y="0"/>
                    <a:pt x="835" y="0"/>
                  </a:cubicBezTo>
                  <a:cubicBezTo>
                    <a:pt x="186" y="0"/>
                    <a:pt x="186" y="0"/>
                    <a:pt x="186" y="0"/>
                  </a:cubicBezTo>
                  <a:cubicBezTo>
                    <a:pt x="83" y="0"/>
                    <a:pt x="0" y="84"/>
                    <a:pt x="0" y="186"/>
                  </a:cubicBezTo>
                  <a:cubicBezTo>
                    <a:pt x="0" y="289"/>
                    <a:pt x="83" y="373"/>
                    <a:pt x="186" y="373"/>
                  </a:cubicBezTo>
                  <a:cubicBezTo>
                    <a:pt x="289" y="373"/>
                    <a:pt x="372" y="289"/>
                    <a:pt x="372" y="186"/>
                  </a:cubicBezTo>
                  <a:close/>
                  <a:moveTo>
                    <a:pt x="46" y="186"/>
                  </a:moveTo>
                  <a:cubicBezTo>
                    <a:pt x="46" y="109"/>
                    <a:pt x="109" y="47"/>
                    <a:pt x="186" y="47"/>
                  </a:cubicBezTo>
                  <a:cubicBezTo>
                    <a:pt x="263" y="47"/>
                    <a:pt x="326" y="109"/>
                    <a:pt x="326" y="186"/>
                  </a:cubicBezTo>
                  <a:cubicBezTo>
                    <a:pt x="326" y="263"/>
                    <a:pt x="263" y="326"/>
                    <a:pt x="186" y="326"/>
                  </a:cubicBezTo>
                  <a:cubicBezTo>
                    <a:pt x="109" y="326"/>
                    <a:pt x="46" y="263"/>
                    <a:pt x="46" y="18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5" name="Freeform 71">
              <a:extLst>
                <a:ext uri="{FF2B5EF4-FFF2-40B4-BE49-F238E27FC236}">
                  <a16:creationId xmlns:a16="http://schemas.microsoft.com/office/drawing/2014/main" id="{938E43BC-C5DE-4B18-8DDB-BFD2DEFE7AB6}"/>
                </a:ext>
              </a:extLst>
            </p:cNvPr>
            <p:cNvSpPr>
              <a:spLocks/>
            </p:cNvSpPr>
            <p:nvPr/>
          </p:nvSpPr>
          <p:spPr bwMode="auto">
            <a:xfrm>
              <a:off x="9178926" y="4183063"/>
              <a:ext cx="1065213" cy="541338"/>
            </a:xfrm>
            <a:custGeom>
              <a:avLst/>
              <a:gdLst>
                <a:gd name="T0" fmla="*/ 0 w 280"/>
                <a:gd name="T1" fmla="*/ 0 h 142"/>
                <a:gd name="T2" fmla="*/ 0 w 280"/>
                <a:gd name="T3" fmla="*/ 2 h 142"/>
                <a:gd name="T4" fmla="*/ 140 w 280"/>
                <a:gd name="T5" fmla="*/ 142 h 142"/>
                <a:gd name="T6" fmla="*/ 280 w 280"/>
                <a:gd name="T7" fmla="*/ 2 h 142"/>
                <a:gd name="T8" fmla="*/ 279 w 280"/>
                <a:gd name="T9" fmla="*/ 0 h 142"/>
                <a:gd name="T10" fmla="*/ 140 w 280"/>
                <a:gd name="T11" fmla="*/ 138 h 142"/>
                <a:gd name="T12" fmla="*/ 0 w 280"/>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80" h="142">
                  <a:moveTo>
                    <a:pt x="0" y="0"/>
                  </a:moveTo>
                  <a:cubicBezTo>
                    <a:pt x="0" y="1"/>
                    <a:pt x="0" y="1"/>
                    <a:pt x="0" y="2"/>
                  </a:cubicBezTo>
                  <a:cubicBezTo>
                    <a:pt x="0" y="79"/>
                    <a:pt x="63" y="142"/>
                    <a:pt x="140" y="142"/>
                  </a:cubicBezTo>
                  <a:cubicBezTo>
                    <a:pt x="217" y="142"/>
                    <a:pt x="280" y="79"/>
                    <a:pt x="280" y="2"/>
                  </a:cubicBezTo>
                  <a:cubicBezTo>
                    <a:pt x="280" y="1"/>
                    <a:pt x="279" y="1"/>
                    <a:pt x="279" y="0"/>
                  </a:cubicBezTo>
                  <a:cubicBezTo>
                    <a:pt x="279" y="76"/>
                    <a:pt x="216" y="138"/>
                    <a:pt x="140" y="138"/>
                  </a:cubicBezTo>
                  <a:cubicBezTo>
                    <a:pt x="64" y="138"/>
                    <a:pt x="1" y="76"/>
                    <a:pt x="0" y="0"/>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7" name="Freeform 73">
              <a:extLst>
                <a:ext uri="{FF2B5EF4-FFF2-40B4-BE49-F238E27FC236}">
                  <a16:creationId xmlns:a16="http://schemas.microsoft.com/office/drawing/2014/main" id="{FD2167E5-A4D7-4C22-A5DB-112A91AEA8FD}"/>
                </a:ext>
              </a:extLst>
            </p:cNvPr>
            <p:cNvSpPr>
              <a:spLocks/>
            </p:cNvSpPr>
            <p:nvPr/>
          </p:nvSpPr>
          <p:spPr bwMode="auto">
            <a:xfrm>
              <a:off x="9004301" y="3467100"/>
              <a:ext cx="3176588" cy="715963"/>
            </a:xfrm>
            <a:custGeom>
              <a:avLst/>
              <a:gdLst>
                <a:gd name="T0" fmla="*/ 186 w 835"/>
                <a:gd name="T1" fmla="*/ 4 h 188"/>
                <a:gd name="T2" fmla="*/ 835 w 835"/>
                <a:gd name="T3" fmla="*/ 4 h 188"/>
                <a:gd name="T4" fmla="*/ 835 w 835"/>
                <a:gd name="T5" fmla="*/ 0 h 188"/>
                <a:gd name="T6" fmla="*/ 186 w 835"/>
                <a:gd name="T7" fmla="*/ 0 h 188"/>
                <a:gd name="T8" fmla="*/ 0 w 835"/>
                <a:gd name="T9" fmla="*/ 186 h 188"/>
                <a:gd name="T10" fmla="*/ 0 w 835"/>
                <a:gd name="T11" fmla="*/ 188 h 188"/>
                <a:gd name="T12" fmla="*/ 186 w 835"/>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835" h="188">
                  <a:moveTo>
                    <a:pt x="186" y="4"/>
                  </a:moveTo>
                  <a:cubicBezTo>
                    <a:pt x="835" y="4"/>
                    <a:pt x="835" y="4"/>
                    <a:pt x="835" y="4"/>
                  </a:cubicBezTo>
                  <a:cubicBezTo>
                    <a:pt x="835" y="0"/>
                    <a:pt x="835" y="0"/>
                    <a:pt x="835"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8" name="Freeform 74">
              <a:extLst>
                <a:ext uri="{FF2B5EF4-FFF2-40B4-BE49-F238E27FC236}">
                  <a16:creationId xmlns:a16="http://schemas.microsoft.com/office/drawing/2014/main" id="{4FF84125-4C9C-472E-85FD-C10694E3FAAD}"/>
                </a:ext>
              </a:extLst>
            </p:cNvPr>
            <p:cNvSpPr>
              <a:spLocks/>
            </p:cNvSpPr>
            <p:nvPr/>
          </p:nvSpPr>
          <p:spPr bwMode="auto">
            <a:xfrm>
              <a:off x="10164763"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9" name="Freeform 75">
              <a:extLst>
                <a:ext uri="{FF2B5EF4-FFF2-40B4-BE49-F238E27FC236}">
                  <a16:creationId xmlns:a16="http://schemas.microsoft.com/office/drawing/2014/main" id="{D4F24377-81F8-4DE0-905D-498432FD26ED}"/>
                </a:ext>
              </a:extLst>
            </p:cNvPr>
            <p:cNvSpPr>
              <a:spLocks/>
            </p:cNvSpPr>
            <p:nvPr/>
          </p:nvSpPr>
          <p:spPr bwMode="auto">
            <a:xfrm>
              <a:off x="9710738" y="3646488"/>
              <a:ext cx="688975" cy="357188"/>
            </a:xfrm>
            <a:custGeom>
              <a:avLst/>
              <a:gdLst>
                <a:gd name="T0" fmla="*/ 132 w 181"/>
                <a:gd name="T1" fmla="*/ 94 h 94"/>
                <a:gd name="T2" fmla="*/ 181 w 181"/>
                <a:gd name="T3" fmla="*/ 94 h 94"/>
                <a:gd name="T4" fmla="*/ 123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1" y="57"/>
                    <a:pt x="151" y="24"/>
                    <a:pt x="123" y="0"/>
                  </a:cubicBezTo>
                  <a:cubicBezTo>
                    <a:pt x="0" y="0"/>
                    <a:pt x="0" y="0"/>
                    <a:pt x="0" y="0"/>
                  </a:cubicBezTo>
                  <a:cubicBezTo>
                    <a:pt x="61" y="0"/>
                    <a:pt x="113" y="39"/>
                    <a:pt x="132" y="94"/>
                  </a:cubicBezTo>
                  <a:close/>
                </a:path>
              </a:pathLst>
            </a:custGeom>
            <a:gradFill>
              <a:gsLst>
                <a:gs pos="62000">
                  <a:schemeClr val="accent6">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7" name="Rectangle 113">
            <a:extLst>
              <a:ext uri="{FF2B5EF4-FFF2-40B4-BE49-F238E27FC236}">
                <a16:creationId xmlns:a16="http://schemas.microsoft.com/office/drawing/2014/main" id="{16FDD660-7636-40E0-A9EC-87225120BC68}"/>
              </a:ext>
            </a:extLst>
          </p:cNvPr>
          <p:cNvSpPr>
            <a:spLocks noChangeArrowheads="1"/>
          </p:cNvSpPr>
          <p:nvPr/>
        </p:nvSpPr>
        <p:spPr bwMode="auto">
          <a:xfrm>
            <a:off x="7053961" y="2913193"/>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a:latin typeface="Open Sans" panose="020B0606030504020204" pitchFamily="34" charset="0"/>
              </a:rPr>
              <a:t>06</a:t>
            </a:r>
            <a:endParaRPr lang="ru-UA" altLang="ru-UA" sz="1350"/>
          </a:p>
        </p:txBody>
      </p:sp>
      <p:sp>
        <p:nvSpPr>
          <p:cNvPr id="112" name="01">
            <a:extLst>
              <a:ext uri="{FF2B5EF4-FFF2-40B4-BE49-F238E27FC236}">
                <a16:creationId xmlns:a16="http://schemas.microsoft.com/office/drawing/2014/main" id="{B6C6B4DC-7DAB-44F8-B560-9B878EA80F68}"/>
              </a:ext>
            </a:extLst>
          </p:cNvPr>
          <p:cNvSpPr>
            <a:spLocks noChangeArrowheads="1"/>
          </p:cNvSpPr>
          <p:nvPr/>
        </p:nvSpPr>
        <p:spPr bwMode="auto">
          <a:xfrm>
            <a:off x="1649119" y="1974385"/>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a:latin typeface="Open Sans" panose="020B0606030504020204" pitchFamily="34" charset="0"/>
              </a:rPr>
              <a:t>01</a:t>
            </a:r>
            <a:endParaRPr lang="ru-UA" altLang="ru-UA" sz="1350"/>
          </a:p>
        </p:txBody>
      </p:sp>
      <p:sp>
        <p:nvSpPr>
          <p:cNvPr id="113" name="Rectangle 109">
            <a:extLst>
              <a:ext uri="{FF2B5EF4-FFF2-40B4-BE49-F238E27FC236}">
                <a16:creationId xmlns:a16="http://schemas.microsoft.com/office/drawing/2014/main" id="{24C03AF3-DDBB-4A56-B4C9-767B182912C5}"/>
              </a:ext>
            </a:extLst>
          </p:cNvPr>
          <p:cNvSpPr>
            <a:spLocks noChangeArrowheads="1"/>
          </p:cNvSpPr>
          <p:nvPr/>
        </p:nvSpPr>
        <p:spPr bwMode="auto">
          <a:xfrm>
            <a:off x="2726039" y="2913193"/>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a:latin typeface="Open Sans" panose="020B0606030504020204" pitchFamily="34" charset="0"/>
              </a:rPr>
              <a:t>02</a:t>
            </a:r>
            <a:endParaRPr lang="ru-UA" altLang="ru-UA" sz="1350"/>
          </a:p>
        </p:txBody>
      </p:sp>
      <p:sp>
        <p:nvSpPr>
          <p:cNvPr id="114" name="Rectangle 110">
            <a:extLst>
              <a:ext uri="{FF2B5EF4-FFF2-40B4-BE49-F238E27FC236}">
                <a16:creationId xmlns:a16="http://schemas.microsoft.com/office/drawing/2014/main" id="{BC62BE96-AAA5-4CB6-A30C-96B4A5DA3EA5}"/>
              </a:ext>
            </a:extLst>
          </p:cNvPr>
          <p:cNvSpPr>
            <a:spLocks noChangeArrowheads="1"/>
          </p:cNvSpPr>
          <p:nvPr/>
        </p:nvSpPr>
        <p:spPr bwMode="auto">
          <a:xfrm>
            <a:off x="3815461" y="1970218"/>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a:latin typeface="Open Sans" panose="020B0606030504020204" pitchFamily="34" charset="0"/>
              </a:rPr>
              <a:t>03</a:t>
            </a:r>
            <a:endParaRPr lang="ru-UA" altLang="ru-UA" sz="1350"/>
          </a:p>
        </p:txBody>
      </p:sp>
      <p:sp>
        <p:nvSpPr>
          <p:cNvPr id="115" name="Rectangle 111">
            <a:extLst>
              <a:ext uri="{FF2B5EF4-FFF2-40B4-BE49-F238E27FC236}">
                <a16:creationId xmlns:a16="http://schemas.microsoft.com/office/drawing/2014/main" id="{649071DA-2D38-4892-9998-4C40671D5472}"/>
              </a:ext>
            </a:extLst>
          </p:cNvPr>
          <p:cNvSpPr>
            <a:spLocks noChangeArrowheads="1"/>
          </p:cNvSpPr>
          <p:nvPr/>
        </p:nvSpPr>
        <p:spPr bwMode="auto">
          <a:xfrm>
            <a:off x="4904883" y="2913193"/>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a:latin typeface="Open Sans" panose="020B0606030504020204" pitchFamily="34" charset="0"/>
              </a:rPr>
              <a:t>04</a:t>
            </a:r>
            <a:endParaRPr lang="ru-UA" altLang="ru-UA" sz="1350"/>
          </a:p>
        </p:txBody>
      </p:sp>
      <p:sp>
        <p:nvSpPr>
          <p:cNvPr id="116" name="Rectangle 112">
            <a:extLst>
              <a:ext uri="{FF2B5EF4-FFF2-40B4-BE49-F238E27FC236}">
                <a16:creationId xmlns:a16="http://schemas.microsoft.com/office/drawing/2014/main" id="{FB09F1D1-8BFA-4522-84E5-7A7A279F4677}"/>
              </a:ext>
            </a:extLst>
          </p:cNvPr>
          <p:cNvSpPr>
            <a:spLocks noChangeArrowheads="1"/>
          </p:cNvSpPr>
          <p:nvPr/>
        </p:nvSpPr>
        <p:spPr bwMode="auto">
          <a:xfrm>
            <a:off x="5963348" y="1970218"/>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a:latin typeface="Open Sans" panose="020B0606030504020204" pitchFamily="34" charset="0"/>
              </a:rPr>
              <a:t>05</a:t>
            </a:r>
            <a:endParaRPr lang="ru-UA" altLang="ru-UA" sz="1350"/>
          </a:p>
        </p:txBody>
      </p:sp>
      <p:sp>
        <p:nvSpPr>
          <p:cNvPr id="140" name="Text Placeholder 17">
            <a:extLst>
              <a:ext uri="{FF2B5EF4-FFF2-40B4-BE49-F238E27FC236}">
                <a16:creationId xmlns:a16="http://schemas.microsoft.com/office/drawing/2014/main" id="{74941565-D039-4807-9A3E-9F625E8065E2}"/>
              </a:ext>
            </a:extLst>
          </p:cNvPr>
          <p:cNvSpPr txBox="1">
            <a:spLocks/>
          </p:cNvSpPr>
          <p:nvPr/>
        </p:nvSpPr>
        <p:spPr>
          <a:xfrm>
            <a:off x="1334691" y="3768952"/>
            <a:ext cx="2951081"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cs typeface="Arial" panose="020B0604020202020204" pitchFamily="34" charset="0"/>
              </a:rPr>
              <a:t>A </a:t>
            </a:r>
            <a:r>
              <a:rPr lang="pt-BR" sz="1500" b="1" dirty="0">
                <a:latin typeface="Arial" panose="020B0604020202020204" pitchFamily="34" charset="0"/>
                <a:cs typeface="Arial" panose="020B0604020202020204" pitchFamily="34" charset="0"/>
              </a:rPr>
              <a:t>VINCULAÇÃO</a:t>
            </a:r>
            <a:r>
              <a:rPr lang="pt-BR" sz="1500" dirty="0">
                <a:latin typeface="Arial" panose="020B0604020202020204" pitchFamily="34" charset="0"/>
                <a:cs typeface="Arial" panose="020B0604020202020204" pitchFamily="34" charset="0"/>
              </a:rPr>
              <a:t> ao </a:t>
            </a:r>
            <a:r>
              <a:rPr lang="pt-BR" sz="1500" b="1" dirty="0">
                <a:latin typeface="Arial" panose="020B0604020202020204" pitchFamily="34" charset="0"/>
                <a:cs typeface="Arial" panose="020B0604020202020204" pitchFamily="34" charset="0"/>
              </a:rPr>
              <a:t>EDITAL DE LICITAÇÃO/CONTRAÇÃO DIRETA E À PROPOSTA DO LICITANTE VENCEDOR</a:t>
            </a:r>
            <a:r>
              <a:rPr lang="en-US" altLang="ru-UA" sz="1500" dirty="0">
                <a:latin typeface="Arial" panose="020B0604020202020204" pitchFamily="34" charset="0"/>
                <a:cs typeface="Arial" panose="020B0604020202020204" pitchFamily="34" charset="0"/>
              </a:rPr>
              <a:t>. </a:t>
            </a:r>
            <a:endParaRPr lang="ru-RU" altLang="ru-UA" sz="1500" dirty="0">
              <a:latin typeface="Arial" panose="020B0604020202020204" pitchFamily="34" charset="0"/>
              <a:cs typeface="Arial" panose="020B0604020202020204" pitchFamily="34" charset="0"/>
            </a:endParaRPr>
          </a:p>
        </p:txBody>
      </p:sp>
      <p:sp>
        <p:nvSpPr>
          <p:cNvPr id="141" name="Text Placeholder 17">
            <a:extLst>
              <a:ext uri="{FF2B5EF4-FFF2-40B4-BE49-F238E27FC236}">
                <a16:creationId xmlns:a16="http://schemas.microsoft.com/office/drawing/2014/main" id="{9E3574D2-2847-4F0B-BE77-DB57E6C3A52A}"/>
              </a:ext>
            </a:extLst>
          </p:cNvPr>
          <p:cNvSpPr txBox="1">
            <a:spLocks/>
          </p:cNvSpPr>
          <p:nvPr/>
        </p:nvSpPr>
        <p:spPr>
          <a:xfrm>
            <a:off x="3976452" y="3737677"/>
            <a:ext cx="2328143"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 </a:t>
            </a:r>
            <a:r>
              <a:rPr lang="pt-BR" sz="1500" b="1" dirty="0">
                <a:latin typeface="Arial" panose="020B0604020202020204" pitchFamily="34" charset="0"/>
              </a:rPr>
              <a:t>REGIME DE EXECUÇÃO </a:t>
            </a:r>
            <a:r>
              <a:rPr lang="pt-BR" sz="1500" dirty="0">
                <a:latin typeface="Arial" panose="020B0604020202020204" pitchFamily="34" charset="0"/>
              </a:rPr>
              <a:t>ou a </a:t>
            </a:r>
            <a:r>
              <a:rPr lang="pt-BR" sz="1500" b="1" dirty="0">
                <a:latin typeface="Arial" panose="020B0604020202020204" pitchFamily="34" charset="0"/>
              </a:rPr>
              <a:t>FORMA DE FORNECIMENTO</a:t>
            </a:r>
            <a:r>
              <a:rPr lang="pt-BR" sz="1500" dirty="0">
                <a:latin typeface="Arial" panose="020B0604020202020204" pitchFamily="34" charset="0"/>
              </a:rPr>
              <a:t>;</a:t>
            </a:r>
            <a:endParaRPr lang="ru-RU" altLang="ru-UA" sz="1500" dirty="0"/>
          </a:p>
        </p:txBody>
      </p:sp>
      <p:sp>
        <p:nvSpPr>
          <p:cNvPr id="142" name="Text Placeholder 17">
            <a:extLst>
              <a:ext uri="{FF2B5EF4-FFF2-40B4-BE49-F238E27FC236}">
                <a16:creationId xmlns:a16="http://schemas.microsoft.com/office/drawing/2014/main" id="{7A22D89E-1AD1-4142-9476-06034E43D21E}"/>
              </a:ext>
            </a:extLst>
          </p:cNvPr>
          <p:cNvSpPr txBox="1">
            <a:spLocks/>
          </p:cNvSpPr>
          <p:nvPr/>
        </p:nvSpPr>
        <p:spPr>
          <a:xfrm>
            <a:off x="5963348" y="3620011"/>
            <a:ext cx="2539173" cy="678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350" dirty="0">
                <a:latin typeface="Arial" panose="020B0604020202020204" pitchFamily="34" charset="0"/>
                <a:cs typeface="Arial" panose="020B0604020202020204" pitchFamily="34" charset="0"/>
              </a:rPr>
              <a:t>Os </a:t>
            </a:r>
            <a:r>
              <a:rPr lang="pt-BR" sz="1350" b="1" dirty="0">
                <a:latin typeface="Arial" panose="020B0604020202020204" pitchFamily="34" charset="0"/>
                <a:cs typeface="Arial" panose="020B0604020202020204" pitchFamily="34" charset="0"/>
              </a:rPr>
              <a:t>CRITÉRIOS</a:t>
            </a:r>
            <a:r>
              <a:rPr lang="pt-BR" sz="1350" dirty="0">
                <a:latin typeface="Arial" panose="020B0604020202020204" pitchFamily="34" charset="0"/>
                <a:cs typeface="Arial" panose="020B0604020202020204" pitchFamily="34" charset="0"/>
              </a:rPr>
              <a:t> e a </a:t>
            </a:r>
            <a:r>
              <a:rPr lang="pt-BR" sz="1350" b="1" dirty="0">
                <a:latin typeface="Arial" panose="020B0604020202020204" pitchFamily="34" charset="0"/>
                <a:cs typeface="Arial" panose="020B0604020202020204" pitchFamily="34" charset="0"/>
              </a:rPr>
              <a:t>PERIODICIDADE DA MEDIÇÃO, QUANDO FOR O CASO</a:t>
            </a:r>
            <a:r>
              <a:rPr lang="pt-BR" sz="1350" dirty="0">
                <a:latin typeface="Arial" panose="020B0604020202020204" pitchFamily="34" charset="0"/>
                <a:cs typeface="Arial" panose="020B0604020202020204" pitchFamily="34" charset="0"/>
              </a:rPr>
              <a:t>, e o </a:t>
            </a:r>
            <a:r>
              <a:rPr lang="pt-BR" sz="1350" b="1" dirty="0">
                <a:latin typeface="Arial" panose="020B0604020202020204" pitchFamily="34" charset="0"/>
                <a:cs typeface="Arial" panose="020B0604020202020204" pitchFamily="34" charset="0"/>
              </a:rPr>
              <a:t>PRAZO</a:t>
            </a:r>
            <a:r>
              <a:rPr lang="pt-BR" sz="1350" dirty="0">
                <a:latin typeface="Arial" panose="020B0604020202020204" pitchFamily="34" charset="0"/>
                <a:cs typeface="Arial" panose="020B0604020202020204" pitchFamily="34" charset="0"/>
              </a:rPr>
              <a:t> para </a:t>
            </a:r>
            <a:r>
              <a:rPr lang="pt-BR" sz="1350" b="1" dirty="0">
                <a:latin typeface="Arial" panose="020B0604020202020204" pitchFamily="34" charset="0"/>
                <a:cs typeface="Arial" panose="020B0604020202020204" pitchFamily="34" charset="0"/>
              </a:rPr>
              <a:t>LIQUIDAÇÃO E PARA PAGAMENTO</a:t>
            </a:r>
            <a:r>
              <a:rPr lang="en-US" altLang="ru-UA" sz="1350" dirty="0">
                <a:latin typeface="Arial" panose="020B0604020202020204" pitchFamily="34" charset="0"/>
                <a:cs typeface="Arial" panose="020B0604020202020204" pitchFamily="34" charset="0"/>
              </a:rPr>
              <a:t>. </a:t>
            </a:r>
            <a:endParaRPr lang="ru-RU" altLang="ru-UA" sz="1350" dirty="0">
              <a:latin typeface="Arial" panose="020B0604020202020204" pitchFamily="34" charset="0"/>
              <a:cs typeface="Arial" panose="020B0604020202020204" pitchFamily="34" charset="0"/>
            </a:endParaRPr>
          </a:p>
        </p:txBody>
      </p:sp>
      <p:sp>
        <p:nvSpPr>
          <p:cNvPr id="143" name="Text Placeholder 17">
            <a:extLst>
              <a:ext uri="{FF2B5EF4-FFF2-40B4-BE49-F238E27FC236}">
                <a16:creationId xmlns:a16="http://schemas.microsoft.com/office/drawing/2014/main" id="{AC58FF8E-87F7-4046-83B9-80B7286B4848}"/>
              </a:ext>
            </a:extLst>
          </p:cNvPr>
          <p:cNvSpPr txBox="1">
            <a:spLocks/>
          </p:cNvSpPr>
          <p:nvPr/>
        </p:nvSpPr>
        <p:spPr>
          <a:xfrm>
            <a:off x="748903" y="882316"/>
            <a:ext cx="213453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 </a:t>
            </a:r>
            <a:r>
              <a:rPr lang="pt-BR" sz="1650" b="1" dirty="0">
                <a:latin typeface="Arial" panose="020B0604020202020204" pitchFamily="34" charset="0"/>
              </a:rPr>
              <a:t>OBJETO</a:t>
            </a:r>
            <a:r>
              <a:rPr lang="pt-BR" sz="1500" dirty="0">
                <a:latin typeface="Arial" panose="020B0604020202020204" pitchFamily="34" charset="0"/>
              </a:rPr>
              <a:t> e seus </a:t>
            </a:r>
            <a:r>
              <a:rPr lang="pt-BR" sz="1500" b="1" dirty="0">
                <a:latin typeface="Arial" panose="020B0604020202020204" pitchFamily="34" charset="0"/>
              </a:rPr>
              <a:t>ELEMENTOS CARACTERÍSTICOS</a:t>
            </a:r>
            <a:r>
              <a:rPr lang="pt-BR" sz="1500" dirty="0">
                <a:latin typeface="Arial" panose="020B0604020202020204" pitchFamily="34" charset="0"/>
              </a:rPr>
              <a:t>;</a:t>
            </a:r>
            <a:endParaRPr lang="ru-RU" altLang="ru-UA" sz="1500" dirty="0"/>
          </a:p>
        </p:txBody>
      </p:sp>
      <p:sp>
        <p:nvSpPr>
          <p:cNvPr id="144" name="Text Placeholder 17">
            <a:extLst>
              <a:ext uri="{FF2B5EF4-FFF2-40B4-BE49-F238E27FC236}">
                <a16:creationId xmlns:a16="http://schemas.microsoft.com/office/drawing/2014/main" id="{9BB85B9F-75E8-4461-B113-2B05D819F7D6}"/>
              </a:ext>
            </a:extLst>
          </p:cNvPr>
          <p:cNvSpPr txBox="1">
            <a:spLocks/>
          </p:cNvSpPr>
          <p:nvPr/>
        </p:nvSpPr>
        <p:spPr>
          <a:xfrm>
            <a:off x="2814519" y="481041"/>
            <a:ext cx="270283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650" dirty="0">
                <a:latin typeface="Arial" panose="020B0604020202020204" pitchFamily="34" charset="0"/>
              </a:rPr>
              <a:t>A </a:t>
            </a:r>
            <a:r>
              <a:rPr lang="pt-BR" sz="1650" b="1" dirty="0">
                <a:latin typeface="Arial" panose="020B0604020202020204" pitchFamily="34" charset="0"/>
              </a:rPr>
              <a:t>LEGISLAÇÃO APLICÁVEL </a:t>
            </a:r>
            <a:r>
              <a:rPr lang="pt-BR" sz="1650" dirty="0">
                <a:latin typeface="Arial" panose="020B0604020202020204" pitchFamily="34" charset="0"/>
              </a:rPr>
              <a:t>à execução do contrato, inclusive quanto aos casos omissos;</a:t>
            </a:r>
            <a:endParaRPr lang="ru-RU" altLang="ru-UA" sz="1650" dirty="0"/>
          </a:p>
        </p:txBody>
      </p:sp>
      <p:sp>
        <p:nvSpPr>
          <p:cNvPr id="145" name="Text Placeholder 17">
            <a:extLst>
              <a:ext uri="{FF2B5EF4-FFF2-40B4-BE49-F238E27FC236}">
                <a16:creationId xmlns:a16="http://schemas.microsoft.com/office/drawing/2014/main" id="{8F47FBDA-C333-444A-9D5A-D5880AF1BCDB}"/>
              </a:ext>
            </a:extLst>
          </p:cNvPr>
          <p:cNvSpPr txBox="1">
            <a:spLocks/>
          </p:cNvSpPr>
          <p:nvPr/>
        </p:nvSpPr>
        <p:spPr>
          <a:xfrm>
            <a:off x="6440090" y="783961"/>
            <a:ext cx="2750303"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 </a:t>
            </a:r>
            <a:r>
              <a:rPr lang="pt-BR" sz="1500" b="1" dirty="0">
                <a:latin typeface="Arial" panose="020B0604020202020204" pitchFamily="34" charset="0"/>
              </a:rPr>
              <a:t>PREÇO</a:t>
            </a:r>
            <a:r>
              <a:rPr lang="pt-BR" sz="1500" dirty="0">
                <a:latin typeface="Arial" panose="020B0604020202020204" pitchFamily="34" charset="0"/>
              </a:rPr>
              <a:t> e as </a:t>
            </a:r>
            <a:r>
              <a:rPr lang="pt-BR" sz="1500" b="1" dirty="0">
                <a:latin typeface="Arial" panose="020B0604020202020204" pitchFamily="34" charset="0"/>
              </a:rPr>
              <a:t>CONDIÇÕES DE PAGAMENTO</a:t>
            </a:r>
            <a:r>
              <a:rPr lang="pt-BR" sz="1500" dirty="0">
                <a:latin typeface="Arial" panose="020B0604020202020204" pitchFamily="34" charset="0"/>
              </a:rPr>
              <a:t>, os </a:t>
            </a:r>
            <a:r>
              <a:rPr lang="pt-BR" sz="1500" b="1" dirty="0">
                <a:latin typeface="Arial" panose="020B0604020202020204" pitchFamily="34" charset="0"/>
              </a:rPr>
              <a:t>CRITÉRIOS</a:t>
            </a:r>
            <a:r>
              <a:rPr lang="pt-BR" sz="1500" dirty="0">
                <a:latin typeface="Arial" panose="020B0604020202020204" pitchFamily="34" charset="0"/>
              </a:rPr>
              <a:t>, a </a:t>
            </a:r>
            <a:r>
              <a:rPr lang="pt-BR" sz="1500" b="1" dirty="0">
                <a:latin typeface="Arial" panose="020B0604020202020204" pitchFamily="34" charset="0"/>
              </a:rPr>
              <a:t>DATA-BASE</a:t>
            </a:r>
            <a:r>
              <a:rPr lang="pt-BR" sz="1500" dirty="0">
                <a:latin typeface="Arial" panose="020B0604020202020204" pitchFamily="34" charset="0"/>
              </a:rPr>
              <a:t> e a </a:t>
            </a:r>
            <a:r>
              <a:rPr lang="pt-BR" sz="1500" b="1" dirty="0">
                <a:latin typeface="Arial" panose="020B0604020202020204" pitchFamily="34" charset="0"/>
              </a:rPr>
              <a:t>PERIODICIDADE DO REAJUSTAMENTO DE PREÇOS</a:t>
            </a:r>
            <a:r>
              <a:rPr lang="pt-BR" sz="1500" dirty="0">
                <a:latin typeface="Arial" panose="020B0604020202020204" pitchFamily="34" charset="0"/>
              </a:rPr>
              <a:t> e os critérios de </a:t>
            </a:r>
            <a:r>
              <a:rPr lang="pt-BR" sz="1500" b="1" dirty="0">
                <a:latin typeface="Arial" panose="020B0604020202020204" pitchFamily="34" charset="0"/>
              </a:rPr>
              <a:t>ATUALIZAÇÃO MONETÁRIA...</a:t>
            </a:r>
            <a:r>
              <a:rPr lang="pt-BR" sz="1500" dirty="0">
                <a:latin typeface="Arial" panose="020B0604020202020204" pitchFamily="34" charset="0"/>
              </a:rPr>
              <a:t>;</a:t>
            </a:r>
            <a:endParaRPr lang="ru-RU" altLang="ru-UA" sz="1500" dirty="0"/>
          </a:p>
        </p:txBody>
      </p:sp>
      <p:sp>
        <p:nvSpPr>
          <p:cNvPr id="3" name="CaixaDeTexto 2">
            <a:extLst>
              <a:ext uri="{FF2B5EF4-FFF2-40B4-BE49-F238E27FC236}">
                <a16:creationId xmlns:a16="http://schemas.microsoft.com/office/drawing/2014/main" id="{15112448-1A34-2D92-DD69-F3581899EFCC}"/>
              </a:ext>
            </a:extLst>
          </p:cNvPr>
          <p:cNvSpPr txBox="1"/>
          <p:nvPr/>
        </p:nvSpPr>
        <p:spPr>
          <a:xfrm>
            <a:off x="1334691" y="86073"/>
            <a:ext cx="7032534" cy="346249"/>
          </a:xfrm>
          <a:prstGeom prst="rect">
            <a:avLst/>
          </a:prstGeom>
          <a:noFill/>
        </p:spPr>
        <p:txBody>
          <a:bodyPr wrap="square">
            <a:spAutoFit/>
          </a:bodyPr>
          <a:lstStyle/>
          <a:p>
            <a:r>
              <a:rPr lang="pt-BR" sz="1650" dirty="0">
                <a:latin typeface="Arial" panose="020B0604020202020204" pitchFamily="34" charset="0"/>
              </a:rPr>
              <a:t>Art. 92. São necessárias em todo contrato cláusulas que estabeleçam:</a:t>
            </a:r>
            <a:endParaRPr lang="pt-BR" sz="1650" dirty="0"/>
          </a:p>
        </p:txBody>
      </p:sp>
    </p:spTree>
    <p:extLst>
      <p:ext uri="{BB962C8B-B14F-4D97-AF65-F5344CB8AC3E}">
        <p14:creationId xmlns:p14="http://schemas.microsoft.com/office/powerpoint/2010/main" val="4006707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14:presetBounceEnd="67000">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14:bounceEnd="67000">
                                          <p:cBhvr additive="base">
                                            <p:cTn id="10" dur="1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14:presetBounceEnd="67000">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14:bounceEnd="67000">
                                          <p:cBhvr additive="base">
                                            <p:cTn id="14" dur="1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67000">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14:bounceEnd="67000">
                                          <p:cBhvr additive="base">
                                            <p:cTn id="18" dur="1000" fill="hold"/>
                                            <p:tgtEl>
                                              <p:spTgt spid="131"/>
                                            </p:tgtEl>
                                            <p:attrNameLst>
                                              <p:attrName>ppt_x</p:attrName>
                                            </p:attrNameLst>
                                          </p:cBhvr>
                                          <p:tavLst>
                                            <p:tav tm="0">
                                              <p:val>
                                                <p:strVal val="0-#ppt_w/2"/>
                                              </p:val>
                                            </p:tav>
                                            <p:tav tm="100000">
                                              <p:val>
                                                <p:strVal val="#ppt_x"/>
                                              </p:val>
                                            </p:tav>
                                          </p:tavLst>
                                        </p:anim>
                                        <p:anim calcmode="lin" valueType="num" p14:bounceEnd="67000">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67000">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14:bounceEnd="67000">
                                          <p:cBhvr additive="base">
                                            <p:cTn id="22" dur="1000" fill="hold"/>
                                            <p:tgtEl>
                                              <p:spTgt spid="133"/>
                                            </p:tgtEl>
                                            <p:attrNameLst>
                                              <p:attrName>ppt_x</p:attrName>
                                            </p:attrNameLst>
                                          </p:cBhvr>
                                          <p:tavLst>
                                            <p:tav tm="0">
                                              <p:val>
                                                <p:strVal val="0-#ppt_w/2"/>
                                              </p:val>
                                            </p:tav>
                                            <p:tav tm="100000">
                                              <p:val>
                                                <p:strVal val="#ppt_x"/>
                                              </p:val>
                                            </p:tav>
                                          </p:tavLst>
                                        </p:anim>
                                        <p:anim calcmode="lin" valueType="num" p14:bounceEnd="67000">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67000">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14:bounceEnd="67000">
                                          <p:cBhvr additive="base">
                                            <p:cTn id="26" dur="1000" fill="hold"/>
                                            <p:tgtEl>
                                              <p:spTgt spid="138"/>
                                            </p:tgtEl>
                                            <p:attrNameLst>
                                              <p:attrName>ppt_x</p:attrName>
                                            </p:attrNameLst>
                                          </p:cBhvr>
                                          <p:tavLst>
                                            <p:tav tm="0">
                                              <p:val>
                                                <p:strVal val="0-#ppt_w/2"/>
                                              </p:val>
                                            </p:tav>
                                            <p:tav tm="100000">
                                              <p:val>
                                                <p:strVal val="#ppt_x"/>
                                              </p:val>
                                            </p:tav>
                                          </p:tavLst>
                                        </p:anim>
                                        <p:anim calcmode="lin" valueType="num" p14:bounceEnd="67000">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67000">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14:bounceEnd="67000">
                                          <p:cBhvr additive="base">
                                            <p:cTn id="30" dur="1000" fill="hold"/>
                                            <p:tgtEl>
                                              <p:spTgt spid="137"/>
                                            </p:tgtEl>
                                            <p:attrNameLst>
                                              <p:attrName>ppt_x</p:attrName>
                                            </p:attrNameLst>
                                          </p:cBhvr>
                                          <p:tavLst>
                                            <p:tav tm="0">
                                              <p:val>
                                                <p:strVal val="0-#ppt_w/2"/>
                                              </p:val>
                                            </p:tav>
                                            <p:tav tm="100000">
                                              <p:val>
                                                <p:strVal val="#ppt_x"/>
                                              </p:val>
                                            </p:tav>
                                          </p:tavLst>
                                        </p:anim>
                                        <p:anim calcmode="lin" valueType="num" p14:bounceEnd="67000">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14:presetBounceEnd="67000">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14:bounceEnd="67000">
                                          <p:cBhvr additive="base">
                                            <p:cTn id="66" dur="1000" fill="hold"/>
                                            <p:tgtEl>
                                              <p:spTgt spid="143"/>
                                            </p:tgtEl>
                                            <p:attrNameLst>
                                              <p:attrName>ppt_x</p:attrName>
                                            </p:attrNameLst>
                                          </p:cBhvr>
                                          <p:tavLst>
                                            <p:tav tm="0">
                                              <p:val>
                                                <p:strVal val="0-#ppt_w/2"/>
                                              </p:val>
                                            </p:tav>
                                            <p:tav tm="100000">
                                              <p:val>
                                                <p:strVal val="#ppt_x"/>
                                              </p:val>
                                            </p:tav>
                                          </p:tavLst>
                                        </p:anim>
                                        <p:anim calcmode="lin" valueType="num" p14:bounceEnd="67000">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14:presetBounceEnd="67000">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14:bounceEnd="67000">
                                          <p:cBhvr additive="base">
                                            <p:cTn id="72" dur="1000" fill="hold"/>
                                            <p:tgtEl>
                                              <p:spTgt spid="140"/>
                                            </p:tgtEl>
                                            <p:attrNameLst>
                                              <p:attrName>ppt_x</p:attrName>
                                            </p:attrNameLst>
                                          </p:cBhvr>
                                          <p:tavLst>
                                            <p:tav tm="0">
                                              <p:val>
                                                <p:strVal val="0-#ppt_w/2"/>
                                              </p:val>
                                            </p:tav>
                                            <p:tav tm="100000">
                                              <p:val>
                                                <p:strVal val="#ppt_x"/>
                                              </p:val>
                                            </p:tav>
                                          </p:tavLst>
                                        </p:anim>
                                        <p:anim calcmode="lin" valueType="num" p14:bounceEnd="67000">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14:presetBounceEnd="67000">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14:bounceEnd="67000">
                                          <p:cBhvr additive="base">
                                            <p:cTn id="78" dur="1000" fill="hold"/>
                                            <p:tgtEl>
                                              <p:spTgt spid="144"/>
                                            </p:tgtEl>
                                            <p:attrNameLst>
                                              <p:attrName>ppt_x</p:attrName>
                                            </p:attrNameLst>
                                          </p:cBhvr>
                                          <p:tavLst>
                                            <p:tav tm="0">
                                              <p:val>
                                                <p:strVal val="#ppt_x"/>
                                              </p:val>
                                            </p:tav>
                                            <p:tav tm="100000">
                                              <p:val>
                                                <p:strVal val="#ppt_x"/>
                                              </p:val>
                                            </p:tav>
                                          </p:tavLst>
                                        </p:anim>
                                        <p:anim calcmode="lin" valueType="num" p14:bounceEnd="67000">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14:presetBounceEnd="67000">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14:bounceEnd="67000">
                                          <p:cBhvr additive="base">
                                            <p:cTn id="84" dur="1000" fill="hold"/>
                                            <p:tgtEl>
                                              <p:spTgt spid="141"/>
                                            </p:tgtEl>
                                            <p:attrNameLst>
                                              <p:attrName>ppt_x</p:attrName>
                                            </p:attrNameLst>
                                          </p:cBhvr>
                                          <p:tavLst>
                                            <p:tav tm="0">
                                              <p:val>
                                                <p:strVal val="#ppt_x"/>
                                              </p:val>
                                            </p:tav>
                                            <p:tav tm="100000">
                                              <p:val>
                                                <p:strVal val="#ppt_x"/>
                                              </p:val>
                                            </p:tav>
                                          </p:tavLst>
                                        </p:anim>
                                        <p:anim calcmode="lin" valueType="num" p14:bounceEnd="67000">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67000">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14:bounceEnd="67000">
                                          <p:cBhvr additive="base">
                                            <p:cTn id="90" dur="1000" fill="hold"/>
                                            <p:tgtEl>
                                              <p:spTgt spid="145"/>
                                            </p:tgtEl>
                                            <p:attrNameLst>
                                              <p:attrName>ppt_x</p:attrName>
                                            </p:attrNameLst>
                                          </p:cBhvr>
                                          <p:tavLst>
                                            <p:tav tm="0">
                                              <p:val>
                                                <p:strVal val="1+#ppt_w/2"/>
                                              </p:val>
                                            </p:tav>
                                            <p:tav tm="100000">
                                              <p:val>
                                                <p:strVal val="#ppt_x"/>
                                              </p:val>
                                            </p:tav>
                                          </p:tavLst>
                                        </p:anim>
                                        <p:anim calcmode="lin" valueType="num" p14:bounceEnd="67000">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14:presetBounceEnd="67000">
                                      <p:stCondLst>
                                        <p:cond delay="0"/>
                                      </p:stCondLst>
                                      <p:childTnLst>
                                        <p:set>
                                          <p:cBhvr>
                                            <p:cTn id="95" dur="1" fill="hold">
                                              <p:stCondLst>
                                                <p:cond delay="0"/>
                                              </p:stCondLst>
                                            </p:cTn>
                                            <p:tgtEl>
                                              <p:spTgt spid="142"/>
                                            </p:tgtEl>
                                            <p:attrNameLst>
                                              <p:attrName>style.visibility</p:attrName>
                                            </p:attrNameLst>
                                          </p:cBhvr>
                                          <p:to>
                                            <p:strVal val="visible"/>
                                          </p:to>
                                        </p:set>
                                        <p:anim calcmode="lin" valueType="num" p14:bounceEnd="67000">
                                          <p:cBhvr additive="base">
                                            <p:cTn id="96" dur="1000" fill="hold"/>
                                            <p:tgtEl>
                                              <p:spTgt spid="142"/>
                                            </p:tgtEl>
                                            <p:attrNameLst>
                                              <p:attrName>ppt_x</p:attrName>
                                            </p:attrNameLst>
                                          </p:cBhvr>
                                          <p:tavLst>
                                            <p:tav tm="0">
                                              <p:val>
                                                <p:strVal val="1+#ppt_w/2"/>
                                              </p:val>
                                            </p:tav>
                                            <p:tav tm="100000">
                                              <p:val>
                                                <p:strVal val="#ppt_x"/>
                                              </p:val>
                                            </p:tav>
                                          </p:tavLst>
                                        </p:anim>
                                        <p:anim calcmode="lin" valueType="num" p14:bounceEnd="67000">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1000" fill="hold"/>
                                            <p:tgtEl>
                                              <p:spTgt spid="126"/>
                                            </p:tgtEl>
                                            <p:attrNameLst>
                                              <p:attrName>ppt_x</p:attrName>
                                            </p:attrNameLst>
                                          </p:cBhvr>
                                          <p:tavLst>
                                            <p:tav tm="0">
                                              <p:val>
                                                <p:strVal val="0-#ppt_w/2"/>
                                              </p:val>
                                            </p:tav>
                                            <p:tav tm="100000">
                                              <p:val>
                                                <p:strVal val="#ppt_x"/>
                                              </p:val>
                                            </p:tav>
                                          </p:tavLst>
                                        </p:anim>
                                        <p:anim calcmode="lin" valueType="num">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cBhvr additive="base">
                                            <p:cTn id="14" dur="1000" fill="hold"/>
                                            <p:tgtEl>
                                              <p:spTgt spid="129"/>
                                            </p:tgtEl>
                                            <p:attrNameLst>
                                              <p:attrName>ppt_x</p:attrName>
                                            </p:attrNameLst>
                                          </p:cBhvr>
                                          <p:tavLst>
                                            <p:tav tm="0">
                                              <p:val>
                                                <p:strVal val="0-#ppt_w/2"/>
                                              </p:val>
                                            </p:tav>
                                            <p:tav tm="100000">
                                              <p:val>
                                                <p:strVal val="#ppt_x"/>
                                              </p:val>
                                            </p:tav>
                                          </p:tavLst>
                                        </p:anim>
                                        <p:anim calcmode="lin" valueType="num">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1000" fill="hold"/>
                                            <p:tgtEl>
                                              <p:spTgt spid="131"/>
                                            </p:tgtEl>
                                            <p:attrNameLst>
                                              <p:attrName>ppt_x</p:attrName>
                                            </p:attrNameLst>
                                          </p:cBhvr>
                                          <p:tavLst>
                                            <p:tav tm="0">
                                              <p:val>
                                                <p:strVal val="0-#ppt_w/2"/>
                                              </p:val>
                                            </p:tav>
                                            <p:tav tm="100000">
                                              <p:val>
                                                <p:strVal val="#ppt_x"/>
                                              </p:val>
                                            </p:tav>
                                          </p:tavLst>
                                        </p:anim>
                                        <p:anim calcmode="lin" valueType="num">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1000" fill="hold"/>
                                            <p:tgtEl>
                                              <p:spTgt spid="133"/>
                                            </p:tgtEl>
                                            <p:attrNameLst>
                                              <p:attrName>ppt_x</p:attrName>
                                            </p:attrNameLst>
                                          </p:cBhvr>
                                          <p:tavLst>
                                            <p:tav tm="0">
                                              <p:val>
                                                <p:strVal val="0-#ppt_w/2"/>
                                              </p:val>
                                            </p:tav>
                                            <p:tav tm="100000">
                                              <p:val>
                                                <p:strVal val="#ppt_x"/>
                                              </p:val>
                                            </p:tav>
                                          </p:tavLst>
                                        </p:anim>
                                        <p:anim calcmode="lin" valueType="num">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cBhvr additive="base">
                                            <p:cTn id="26" dur="1000" fill="hold"/>
                                            <p:tgtEl>
                                              <p:spTgt spid="138"/>
                                            </p:tgtEl>
                                            <p:attrNameLst>
                                              <p:attrName>ppt_x</p:attrName>
                                            </p:attrNameLst>
                                          </p:cBhvr>
                                          <p:tavLst>
                                            <p:tav tm="0">
                                              <p:val>
                                                <p:strVal val="0-#ppt_w/2"/>
                                              </p:val>
                                            </p:tav>
                                            <p:tav tm="100000">
                                              <p:val>
                                                <p:strVal val="#ppt_x"/>
                                              </p:val>
                                            </p:tav>
                                          </p:tavLst>
                                        </p:anim>
                                        <p:anim calcmode="lin" valueType="num">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cBhvr additive="base">
                                            <p:cTn id="30" dur="1000" fill="hold"/>
                                            <p:tgtEl>
                                              <p:spTgt spid="137"/>
                                            </p:tgtEl>
                                            <p:attrNameLst>
                                              <p:attrName>ppt_x</p:attrName>
                                            </p:attrNameLst>
                                          </p:cBhvr>
                                          <p:tavLst>
                                            <p:tav tm="0">
                                              <p:val>
                                                <p:strVal val="0-#ppt_w/2"/>
                                              </p:val>
                                            </p:tav>
                                            <p:tav tm="100000">
                                              <p:val>
                                                <p:strVal val="#ppt_x"/>
                                              </p:val>
                                            </p:tav>
                                          </p:tavLst>
                                        </p:anim>
                                        <p:anim calcmode="lin" valueType="num">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cBhvr additive="base">
                                            <p:cTn id="66" dur="1000" fill="hold"/>
                                            <p:tgtEl>
                                              <p:spTgt spid="143"/>
                                            </p:tgtEl>
                                            <p:attrNameLst>
                                              <p:attrName>ppt_x</p:attrName>
                                            </p:attrNameLst>
                                          </p:cBhvr>
                                          <p:tavLst>
                                            <p:tav tm="0">
                                              <p:val>
                                                <p:strVal val="0-#ppt_w/2"/>
                                              </p:val>
                                            </p:tav>
                                            <p:tav tm="100000">
                                              <p:val>
                                                <p:strVal val="#ppt_x"/>
                                              </p:val>
                                            </p:tav>
                                          </p:tavLst>
                                        </p:anim>
                                        <p:anim calcmode="lin" valueType="num">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cBhvr additive="base">
                                            <p:cTn id="72" dur="1000" fill="hold"/>
                                            <p:tgtEl>
                                              <p:spTgt spid="140"/>
                                            </p:tgtEl>
                                            <p:attrNameLst>
                                              <p:attrName>ppt_x</p:attrName>
                                            </p:attrNameLst>
                                          </p:cBhvr>
                                          <p:tavLst>
                                            <p:tav tm="0">
                                              <p:val>
                                                <p:strVal val="0-#ppt_w/2"/>
                                              </p:val>
                                            </p:tav>
                                            <p:tav tm="100000">
                                              <p:val>
                                                <p:strVal val="#ppt_x"/>
                                              </p:val>
                                            </p:tav>
                                          </p:tavLst>
                                        </p:anim>
                                        <p:anim calcmode="lin" valueType="num">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cBhvr additive="base">
                                            <p:cTn id="78" dur="1000" fill="hold"/>
                                            <p:tgtEl>
                                              <p:spTgt spid="144"/>
                                            </p:tgtEl>
                                            <p:attrNameLst>
                                              <p:attrName>ppt_x</p:attrName>
                                            </p:attrNameLst>
                                          </p:cBhvr>
                                          <p:tavLst>
                                            <p:tav tm="0">
                                              <p:val>
                                                <p:strVal val="#ppt_x"/>
                                              </p:val>
                                            </p:tav>
                                            <p:tav tm="100000">
                                              <p:val>
                                                <p:strVal val="#ppt_x"/>
                                              </p:val>
                                            </p:tav>
                                          </p:tavLst>
                                        </p:anim>
                                        <p:anim calcmode="lin" valueType="num">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cBhvr additive="base">
                                            <p:cTn id="84" dur="1000" fill="hold"/>
                                            <p:tgtEl>
                                              <p:spTgt spid="141"/>
                                            </p:tgtEl>
                                            <p:attrNameLst>
                                              <p:attrName>ppt_x</p:attrName>
                                            </p:attrNameLst>
                                          </p:cBhvr>
                                          <p:tavLst>
                                            <p:tav tm="0">
                                              <p:val>
                                                <p:strVal val="#ppt_x"/>
                                              </p:val>
                                            </p:tav>
                                            <p:tav tm="100000">
                                              <p:val>
                                                <p:strVal val="#ppt_x"/>
                                              </p:val>
                                            </p:tav>
                                          </p:tavLst>
                                        </p:anim>
                                        <p:anim calcmode="lin" valueType="num">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cBhvr additive="base">
                                            <p:cTn id="90" dur="1000" fill="hold"/>
                                            <p:tgtEl>
                                              <p:spTgt spid="145"/>
                                            </p:tgtEl>
                                            <p:attrNameLst>
                                              <p:attrName>ppt_x</p:attrName>
                                            </p:attrNameLst>
                                          </p:cBhvr>
                                          <p:tavLst>
                                            <p:tav tm="0">
                                              <p:val>
                                                <p:strVal val="1+#ppt_w/2"/>
                                              </p:val>
                                            </p:tav>
                                            <p:tav tm="100000">
                                              <p:val>
                                                <p:strVal val="#ppt_x"/>
                                              </p:val>
                                            </p:tav>
                                          </p:tavLst>
                                        </p:anim>
                                        <p:anim calcmode="lin" valueType="num">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42"/>
                                            </p:tgtEl>
                                            <p:attrNameLst>
                                              <p:attrName>style.visibility</p:attrName>
                                            </p:attrNameLst>
                                          </p:cBhvr>
                                          <p:to>
                                            <p:strVal val="visible"/>
                                          </p:to>
                                        </p:set>
                                        <p:anim calcmode="lin" valueType="num">
                                          <p:cBhvr additive="base">
                                            <p:cTn id="96" dur="1000" fill="hold"/>
                                            <p:tgtEl>
                                              <p:spTgt spid="142"/>
                                            </p:tgtEl>
                                            <p:attrNameLst>
                                              <p:attrName>ppt_x</p:attrName>
                                            </p:attrNameLst>
                                          </p:cBhvr>
                                          <p:tavLst>
                                            <p:tav tm="0">
                                              <p:val>
                                                <p:strVal val="1+#ppt_w/2"/>
                                              </p:val>
                                            </p:tav>
                                            <p:tav tm="100000">
                                              <p:val>
                                                <p:strVal val="#ppt_x"/>
                                              </p:val>
                                            </p:tav>
                                          </p:tavLst>
                                        </p:anim>
                                        <p:anim calcmode="lin" valueType="num">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5ABBF55E-3BE5-4A54-A5C7-A1BD486C0950}"/>
              </a:ext>
            </a:extLst>
          </p:cNvPr>
          <p:cNvGrpSpPr/>
          <p:nvPr/>
        </p:nvGrpSpPr>
        <p:grpSpPr>
          <a:xfrm>
            <a:off x="5954" y="2526410"/>
            <a:ext cx="1865710" cy="134541"/>
            <a:chOff x="7938" y="3467100"/>
            <a:chExt cx="2487613" cy="179388"/>
          </a:xfrm>
          <a:effectLst>
            <a:outerShdw blurRad="114300" dist="50800" algn="tl" rotWithShape="0">
              <a:prstClr val="black">
                <a:alpha val="40000"/>
              </a:prstClr>
            </a:outerShdw>
          </a:effectLst>
        </p:grpSpPr>
        <p:sp>
          <p:nvSpPr>
            <p:cNvPr id="89" name="Rectangle 85">
              <a:extLst>
                <a:ext uri="{FF2B5EF4-FFF2-40B4-BE49-F238E27FC236}">
                  <a16:creationId xmlns:a16="http://schemas.microsoft.com/office/drawing/2014/main" id="{52EE8BFD-B189-4738-8F76-420DE45EC448}"/>
                </a:ext>
              </a:extLst>
            </p:cNvPr>
            <p:cNvSpPr>
              <a:spLocks noChangeArrowheads="1"/>
            </p:cNvSpPr>
            <p:nvPr/>
          </p:nvSpPr>
          <p:spPr bwMode="auto">
            <a:xfrm>
              <a:off x="7938" y="3467100"/>
              <a:ext cx="2487613" cy="17938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1" name="Freeform 87">
              <a:extLst>
                <a:ext uri="{FF2B5EF4-FFF2-40B4-BE49-F238E27FC236}">
                  <a16:creationId xmlns:a16="http://schemas.microsoft.com/office/drawing/2014/main" id="{38CA10B9-E138-4C75-8044-96D8C34DEB91}"/>
                </a:ext>
              </a:extLst>
            </p:cNvPr>
            <p:cNvSpPr>
              <a:spLocks/>
            </p:cNvSpPr>
            <p:nvPr/>
          </p:nvSpPr>
          <p:spPr bwMode="auto">
            <a:xfrm>
              <a:off x="7938" y="3467100"/>
              <a:ext cx="2035175" cy="15875"/>
            </a:xfrm>
            <a:custGeom>
              <a:avLst/>
              <a:gdLst>
                <a:gd name="T0" fmla="*/ 531 w 535"/>
                <a:gd name="T1" fmla="*/ 0 h 4"/>
                <a:gd name="T2" fmla="*/ 0 w 535"/>
                <a:gd name="T3" fmla="*/ 0 h 4"/>
                <a:gd name="T4" fmla="*/ 0 w 535"/>
                <a:gd name="T5" fmla="*/ 4 h 4"/>
                <a:gd name="T6" fmla="*/ 535 w 535"/>
                <a:gd name="T7" fmla="*/ 4 h 4"/>
                <a:gd name="T8" fmla="*/ 531 w 535"/>
                <a:gd name="T9" fmla="*/ 0 h 4"/>
              </a:gdLst>
              <a:ahLst/>
              <a:cxnLst>
                <a:cxn ang="0">
                  <a:pos x="T0" y="T1"/>
                </a:cxn>
                <a:cxn ang="0">
                  <a:pos x="T2" y="T3"/>
                </a:cxn>
                <a:cxn ang="0">
                  <a:pos x="T4" y="T5"/>
                </a:cxn>
                <a:cxn ang="0">
                  <a:pos x="T6" y="T7"/>
                </a:cxn>
                <a:cxn ang="0">
                  <a:pos x="T8" y="T9"/>
                </a:cxn>
              </a:cxnLst>
              <a:rect l="0" t="0" r="r" b="b"/>
              <a:pathLst>
                <a:path w="535" h="4">
                  <a:moveTo>
                    <a:pt x="531" y="0"/>
                  </a:moveTo>
                  <a:cubicBezTo>
                    <a:pt x="0" y="0"/>
                    <a:pt x="0" y="0"/>
                    <a:pt x="0" y="0"/>
                  </a:cubicBezTo>
                  <a:cubicBezTo>
                    <a:pt x="0" y="4"/>
                    <a:pt x="0" y="4"/>
                    <a:pt x="0" y="4"/>
                  </a:cubicBezTo>
                  <a:cubicBezTo>
                    <a:pt x="535" y="4"/>
                    <a:pt x="535" y="4"/>
                    <a:pt x="535" y="4"/>
                  </a:cubicBezTo>
                  <a:cubicBezTo>
                    <a:pt x="534" y="2"/>
                    <a:pt x="532" y="1"/>
                    <a:pt x="531" y="0"/>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6" name="Ring_01">
            <a:extLst>
              <a:ext uri="{FF2B5EF4-FFF2-40B4-BE49-F238E27FC236}">
                <a16:creationId xmlns:a16="http://schemas.microsoft.com/office/drawing/2014/main" id="{1C19B280-EF65-4C41-B0A0-936DB041C722}"/>
              </a:ext>
            </a:extLst>
          </p:cNvPr>
          <p:cNvGrpSpPr/>
          <p:nvPr/>
        </p:nvGrpSpPr>
        <p:grpSpPr>
          <a:xfrm>
            <a:off x="1340644" y="1595341"/>
            <a:ext cx="1615679" cy="1090613"/>
            <a:chOff x="1787526" y="2225675"/>
            <a:chExt cx="2154238" cy="1454151"/>
          </a:xfrm>
        </p:grpSpPr>
        <p:sp>
          <p:nvSpPr>
            <p:cNvPr id="88" name="Freeform 84">
              <a:extLst>
                <a:ext uri="{FF2B5EF4-FFF2-40B4-BE49-F238E27FC236}">
                  <a16:creationId xmlns:a16="http://schemas.microsoft.com/office/drawing/2014/main" id="{C801D59C-F2DD-4FE3-8557-7FAB7E128BB6}"/>
                </a:ext>
              </a:extLst>
            </p:cNvPr>
            <p:cNvSpPr>
              <a:spLocks noEditPoints="1"/>
            </p:cNvSpPr>
            <p:nvPr/>
          </p:nvSpPr>
          <p:spPr bwMode="auto">
            <a:xfrm>
              <a:off x="1787526" y="2225675"/>
              <a:ext cx="2154238" cy="1420813"/>
            </a:xfrm>
            <a:custGeom>
              <a:avLst/>
              <a:gdLst>
                <a:gd name="T0" fmla="*/ 310 w 566"/>
                <a:gd name="T1" fmla="*/ 326 h 373"/>
                <a:gd name="T2" fmla="*/ 373 w 566"/>
                <a:gd name="T3" fmla="*/ 186 h 373"/>
                <a:gd name="T4" fmla="*/ 186 w 566"/>
                <a:gd name="T5" fmla="*/ 0 h 373"/>
                <a:gd name="T6" fmla="*/ 0 w 566"/>
                <a:gd name="T7" fmla="*/ 186 h 373"/>
                <a:gd name="T8" fmla="*/ 186 w 566"/>
                <a:gd name="T9" fmla="*/ 373 h 373"/>
                <a:gd name="T10" fmla="*/ 566 w 566"/>
                <a:gd name="T11" fmla="*/ 373 h 373"/>
                <a:gd name="T12" fmla="*/ 566 w 566"/>
                <a:gd name="T13" fmla="*/ 326 h 373"/>
                <a:gd name="T14" fmla="*/ 310 w 566"/>
                <a:gd name="T15" fmla="*/ 32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10" y="326"/>
                  </a:moveTo>
                  <a:cubicBezTo>
                    <a:pt x="348" y="292"/>
                    <a:pt x="373" y="242"/>
                    <a:pt x="373" y="186"/>
                  </a:cubicBezTo>
                  <a:cubicBezTo>
                    <a:pt x="373" y="84"/>
                    <a:pt x="289" y="0"/>
                    <a:pt x="186" y="0"/>
                  </a:cubicBezTo>
                  <a:cubicBezTo>
                    <a:pt x="84" y="0"/>
                    <a:pt x="0" y="84"/>
                    <a:pt x="0" y="186"/>
                  </a:cubicBezTo>
                  <a:cubicBezTo>
                    <a:pt x="0" y="289"/>
                    <a:pt x="84" y="373"/>
                    <a:pt x="186" y="373"/>
                  </a:cubicBezTo>
                  <a:cubicBezTo>
                    <a:pt x="566" y="373"/>
                    <a:pt x="566" y="373"/>
                    <a:pt x="566" y="373"/>
                  </a:cubicBezTo>
                  <a:cubicBezTo>
                    <a:pt x="566" y="326"/>
                    <a:pt x="566" y="326"/>
                    <a:pt x="566" y="326"/>
                  </a:cubicBezTo>
                  <a:lnTo>
                    <a:pt x="310"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1"/>
            </a:solidFill>
            <a:ln>
              <a:noFill/>
            </a:ln>
            <a:effectLst>
              <a:outerShdw blurRad="114300" dist="508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90" name="Freeform 86">
              <a:extLst>
                <a:ext uri="{FF2B5EF4-FFF2-40B4-BE49-F238E27FC236}">
                  <a16:creationId xmlns:a16="http://schemas.microsoft.com/office/drawing/2014/main" id="{D6123438-E730-49A4-A9D6-8D6384622905}"/>
                </a:ext>
              </a:extLst>
            </p:cNvPr>
            <p:cNvSpPr>
              <a:spLocks/>
            </p:cNvSpPr>
            <p:nvPr/>
          </p:nvSpPr>
          <p:spPr bwMode="auto">
            <a:xfrm>
              <a:off x="1787526" y="2225675"/>
              <a:ext cx="1419225" cy="715963"/>
            </a:xfrm>
            <a:custGeom>
              <a:avLst/>
              <a:gdLst>
                <a:gd name="T0" fmla="*/ 186 w 373"/>
                <a:gd name="T1" fmla="*/ 4 h 188"/>
                <a:gd name="T2" fmla="*/ 373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9" y="4"/>
                    <a:pt x="372" y="86"/>
                    <a:pt x="373" y="188"/>
                  </a:cubicBezTo>
                  <a:cubicBezTo>
                    <a:pt x="373" y="188"/>
                    <a:pt x="373" y="187"/>
                    <a:pt x="373" y="186"/>
                  </a:cubicBezTo>
                  <a:cubicBezTo>
                    <a:pt x="373" y="84"/>
                    <a:pt x="289" y="0"/>
                    <a:pt x="186" y="0"/>
                  </a:cubicBezTo>
                  <a:cubicBezTo>
                    <a:pt x="84" y="0"/>
                    <a:pt x="0" y="84"/>
                    <a:pt x="0" y="186"/>
                  </a:cubicBezTo>
                  <a:cubicBezTo>
                    <a:pt x="0" y="187"/>
                    <a:pt x="0" y="188"/>
                    <a:pt x="0" y="188"/>
                  </a:cubicBezTo>
                  <a:cubicBezTo>
                    <a:pt x="1" y="86"/>
                    <a:pt x="84" y="4"/>
                    <a:pt x="186" y="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2" name="Rectangle 88">
              <a:extLst>
                <a:ext uri="{FF2B5EF4-FFF2-40B4-BE49-F238E27FC236}">
                  <a16:creationId xmlns:a16="http://schemas.microsoft.com/office/drawing/2014/main" id="{E2439948-BFD1-4E4E-B643-E1553F3BEB38}"/>
                </a:ext>
              </a:extLst>
            </p:cNvPr>
            <p:cNvSpPr>
              <a:spLocks noChangeArrowheads="1"/>
            </p:cNvSpPr>
            <p:nvPr/>
          </p:nvSpPr>
          <p:spPr bwMode="auto">
            <a:xfrm>
              <a:off x="2495551" y="3467100"/>
              <a:ext cx="1588" cy="1588"/>
            </a:xfrm>
            <a:prstGeom prst="rect">
              <a:avLst/>
            </a:prstGeom>
            <a:solidFill>
              <a:srgbClr val="FE26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3" name="Freeform 89">
              <a:extLst>
                <a:ext uri="{FF2B5EF4-FFF2-40B4-BE49-F238E27FC236}">
                  <a16:creationId xmlns:a16="http://schemas.microsoft.com/office/drawing/2014/main" id="{D88DAC5A-8E77-4781-B6DC-1C5BBF3C4C26}"/>
                </a:ext>
              </a:extLst>
            </p:cNvPr>
            <p:cNvSpPr>
              <a:spLocks/>
            </p:cNvSpPr>
            <p:nvPr/>
          </p:nvSpPr>
          <p:spPr bwMode="auto">
            <a:xfrm>
              <a:off x="2495551" y="2941638"/>
              <a:ext cx="533400"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7" y="138"/>
                    <a:pt x="0" y="138"/>
                  </a:cubicBezTo>
                  <a:cubicBezTo>
                    <a:pt x="32" y="138"/>
                    <a:pt x="32" y="138"/>
                    <a:pt x="32" y="138"/>
                  </a:cubicBezTo>
                  <a:cubicBezTo>
                    <a:pt x="94" y="124"/>
                    <a:pt x="140" y="68"/>
                    <a:pt x="140" y="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4" name="Freeform 90">
              <a:extLst>
                <a:ext uri="{FF2B5EF4-FFF2-40B4-BE49-F238E27FC236}">
                  <a16:creationId xmlns:a16="http://schemas.microsoft.com/office/drawing/2014/main" id="{5F3E14A9-8FB1-417B-A10A-347B62F81C75}"/>
                </a:ext>
              </a:extLst>
            </p:cNvPr>
            <p:cNvSpPr>
              <a:spLocks/>
            </p:cNvSpPr>
            <p:nvPr/>
          </p:nvSpPr>
          <p:spPr bwMode="auto">
            <a:xfrm>
              <a:off x="1966913" y="2941638"/>
              <a:ext cx="1974850" cy="541338"/>
            </a:xfrm>
            <a:custGeom>
              <a:avLst/>
              <a:gdLst>
                <a:gd name="T0" fmla="*/ 519 w 519"/>
                <a:gd name="T1" fmla="*/ 138 h 142"/>
                <a:gd name="T2" fmla="*/ 171 w 519"/>
                <a:gd name="T3" fmla="*/ 138 h 142"/>
                <a:gd name="T4" fmla="*/ 139 w 519"/>
                <a:gd name="T5" fmla="*/ 138 h 142"/>
                <a:gd name="T6" fmla="*/ 139 w 519"/>
                <a:gd name="T7" fmla="*/ 138 h 142"/>
                <a:gd name="T8" fmla="*/ 139 w 519"/>
                <a:gd name="T9" fmla="*/ 138 h 142"/>
                <a:gd name="T10" fmla="*/ 0 w 519"/>
                <a:gd name="T11" fmla="*/ 0 h 142"/>
                <a:gd name="T12" fmla="*/ 0 w 519"/>
                <a:gd name="T13" fmla="*/ 2 h 142"/>
                <a:gd name="T14" fmla="*/ 108 w 519"/>
                <a:gd name="T15" fmla="*/ 138 h 142"/>
                <a:gd name="T16" fmla="*/ 138 w 519"/>
                <a:gd name="T17" fmla="*/ 142 h 142"/>
                <a:gd name="T18" fmla="*/ 138 w 519"/>
                <a:gd name="T19" fmla="*/ 142 h 142"/>
                <a:gd name="T20" fmla="*/ 519 w 519"/>
                <a:gd name="T21" fmla="*/ 142 h 142"/>
                <a:gd name="T22" fmla="*/ 519 w 519"/>
                <a:gd name="T23"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142">
                  <a:moveTo>
                    <a:pt x="519" y="138"/>
                  </a:move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8" y="140"/>
                    <a:pt x="127" y="141"/>
                    <a:pt x="138" y="142"/>
                  </a:cubicBezTo>
                  <a:cubicBezTo>
                    <a:pt x="138" y="142"/>
                    <a:pt x="138" y="142"/>
                    <a:pt x="138" y="142"/>
                  </a:cubicBezTo>
                  <a:cubicBezTo>
                    <a:pt x="519" y="142"/>
                    <a:pt x="519" y="142"/>
                    <a:pt x="519" y="142"/>
                  </a:cubicBezTo>
                  <a:lnTo>
                    <a:pt x="519" y="138"/>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24" name="Group 123">
              <a:extLst>
                <a:ext uri="{FF2B5EF4-FFF2-40B4-BE49-F238E27FC236}">
                  <a16:creationId xmlns:a16="http://schemas.microsoft.com/office/drawing/2014/main" id="{D8B0576D-0585-4757-9EDC-F28887BD331C}"/>
                </a:ext>
              </a:extLst>
            </p:cNvPr>
            <p:cNvGrpSpPr/>
            <p:nvPr/>
          </p:nvGrpSpPr>
          <p:grpSpPr>
            <a:xfrm>
              <a:off x="3122613" y="3421063"/>
              <a:ext cx="301625" cy="258763"/>
              <a:chOff x="3122613" y="3421063"/>
              <a:chExt cx="301625" cy="258763"/>
            </a:xfrm>
            <a:effectLst>
              <a:outerShdw blurRad="50800" dist="38100" dir="2700000" algn="tl" rotWithShape="0">
                <a:prstClr val="black">
                  <a:alpha val="18000"/>
                </a:prstClr>
              </a:outerShdw>
            </a:effectLst>
          </p:grpSpPr>
          <p:sp>
            <p:nvSpPr>
              <p:cNvPr id="95" name="Freeform 91">
                <a:extLst>
                  <a:ext uri="{FF2B5EF4-FFF2-40B4-BE49-F238E27FC236}">
                    <a16:creationId xmlns:a16="http://schemas.microsoft.com/office/drawing/2014/main" id="{28271D65-3AE2-4F98-9FC1-777C8D05BB95}"/>
                  </a:ext>
                </a:extLst>
              </p:cNvPr>
              <p:cNvSpPr>
                <a:spLocks/>
              </p:cNvSpPr>
              <p:nvPr/>
            </p:nvSpPr>
            <p:spPr bwMode="auto">
              <a:xfrm>
                <a:off x="3122613"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6" name="Freeform 92">
                <a:extLst>
                  <a:ext uri="{FF2B5EF4-FFF2-40B4-BE49-F238E27FC236}">
                    <a16:creationId xmlns:a16="http://schemas.microsoft.com/office/drawing/2014/main" id="{2202E5AA-25F2-4C86-B861-EB33E7418D8F}"/>
                  </a:ext>
                </a:extLst>
              </p:cNvPr>
              <p:cNvSpPr>
                <a:spLocks/>
              </p:cNvSpPr>
              <p:nvPr/>
            </p:nvSpPr>
            <p:spPr bwMode="auto">
              <a:xfrm>
                <a:off x="3122613"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97" name="Freeform 93">
              <a:extLst>
                <a:ext uri="{FF2B5EF4-FFF2-40B4-BE49-F238E27FC236}">
                  <a16:creationId xmlns:a16="http://schemas.microsoft.com/office/drawing/2014/main" id="{1079F864-25DC-43CC-8702-1DBF6214418A}"/>
                </a:ext>
              </a:extLst>
            </p:cNvPr>
            <p:cNvSpPr>
              <a:spLocks/>
            </p:cNvSpPr>
            <p:nvPr/>
          </p:nvSpPr>
          <p:spPr bwMode="auto">
            <a:xfrm>
              <a:off x="2495551" y="3219450"/>
              <a:ext cx="650875" cy="247650"/>
            </a:xfrm>
            <a:custGeom>
              <a:avLst/>
              <a:gdLst>
                <a:gd name="T0" fmla="*/ 0 w 171"/>
                <a:gd name="T1" fmla="*/ 65 h 65"/>
                <a:gd name="T2" fmla="*/ 124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4" y="65"/>
                    <a:pt x="124" y="65"/>
                    <a:pt x="124" y="65"/>
                  </a:cubicBezTo>
                  <a:cubicBezTo>
                    <a:pt x="144" y="47"/>
                    <a:pt x="160" y="25"/>
                    <a:pt x="171" y="0"/>
                  </a:cubicBezTo>
                  <a:cubicBezTo>
                    <a:pt x="118" y="0"/>
                    <a:pt x="118" y="0"/>
                    <a:pt x="118" y="0"/>
                  </a:cubicBezTo>
                  <a:cubicBezTo>
                    <a:pt x="94" y="39"/>
                    <a:pt x="50" y="65"/>
                    <a:pt x="0" y="65"/>
                  </a:cubicBezTo>
                  <a:close/>
                </a:path>
              </a:pathLst>
            </a:custGeom>
            <a:gradFill>
              <a:gsLst>
                <a:gs pos="62000">
                  <a:schemeClr val="accent1">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9" name="Ring_02">
            <a:extLst>
              <a:ext uri="{FF2B5EF4-FFF2-40B4-BE49-F238E27FC236}">
                <a16:creationId xmlns:a16="http://schemas.microsoft.com/office/drawing/2014/main" id="{F2D9708D-EB73-48F0-87C7-107CA3E7AFCB}"/>
              </a:ext>
            </a:extLst>
          </p:cNvPr>
          <p:cNvGrpSpPr/>
          <p:nvPr/>
        </p:nvGrpSpPr>
        <p:grpSpPr>
          <a:xfrm>
            <a:off x="2422922" y="2491882"/>
            <a:ext cx="1615679" cy="1100138"/>
            <a:chOff x="3230563" y="3421063"/>
            <a:chExt cx="2154238" cy="1466850"/>
          </a:xfrm>
        </p:grpSpPr>
        <p:grpSp>
          <p:nvGrpSpPr>
            <p:cNvPr id="128" name="Group 127">
              <a:extLst>
                <a:ext uri="{FF2B5EF4-FFF2-40B4-BE49-F238E27FC236}">
                  <a16:creationId xmlns:a16="http://schemas.microsoft.com/office/drawing/2014/main" id="{80A51574-93B4-4160-A7C6-90FC482F1E9A}"/>
                </a:ext>
              </a:extLst>
            </p:cNvPr>
            <p:cNvGrpSpPr/>
            <p:nvPr/>
          </p:nvGrpSpPr>
          <p:grpSpPr>
            <a:xfrm>
              <a:off x="3230563" y="3467100"/>
              <a:ext cx="2154238" cy="1420813"/>
              <a:chOff x="3230563" y="3467100"/>
              <a:chExt cx="2154238" cy="1420813"/>
            </a:xfrm>
            <a:effectLst>
              <a:outerShdw blurRad="114300" dist="38100" dir="2700000" algn="tl" rotWithShape="0">
                <a:prstClr val="black">
                  <a:alpha val="26000"/>
                </a:prstClr>
              </a:outerShdw>
            </a:effectLst>
          </p:grpSpPr>
          <p:sp>
            <p:nvSpPr>
              <p:cNvPr id="82" name="Rectangle 78">
                <a:extLst>
                  <a:ext uri="{FF2B5EF4-FFF2-40B4-BE49-F238E27FC236}">
                    <a16:creationId xmlns:a16="http://schemas.microsoft.com/office/drawing/2014/main" id="{C7A228F1-6A51-4363-B9D7-AC35C314C6E0}"/>
                  </a:ext>
                </a:extLst>
              </p:cNvPr>
              <p:cNvSpPr>
                <a:spLocks noChangeArrowheads="1"/>
              </p:cNvSpPr>
              <p:nvPr/>
            </p:nvSpPr>
            <p:spPr bwMode="auto">
              <a:xfrm>
                <a:off x="5383213" y="34671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8" name="Freeform 94">
                <a:extLst>
                  <a:ext uri="{FF2B5EF4-FFF2-40B4-BE49-F238E27FC236}">
                    <a16:creationId xmlns:a16="http://schemas.microsoft.com/office/drawing/2014/main" id="{924584F1-D5D6-4614-9419-6D001F2F4A28}"/>
                  </a:ext>
                </a:extLst>
              </p:cNvPr>
              <p:cNvSpPr>
                <a:spLocks noEditPoints="1"/>
              </p:cNvSpPr>
              <p:nvPr/>
            </p:nvSpPr>
            <p:spPr bwMode="auto">
              <a:xfrm>
                <a:off x="3230563" y="3467100"/>
                <a:ext cx="2152650" cy="1420813"/>
              </a:xfrm>
              <a:custGeom>
                <a:avLst/>
                <a:gdLst>
                  <a:gd name="T0" fmla="*/ 373 w 566"/>
                  <a:gd name="T1" fmla="*/ 186 h 373"/>
                  <a:gd name="T2" fmla="*/ 310 w 566"/>
                  <a:gd name="T3" fmla="*/ 47 h 373"/>
                  <a:gd name="T4" fmla="*/ 566 w 566"/>
                  <a:gd name="T5" fmla="*/ 47 h 373"/>
                  <a:gd name="T6" fmla="*/ 443 w 566"/>
                  <a:gd name="T7" fmla="*/ 0 h 373"/>
                  <a:gd name="T8" fmla="*/ 187 w 566"/>
                  <a:gd name="T9" fmla="*/ 0 h 373"/>
                  <a:gd name="T10" fmla="*/ 0 w 566"/>
                  <a:gd name="T11" fmla="*/ 186 h 373"/>
                  <a:gd name="T12" fmla="*/ 187 w 566"/>
                  <a:gd name="T13" fmla="*/ 373 h 373"/>
                  <a:gd name="T14" fmla="*/ 373 w 566"/>
                  <a:gd name="T15" fmla="*/ 186 h 373"/>
                  <a:gd name="T16" fmla="*/ 47 w 566"/>
                  <a:gd name="T17" fmla="*/ 186 h 373"/>
                  <a:gd name="T18" fmla="*/ 187 w 566"/>
                  <a:gd name="T19" fmla="*/ 47 h 373"/>
                  <a:gd name="T20" fmla="*/ 326 w 566"/>
                  <a:gd name="T21" fmla="*/ 186 h 373"/>
                  <a:gd name="T22" fmla="*/ 187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9" y="81"/>
                      <a:pt x="310" y="47"/>
                    </a:cubicBezTo>
                    <a:cubicBezTo>
                      <a:pt x="566" y="47"/>
                      <a:pt x="566" y="47"/>
                      <a:pt x="566" y="47"/>
                    </a:cubicBezTo>
                    <a:cubicBezTo>
                      <a:pt x="519" y="47"/>
                      <a:pt x="476" y="29"/>
                      <a:pt x="443" y="0"/>
                    </a:cubicBezTo>
                    <a:cubicBezTo>
                      <a:pt x="187" y="0"/>
                      <a:pt x="187" y="0"/>
                      <a:pt x="187" y="0"/>
                    </a:cubicBezTo>
                    <a:cubicBezTo>
                      <a:pt x="84" y="0"/>
                      <a:pt x="0" y="84"/>
                      <a:pt x="0" y="186"/>
                    </a:cubicBezTo>
                    <a:cubicBezTo>
                      <a:pt x="0" y="289"/>
                      <a:pt x="84" y="373"/>
                      <a:pt x="187" y="373"/>
                    </a:cubicBezTo>
                    <a:cubicBezTo>
                      <a:pt x="289" y="373"/>
                      <a:pt x="373" y="289"/>
                      <a:pt x="373" y="186"/>
                    </a:cubicBezTo>
                    <a:close/>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99" name="Freeform 95">
                <a:extLst>
                  <a:ext uri="{FF2B5EF4-FFF2-40B4-BE49-F238E27FC236}">
                    <a16:creationId xmlns:a16="http://schemas.microsoft.com/office/drawing/2014/main" id="{40D3F9F1-884E-48C6-AD6D-D5B7F4985F1E}"/>
                  </a:ext>
                </a:extLst>
              </p:cNvPr>
              <p:cNvSpPr>
                <a:spLocks/>
              </p:cNvSpPr>
              <p:nvPr/>
            </p:nvSpPr>
            <p:spPr bwMode="auto">
              <a:xfrm>
                <a:off x="3408363" y="4183063"/>
                <a:ext cx="1062038" cy="541338"/>
              </a:xfrm>
              <a:custGeom>
                <a:avLst/>
                <a:gdLst>
                  <a:gd name="T0" fmla="*/ 0 w 279"/>
                  <a:gd name="T1" fmla="*/ 0 h 142"/>
                  <a:gd name="T2" fmla="*/ 0 w 279"/>
                  <a:gd name="T3" fmla="*/ 2 h 142"/>
                  <a:gd name="T4" fmla="*/ 140 w 279"/>
                  <a:gd name="T5" fmla="*/ 142 h 142"/>
                  <a:gd name="T6" fmla="*/ 279 w 279"/>
                  <a:gd name="T7" fmla="*/ 2 h 142"/>
                  <a:gd name="T8" fmla="*/ 279 w 279"/>
                  <a:gd name="T9" fmla="*/ 0 h 142"/>
                  <a:gd name="T10" fmla="*/ 140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3" y="142"/>
                      <a:pt x="140" y="142"/>
                    </a:cubicBezTo>
                    <a:cubicBezTo>
                      <a:pt x="217" y="142"/>
                      <a:pt x="279" y="79"/>
                      <a:pt x="279" y="2"/>
                    </a:cubicBezTo>
                    <a:cubicBezTo>
                      <a:pt x="279" y="1"/>
                      <a:pt x="279" y="1"/>
                      <a:pt x="279" y="0"/>
                    </a:cubicBezTo>
                    <a:cubicBezTo>
                      <a:pt x="278" y="76"/>
                      <a:pt x="216" y="138"/>
                      <a:pt x="140" y="138"/>
                    </a:cubicBezTo>
                    <a:cubicBezTo>
                      <a:pt x="63" y="138"/>
                      <a:pt x="1" y="76"/>
                      <a:pt x="0" y="0"/>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0" name="Freeform 96">
                <a:extLst>
                  <a:ext uri="{FF2B5EF4-FFF2-40B4-BE49-F238E27FC236}">
                    <a16:creationId xmlns:a16="http://schemas.microsoft.com/office/drawing/2014/main" id="{A8C3B9EF-019F-4FC5-A4A8-5A26EEBF5A99}"/>
                  </a:ext>
                </a:extLst>
              </p:cNvPr>
              <p:cNvSpPr>
                <a:spLocks/>
              </p:cNvSpPr>
              <p:nvPr/>
            </p:nvSpPr>
            <p:spPr bwMode="auto">
              <a:xfrm>
                <a:off x="4394201"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1" name="Freeform 97">
                <a:extLst>
                  <a:ext uri="{FF2B5EF4-FFF2-40B4-BE49-F238E27FC236}">
                    <a16:creationId xmlns:a16="http://schemas.microsoft.com/office/drawing/2014/main" id="{D5350C33-6087-4708-8C06-44A5C80FCCBA}"/>
                  </a:ext>
                </a:extLst>
              </p:cNvPr>
              <p:cNvSpPr>
                <a:spLocks/>
              </p:cNvSpPr>
              <p:nvPr/>
            </p:nvSpPr>
            <p:spPr bwMode="auto">
              <a:xfrm>
                <a:off x="3230563" y="3467100"/>
                <a:ext cx="1700213" cy="715963"/>
              </a:xfrm>
              <a:custGeom>
                <a:avLst/>
                <a:gdLst>
                  <a:gd name="T0" fmla="*/ 187 w 447"/>
                  <a:gd name="T1" fmla="*/ 4 h 188"/>
                  <a:gd name="T2" fmla="*/ 447 w 447"/>
                  <a:gd name="T3" fmla="*/ 4 h 188"/>
                  <a:gd name="T4" fmla="*/ 443 w 447"/>
                  <a:gd name="T5" fmla="*/ 0 h 188"/>
                  <a:gd name="T6" fmla="*/ 187 w 447"/>
                  <a:gd name="T7" fmla="*/ 0 h 188"/>
                  <a:gd name="T8" fmla="*/ 0 w 447"/>
                  <a:gd name="T9" fmla="*/ 186 h 188"/>
                  <a:gd name="T10" fmla="*/ 0 w 447"/>
                  <a:gd name="T11" fmla="*/ 188 h 188"/>
                  <a:gd name="T12" fmla="*/ 187 w 447"/>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7" h="188">
                    <a:moveTo>
                      <a:pt x="187" y="4"/>
                    </a:moveTo>
                    <a:cubicBezTo>
                      <a:pt x="447" y="4"/>
                      <a:pt x="447" y="4"/>
                      <a:pt x="447" y="4"/>
                    </a:cubicBezTo>
                    <a:cubicBezTo>
                      <a:pt x="445" y="2"/>
                      <a:pt x="444" y="1"/>
                      <a:pt x="443" y="0"/>
                    </a:cubicBezTo>
                    <a:cubicBezTo>
                      <a:pt x="187" y="0"/>
                      <a:pt x="187" y="0"/>
                      <a:pt x="187" y="0"/>
                    </a:cubicBezTo>
                    <a:cubicBezTo>
                      <a:pt x="84" y="0"/>
                      <a:pt x="0" y="84"/>
                      <a:pt x="0" y="186"/>
                    </a:cubicBezTo>
                    <a:cubicBezTo>
                      <a:pt x="0" y="187"/>
                      <a:pt x="0" y="188"/>
                      <a:pt x="0" y="188"/>
                    </a:cubicBezTo>
                    <a:cubicBezTo>
                      <a:pt x="1" y="86"/>
                      <a:pt x="85" y="4"/>
                      <a:pt x="187" y="4"/>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27" name="Group 126">
              <a:extLst>
                <a:ext uri="{FF2B5EF4-FFF2-40B4-BE49-F238E27FC236}">
                  <a16:creationId xmlns:a16="http://schemas.microsoft.com/office/drawing/2014/main" id="{15E86861-81DA-465B-9DA0-A57B0775A782}"/>
                </a:ext>
              </a:extLst>
            </p:cNvPr>
            <p:cNvGrpSpPr/>
            <p:nvPr/>
          </p:nvGrpSpPr>
          <p:grpSpPr>
            <a:xfrm>
              <a:off x="4568826" y="3421063"/>
              <a:ext cx="300038" cy="258763"/>
              <a:chOff x="4568826" y="3421063"/>
              <a:chExt cx="300038" cy="258763"/>
            </a:xfrm>
            <a:effectLst>
              <a:outerShdw blurRad="50800" dist="38100" algn="tl" rotWithShape="0">
                <a:prstClr val="black">
                  <a:alpha val="22000"/>
                </a:prstClr>
              </a:outerShdw>
            </a:effectLst>
          </p:grpSpPr>
          <p:sp>
            <p:nvSpPr>
              <p:cNvPr id="102" name="Freeform 98">
                <a:extLst>
                  <a:ext uri="{FF2B5EF4-FFF2-40B4-BE49-F238E27FC236}">
                    <a16:creationId xmlns:a16="http://schemas.microsoft.com/office/drawing/2014/main" id="{9BCF293D-CB58-43AC-ABBF-26C09CA5B231}"/>
                  </a:ext>
                </a:extLst>
              </p:cNvPr>
              <p:cNvSpPr>
                <a:spLocks/>
              </p:cNvSpPr>
              <p:nvPr/>
            </p:nvSpPr>
            <p:spPr bwMode="auto">
              <a:xfrm>
                <a:off x="4568826"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3" name="Freeform 99">
                <a:extLst>
                  <a:ext uri="{FF2B5EF4-FFF2-40B4-BE49-F238E27FC236}">
                    <a16:creationId xmlns:a16="http://schemas.microsoft.com/office/drawing/2014/main" id="{C10601FC-36F2-4359-99E5-0F8B381986AE}"/>
                  </a:ext>
                </a:extLst>
              </p:cNvPr>
              <p:cNvSpPr>
                <a:spLocks/>
              </p:cNvSpPr>
              <p:nvPr/>
            </p:nvSpPr>
            <p:spPr bwMode="auto">
              <a:xfrm>
                <a:off x="4568826" y="3421063"/>
                <a:ext cx="300038" cy="130175"/>
              </a:xfrm>
              <a:custGeom>
                <a:avLst/>
                <a:gdLst>
                  <a:gd name="T0" fmla="*/ 0 w 189"/>
                  <a:gd name="T1" fmla="*/ 39 h 82"/>
                  <a:gd name="T2" fmla="*/ 10 w 189"/>
                  <a:gd name="T3" fmla="*/ 39 h 82"/>
                  <a:gd name="T4" fmla="*/ 10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10" y="39"/>
                    </a:lnTo>
                    <a:lnTo>
                      <a:pt x="10" y="15"/>
                    </a:lnTo>
                    <a:lnTo>
                      <a:pt x="189" y="82"/>
                    </a:lnTo>
                    <a:lnTo>
                      <a:pt x="0" y="0"/>
                    </a:lnTo>
                    <a:lnTo>
                      <a:pt x="0" y="39"/>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04" name="Freeform 100">
              <a:extLst>
                <a:ext uri="{FF2B5EF4-FFF2-40B4-BE49-F238E27FC236}">
                  <a16:creationId xmlns:a16="http://schemas.microsoft.com/office/drawing/2014/main" id="{2411BED2-3FD3-49F2-AC86-836F7FCD954E}"/>
                </a:ext>
              </a:extLst>
            </p:cNvPr>
            <p:cNvSpPr>
              <a:spLocks/>
            </p:cNvSpPr>
            <p:nvPr/>
          </p:nvSpPr>
          <p:spPr bwMode="auto">
            <a:xfrm>
              <a:off x="3941763" y="3646488"/>
              <a:ext cx="684213" cy="357188"/>
            </a:xfrm>
            <a:custGeom>
              <a:avLst/>
              <a:gdLst>
                <a:gd name="T0" fmla="*/ 132 w 180"/>
                <a:gd name="T1" fmla="*/ 94 h 94"/>
                <a:gd name="T2" fmla="*/ 180 w 180"/>
                <a:gd name="T3" fmla="*/ 94 h 94"/>
                <a:gd name="T4" fmla="*/ 123 w 180"/>
                <a:gd name="T5" fmla="*/ 0 h 94"/>
                <a:gd name="T6" fmla="*/ 0 w 180"/>
                <a:gd name="T7" fmla="*/ 0 h 94"/>
                <a:gd name="T8" fmla="*/ 132 w 180"/>
                <a:gd name="T9" fmla="*/ 94 h 94"/>
              </a:gdLst>
              <a:ahLst/>
              <a:cxnLst>
                <a:cxn ang="0">
                  <a:pos x="T0" y="T1"/>
                </a:cxn>
                <a:cxn ang="0">
                  <a:pos x="T2" y="T3"/>
                </a:cxn>
                <a:cxn ang="0">
                  <a:pos x="T4" y="T5"/>
                </a:cxn>
                <a:cxn ang="0">
                  <a:pos x="T6" y="T7"/>
                </a:cxn>
                <a:cxn ang="0">
                  <a:pos x="T8" y="T9"/>
                </a:cxn>
              </a:cxnLst>
              <a:rect l="0" t="0" r="r" b="b"/>
              <a:pathLst>
                <a:path w="180" h="94">
                  <a:moveTo>
                    <a:pt x="132" y="94"/>
                  </a:moveTo>
                  <a:cubicBezTo>
                    <a:pt x="180" y="94"/>
                    <a:pt x="180" y="94"/>
                    <a:pt x="180" y="94"/>
                  </a:cubicBezTo>
                  <a:cubicBezTo>
                    <a:pt x="171" y="57"/>
                    <a:pt x="151" y="24"/>
                    <a:pt x="123" y="0"/>
                  </a:cubicBezTo>
                  <a:cubicBezTo>
                    <a:pt x="0" y="0"/>
                    <a:pt x="0" y="0"/>
                    <a:pt x="0" y="0"/>
                  </a:cubicBezTo>
                  <a:cubicBezTo>
                    <a:pt x="61" y="0"/>
                    <a:pt x="113" y="39"/>
                    <a:pt x="132" y="94"/>
                  </a:cubicBezTo>
                  <a:close/>
                </a:path>
              </a:pathLst>
            </a:custGeom>
            <a:gradFill>
              <a:gsLst>
                <a:gs pos="62000">
                  <a:schemeClr val="accent2">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1" name="Ring_03">
            <a:extLst>
              <a:ext uri="{FF2B5EF4-FFF2-40B4-BE49-F238E27FC236}">
                <a16:creationId xmlns:a16="http://schemas.microsoft.com/office/drawing/2014/main" id="{9644F13C-EAF5-460F-95CC-866BEFBCB6EE}"/>
              </a:ext>
            </a:extLst>
          </p:cNvPr>
          <p:cNvGrpSpPr/>
          <p:nvPr/>
        </p:nvGrpSpPr>
        <p:grpSpPr>
          <a:xfrm>
            <a:off x="3506391" y="1595341"/>
            <a:ext cx="1612107" cy="1090613"/>
            <a:chOff x="4675188" y="2225675"/>
            <a:chExt cx="2149476" cy="1454151"/>
          </a:xfrm>
          <a:effectLst>
            <a:outerShdw blurRad="114300" dist="50800" dir="2700000" algn="tl" rotWithShape="0">
              <a:prstClr val="black">
                <a:alpha val="18000"/>
              </a:prstClr>
            </a:outerShdw>
          </a:effectLst>
        </p:grpSpPr>
        <p:sp>
          <p:nvSpPr>
            <p:cNvPr id="80" name="Freeform 76">
              <a:extLst>
                <a:ext uri="{FF2B5EF4-FFF2-40B4-BE49-F238E27FC236}">
                  <a16:creationId xmlns:a16="http://schemas.microsoft.com/office/drawing/2014/main" id="{56F67E00-5730-41B6-BE16-B5C627567D5F}"/>
                </a:ext>
              </a:extLst>
            </p:cNvPr>
            <p:cNvSpPr>
              <a:spLocks noEditPoints="1"/>
            </p:cNvSpPr>
            <p:nvPr/>
          </p:nvSpPr>
          <p:spPr bwMode="auto">
            <a:xfrm>
              <a:off x="4675188" y="2225675"/>
              <a:ext cx="2149475" cy="1420813"/>
            </a:xfrm>
            <a:custGeom>
              <a:avLst/>
              <a:gdLst>
                <a:gd name="T0" fmla="*/ 565 w 565"/>
                <a:gd name="T1" fmla="*/ 326 h 373"/>
                <a:gd name="T2" fmla="*/ 309 w 565"/>
                <a:gd name="T3" fmla="*/ 326 h 373"/>
                <a:gd name="T4" fmla="*/ 373 w 565"/>
                <a:gd name="T5" fmla="*/ 186 h 373"/>
                <a:gd name="T6" fmla="*/ 186 w 565"/>
                <a:gd name="T7" fmla="*/ 0 h 373"/>
                <a:gd name="T8" fmla="*/ 0 w 565"/>
                <a:gd name="T9" fmla="*/ 186 h 373"/>
                <a:gd name="T10" fmla="*/ 63 w 565"/>
                <a:gd name="T11" fmla="*/ 326 h 373"/>
                <a:gd name="T12" fmla="*/ 63 w 565"/>
                <a:gd name="T13" fmla="*/ 326 h 373"/>
                <a:gd name="T14" fmla="*/ 186 w 565"/>
                <a:gd name="T15" fmla="*/ 373 h 373"/>
                <a:gd name="T16" fmla="*/ 186 w 565"/>
                <a:gd name="T17" fmla="*/ 373 h 373"/>
                <a:gd name="T18" fmla="*/ 565 w 565"/>
                <a:gd name="T19" fmla="*/ 373 h 373"/>
                <a:gd name="T20" fmla="*/ 565 w 565"/>
                <a:gd name="T21" fmla="*/ 326 h 373"/>
                <a:gd name="T22" fmla="*/ 47 w 565"/>
                <a:gd name="T23" fmla="*/ 186 h 373"/>
                <a:gd name="T24" fmla="*/ 186 w 565"/>
                <a:gd name="T25" fmla="*/ 47 h 373"/>
                <a:gd name="T26" fmla="*/ 326 w 565"/>
                <a:gd name="T27" fmla="*/ 186 h 373"/>
                <a:gd name="T28" fmla="*/ 186 w 565"/>
                <a:gd name="T29" fmla="*/ 326 h 373"/>
                <a:gd name="T30" fmla="*/ 47 w 56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5" h="373">
                  <a:moveTo>
                    <a:pt x="565" y="326"/>
                  </a:moveTo>
                  <a:cubicBezTo>
                    <a:pt x="309" y="326"/>
                    <a:pt x="309" y="326"/>
                    <a:pt x="309" y="326"/>
                  </a:cubicBezTo>
                  <a:cubicBezTo>
                    <a:pt x="348" y="292"/>
                    <a:pt x="373" y="242"/>
                    <a:pt x="373" y="186"/>
                  </a:cubicBezTo>
                  <a:cubicBezTo>
                    <a:pt x="373" y="84"/>
                    <a:pt x="289" y="0"/>
                    <a:pt x="186" y="0"/>
                  </a:cubicBezTo>
                  <a:cubicBezTo>
                    <a:pt x="83" y="0"/>
                    <a:pt x="0" y="84"/>
                    <a:pt x="0" y="186"/>
                  </a:cubicBezTo>
                  <a:cubicBezTo>
                    <a:pt x="0" y="242"/>
                    <a:pt x="24" y="292"/>
                    <a:pt x="63" y="326"/>
                  </a:cubicBezTo>
                  <a:cubicBezTo>
                    <a:pt x="63" y="326"/>
                    <a:pt x="63" y="326"/>
                    <a:pt x="63" y="326"/>
                  </a:cubicBezTo>
                  <a:cubicBezTo>
                    <a:pt x="96" y="355"/>
                    <a:pt x="139" y="373"/>
                    <a:pt x="186" y="373"/>
                  </a:cubicBezTo>
                  <a:cubicBezTo>
                    <a:pt x="186" y="373"/>
                    <a:pt x="186" y="373"/>
                    <a:pt x="186" y="373"/>
                  </a:cubicBezTo>
                  <a:cubicBezTo>
                    <a:pt x="565" y="373"/>
                    <a:pt x="565" y="373"/>
                    <a:pt x="565" y="373"/>
                  </a:cubicBezTo>
                  <a:lnTo>
                    <a:pt x="565" y="326"/>
                  </a:ln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1" name="Freeform 77">
              <a:extLst>
                <a:ext uri="{FF2B5EF4-FFF2-40B4-BE49-F238E27FC236}">
                  <a16:creationId xmlns:a16="http://schemas.microsoft.com/office/drawing/2014/main" id="{05A858A8-3D42-45E2-A54A-B20CDD7AE763}"/>
                </a:ext>
              </a:extLst>
            </p:cNvPr>
            <p:cNvSpPr>
              <a:spLocks/>
            </p:cNvSpPr>
            <p:nvPr/>
          </p:nvSpPr>
          <p:spPr bwMode="auto">
            <a:xfrm>
              <a:off x="4675188" y="2225675"/>
              <a:ext cx="1419225" cy="715963"/>
            </a:xfrm>
            <a:custGeom>
              <a:avLst/>
              <a:gdLst>
                <a:gd name="T0" fmla="*/ 186 w 373"/>
                <a:gd name="T1" fmla="*/ 4 h 188"/>
                <a:gd name="T2" fmla="*/ 372 w 373"/>
                <a:gd name="T3" fmla="*/ 188 h 188"/>
                <a:gd name="T4" fmla="*/ 373 w 373"/>
                <a:gd name="T5" fmla="*/ 186 h 188"/>
                <a:gd name="T6" fmla="*/ 186 w 373"/>
                <a:gd name="T7" fmla="*/ 0 h 188"/>
                <a:gd name="T8" fmla="*/ 0 w 373"/>
                <a:gd name="T9" fmla="*/ 186 h 188"/>
                <a:gd name="T10" fmla="*/ 0 w 373"/>
                <a:gd name="T11" fmla="*/ 188 h 188"/>
                <a:gd name="T12" fmla="*/ 186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6" y="4"/>
                  </a:moveTo>
                  <a:cubicBezTo>
                    <a:pt x="288" y="4"/>
                    <a:pt x="371" y="86"/>
                    <a:pt x="372" y="188"/>
                  </a:cubicBezTo>
                  <a:cubicBezTo>
                    <a:pt x="372" y="188"/>
                    <a:pt x="373" y="187"/>
                    <a:pt x="373" y="186"/>
                  </a:cubicBezTo>
                  <a:cubicBezTo>
                    <a:pt x="373" y="84"/>
                    <a:pt x="289" y="0"/>
                    <a:pt x="186" y="0"/>
                  </a:cubicBezTo>
                  <a:cubicBezTo>
                    <a:pt x="83" y="0"/>
                    <a:pt x="0" y="84"/>
                    <a:pt x="0" y="186"/>
                  </a:cubicBezTo>
                  <a:cubicBezTo>
                    <a:pt x="0" y="187"/>
                    <a:pt x="0" y="188"/>
                    <a:pt x="0" y="188"/>
                  </a:cubicBezTo>
                  <a:cubicBezTo>
                    <a:pt x="1" y="86"/>
                    <a:pt x="84" y="4"/>
                    <a:pt x="186" y="4"/>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3" name="Freeform 79">
              <a:extLst>
                <a:ext uri="{FF2B5EF4-FFF2-40B4-BE49-F238E27FC236}">
                  <a16:creationId xmlns:a16="http://schemas.microsoft.com/office/drawing/2014/main" id="{CFC33925-B854-4DC3-BC78-04FD74A0206F}"/>
                </a:ext>
              </a:extLst>
            </p:cNvPr>
            <p:cNvSpPr>
              <a:spLocks/>
            </p:cNvSpPr>
            <p:nvPr/>
          </p:nvSpPr>
          <p:spPr bwMode="auto">
            <a:xfrm>
              <a:off x="5383213" y="2941638"/>
              <a:ext cx="531813" cy="525463"/>
            </a:xfrm>
            <a:custGeom>
              <a:avLst/>
              <a:gdLst>
                <a:gd name="T0" fmla="*/ 140 w 140"/>
                <a:gd name="T1" fmla="*/ 2 h 138"/>
                <a:gd name="T2" fmla="*/ 140 w 140"/>
                <a:gd name="T3" fmla="*/ 0 h 138"/>
                <a:gd name="T4" fmla="*/ 0 w 140"/>
                <a:gd name="T5" fmla="*/ 138 h 138"/>
                <a:gd name="T6" fmla="*/ 32 w 140"/>
                <a:gd name="T7" fmla="*/ 138 h 138"/>
                <a:gd name="T8" fmla="*/ 140 w 140"/>
                <a:gd name="T9" fmla="*/ 2 h 138"/>
              </a:gdLst>
              <a:ahLst/>
              <a:cxnLst>
                <a:cxn ang="0">
                  <a:pos x="T0" y="T1"/>
                </a:cxn>
                <a:cxn ang="0">
                  <a:pos x="T2" y="T3"/>
                </a:cxn>
                <a:cxn ang="0">
                  <a:pos x="T4" y="T5"/>
                </a:cxn>
                <a:cxn ang="0">
                  <a:pos x="T6" y="T7"/>
                </a:cxn>
                <a:cxn ang="0">
                  <a:pos x="T8" y="T9"/>
                </a:cxn>
              </a:cxnLst>
              <a:rect l="0" t="0" r="r" b="b"/>
              <a:pathLst>
                <a:path w="140" h="138">
                  <a:moveTo>
                    <a:pt x="140" y="2"/>
                  </a:moveTo>
                  <a:cubicBezTo>
                    <a:pt x="140" y="1"/>
                    <a:pt x="140" y="1"/>
                    <a:pt x="140" y="0"/>
                  </a:cubicBezTo>
                  <a:cubicBezTo>
                    <a:pt x="139" y="76"/>
                    <a:pt x="76" y="138"/>
                    <a:pt x="0" y="138"/>
                  </a:cubicBezTo>
                  <a:cubicBezTo>
                    <a:pt x="32" y="138"/>
                    <a:pt x="32" y="138"/>
                    <a:pt x="32" y="138"/>
                  </a:cubicBezTo>
                  <a:cubicBezTo>
                    <a:pt x="93" y="124"/>
                    <a:pt x="140" y="68"/>
                    <a:pt x="140" y="2"/>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4" name="Freeform 80">
              <a:extLst>
                <a:ext uri="{FF2B5EF4-FFF2-40B4-BE49-F238E27FC236}">
                  <a16:creationId xmlns:a16="http://schemas.microsoft.com/office/drawing/2014/main" id="{07FD69AD-C7F2-4B4F-A6E0-55599140BCFA}"/>
                </a:ext>
              </a:extLst>
            </p:cNvPr>
            <p:cNvSpPr>
              <a:spLocks/>
            </p:cNvSpPr>
            <p:nvPr/>
          </p:nvSpPr>
          <p:spPr bwMode="auto">
            <a:xfrm>
              <a:off x="4854576" y="2941638"/>
              <a:ext cx="1970088" cy="541338"/>
            </a:xfrm>
            <a:custGeom>
              <a:avLst/>
              <a:gdLst>
                <a:gd name="T0" fmla="*/ 518 w 518"/>
                <a:gd name="T1" fmla="*/ 138 h 142"/>
                <a:gd name="T2" fmla="*/ 170 w 518"/>
                <a:gd name="T3" fmla="*/ 138 h 142"/>
                <a:gd name="T4" fmla="*/ 171 w 518"/>
                <a:gd name="T5" fmla="*/ 138 h 142"/>
                <a:gd name="T6" fmla="*/ 139 w 518"/>
                <a:gd name="T7" fmla="*/ 138 h 142"/>
                <a:gd name="T8" fmla="*/ 139 w 518"/>
                <a:gd name="T9" fmla="*/ 138 h 142"/>
                <a:gd name="T10" fmla="*/ 139 w 518"/>
                <a:gd name="T11" fmla="*/ 138 h 142"/>
                <a:gd name="T12" fmla="*/ 0 w 518"/>
                <a:gd name="T13" fmla="*/ 0 h 142"/>
                <a:gd name="T14" fmla="*/ 0 w 518"/>
                <a:gd name="T15" fmla="*/ 2 h 142"/>
                <a:gd name="T16" fmla="*/ 108 w 518"/>
                <a:gd name="T17" fmla="*/ 138 h 142"/>
                <a:gd name="T18" fmla="*/ 137 w 518"/>
                <a:gd name="T19" fmla="*/ 142 h 142"/>
                <a:gd name="T20" fmla="*/ 137 w 518"/>
                <a:gd name="T21" fmla="*/ 142 h 142"/>
                <a:gd name="T22" fmla="*/ 518 w 518"/>
                <a:gd name="T23" fmla="*/ 142 h 142"/>
                <a:gd name="T24" fmla="*/ 518 w 518"/>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142">
                  <a:moveTo>
                    <a:pt x="518" y="138"/>
                  </a:moveTo>
                  <a:cubicBezTo>
                    <a:pt x="170" y="138"/>
                    <a:pt x="170" y="138"/>
                    <a:pt x="170" y="138"/>
                  </a:cubicBezTo>
                  <a:cubicBezTo>
                    <a:pt x="171" y="138"/>
                    <a:pt x="171" y="138"/>
                    <a:pt x="171" y="138"/>
                  </a:cubicBezTo>
                  <a:cubicBezTo>
                    <a:pt x="139" y="138"/>
                    <a:pt x="139" y="138"/>
                    <a:pt x="139" y="138"/>
                  </a:cubicBezTo>
                  <a:cubicBezTo>
                    <a:pt x="139" y="138"/>
                    <a:pt x="139" y="138"/>
                    <a:pt x="139" y="138"/>
                  </a:cubicBezTo>
                  <a:cubicBezTo>
                    <a:pt x="139" y="138"/>
                    <a:pt x="139" y="138"/>
                    <a:pt x="139" y="138"/>
                  </a:cubicBezTo>
                  <a:cubicBezTo>
                    <a:pt x="63" y="138"/>
                    <a:pt x="1" y="76"/>
                    <a:pt x="0" y="0"/>
                  </a:cubicBezTo>
                  <a:cubicBezTo>
                    <a:pt x="0" y="1"/>
                    <a:pt x="0" y="1"/>
                    <a:pt x="0" y="2"/>
                  </a:cubicBezTo>
                  <a:cubicBezTo>
                    <a:pt x="0" y="68"/>
                    <a:pt x="46" y="124"/>
                    <a:pt x="108" y="138"/>
                  </a:cubicBezTo>
                  <a:cubicBezTo>
                    <a:pt x="117" y="140"/>
                    <a:pt x="127" y="141"/>
                    <a:pt x="137" y="142"/>
                  </a:cubicBezTo>
                  <a:cubicBezTo>
                    <a:pt x="137" y="142"/>
                    <a:pt x="137" y="142"/>
                    <a:pt x="137" y="142"/>
                  </a:cubicBezTo>
                  <a:cubicBezTo>
                    <a:pt x="518" y="142"/>
                    <a:pt x="518" y="142"/>
                    <a:pt x="518" y="142"/>
                  </a:cubicBezTo>
                  <a:lnTo>
                    <a:pt x="518" y="138"/>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0" name="Group 129">
              <a:extLst>
                <a:ext uri="{FF2B5EF4-FFF2-40B4-BE49-F238E27FC236}">
                  <a16:creationId xmlns:a16="http://schemas.microsoft.com/office/drawing/2014/main" id="{E9E9B6D7-DC30-4024-9F82-09E3F8C3DF37}"/>
                </a:ext>
              </a:extLst>
            </p:cNvPr>
            <p:cNvGrpSpPr/>
            <p:nvPr/>
          </p:nvGrpSpPr>
          <p:grpSpPr>
            <a:xfrm>
              <a:off x="6018213" y="3421063"/>
              <a:ext cx="300038" cy="258763"/>
              <a:chOff x="6018213" y="3421063"/>
              <a:chExt cx="300038" cy="258763"/>
            </a:xfrm>
            <a:effectLst>
              <a:outerShdw blurRad="50800" dist="38100" algn="l" rotWithShape="0">
                <a:prstClr val="black">
                  <a:alpha val="18000"/>
                </a:prstClr>
              </a:outerShdw>
            </a:effectLst>
          </p:grpSpPr>
          <p:sp>
            <p:nvSpPr>
              <p:cNvPr id="85" name="Freeform 81">
                <a:extLst>
                  <a:ext uri="{FF2B5EF4-FFF2-40B4-BE49-F238E27FC236}">
                    <a16:creationId xmlns:a16="http://schemas.microsoft.com/office/drawing/2014/main" id="{6A794EDD-7E47-4F41-939D-82BEB72F0B59}"/>
                  </a:ext>
                </a:extLst>
              </p:cNvPr>
              <p:cNvSpPr>
                <a:spLocks/>
              </p:cNvSpPr>
              <p:nvPr/>
            </p:nvSpPr>
            <p:spPr bwMode="auto">
              <a:xfrm>
                <a:off x="6018213" y="3421063"/>
                <a:ext cx="300038" cy="258763"/>
              </a:xfrm>
              <a:custGeom>
                <a:avLst/>
                <a:gdLst>
                  <a:gd name="T0" fmla="*/ 0 w 189"/>
                  <a:gd name="T1" fmla="*/ 0 h 163"/>
                  <a:gd name="T2" fmla="*/ 189 w 189"/>
                  <a:gd name="T3" fmla="*/ 82 h 163"/>
                  <a:gd name="T4" fmla="*/ 0 w 189"/>
                  <a:gd name="T5" fmla="*/ 163 h 163"/>
                  <a:gd name="T6" fmla="*/ 0 w 189"/>
                  <a:gd name="T7" fmla="*/ 0 h 163"/>
                </a:gdLst>
                <a:ahLst/>
                <a:cxnLst>
                  <a:cxn ang="0">
                    <a:pos x="T0" y="T1"/>
                  </a:cxn>
                  <a:cxn ang="0">
                    <a:pos x="T2" y="T3"/>
                  </a:cxn>
                  <a:cxn ang="0">
                    <a:pos x="T4" y="T5"/>
                  </a:cxn>
                  <a:cxn ang="0">
                    <a:pos x="T6" y="T7"/>
                  </a:cxn>
                </a:cxnLst>
                <a:rect l="0" t="0" r="r" b="b"/>
                <a:pathLst>
                  <a:path w="189" h="163">
                    <a:moveTo>
                      <a:pt x="0" y="0"/>
                    </a:moveTo>
                    <a:lnTo>
                      <a:pt x="189" y="82"/>
                    </a:lnTo>
                    <a:lnTo>
                      <a:pt x="0" y="16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6" name="Freeform 82">
                <a:extLst>
                  <a:ext uri="{FF2B5EF4-FFF2-40B4-BE49-F238E27FC236}">
                    <a16:creationId xmlns:a16="http://schemas.microsoft.com/office/drawing/2014/main" id="{35FD2D64-5601-44E6-BC28-93A06F71665D}"/>
                  </a:ext>
                </a:extLst>
              </p:cNvPr>
              <p:cNvSpPr>
                <a:spLocks/>
              </p:cNvSpPr>
              <p:nvPr/>
            </p:nvSpPr>
            <p:spPr bwMode="auto">
              <a:xfrm>
                <a:off x="6018213" y="3421063"/>
                <a:ext cx="300038" cy="130175"/>
              </a:xfrm>
              <a:custGeom>
                <a:avLst/>
                <a:gdLst>
                  <a:gd name="T0" fmla="*/ 0 w 189"/>
                  <a:gd name="T1" fmla="*/ 39 h 82"/>
                  <a:gd name="T2" fmla="*/ 7 w 189"/>
                  <a:gd name="T3" fmla="*/ 39 h 82"/>
                  <a:gd name="T4" fmla="*/ 7 w 189"/>
                  <a:gd name="T5" fmla="*/ 15 h 82"/>
                  <a:gd name="T6" fmla="*/ 189 w 189"/>
                  <a:gd name="T7" fmla="*/ 82 h 82"/>
                  <a:gd name="T8" fmla="*/ 0 w 189"/>
                  <a:gd name="T9" fmla="*/ 0 h 82"/>
                  <a:gd name="T10" fmla="*/ 0 w 189"/>
                  <a:gd name="T11" fmla="*/ 39 h 82"/>
                </a:gdLst>
                <a:ahLst/>
                <a:cxnLst>
                  <a:cxn ang="0">
                    <a:pos x="T0" y="T1"/>
                  </a:cxn>
                  <a:cxn ang="0">
                    <a:pos x="T2" y="T3"/>
                  </a:cxn>
                  <a:cxn ang="0">
                    <a:pos x="T4" y="T5"/>
                  </a:cxn>
                  <a:cxn ang="0">
                    <a:pos x="T6" y="T7"/>
                  </a:cxn>
                  <a:cxn ang="0">
                    <a:pos x="T8" y="T9"/>
                  </a:cxn>
                  <a:cxn ang="0">
                    <a:pos x="T10" y="T11"/>
                  </a:cxn>
                </a:cxnLst>
                <a:rect l="0" t="0" r="r" b="b"/>
                <a:pathLst>
                  <a:path w="189" h="82">
                    <a:moveTo>
                      <a:pt x="0" y="39"/>
                    </a:moveTo>
                    <a:lnTo>
                      <a:pt x="7" y="39"/>
                    </a:lnTo>
                    <a:lnTo>
                      <a:pt x="7" y="15"/>
                    </a:lnTo>
                    <a:lnTo>
                      <a:pt x="189" y="82"/>
                    </a:lnTo>
                    <a:lnTo>
                      <a:pt x="0" y="0"/>
                    </a:lnTo>
                    <a:lnTo>
                      <a:pt x="0" y="39"/>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87" name="Freeform 83">
              <a:extLst>
                <a:ext uri="{FF2B5EF4-FFF2-40B4-BE49-F238E27FC236}">
                  <a16:creationId xmlns:a16="http://schemas.microsoft.com/office/drawing/2014/main" id="{307642C0-B5D8-4BA7-B8E3-C5E9D6D2489C}"/>
                </a:ext>
              </a:extLst>
            </p:cNvPr>
            <p:cNvSpPr>
              <a:spLocks/>
            </p:cNvSpPr>
            <p:nvPr/>
          </p:nvSpPr>
          <p:spPr bwMode="auto">
            <a:xfrm>
              <a:off x="5383213" y="3219450"/>
              <a:ext cx="649288" cy="247650"/>
            </a:xfrm>
            <a:custGeom>
              <a:avLst/>
              <a:gdLst>
                <a:gd name="T0" fmla="*/ 0 w 171"/>
                <a:gd name="T1" fmla="*/ 65 h 65"/>
                <a:gd name="T2" fmla="*/ 123 w 171"/>
                <a:gd name="T3" fmla="*/ 65 h 65"/>
                <a:gd name="T4" fmla="*/ 171 w 171"/>
                <a:gd name="T5" fmla="*/ 0 h 65"/>
                <a:gd name="T6" fmla="*/ 118 w 171"/>
                <a:gd name="T7" fmla="*/ 0 h 65"/>
                <a:gd name="T8" fmla="*/ 0 w 171"/>
                <a:gd name="T9" fmla="*/ 65 h 65"/>
              </a:gdLst>
              <a:ahLst/>
              <a:cxnLst>
                <a:cxn ang="0">
                  <a:pos x="T0" y="T1"/>
                </a:cxn>
                <a:cxn ang="0">
                  <a:pos x="T2" y="T3"/>
                </a:cxn>
                <a:cxn ang="0">
                  <a:pos x="T4" y="T5"/>
                </a:cxn>
                <a:cxn ang="0">
                  <a:pos x="T6" y="T7"/>
                </a:cxn>
                <a:cxn ang="0">
                  <a:pos x="T8" y="T9"/>
                </a:cxn>
              </a:cxnLst>
              <a:rect l="0" t="0" r="r" b="b"/>
              <a:pathLst>
                <a:path w="171" h="65">
                  <a:moveTo>
                    <a:pt x="0" y="65"/>
                  </a:moveTo>
                  <a:cubicBezTo>
                    <a:pt x="123" y="65"/>
                    <a:pt x="123" y="65"/>
                    <a:pt x="123" y="65"/>
                  </a:cubicBezTo>
                  <a:cubicBezTo>
                    <a:pt x="144" y="47"/>
                    <a:pt x="160" y="25"/>
                    <a:pt x="171" y="0"/>
                  </a:cubicBezTo>
                  <a:cubicBezTo>
                    <a:pt x="118" y="0"/>
                    <a:pt x="118" y="0"/>
                    <a:pt x="118" y="0"/>
                  </a:cubicBezTo>
                  <a:cubicBezTo>
                    <a:pt x="93" y="39"/>
                    <a:pt x="50" y="65"/>
                    <a:pt x="0" y="65"/>
                  </a:cubicBezTo>
                  <a:close/>
                </a:path>
              </a:pathLst>
            </a:custGeom>
            <a:gradFill>
              <a:gsLst>
                <a:gs pos="62000">
                  <a:schemeClr val="accent3">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3" name="Ring_04">
            <a:extLst>
              <a:ext uri="{FF2B5EF4-FFF2-40B4-BE49-F238E27FC236}">
                <a16:creationId xmlns:a16="http://schemas.microsoft.com/office/drawing/2014/main" id="{F10550B2-ABC0-46F4-BC6A-3CE90E39AF38}"/>
              </a:ext>
            </a:extLst>
          </p:cNvPr>
          <p:cNvGrpSpPr/>
          <p:nvPr/>
        </p:nvGrpSpPr>
        <p:grpSpPr>
          <a:xfrm>
            <a:off x="4593432" y="2491882"/>
            <a:ext cx="1614488" cy="1100138"/>
            <a:chOff x="6124576" y="3421063"/>
            <a:chExt cx="2152650" cy="1466850"/>
          </a:xfrm>
          <a:effectLst>
            <a:outerShdw blurRad="114300" dist="38100" dir="2700000" algn="tl" rotWithShape="0">
              <a:prstClr val="black">
                <a:alpha val="30000"/>
              </a:prstClr>
            </a:outerShdw>
          </a:effectLst>
        </p:grpSpPr>
        <p:sp>
          <p:nvSpPr>
            <p:cNvPr id="105" name="Freeform 101">
              <a:extLst>
                <a:ext uri="{FF2B5EF4-FFF2-40B4-BE49-F238E27FC236}">
                  <a16:creationId xmlns:a16="http://schemas.microsoft.com/office/drawing/2014/main" id="{DCC21AA5-DE00-4340-8974-A45F75117C37}"/>
                </a:ext>
              </a:extLst>
            </p:cNvPr>
            <p:cNvSpPr>
              <a:spLocks noEditPoints="1"/>
            </p:cNvSpPr>
            <p:nvPr/>
          </p:nvSpPr>
          <p:spPr bwMode="auto">
            <a:xfrm>
              <a:off x="6124576" y="3467100"/>
              <a:ext cx="2152650" cy="1420813"/>
            </a:xfrm>
            <a:custGeom>
              <a:avLst/>
              <a:gdLst>
                <a:gd name="T0" fmla="*/ 373 w 566"/>
                <a:gd name="T1" fmla="*/ 186 h 373"/>
                <a:gd name="T2" fmla="*/ 310 w 566"/>
                <a:gd name="T3" fmla="*/ 47 h 373"/>
                <a:gd name="T4" fmla="*/ 566 w 566"/>
                <a:gd name="T5" fmla="*/ 47 h 373"/>
                <a:gd name="T6" fmla="*/ 442 w 566"/>
                <a:gd name="T7" fmla="*/ 0 h 373"/>
                <a:gd name="T8" fmla="*/ 186 w 566"/>
                <a:gd name="T9" fmla="*/ 0 h 373"/>
                <a:gd name="T10" fmla="*/ 0 w 566"/>
                <a:gd name="T11" fmla="*/ 186 h 373"/>
                <a:gd name="T12" fmla="*/ 186 w 566"/>
                <a:gd name="T13" fmla="*/ 373 h 373"/>
                <a:gd name="T14" fmla="*/ 373 w 566"/>
                <a:gd name="T15" fmla="*/ 186 h 373"/>
                <a:gd name="T16" fmla="*/ 47 w 566"/>
                <a:gd name="T17" fmla="*/ 186 h 373"/>
                <a:gd name="T18" fmla="*/ 186 w 566"/>
                <a:gd name="T19" fmla="*/ 47 h 373"/>
                <a:gd name="T20" fmla="*/ 326 w 566"/>
                <a:gd name="T21" fmla="*/ 186 h 373"/>
                <a:gd name="T22" fmla="*/ 186 w 566"/>
                <a:gd name="T23" fmla="*/ 326 h 373"/>
                <a:gd name="T24" fmla="*/ 47 w 566"/>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373">
                  <a:moveTo>
                    <a:pt x="373" y="186"/>
                  </a:moveTo>
                  <a:cubicBezTo>
                    <a:pt x="373" y="131"/>
                    <a:pt x="348" y="81"/>
                    <a:pt x="310" y="47"/>
                  </a:cubicBezTo>
                  <a:cubicBezTo>
                    <a:pt x="566" y="47"/>
                    <a:pt x="566" y="47"/>
                    <a:pt x="566" y="47"/>
                  </a:cubicBezTo>
                  <a:cubicBezTo>
                    <a:pt x="518" y="47"/>
                    <a:pt x="475" y="29"/>
                    <a:pt x="442" y="0"/>
                  </a:cubicBezTo>
                  <a:cubicBezTo>
                    <a:pt x="186" y="0"/>
                    <a:pt x="186" y="0"/>
                    <a:pt x="186" y="0"/>
                  </a:cubicBezTo>
                  <a:cubicBezTo>
                    <a:pt x="83" y="0"/>
                    <a:pt x="0" y="84"/>
                    <a:pt x="0" y="186"/>
                  </a:cubicBezTo>
                  <a:cubicBezTo>
                    <a:pt x="0" y="289"/>
                    <a:pt x="83" y="373"/>
                    <a:pt x="186" y="373"/>
                  </a:cubicBezTo>
                  <a:cubicBezTo>
                    <a:pt x="289" y="373"/>
                    <a:pt x="373" y="289"/>
                    <a:pt x="373" y="186"/>
                  </a:cubicBezTo>
                  <a:close/>
                  <a:moveTo>
                    <a:pt x="47" y="186"/>
                  </a:moveTo>
                  <a:cubicBezTo>
                    <a:pt x="47" y="109"/>
                    <a:pt x="109" y="47"/>
                    <a:pt x="186" y="47"/>
                  </a:cubicBezTo>
                  <a:cubicBezTo>
                    <a:pt x="263" y="47"/>
                    <a:pt x="326" y="109"/>
                    <a:pt x="326" y="186"/>
                  </a:cubicBezTo>
                  <a:cubicBezTo>
                    <a:pt x="326" y="263"/>
                    <a:pt x="263" y="326"/>
                    <a:pt x="186" y="326"/>
                  </a:cubicBezTo>
                  <a:cubicBezTo>
                    <a:pt x="109" y="326"/>
                    <a:pt x="47" y="263"/>
                    <a:pt x="47" y="186"/>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6" name="Freeform 102">
              <a:extLst>
                <a:ext uri="{FF2B5EF4-FFF2-40B4-BE49-F238E27FC236}">
                  <a16:creationId xmlns:a16="http://schemas.microsoft.com/office/drawing/2014/main" id="{63D0123E-7275-400C-88EA-631FED0866AB}"/>
                </a:ext>
              </a:extLst>
            </p:cNvPr>
            <p:cNvSpPr>
              <a:spLocks/>
            </p:cNvSpPr>
            <p:nvPr/>
          </p:nvSpPr>
          <p:spPr bwMode="auto">
            <a:xfrm>
              <a:off x="6303963" y="4183063"/>
              <a:ext cx="1060450" cy="541338"/>
            </a:xfrm>
            <a:custGeom>
              <a:avLst/>
              <a:gdLst>
                <a:gd name="T0" fmla="*/ 0 w 279"/>
                <a:gd name="T1" fmla="*/ 0 h 142"/>
                <a:gd name="T2" fmla="*/ 0 w 279"/>
                <a:gd name="T3" fmla="*/ 2 h 142"/>
                <a:gd name="T4" fmla="*/ 139 w 279"/>
                <a:gd name="T5" fmla="*/ 142 h 142"/>
                <a:gd name="T6" fmla="*/ 279 w 279"/>
                <a:gd name="T7" fmla="*/ 2 h 142"/>
                <a:gd name="T8" fmla="*/ 279 w 279"/>
                <a:gd name="T9" fmla="*/ 0 h 142"/>
                <a:gd name="T10" fmla="*/ 139 w 279"/>
                <a:gd name="T11" fmla="*/ 138 h 142"/>
                <a:gd name="T12" fmla="*/ 0 w 279"/>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79" h="142">
                  <a:moveTo>
                    <a:pt x="0" y="0"/>
                  </a:moveTo>
                  <a:cubicBezTo>
                    <a:pt x="0" y="1"/>
                    <a:pt x="0" y="1"/>
                    <a:pt x="0" y="2"/>
                  </a:cubicBezTo>
                  <a:cubicBezTo>
                    <a:pt x="0" y="79"/>
                    <a:pt x="62" y="142"/>
                    <a:pt x="139" y="142"/>
                  </a:cubicBezTo>
                  <a:cubicBezTo>
                    <a:pt x="216" y="142"/>
                    <a:pt x="279" y="79"/>
                    <a:pt x="279" y="2"/>
                  </a:cubicBezTo>
                  <a:cubicBezTo>
                    <a:pt x="279" y="1"/>
                    <a:pt x="279" y="1"/>
                    <a:pt x="279" y="0"/>
                  </a:cubicBezTo>
                  <a:cubicBezTo>
                    <a:pt x="278" y="76"/>
                    <a:pt x="216" y="138"/>
                    <a:pt x="139" y="138"/>
                  </a:cubicBezTo>
                  <a:cubicBezTo>
                    <a:pt x="63" y="138"/>
                    <a:pt x="1" y="76"/>
                    <a:pt x="0" y="0"/>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7" name="Freeform 103">
              <a:extLst>
                <a:ext uri="{FF2B5EF4-FFF2-40B4-BE49-F238E27FC236}">
                  <a16:creationId xmlns:a16="http://schemas.microsoft.com/office/drawing/2014/main" id="{C05A37F8-B47D-490E-84DA-6CCF43FD97F7}"/>
                </a:ext>
              </a:extLst>
            </p:cNvPr>
            <p:cNvSpPr>
              <a:spLocks/>
            </p:cNvSpPr>
            <p:nvPr/>
          </p:nvSpPr>
          <p:spPr bwMode="auto">
            <a:xfrm>
              <a:off x="7288213" y="3646488"/>
              <a:ext cx="255588" cy="536575"/>
            </a:xfrm>
            <a:custGeom>
              <a:avLst/>
              <a:gdLst>
                <a:gd name="T0" fmla="*/ 67 w 67"/>
                <a:gd name="T1" fmla="*/ 139 h 141"/>
                <a:gd name="T2" fmla="*/ 7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7" y="3"/>
                  </a:cubicBezTo>
                  <a:cubicBezTo>
                    <a:pt x="4" y="0"/>
                    <a:pt x="4" y="0"/>
                    <a:pt x="4" y="0"/>
                  </a:cubicBezTo>
                  <a:cubicBezTo>
                    <a:pt x="0" y="0"/>
                    <a:pt x="0" y="0"/>
                    <a:pt x="0" y="0"/>
                  </a:cubicBezTo>
                  <a:cubicBezTo>
                    <a:pt x="4" y="3"/>
                    <a:pt x="4" y="3"/>
                    <a:pt x="4" y="3"/>
                  </a:cubicBezTo>
                  <a:cubicBezTo>
                    <a:pt x="42" y="37"/>
                    <a:pt x="66" y="86"/>
                    <a:pt x="67" y="141"/>
                  </a:cubicBezTo>
                  <a:cubicBezTo>
                    <a:pt x="67" y="141"/>
                    <a:pt x="67" y="140"/>
                    <a:pt x="67" y="139"/>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08" name="Freeform 104">
              <a:extLst>
                <a:ext uri="{FF2B5EF4-FFF2-40B4-BE49-F238E27FC236}">
                  <a16:creationId xmlns:a16="http://schemas.microsoft.com/office/drawing/2014/main" id="{C1FBBFC0-9A5B-472E-952C-C0CEB8E59B09}"/>
                </a:ext>
              </a:extLst>
            </p:cNvPr>
            <p:cNvSpPr>
              <a:spLocks/>
            </p:cNvSpPr>
            <p:nvPr/>
          </p:nvSpPr>
          <p:spPr bwMode="auto">
            <a:xfrm>
              <a:off x="6124576" y="3467100"/>
              <a:ext cx="1697038" cy="715963"/>
            </a:xfrm>
            <a:custGeom>
              <a:avLst/>
              <a:gdLst>
                <a:gd name="T0" fmla="*/ 186 w 446"/>
                <a:gd name="T1" fmla="*/ 4 h 188"/>
                <a:gd name="T2" fmla="*/ 446 w 446"/>
                <a:gd name="T3" fmla="*/ 4 h 188"/>
                <a:gd name="T4" fmla="*/ 442 w 446"/>
                <a:gd name="T5" fmla="*/ 0 h 188"/>
                <a:gd name="T6" fmla="*/ 186 w 446"/>
                <a:gd name="T7" fmla="*/ 0 h 188"/>
                <a:gd name="T8" fmla="*/ 0 w 446"/>
                <a:gd name="T9" fmla="*/ 186 h 188"/>
                <a:gd name="T10" fmla="*/ 0 w 446"/>
                <a:gd name="T11" fmla="*/ 188 h 188"/>
                <a:gd name="T12" fmla="*/ 186 w 446"/>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446" h="188">
                  <a:moveTo>
                    <a:pt x="186" y="4"/>
                  </a:moveTo>
                  <a:cubicBezTo>
                    <a:pt x="446" y="4"/>
                    <a:pt x="446" y="4"/>
                    <a:pt x="446" y="4"/>
                  </a:cubicBezTo>
                  <a:cubicBezTo>
                    <a:pt x="445" y="2"/>
                    <a:pt x="444" y="1"/>
                    <a:pt x="442"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2" name="Group 131">
              <a:extLst>
                <a:ext uri="{FF2B5EF4-FFF2-40B4-BE49-F238E27FC236}">
                  <a16:creationId xmlns:a16="http://schemas.microsoft.com/office/drawing/2014/main" id="{8BB7B13F-55A8-48BC-8685-1F666946E123}"/>
                </a:ext>
              </a:extLst>
            </p:cNvPr>
            <p:cNvGrpSpPr/>
            <p:nvPr/>
          </p:nvGrpSpPr>
          <p:grpSpPr>
            <a:xfrm>
              <a:off x="7462838" y="3421063"/>
              <a:ext cx="301625" cy="258763"/>
              <a:chOff x="7462838" y="3421063"/>
              <a:chExt cx="301625" cy="258763"/>
            </a:xfrm>
            <a:effectLst>
              <a:outerShdw blurRad="50800" dist="38100" algn="l" rotWithShape="0">
                <a:prstClr val="black">
                  <a:alpha val="16000"/>
                </a:prstClr>
              </a:outerShdw>
            </a:effectLst>
          </p:grpSpPr>
          <p:sp>
            <p:nvSpPr>
              <p:cNvPr id="109" name="Freeform 105">
                <a:extLst>
                  <a:ext uri="{FF2B5EF4-FFF2-40B4-BE49-F238E27FC236}">
                    <a16:creationId xmlns:a16="http://schemas.microsoft.com/office/drawing/2014/main" id="{4D120736-0CCB-4A5A-A3EE-3BC4990B9374}"/>
                  </a:ext>
                </a:extLst>
              </p:cNvPr>
              <p:cNvSpPr>
                <a:spLocks/>
              </p:cNvSpPr>
              <p:nvPr/>
            </p:nvSpPr>
            <p:spPr bwMode="auto">
              <a:xfrm>
                <a:off x="7462838" y="3421063"/>
                <a:ext cx="301625" cy="258763"/>
              </a:xfrm>
              <a:custGeom>
                <a:avLst/>
                <a:gdLst>
                  <a:gd name="T0" fmla="*/ 0 w 190"/>
                  <a:gd name="T1" fmla="*/ 0 h 163"/>
                  <a:gd name="T2" fmla="*/ 190 w 190"/>
                  <a:gd name="T3" fmla="*/ 82 h 163"/>
                  <a:gd name="T4" fmla="*/ 0 w 190"/>
                  <a:gd name="T5" fmla="*/ 163 h 163"/>
                  <a:gd name="T6" fmla="*/ 0 w 190"/>
                  <a:gd name="T7" fmla="*/ 0 h 163"/>
                </a:gdLst>
                <a:ahLst/>
                <a:cxnLst>
                  <a:cxn ang="0">
                    <a:pos x="T0" y="T1"/>
                  </a:cxn>
                  <a:cxn ang="0">
                    <a:pos x="T2" y="T3"/>
                  </a:cxn>
                  <a:cxn ang="0">
                    <a:pos x="T4" y="T5"/>
                  </a:cxn>
                  <a:cxn ang="0">
                    <a:pos x="T6" y="T7"/>
                  </a:cxn>
                </a:cxnLst>
                <a:rect l="0" t="0" r="r" b="b"/>
                <a:pathLst>
                  <a:path w="190" h="163">
                    <a:moveTo>
                      <a:pt x="0" y="0"/>
                    </a:moveTo>
                    <a:lnTo>
                      <a:pt x="190" y="82"/>
                    </a:lnTo>
                    <a:lnTo>
                      <a:pt x="0" y="163"/>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10" name="Freeform 106">
                <a:extLst>
                  <a:ext uri="{FF2B5EF4-FFF2-40B4-BE49-F238E27FC236}">
                    <a16:creationId xmlns:a16="http://schemas.microsoft.com/office/drawing/2014/main" id="{1573B98D-8BB5-4825-9EE9-6928014C816C}"/>
                  </a:ext>
                </a:extLst>
              </p:cNvPr>
              <p:cNvSpPr>
                <a:spLocks/>
              </p:cNvSpPr>
              <p:nvPr/>
            </p:nvSpPr>
            <p:spPr bwMode="auto">
              <a:xfrm>
                <a:off x="7462838" y="3421063"/>
                <a:ext cx="301625" cy="130175"/>
              </a:xfrm>
              <a:custGeom>
                <a:avLst/>
                <a:gdLst>
                  <a:gd name="T0" fmla="*/ 0 w 190"/>
                  <a:gd name="T1" fmla="*/ 39 h 82"/>
                  <a:gd name="T2" fmla="*/ 8 w 190"/>
                  <a:gd name="T3" fmla="*/ 39 h 82"/>
                  <a:gd name="T4" fmla="*/ 8 w 190"/>
                  <a:gd name="T5" fmla="*/ 15 h 82"/>
                  <a:gd name="T6" fmla="*/ 190 w 190"/>
                  <a:gd name="T7" fmla="*/ 82 h 82"/>
                  <a:gd name="T8" fmla="*/ 0 w 190"/>
                  <a:gd name="T9" fmla="*/ 0 h 82"/>
                  <a:gd name="T10" fmla="*/ 0 w 190"/>
                  <a:gd name="T11" fmla="*/ 39 h 82"/>
                </a:gdLst>
                <a:ahLst/>
                <a:cxnLst>
                  <a:cxn ang="0">
                    <a:pos x="T0" y="T1"/>
                  </a:cxn>
                  <a:cxn ang="0">
                    <a:pos x="T2" y="T3"/>
                  </a:cxn>
                  <a:cxn ang="0">
                    <a:pos x="T4" y="T5"/>
                  </a:cxn>
                  <a:cxn ang="0">
                    <a:pos x="T6" y="T7"/>
                  </a:cxn>
                  <a:cxn ang="0">
                    <a:pos x="T8" y="T9"/>
                  </a:cxn>
                  <a:cxn ang="0">
                    <a:pos x="T10" y="T11"/>
                  </a:cxn>
                </a:cxnLst>
                <a:rect l="0" t="0" r="r" b="b"/>
                <a:pathLst>
                  <a:path w="190" h="82">
                    <a:moveTo>
                      <a:pt x="0" y="39"/>
                    </a:moveTo>
                    <a:lnTo>
                      <a:pt x="8" y="39"/>
                    </a:lnTo>
                    <a:lnTo>
                      <a:pt x="8" y="15"/>
                    </a:lnTo>
                    <a:lnTo>
                      <a:pt x="190" y="82"/>
                    </a:lnTo>
                    <a:lnTo>
                      <a:pt x="0" y="0"/>
                    </a:lnTo>
                    <a:lnTo>
                      <a:pt x="0" y="39"/>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1" name="Freeform 107">
              <a:extLst>
                <a:ext uri="{FF2B5EF4-FFF2-40B4-BE49-F238E27FC236}">
                  <a16:creationId xmlns:a16="http://schemas.microsoft.com/office/drawing/2014/main" id="{F9901CA0-A9B8-4B81-8B39-99B002C7320F}"/>
                </a:ext>
              </a:extLst>
            </p:cNvPr>
            <p:cNvSpPr>
              <a:spLocks/>
            </p:cNvSpPr>
            <p:nvPr/>
          </p:nvSpPr>
          <p:spPr bwMode="auto">
            <a:xfrm>
              <a:off x="6832601" y="3646488"/>
              <a:ext cx="687388" cy="357188"/>
            </a:xfrm>
            <a:custGeom>
              <a:avLst/>
              <a:gdLst>
                <a:gd name="T0" fmla="*/ 132 w 181"/>
                <a:gd name="T1" fmla="*/ 94 h 94"/>
                <a:gd name="T2" fmla="*/ 181 w 181"/>
                <a:gd name="T3" fmla="*/ 94 h 94"/>
                <a:gd name="T4" fmla="*/ 124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2" y="57"/>
                    <a:pt x="151" y="24"/>
                    <a:pt x="124" y="0"/>
                  </a:cubicBezTo>
                  <a:cubicBezTo>
                    <a:pt x="0" y="0"/>
                    <a:pt x="0" y="0"/>
                    <a:pt x="0" y="0"/>
                  </a:cubicBezTo>
                  <a:cubicBezTo>
                    <a:pt x="61" y="0"/>
                    <a:pt x="113" y="39"/>
                    <a:pt x="132" y="94"/>
                  </a:cubicBezTo>
                  <a:close/>
                </a:path>
              </a:pathLst>
            </a:custGeom>
            <a:gradFill>
              <a:gsLst>
                <a:gs pos="62000">
                  <a:schemeClr val="accent4">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8" name="Ring_05">
            <a:extLst>
              <a:ext uri="{FF2B5EF4-FFF2-40B4-BE49-F238E27FC236}">
                <a16:creationId xmlns:a16="http://schemas.microsoft.com/office/drawing/2014/main" id="{F901C777-E24B-40AA-BD12-17C2B7A3366D}"/>
              </a:ext>
            </a:extLst>
          </p:cNvPr>
          <p:cNvGrpSpPr/>
          <p:nvPr/>
        </p:nvGrpSpPr>
        <p:grpSpPr>
          <a:xfrm>
            <a:off x="5674519" y="1595341"/>
            <a:ext cx="1614488" cy="1090613"/>
            <a:chOff x="7566026" y="2225675"/>
            <a:chExt cx="2152650" cy="1454151"/>
          </a:xfrm>
          <a:effectLst>
            <a:outerShdw blurRad="114300" dist="50800" dir="2700000" algn="tl" rotWithShape="0">
              <a:prstClr val="black">
                <a:alpha val="36000"/>
              </a:prstClr>
            </a:outerShdw>
          </a:effectLst>
        </p:grpSpPr>
        <p:sp>
          <p:nvSpPr>
            <p:cNvPr id="67" name="Freeform 63">
              <a:extLst>
                <a:ext uri="{FF2B5EF4-FFF2-40B4-BE49-F238E27FC236}">
                  <a16:creationId xmlns:a16="http://schemas.microsoft.com/office/drawing/2014/main" id="{17B0680A-36B2-4F2D-A74D-1A17AD939B5A}"/>
                </a:ext>
              </a:extLst>
            </p:cNvPr>
            <p:cNvSpPr>
              <a:spLocks noEditPoints="1"/>
            </p:cNvSpPr>
            <p:nvPr/>
          </p:nvSpPr>
          <p:spPr bwMode="auto">
            <a:xfrm>
              <a:off x="7566026" y="2225675"/>
              <a:ext cx="2152650" cy="1420813"/>
            </a:xfrm>
            <a:custGeom>
              <a:avLst/>
              <a:gdLst>
                <a:gd name="T0" fmla="*/ 566 w 566"/>
                <a:gd name="T1" fmla="*/ 326 h 373"/>
                <a:gd name="T2" fmla="*/ 310 w 566"/>
                <a:gd name="T3" fmla="*/ 326 h 373"/>
                <a:gd name="T4" fmla="*/ 373 w 566"/>
                <a:gd name="T5" fmla="*/ 186 h 373"/>
                <a:gd name="T6" fmla="*/ 187 w 566"/>
                <a:gd name="T7" fmla="*/ 0 h 373"/>
                <a:gd name="T8" fmla="*/ 0 w 566"/>
                <a:gd name="T9" fmla="*/ 186 h 373"/>
                <a:gd name="T10" fmla="*/ 63 w 566"/>
                <a:gd name="T11" fmla="*/ 326 h 373"/>
                <a:gd name="T12" fmla="*/ 63 w 566"/>
                <a:gd name="T13" fmla="*/ 326 h 373"/>
                <a:gd name="T14" fmla="*/ 187 w 566"/>
                <a:gd name="T15" fmla="*/ 373 h 373"/>
                <a:gd name="T16" fmla="*/ 187 w 566"/>
                <a:gd name="T17" fmla="*/ 373 h 373"/>
                <a:gd name="T18" fmla="*/ 566 w 566"/>
                <a:gd name="T19" fmla="*/ 373 h 373"/>
                <a:gd name="T20" fmla="*/ 566 w 566"/>
                <a:gd name="T21" fmla="*/ 326 h 373"/>
                <a:gd name="T22" fmla="*/ 47 w 566"/>
                <a:gd name="T23" fmla="*/ 186 h 373"/>
                <a:gd name="T24" fmla="*/ 187 w 566"/>
                <a:gd name="T25" fmla="*/ 47 h 373"/>
                <a:gd name="T26" fmla="*/ 326 w 566"/>
                <a:gd name="T27" fmla="*/ 186 h 373"/>
                <a:gd name="T28" fmla="*/ 187 w 566"/>
                <a:gd name="T29" fmla="*/ 326 h 373"/>
                <a:gd name="T30" fmla="*/ 47 w 566"/>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373">
                  <a:moveTo>
                    <a:pt x="566" y="326"/>
                  </a:moveTo>
                  <a:cubicBezTo>
                    <a:pt x="310" y="326"/>
                    <a:pt x="310" y="326"/>
                    <a:pt x="310" y="326"/>
                  </a:cubicBezTo>
                  <a:cubicBezTo>
                    <a:pt x="349" y="292"/>
                    <a:pt x="373" y="242"/>
                    <a:pt x="373" y="186"/>
                  </a:cubicBezTo>
                  <a:cubicBezTo>
                    <a:pt x="373" y="84"/>
                    <a:pt x="289" y="0"/>
                    <a:pt x="187" y="0"/>
                  </a:cubicBezTo>
                  <a:cubicBezTo>
                    <a:pt x="84" y="0"/>
                    <a:pt x="0" y="84"/>
                    <a:pt x="0" y="186"/>
                  </a:cubicBezTo>
                  <a:cubicBezTo>
                    <a:pt x="0" y="242"/>
                    <a:pt x="25" y="292"/>
                    <a:pt x="63" y="326"/>
                  </a:cubicBezTo>
                  <a:cubicBezTo>
                    <a:pt x="63" y="326"/>
                    <a:pt x="63" y="326"/>
                    <a:pt x="63" y="326"/>
                  </a:cubicBezTo>
                  <a:cubicBezTo>
                    <a:pt x="96" y="355"/>
                    <a:pt x="139" y="373"/>
                    <a:pt x="187" y="373"/>
                  </a:cubicBezTo>
                  <a:cubicBezTo>
                    <a:pt x="187" y="373"/>
                    <a:pt x="187" y="373"/>
                    <a:pt x="187" y="373"/>
                  </a:cubicBezTo>
                  <a:cubicBezTo>
                    <a:pt x="566" y="373"/>
                    <a:pt x="566" y="373"/>
                    <a:pt x="566" y="373"/>
                  </a:cubicBezTo>
                  <a:cubicBezTo>
                    <a:pt x="566" y="326"/>
                    <a:pt x="566" y="326"/>
                    <a:pt x="566" y="326"/>
                  </a:cubicBezTo>
                  <a:moveTo>
                    <a:pt x="47" y="186"/>
                  </a:moveTo>
                  <a:cubicBezTo>
                    <a:pt x="47" y="109"/>
                    <a:pt x="110" y="47"/>
                    <a:pt x="187" y="47"/>
                  </a:cubicBezTo>
                  <a:cubicBezTo>
                    <a:pt x="264" y="47"/>
                    <a:pt x="326" y="109"/>
                    <a:pt x="326" y="186"/>
                  </a:cubicBezTo>
                  <a:cubicBezTo>
                    <a:pt x="326" y="263"/>
                    <a:pt x="264" y="326"/>
                    <a:pt x="187" y="326"/>
                  </a:cubicBezTo>
                  <a:cubicBezTo>
                    <a:pt x="110" y="326"/>
                    <a:pt x="47" y="263"/>
                    <a:pt x="47" y="186"/>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8" name="Freeform 64">
              <a:extLst>
                <a:ext uri="{FF2B5EF4-FFF2-40B4-BE49-F238E27FC236}">
                  <a16:creationId xmlns:a16="http://schemas.microsoft.com/office/drawing/2014/main" id="{578324C7-7ED2-47F9-A1CB-C964171C308E}"/>
                </a:ext>
              </a:extLst>
            </p:cNvPr>
            <p:cNvSpPr>
              <a:spLocks/>
            </p:cNvSpPr>
            <p:nvPr/>
          </p:nvSpPr>
          <p:spPr bwMode="auto">
            <a:xfrm>
              <a:off x="7566026" y="2225675"/>
              <a:ext cx="1419225" cy="715963"/>
            </a:xfrm>
            <a:custGeom>
              <a:avLst/>
              <a:gdLst>
                <a:gd name="T0" fmla="*/ 187 w 373"/>
                <a:gd name="T1" fmla="*/ 4 h 188"/>
                <a:gd name="T2" fmla="*/ 373 w 373"/>
                <a:gd name="T3" fmla="*/ 188 h 188"/>
                <a:gd name="T4" fmla="*/ 373 w 373"/>
                <a:gd name="T5" fmla="*/ 186 h 188"/>
                <a:gd name="T6" fmla="*/ 187 w 373"/>
                <a:gd name="T7" fmla="*/ 0 h 188"/>
                <a:gd name="T8" fmla="*/ 0 w 373"/>
                <a:gd name="T9" fmla="*/ 186 h 188"/>
                <a:gd name="T10" fmla="*/ 0 w 373"/>
                <a:gd name="T11" fmla="*/ 188 h 188"/>
                <a:gd name="T12" fmla="*/ 187 w 373"/>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373" h="188">
                  <a:moveTo>
                    <a:pt x="187" y="4"/>
                  </a:moveTo>
                  <a:cubicBezTo>
                    <a:pt x="289" y="4"/>
                    <a:pt x="372" y="86"/>
                    <a:pt x="373" y="188"/>
                  </a:cubicBezTo>
                  <a:cubicBezTo>
                    <a:pt x="373" y="188"/>
                    <a:pt x="373" y="187"/>
                    <a:pt x="373" y="186"/>
                  </a:cubicBezTo>
                  <a:cubicBezTo>
                    <a:pt x="373" y="84"/>
                    <a:pt x="289" y="0"/>
                    <a:pt x="187" y="0"/>
                  </a:cubicBezTo>
                  <a:cubicBezTo>
                    <a:pt x="84" y="0"/>
                    <a:pt x="0" y="84"/>
                    <a:pt x="0" y="186"/>
                  </a:cubicBezTo>
                  <a:cubicBezTo>
                    <a:pt x="0" y="187"/>
                    <a:pt x="0" y="188"/>
                    <a:pt x="0" y="188"/>
                  </a:cubicBezTo>
                  <a:cubicBezTo>
                    <a:pt x="1" y="86"/>
                    <a:pt x="85" y="4"/>
                    <a:pt x="187" y="4"/>
                  </a:cubicBez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69" name="Freeform 65">
              <a:extLst>
                <a:ext uri="{FF2B5EF4-FFF2-40B4-BE49-F238E27FC236}">
                  <a16:creationId xmlns:a16="http://schemas.microsoft.com/office/drawing/2014/main" id="{ACA7E2A4-94ED-46B4-8F22-FFD20A068AE5}"/>
                </a:ext>
              </a:extLst>
            </p:cNvPr>
            <p:cNvSpPr>
              <a:spLocks noEditPoints="1"/>
            </p:cNvSpPr>
            <p:nvPr/>
          </p:nvSpPr>
          <p:spPr bwMode="auto">
            <a:xfrm>
              <a:off x="8383588" y="2941638"/>
              <a:ext cx="422275" cy="514350"/>
            </a:xfrm>
            <a:custGeom>
              <a:avLst/>
              <a:gdLst>
                <a:gd name="T0" fmla="*/ 0 w 111"/>
                <a:gd name="T1" fmla="*/ 135 h 135"/>
                <a:gd name="T2" fmla="*/ 0 w 111"/>
                <a:gd name="T3" fmla="*/ 135 h 135"/>
                <a:gd name="T4" fmla="*/ 0 w 111"/>
                <a:gd name="T5" fmla="*/ 135 h 135"/>
                <a:gd name="T6" fmla="*/ 0 w 111"/>
                <a:gd name="T7" fmla="*/ 135 h 135"/>
                <a:gd name="T8" fmla="*/ 0 w 111"/>
                <a:gd name="T9" fmla="*/ 135 h 135"/>
                <a:gd name="T10" fmla="*/ 0 w 111"/>
                <a:gd name="T11" fmla="*/ 135 h 135"/>
                <a:gd name="T12" fmla="*/ 1 w 111"/>
                <a:gd name="T13" fmla="*/ 135 h 135"/>
                <a:gd name="T14" fmla="*/ 1 w 111"/>
                <a:gd name="T15" fmla="*/ 135 h 135"/>
                <a:gd name="T16" fmla="*/ 1 w 111"/>
                <a:gd name="T17" fmla="*/ 135 h 135"/>
                <a:gd name="T18" fmla="*/ 1 w 111"/>
                <a:gd name="T19" fmla="*/ 135 h 135"/>
                <a:gd name="T20" fmla="*/ 1 w 111"/>
                <a:gd name="T21" fmla="*/ 135 h 135"/>
                <a:gd name="T22" fmla="*/ 1 w 111"/>
                <a:gd name="T23" fmla="*/ 135 h 135"/>
                <a:gd name="T24" fmla="*/ 2 w 111"/>
                <a:gd name="T25" fmla="*/ 135 h 135"/>
                <a:gd name="T26" fmla="*/ 1 w 111"/>
                <a:gd name="T27" fmla="*/ 135 h 135"/>
                <a:gd name="T28" fmla="*/ 2 w 111"/>
                <a:gd name="T29" fmla="*/ 135 h 135"/>
                <a:gd name="T30" fmla="*/ 2 w 111"/>
                <a:gd name="T31" fmla="*/ 135 h 135"/>
                <a:gd name="T32" fmla="*/ 2 w 111"/>
                <a:gd name="T33" fmla="*/ 135 h 135"/>
                <a:gd name="T34" fmla="*/ 2 w 111"/>
                <a:gd name="T35" fmla="*/ 135 h 135"/>
                <a:gd name="T36" fmla="*/ 2 w 111"/>
                <a:gd name="T37" fmla="*/ 135 h 135"/>
                <a:gd name="T38" fmla="*/ 2 w 111"/>
                <a:gd name="T39" fmla="*/ 135 h 135"/>
                <a:gd name="T40" fmla="*/ 2 w 111"/>
                <a:gd name="T41" fmla="*/ 135 h 135"/>
                <a:gd name="T42" fmla="*/ 3 w 111"/>
                <a:gd name="T43" fmla="*/ 135 h 135"/>
                <a:gd name="T44" fmla="*/ 3 w 111"/>
                <a:gd name="T45" fmla="*/ 135 h 135"/>
                <a:gd name="T46" fmla="*/ 3 w 111"/>
                <a:gd name="T47" fmla="*/ 135 h 135"/>
                <a:gd name="T48" fmla="*/ 3 w 111"/>
                <a:gd name="T49" fmla="*/ 134 h 135"/>
                <a:gd name="T50" fmla="*/ 3 w 111"/>
                <a:gd name="T51" fmla="*/ 134 h 135"/>
                <a:gd name="T52" fmla="*/ 3 w 111"/>
                <a:gd name="T53" fmla="*/ 134 h 135"/>
                <a:gd name="T54" fmla="*/ 4 w 111"/>
                <a:gd name="T55" fmla="*/ 134 h 135"/>
                <a:gd name="T56" fmla="*/ 3 w 111"/>
                <a:gd name="T57" fmla="*/ 134 h 135"/>
                <a:gd name="T58" fmla="*/ 4 w 111"/>
                <a:gd name="T59" fmla="*/ 134 h 135"/>
                <a:gd name="T60" fmla="*/ 4 w 111"/>
                <a:gd name="T61" fmla="*/ 134 h 135"/>
                <a:gd name="T62" fmla="*/ 4 w 111"/>
                <a:gd name="T63" fmla="*/ 134 h 135"/>
                <a:gd name="T64" fmla="*/ 4 w 111"/>
                <a:gd name="T65" fmla="*/ 134 h 135"/>
                <a:gd name="T66" fmla="*/ 5 w 111"/>
                <a:gd name="T67" fmla="*/ 134 h 135"/>
                <a:gd name="T68" fmla="*/ 4 w 111"/>
                <a:gd name="T69" fmla="*/ 134 h 135"/>
                <a:gd name="T70" fmla="*/ 5 w 111"/>
                <a:gd name="T71" fmla="*/ 134 h 135"/>
                <a:gd name="T72" fmla="*/ 5 w 111"/>
                <a:gd name="T73" fmla="*/ 134 h 135"/>
                <a:gd name="T74" fmla="*/ 5 w 111"/>
                <a:gd name="T75" fmla="*/ 134 h 135"/>
                <a:gd name="T76" fmla="*/ 5 w 111"/>
                <a:gd name="T77" fmla="*/ 134 h 135"/>
                <a:gd name="T78" fmla="*/ 5 w 111"/>
                <a:gd name="T79" fmla="*/ 134 h 135"/>
                <a:gd name="T80" fmla="*/ 5 w 111"/>
                <a:gd name="T81" fmla="*/ 134 h 135"/>
                <a:gd name="T82" fmla="*/ 5 w 111"/>
                <a:gd name="T83" fmla="*/ 134 h 135"/>
                <a:gd name="T84" fmla="*/ 6 w 111"/>
                <a:gd name="T85" fmla="*/ 134 h 135"/>
                <a:gd name="T86" fmla="*/ 5 w 111"/>
                <a:gd name="T87" fmla="*/ 134 h 135"/>
                <a:gd name="T88" fmla="*/ 6 w 111"/>
                <a:gd name="T89" fmla="*/ 134 h 135"/>
                <a:gd name="T90" fmla="*/ 6 w 111"/>
                <a:gd name="T91" fmla="*/ 134 h 135"/>
                <a:gd name="T92" fmla="*/ 6 w 111"/>
                <a:gd name="T93" fmla="*/ 134 h 135"/>
                <a:gd name="T94" fmla="*/ 6 w 111"/>
                <a:gd name="T95" fmla="*/ 134 h 135"/>
                <a:gd name="T96" fmla="*/ 7 w 111"/>
                <a:gd name="T97" fmla="*/ 134 h 135"/>
                <a:gd name="T98" fmla="*/ 6 w 111"/>
                <a:gd name="T99" fmla="*/ 134 h 135"/>
                <a:gd name="T100" fmla="*/ 7 w 111"/>
                <a:gd name="T101" fmla="*/ 134 h 135"/>
                <a:gd name="T102" fmla="*/ 111 w 111"/>
                <a:gd name="T103" fmla="*/ 0 h 135"/>
                <a:gd name="T104" fmla="*/ 7 w 111"/>
                <a:gd name="T105" fmla="*/ 134 h 135"/>
                <a:gd name="T106" fmla="*/ 111 w 111"/>
                <a:gd name="T107" fmla="*/ 1 h 135"/>
                <a:gd name="T108" fmla="*/ 111 w 111"/>
                <a:gd name="T10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35">
                  <a:moveTo>
                    <a:pt x="0" y="135"/>
                  </a:moveTo>
                  <a:cubicBezTo>
                    <a:pt x="0" y="135"/>
                    <a:pt x="0" y="135"/>
                    <a:pt x="0" y="135"/>
                  </a:cubicBezTo>
                  <a:cubicBezTo>
                    <a:pt x="0" y="135"/>
                    <a:pt x="0" y="135"/>
                    <a:pt x="0" y="135"/>
                  </a:cubicBezTo>
                  <a:moveTo>
                    <a:pt x="0" y="135"/>
                  </a:moveTo>
                  <a:cubicBezTo>
                    <a:pt x="0" y="135"/>
                    <a:pt x="0" y="135"/>
                    <a:pt x="0" y="135"/>
                  </a:cubicBezTo>
                  <a:cubicBezTo>
                    <a:pt x="0" y="135"/>
                    <a:pt x="0" y="135"/>
                    <a:pt x="0" y="135"/>
                  </a:cubicBezTo>
                  <a:moveTo>
                    <a:pt x="1" y="135"/>
                  </a:moveTo>
                  <a:cubicBezTo>
                    <a:pt x="1" y="135"/>
                    <a:pt x="1" y="135"/>
                    <a:pt x="1" y="135"/>
                  </a:cubicBezTo>
                  <a:cubicBezTo>
                    <a:pt x="1" y="135"/>
                    <a:pt x="1" y="135"/>
                    <a:pt x="1" y="135"/>
                  </a:cubicBezTo>
                  <a:moveTo>
                    <a:pt x="1" y="135"/>
                  </a:moveTo>
                  <a:cubicBezTo>
                    <a:pt x="1" y="135"/>
                    <a:pt x="1" y="135"/>
                    <a:pt x="1" y="135"/>
                  </a:cubicBezTo>
                  <a:cubicBezTo>
                    <a:pt x="1" y="135"/>
                    <a:pt x="1" y="135"/>
                    <a:pt x="1" y="135"/>
                  </a:cubicBezTo>
                  <a:moveTo>
                    <a:pt x="2" y="135"/>
                  </a:moveTo>
                  <a:cubicBezTo>
                    <a:pt x="1" y="135"/>
                    <a:pt x="1" y="135"/>
                    <a:pt x="1" y="135"/>
                  </a:cubicBezTo>
                  <a:cubicBezTo>
                    <a:pt x="1" y="135"/>
                    <a:pt x="1" y="135"/>
                    <a:pt x="2" y="135"/>
                  </a:cubicBezTo>
                  <a:moveTo>
                    <a:pt x="2" y="135"/>
                  </a:moveTo>
                  <a:cubicBezTo>
                    <a:pt x="2" y="135"/>
                    <a:pt x="2" y="135"/>
                    <a:pt x="2" y="135"/>
                  </a:cubicBezTo>
                  <a:cubicBezTo>
                    <a:pt x="2" y="135"/>
                    <a:pt x="2" y="135"/>
                    <a:pt x="2" y="135"/>
                  </a:cubicBezTo>
                  <a:moveTo>
                    <a:pt x="2" y="135"/>
                  </a:moveTo>
                  <a:cubicBezTo>
                    <a:pt x="2" y="135"/>
                    <a:pt x="2" y="135"/>
                    <a:pt x="2" y="135"/>
                  </a:cubicBezTo>
                  <a:cubicBezTo>
                    <a:pt x="2" y="135"/>
                    <a:pt x="2" y="135"/>
                    <a:pt x="2" y="135"/>
                  </a:cubicBezTo>
                  <a:moveTo>
                    <a:pt x="3" y="135"/>
                  </a:moveTo>
                  <a:cubicBezTo>
                    <a:pt x="3" y="135"/>
                    <a:pt x="3" y="135"/>
                    <a:pt x="3" y="135"/>
                  </a:cubicBezTo>
                  <a:cubicBezTo>
                    <a:pt x="3" y="135"/>
                    <a:pt x="3" y="135"/>
                    <a:pt x="3" y="135"/>
                  </a:cubicBezTo>
                  <a:moveTo>
                    <a:pt x="3" y="134"/>
                  </a:moveTo>
                  <a:cubicBezTo>
                    <a:pt x="3" y="134"/>
                    <a:pt x="3" y="134"/>
                    <a:pt x="3" y="134"/>
                  </a:cubicBezTo>
                  <a:cubicBezTo>
                    <a:pt x="3" y="134"/>
                    <a:pt x="3" y="134"/>
                    <a:pt x="3" y="134"/>
                  </a:cubicBezTo>
                  <a:moveTo>
                    <a:pt x="4" y="134"/>
                  </a:moveTo>
                  <a:cubicBezTo>
                    <a:pt x="4" y="134"/>
                    <a:pt x="4" y="134"/>
                    <a:pt x="3" y="134"/>
                  </a:cubicBezTo>
                  <a:cubicBezTo>
                    <a:pt x="4" y="134"/>
                    <a:pt x="4" y="134"/>
                    <a:pt x="4" y="134"/>
                  </a:cubicBezTo>
                  <a:moveTo>
                    <a:pt x="4" y="134"/>
                  </a:moveTo>
                  <a:cubicBezTo>
                    <a:pt x="4" y="134"/>
                    <a:pt x="4" y="134"/>
                    <a:pt x="4" y="134"/>
                  </a:cubicBezTo>
                  <a:cubicBezTo>
                    <a:pt x="4" y="134"/>
                    <a:pt x="4" y="134"/>
                    <a:pt x="4" y="134"/>
                  </a:cubicBezTo>
                  <a:moveTo>
                    <a:pt x="5" y="134"/>
                  </a:moveTo>
                  <a:cubicBezTo>
                    <a:pt x="4" y="134"/>
                    <a:pt x="4" y="134"/>
                    <a:pt x="4" y="134"/>
                  </a:cubicBezTo>
                  <a:cubicBezTo>
                    <a:pt x="4" y="134"/>
                    <a:pt x="4" y="134"/>
                    <a:pt x="5" y="134"/>
                  </a:cubicBezTo>
                  <a:moveTo>
                    <a:pt x="5" y="134"/>
                  </a:moveTo>
                  <a:cubicBezTo>
                    <a:pt x="5" y="134"/>
                    <a:pt x="5" y="134"/>
                    <a:pt x="5" y="134"/>
                  </a:cubicBezTo>
                  <a:cubicBezTo>
                    <a:pt x="5" y="134"/>
                    <a:pt x="5" y="134"/>
                    <a:pt x="5" y="134"/>
                  </a:cubicBezTo>
                  <a:moveTo>
                    <a:pt x="5" y="134"/>
                  </a:moveTo>
                  <a:cubicBezTo>
                    <a:pt x="5" y="134"/>
                    <a:pt x="5" y="134"/>
                    <a:pt x="5" y="134"/>
                  </a:cubicBezTo>
                  <a:cubicBezTo>
                    <a:pt x="5" y="134"/>
                    <a:pt x="5" y="134"/>
                    <a:pt x="5" y="134"/>
                  </a:cubicBezTo>
                  <a:moveTo>
                    <a:pt x="6" y="134"/>
                  </a:moveTo>
                  <a:cubicBezTo>
                    <a:pt x="6" y="134"/>
                    <a:pt x="6" y="134"/>
                    <a:pt x="5" y="134"/>
                  </a:cubicBezTo>
                  <a:cubicBezTo>
                    <a:pt x="6" y="134"/>
                    <a:pt x="6" y="134"/>
                    <a:pt x="6" y="134"/>
                  </a:cubicBezTo>
                  <a:moveTo>
                    <a:pt x="6" y="134"/>
                  </a:moveTo>
                  <a:cubicBezTo>
                    <a:pt x="6" y="134"/>
                    <a:pt x="6" y="134"/>
                    <a:pt x="6" y="134"/>
                  </a:cubicBezTo>
                  <a:cubicBezTo>
                    <a:pt x="6" y="134"/>
                    <a:pt x="6" y="134"/>
                    <a:pt x="6" y="134"/>
                  </a:cubicBezTo>
                  <a:moveTo>
                    <a:pt x="7" y="134"/>
                  </a:moveTo>
                  <a:cubicBezTo>
                    <a:pt x="7" y="134"/>
                    <a:pt x="6" y="134"/>
                    <a:pt x="6" y="134"/>
                  </a:cubicBezTo>
                  <a:cubicBezTo>
                    <a:pt x="6" y="134"/>
                    <a:pt x="7" y="134"/>
                    <a:pt x="7" y="134"/>
                  </a:cubicBezTo>
                  <a:moveTo>
                    <a:pt x="111" y="0"/>
                  </a:moveTo>
                  <a:cubicBezTo>
                    <a:pt x="110" y="64"/>
                    <a:pt x="66" y="118"/>
                    <a:pt x="7" y="134"/>
                  </a:cubicBezTo>
                  <a:cubicBezTo>
                    <a:pt x="66" y="118"/>
                    <a:pt x="110" y="65"/>
                    <a:pt x="111" y="1"/>
                  </a:cubicBezTo>
                  <a:cubicBezTo>
                    <a:pt x="111" y="1"/>
                    <a:pt x="111" y="1"/>
                    <a:pt x="111" y="0"/>
                  </a:cubicBezTo>
                </a:path>
              </a:pathLst>
            </a:custGeom>
            <a:solidFill>
              <a:srgbClr val="065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70" name="Freeform 66">
              <a:extLst>
                <a:ext uri="{FF2B5EF4-FFF2-40B4-BE49-F238E27FC236}">
                  <a16:creationId xmlns:a16="http://schemas.microsoft.com/office/drawing/2014/main" id="{2301DD36-0386-4BFB-9B86-B01064A921DC}"/>
                </a:ext>
              </a:extLst>
            </p:cNvPr>
            <p:cNvSpPr>
              <a:spLocks/>
            </p:cNvSpPr>
            <p:nvPr/>
          </p:nvSpPr>
          <p:spPr bwMode="auto">
            <a:xfrm>
              <a:off x="8277226" y="2944813"/>
              <a:ext cx="528638" cy="522288"/>
            </a:xfrm>
            <a:custGeom>
              <a:avLst/>
              <a:gdLst>
                <a:gd name="T0" fmla="*/ 139 w 139"/>
                <a:gd name="T1" fmla="*/ 0 h 137"/>
                <a:gd name="T2" fmla="*/ 35 w 139"/>
                <a:gd name="T3" fmla="*/ 133 h 137"/>
                <a:gd name="T4" fmla="*/ 35 w 139"/>
                <a:gd name="T5" fmla="*/ 133 h 137"/>
                <a:gd name="T6" fmla="*/ 34 w 139"/>
                <a:gd name="T7" fmla="*/ 133 h 137"/>
                <a:gd name="T8" fmla="*/ 34 w 139"/>
                <a:gd name="T9" fmla="*/ 133 h 137"/>
                <a:gd name="T10" fmla="*/ 34 w 139"/>
                <a:gd name="T11" fmla="*/ 133 h 137"/>
                <a:gd name="T12" fmla="*/ 34 w 139"/>
                <a:gd name="T13" fmla="*/ 133 h 137"/>
                <a:gd name="T14" fmla="*/ 33 w 139"/>
                <a:gd name="T15" fmla="*/ 133 h 137"/>
                <a:gd name="T16" fmla="*/ 33 w 139"/>
                <a:gd name="T17" fmla="*/ 133 h 137"/>
                <a:gd name="T18" fmla="*/ 33 w 139"/>
                <a:gd name="T19" fmla="*/ 133 h 137"/>
                <a:gd name="T20" fmla="*/ 33 w 139"/>
                <a:gd name="T21" fmla="*/ 133 h 137"/>
                <a:gd name="T22" fmla="*/ 33 w 139"/>
                <a:gd name="T23" fmla="*/ 133 h 137"/>
                <a:gd name="T24" fmla="*/ 33 w 139"/>
                <a:gd name="T25" fmla="*/ 133 h 137"/>
                <a:gd name="T26" fmla="*/ 32 w 139"/>
                <a:gd name="T27" fmla="*/ 133 h 137"/>
                <a:gd name="T28" fmla="*/ 32 w 139"/>
                <a:gd name="T29" fmla="*/ 133 h 137"/>
                <a:gd name="T30" fmla="*/ 32 w 139"/>
                <a:gd name="T31" fmla="*/ 133 h 137"/>
                <a:gd name="T32" fmla="*/ 32 w 139"/>
                <a:gd name="T33" fmla="*/ 133 h 137"/>
                <a:gd name="T34" fmla="*/ 31 w 139"/>
                <a:gd name="T35" fmla="*/ 133 h 137"/>
                <a:gd name="T36" fmla="*/ 31 w 139"/>
                <a:gd name="T37" fmla="*/ 133 h 137"/>
                <a:gd name="T38" fmla="*/ 31 w 139"/>
                <a:gd name="T39" fmla="*/ 133 h 137"/>
                <a:gd name="T40" fmla="*/ 31 w 139"/>
                <a:gd name="T41" fmla="*/ 134 h 137"/>
                <a:gd name="T42" fmla="*/ 31 w 139"/>
                <a:gd name="T43" fmla="*/ 134 h 137"/>
                <a:gd name="T44" fmla="*/ 30 w 139"/>
                <a:gd name="T45" fmla="*/ 134 h 137"/>
                <a:gd name="T46" fmla="*/ 30 w 139"/>
                <a:gd name="T47" fmla="*/ 134 h 137"/>
                <a:gd name="T48" fmla="*/ 30 w 139"/>
                <a:gd name="T49" fmla="*/ 134 h 137"/>
                <a:gd name="T50" fmla="*/ 30 w 139"/>
                <a:gd name="T51" fmla="*/ 134 h 137"/>
                <a:gd name="T52" fmla="*/ 30 w 139"/>
                <a:gd name="T53" fmla="*/ 134 h 137"/>
                <a:gd name="T54" fmla="*/ 29 w 139"/>
                <a:gd name="T55" fmla="*/ 134 h 137"/>
                <a:gd name="T56" fmla="*/ 29 w 139"/>
                <a:gd name="T57" fmla="*/ 134 h 137"/>
                <a:gd name="T58" fmla="*/ 29 w 139"/>
                <a:gd name="T59" fmla="*/ 134 h 137"/>
                <a:gd name="T60" fmla="*/ 29 w 139"/>
                <a:gd name="T61" fmla="*/ 134 h 137"/>
                <a:gd name="T62" fmla="*/ 29 w 139"/>
                <a:gd name="T63" fmla="*/ 134 h 137"/>
                <a:gd name="T64" fmla="*/ 28 w 139"/>
                <a:gd name="T65" fmla="*/ 134 h 137"/>
                <a:gd name="T66" fmla="*/ 28 w 139"/>
                <a:gd name="T67" fmla="*/ 134 h 137"/>
                <a:gd name="T68" fmla="*/ 28 w 139"/>
                <a:gd name="T69" fmla="*/ 134 h 137"/>
                <a:gd name="T70" fmla="*/ 28 w 139"/>
                <a:gd name="T71" fmla="*/ 134 h 137"/>
                <a:gd name="T72" fmla="*/ 0 w 139"/>
                <a:gd name="T73" fmla="*/ 137 h 137"/>
                <a:gd name="T74" fmla="*/ 31 w 139"/>
                <a:gd name="T75" fmla="*/ 137 h 137"/>
                <a:gd name="T76" fmla="*/ 139 w 139"/>
                <a:gd name="T77" fmla="*/ 1 h 137"/>
                <a:gd name="T78" fmla="*/ 139 w 139"/>
                <a:gd name="T7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137">
                  <a:moveTo>
                    <a:pt x="139" y="0"/>
                  </a:moveTo>
                  <a:cubicBezTo>
                    <a:pt x="138" y="64"/>
                    <a:pt x="94" y="117"/>
                    <a:pt x="35" y="133"/>
                  </a:cubicBezTo>
                  <a:cubicBezTo>
                    <a:pt x="35" y="133"/>
                    <a:pt x="35" y="133"/>
                    <a:pt x="35" y="133"/>
                  </a:cubicBezTo>
                  <a:cubicBezTo>
                    <a:pt x="35" y="133"/>
                    <a:pt x="34" y="133"/>
                    <a:pt x="34" y="133"/>
                  </a:cubicBezTo>
                  <a:cubicBezTo>
                    <a:pt x="34" y="133"/>
                    <a:pt x="34" y="133"/>
                    <a:pt x="34" y="133"/>
                  </a:cubicBezTo>
                  <a:cubicBezTo>
                    <a:pt x="34" y="133"/>
                    <a:pt x="34" y="133"/>
                    <a:pt x="34" y="133"/>
                  </a:cubicBezTo>
                  <a:cubicBezTo>
                    <a:pt x="34" y="133"/>
                    <a:pt x="34" y="133"/>
                    <a:pt x="34" y="133"/>
                  </a:cubicBezTo>
                  <a:cubicBezTo>
                    <a:pt x="34" y="133"/>
                    <a:pt x="34"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2" y="133"/>
                    <a:pt x="32" y="133"/>
                    <a:pt x="32" y="133"/>
                  </a:cubicBezTo>
                  <a:cubicBezTo>
                    <a:pt x="32" y="133"/>
                    <a:pt x="32" y="133"/>
                    <a:pt x="32" y="133"/>
                  </a:cubicBezTo>
                  <a:cubicBezTo>
                    <a:pt x="32" y="133"/>
                    <a:pt x="32" y="133"/>
                    <a:pt x="32" y="133"/>
                  </a:cubicBezTo>
                  <a:cubicBezTo>
                    <a:pt x="32" y="133"/>
                    <a:pt x="32" y="133"/>
                    <a:pt x="32" y="133"/>
                  </a:cubicBezTo>
                  <a:cubicBezTo>
                    <a:pt x="32" y="133"/>
                    <a:pt x="32" y="133"/>
                    <a:pt x="31" y="133"/>
                  </a:cubicBezTo>
                  <a:cubicBezTo>
                    <a:pt x="31" y="133"/>
                    <a:pt x="31" y="133"/>
                    <a:pt x="31" y="133"/>
                  </a:cubicBezTo>
                  <a:cubicBezTo>
                    <a:pt x="31" y="133"/>
                    <a:pt x="31" y="133"/>
                    <a:pt x="31" y="133"/>
                  </a:cubicBezTo>
                  <a:cubicBezTo>
                    <a:pt x="31" y="133"/>
                    <a:pt x="31" y="134"/>
                    <a:pt x="31" y="134"/>
                  </a:cubicBezTo>
                  <a:cubicBezTo>
                    <a:pt x="31" y="134"/>
                    <a:pt x="31" y="134"/>
                    <a:pt x="31" y="134"/>
                  </a:cubicBezTo>
                  <a:cubicBezTo>
                    <a:pt x="31" y="134"/>
                    <a:pt x="30" y="134"/>
                    <a:pt x="30" y="134"/>
                  </a:cubicBezTo>
                  <a:cubicBezTo>
                    <a:pt x="30" y="134"/>
                    <a:pt x="30" y="134"/>
                    <a:pt x="30" y="134"/>
                  </a:cubicBezTo>
                  <a:cubicBezTo>
                    <a:pt x="30" y="134"/>
                    <a:pt x="30" y="134"/>
                    <a:pt x="30" y="134"/>
                  </a:cubicBezTo>
                  <a:cubicBezTo>
                    <a:pt x="30" y="134"/>
                    <a:pt x="30" y="134"/>
                    <a:pt x="30" y="134"/>
                  </a:cubicBezTo>
                  <a:cubicBezTo>
                    <a:pt x="30" y="134"/>
                    <a:pt x="30" y="134"/>
                    <a:pt x="30"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9" y="134"/>
                    <a:pt x="29" y="134"/>
                    <a:pt x="29" y="134"/>
                  </a:cubicBezTo>
                  <a:cubicBezTo>
                    <a:pt x="28" y="134"/>
                    <a:pt x="28" y="134"/>
                    <a:pt x="28" y="134"/>
                  </a:cubicBezTo>
                  <a:cubicBezTo>
                    <a:pt x="28" y="134"/>
                    <a:pt x="28" y="134"/>
                    <a:pt x="28" y="134"/>
                  </a:cubicBezTo>
                  <a:cubicBezTo>
                    <a:pt x="28" y="134"/>
                    <a:pt x="28" y="134"/>
                    <a:pt x="28" y="134"/>
                  </a:cubicBezTo>
                  <a:cubicBezTo>
                    <a:pt x="28" y="134"/>
                    <a:pt x="28" y="134"/>
                    <a:pt x="28" y="134"/>
                  </a:cubicBezTo>
                  <a:cubicBezTo>
                    <a:pt x="19" y="136"/>
                    <a:pt x="9" y="137"/>
                    <a:pt x="0" y="137"/>
                  </a:cubicBezTo>
                  <a:cubicBezTo>
                    <a:pt x="31" y="137"/>
                    <a:pt x="31" y="137"/>
                    <a:pt x="31" y="137"/>
                  </a:cubicBezTo>
                  <a:cubicBezTo>
                    <a:pt x="93" y="123"/>
                    <a:pt x="139" y="67"/>
                    <a:pt x="139" y="1"/>
                  </a:cubicBezTo>
                  <a:cubicBezTo>
                    <a:pt x="139" y="1"/>
                    <a:pt x="139" y="0"/>
                    <a:pt x="139" y="0"/>
                  </a:cubicBezTo>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1" name="Freeform 67">
              <a:extLst>
                <a:ext uri="{FF2B5EF4-FFF2-40B4-BE49-F238E27FC236}">
                  <a16:creationId xmlns:a16="http://schemas.microsoft.com/office/drawing/2014/main" id="{CB4D86F2-3EA7-4A53-AC2B-D98797ED0D69}"/>
                </a:ext>
              </a:extLst>
            </p:cNvPr>
            <p:cNvSpPr>
              <a:spLocks/>
            </p:cNvSpPr>
            <p:nvPr/>
          </p:nvSpPr>
          <p:spPr bwMode="auto">
            <a:xfrm>
              <a:off x="7745413" y="2941638"/>
              <a:ext cx="1973263" cy="541338"/>
            </a:xfrm>
            <a:custGeom>
              <a:avLst/>
              <a:gdLst>
                <a:gd name="T0" fmla="*/ 519 w 519"/>
                <a:gd name="T1" fmla="*/ 138 h 142"/>
                <a:gd name="T2" fmla="*/ 171 w 519"/>
                <a:gd name="T3" fmla="*/ 138 h 142"/>
                <a:gd name="T4" fmla="*/ 171 w 519"/>
                <a:gd name="T5" fmla="*/ 138 h 142"/>
                <a:gd name="T6" fmla="*/ 140 w 519"/>
                <a:gd name="T7" fmla="*/ 138 h 142"/>
                <a:gd name="T8" fmla="*/ 140 w 519"/>
                <a:gd name="T9" fmla="*/ 138 h 142"/>
                <a:gd name="T10" fmla="*/ 140 w 519"/>
                <a:gd name="T11" fmla="*/ 138 h 142"/>
                <a:gd name="T12" fmla="*/ 0 w 519"/>
                <a:gd name="T13" fmla="*/ 0 h 142"/>
                <a:gd name="T14" fmla="*/ 0 w 519"/>
                <a:gd name="T15" fmla="*/ 2 h 142"/>
                <a:gd name="T16" fmla="*/ 108 w 519"/>
                <a:gd name="T17" fmla="*/ 138 h 142"/>
                <a:gd name="T18" fmla="*/ 138 w 519"/>
                <a:gd name="T19" fmla="*/ 142 h 142"/>
                <a:gd name="T20" fmla="*/ 138 w 519"/>
                <a:gd name="T21" fmla="*/ 142 h 142"/>
                <a:gd name="T22" fmla="*/ 519 w 519"/>
                <a:gd name="T23" fmla="*/ 142 h 142"/>
                <a:gd name="T24" fmla="*/ 519 w 519"/>
                <a:gd name="T25" fmla="*/ 1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142">
                  <a:moveTo>
                    <a:pt x="519" y="138"/>
                  </a:moveTo>
                  <a:cubicBezTo>
                    <a:pt x="171" y="138"/>
                    <a:pt x="171" y="138"/>
                    <a:pt x="171" y="138"/>
                  </a:cubicBezTo>
                  <a:cubicBezTo>
                    <a:pt x="171" y="138"/>
                    <a:pt x="171" y="138"/>
                    <a:pt x="171" y="138"/>
                  </a:cubicBezTo>
                  <a:cubicBezTo>
                    <a:pt x="140" y="138"/>
                    <a:pt x="140" y="138"/>
                    <a:pt x="140" y="138"/>
                  </a:cubicBezTo>
                  <a:cubicBezTo>
                    <a:pt x="140" y="138"/>
                    <a:pt x="140" y="138"/>
                    <a:pt x="140" y="138"/>
                  </a:cubicBezTo>
                  <a:cubicBezTo>
                    <a:pt x="140" y="138"/>
                    <a:pt x="140" y="138"/>
                    <a:pt x="140" y="138"/>
                  </a:cubicBezTo>
                  <a:cubicBezTo>
                    <a:pt x="63" y="138"/>
                    <a:pt x="1" y="76"/>
                    <a:pt x="0" y="0"/>
                  </a:cubicBezTo>
                  <a:cubicBezTo>
                    <a:pt x="0" y="1"/>
                    <a:pt x="0" y="1"/>
                    <a:pt x="0" y="2"/>
                  </a:cubicBezTo>
                  <a:cubicBezTo>
                    <a:pt x="0" y="68"/>
                    <a:pt x="46" y="124"/>
                    <a:pt x="108" y="138"/>
                  </a:cubicBezTo>
                  <a:cubicBezTo>
                    <a:pt x="118" y="140"/>
                    <a:pt x="128" y="141"/>
                    <a:pt x="138" y="142"/>
                  </a:cubicBezTo>
                  <a:cubicBezTo>
                    <a:pt x="138" y="142"/>
                    <a:pt x="138" y="142"/>
                    <a:pt x="138" y="142"/>
                  </a:cubicBezTo>
                  <a:cubicBezTo>
                    <a:pt x="519" y="142"/>
                    <a:pt x="519" y="142"/>
                    <a:pt x="519" y="142"/>
                  </a:cubicBezTo>
                  <a:lnTo>
                    <a:pt x="519" y="138"/>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134" name="Group 133">
              <a:extLst>
                <a:ext uri="{FF2B5EF4-FFF2-40B4-BE49-F238E27FC236}">
                  <a16:creationId xmlns:a16="http://schemas.microsoft.com/office/drawing/2014/main" id="{351E5DC8-9765-47F3-A1E0-98C111046E27}"/>
                </a:ext>
              </a:extLst>
            </p:cNvPr>
            <p:cNvGrpSpPr/>
            <p:nvPr/>
          </p:nvGrpSpPr>
          <p:grpSpPr>
            <a:xfrm>
              <a:off x="8909051" y="3421063"/>
              <a:ext cx="304800" cy="258763"/>
              <a:chOff x="8909051" y="3421063"/>
              <a:chExt cx="304800" cy="258763"/>
            </a:xfrm>
            <a:effectLst>
              <a:outerShdw blurRad="50800" dist="38100" algn="tl" rotWithShape="0">
                <a:prstClr val="black">
                  <a:alpha val="20000"/>
                </a:prstClr>
              </a:outerShdw>
            </a:effectLst>
          </p:grpSpPr>
          <p:sp>
            <p:nvSpPr>
              <p:cNvPr id="72" name="Freeform 68">
                <a:extLst>
                  <a:ext uri="{FF2B5EF4-FFF2-40B4-BE49-F238E27FC236}">
                    <a16:creationId xmlns:a16="http://schemas.microsoft.com/office/drawing/2014/main" id="{B432D83B-388F-4FC9-A045-29F5A7DF9764}"/>
                  </a:ext>
                </a:extLst>
              </p:cNvPr>
              <p:cNvSpPr>
                <a:spLocks/>
              </p:cNvSpPr>
              <p:nvPr/>
            </p:nvSpPr>
            <p:spPr bwMode="auto">
              <a:xfrm>
                <a:off x="8909051" y="3421063"/>
                <a:ext cx="304800" cy="258763"/>
              </a:xfrm>
              <a:custGeom>
                <a:avLst/>
                <a:gdLst>
                  <a:gd name="T0" fmla="*/ 0 w 192"/>
                  <a:gd name="T1" fmla="*/ 0 h 163"/>
                  <a:gd name="T2" fmla="*/ 192 w 192"/>
                  <a:gd name="T3" fmla="*/ 82 h 163"/>
                  <a:gd name="T4" fmla="*/ 0 w 192"/>
                  <a:gd name="T5" fmla="*/ 163 h 163"/>
                  <a:gd name="T6" fmla="*/ 0 w 192"/>
                  <a:gd name="T7" fmla="*/ 0 h 163"/>
                </a:gdLst>
                <a:ahLst/>
                <a:cxnLst>
                  <a:cxn ang="0">
                    <a:pos x="T0" y="T1"/>
                  </a:cxn>
                  <a:cxn ang="0">
                    <a:pos x="T2" y="T3"/>
                  </a:cxn>
                  <a:cxn ang="0">
                    <a:pos x="T4" y="T5"/>
                  </a:cxn>
                  <a:cxn ang="0">
                    <a:pos x="T6" y="T7"/>
                  </a:cxn>
                </a:cxnLst>
                <a:rect l="0" t="0" r="r" b="b"/>
                <a:pathLst>
                  <a:path w="192" h="163">
                    <a:moveTo>
                      <a:pt x="0" y="0"/>
                    </a:moveTo>
                    <a:lnTo>
                      <a:pt x="192" y="82"/>
                    </a:lnTo>
                    <a:lnTo>
                      <a:pt x="0" y="163"/>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3" name="Freeform 69">
                <a:extLst>
                  <a:ext uri="{FF2B5EF4-FFF2-40B4-BE49-F238E27FC236}">
                    <a16:creationId xmlns:a16="http://schemas.microsoft.com/office/drawing/2014/main" id="{E0A51ECB-DAF4-4354-BDE0-B7ED3565D0A9}"/>
                  </a:ext>
                </a:extLst>
              </p:cNvPr>
              <p:cNvSpPr>
                <a:spLocks/>
              </p:cNvSpPr>
              <p:nvPr/>
            </p:nvSpPr>
            <p:spPr bwMode="auto">
              <a:xfrm>
                <a:off x="8909051" y="3421063"/>
                <a:ext cx="304800" cy="130175"/>
              </a:xfrm>
              <a:custGeom>
                <a:avLst/>
                <a:gdLst>
                  <a:gd name="T0" fmla="*/ 0 w 192"/>
                  <a:gd name="T1" fmla="*/ 39 h 82"/>
                  <a:gd name="T2" fmla="*/ 9 w 192"/>
                  <a:gd name="T3" fmla="*/ 39 h 82"/>
                  <a:gd name="T4" fmla="*/ 9 w 192"/>
                  <a:gd name="T5" fmla="*/ 15 h 82"/>
                  <a:gd name="T6" fmla="*/ 192 w 192"/>
                  <a:gd name="T7" fmla="*/ 82 h 82"/>
                  <a:gd name="T8" fmla="*/ 0 w 192"/>
                  <a:gd name="T9" fmla="*/ 0 h 82"/>
                  <a:gd name="T10" fmla="*/ 0 w 192"/>
                  <a:gd name="T11" fmla="*/ 39 h 82"/>
                </a:gdLst>
                <a:ahLst/>
                <a:cxnLst>
                  <a:cxn ang="0">
                    <a:pos x="T0" y="T1"/>
                  </a:cxn>
                  <a:cxn ang="0">
                    <a:pos x="T2" y="T3"/>
                  </a:cxn>
                  <a:cxn ang="0">
                    <a:pos x="T4" y="T5"/>
                  </a:cxn>
                  <a:cxn ang="0">
                    <a:pos x="T6" y="T7"/>
                  </a:cxn>
                  <a:cxn ang="0">
                    <a:pos x="T8" y="T9"/>
                  </a:cxn>
                  <a:cxn ang="0">
                    <a:pos x="T10" y="T11"/>
                  </a:cxn>
                </a:cxnLst>
                <a:rect l="0" t="0" r="r" b="b"/>
                <a:pathLst>
                  <a:path w="192" h="82">
                    <a:moveTo>
                      <a:pt x="0" y="39"/>
                    </a:moveTo>
                    <a:lnTo>
                      <a:pt x="9" y="39"/>
                    </a:lnTo>
                    <a:lnTo>
                      <a:pt x="9" y="15"/>
                    </a:lnTo>
                    <a:lnTo>
                      <a:pt x="192" y="82"/>
                    </a:lnTo>
                    <a:lnTo>
                      <a:pt x="0" y="0"/>
                    </a:lnTo>
                    <a:lnTo>
                      <a:pt x="0" y="39"/>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74" name="Freeform 70">
              <a:extLst>
                <a:ext uri="{FF2B5EF4-FFF2-40B4-BE49-F238E27FC236}">
                  <a16:creationId xmlns:a16="http://schemas.microsoft.com/office/drawing/2014/main" id="{108A7205-89FF-4B00-8440-C50D8527AC9F}"/>
                </a:ext>
              </a:extLst>
            </p:cNvPr>
            <p:cNvSpPr>
              <a:spLocks/>
            </p:cNvSpPr>
            <p:nvPr/>
          </p:nvSpPr>
          <p:spPr bwMode="auto">
            <a:xfrm>
              <a:off x="8277226" y="3219450"/>
              <a:ext cx="646113" cy="247650"/>
            </a:xfrm>
            <a:custGeom>
              <a:avLst/>
              <a:gdLst>
                <a:gd name="T0" fmla="*/ 0 w 170"/>
                <a:gd name="T1" fmla="*/ 65 h 65"/>
                <a:gd name="T2" fmla="*/ 123 w 170"/>
                <a:gd name="T3" fmla="*/ 65 h 65"/>
                <a:gd name="T4" fmla="*/ 170 w 170"/>
                <a:gd name="T5" fmla="*/ 0 h 65"/>
                <a:gd name="T6" fmla="*/ 118 w 170"/>
                <a:gd name="T7" fmla="*/ 0 h 65"/>
                <a:gd name="T8" fmla="*/ 0 w 170"/>
                <a:gd name="T9" fmla="*/ 65 h 65"/>
              </a:gdLst>
              <a:ahLst/>
              <a:cxnLst>
                <a:cxn ang="0">
                  <a:pos x="T0" y="T1"/>
                </a:cxn>
                <a:cxn ang="0">
                  <a:pos x="T2" y="T3"/>
                </a:cxn>
                <a:cxn ang="0">
                  <a:pos x="T4" y="T5"/>
                </a:cxn>
                <a:cxn ang="0">
                  <a:pos x="T6" y="T7"/>
                </a:cxn>
                <a:cxn ang="0">
                  <a:pos x="T8" y="T9"/>
                </a:cxn>
              </a:cxnLst>
              <a:rect l="0" t="0" r="r" b="b"/>
              <a:pathLst>
                <a:path w="170" h="65">
                  <a:moveTo>
                    <a:pt x="0" y="65"/>
                  </a:moveTo>
                  <a:cubicBezTo>
                    <a:pt x="123" y="65"/>
                    <a:pt x="123" y="65"/>
                    <a:pt x="123" y="65"/>
                  </a:cubicBezTo>
                  <a:cubicBezTo>
                    <a:pt x="143" y="47"/>
                    <a:pt x="159" y="25"/>
                    <a:pt x="170" y="0"/>
                  </a:cubicBezTo>
                  <a:cubicBezTo>
                    <a:pt x="118" y="0"/>
                    <a:pt x="118" y="0"/>
                    <a:pt x="118" y="0"/>
                  </a:cubicBezTo>
                  <a:cubicBezTo>
                    <a:pt x="93" y="39"/>
                    <a:pt x="49" y="65"/>
                    <a:pt x="0" y="65"/>
                  </a:cubicBezTo>
                  <a:close/>
                </a:path>
              </a:pathLst>
            </a:custGeom>
            <a:gradFill>
              <a:gsLst>
                <a:gs pos="62000">
                  <a:schemeClr val="accent5">
                    <a:alpha val="0"/>
                  </a:schemeClr>
                </a:gs>
                <a:gs pos="100000">
                  <a:srgbClr val="000000">
                    <a:alpha val="4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137" name="ring_06">
            <a:extLst>
              <a:ext uri="{FF2B5EF4-FFF2-40B4-BE49-F238E27FC236}">
                <a16:creationId xmlns:a16="http://schemas.microsoft.com/office/drawing/2014/main" id="{D66867A2-F37A-45EE-9DA0-23C14E732F5F}"/>
              </a:ext>
            </a:extLst>
          </p:cNvPr>
          <p:cNvGrpSpPr/>
          <p:nvPr/>
        </p:nvGrpSpPr>
        <p:grpSpPr>
          <a:xfrm>
            <a:off x="6753226" y="2526410"/>
            <a:ext cx="2382441" cy="1065610"/>
            <a:chOff x="9004301" y="3467100"/>
            <a:chExt cx="3176588" cy="1420813"/>
          </a:xfrm>
          <a:effectLst>
            <a:outerShdw blurRad="114300" dist="50800" dir="2700000" algn="tl" rotWithShape="0">
              <a:prstClr val="black">
                <a:alpha val="32000"/>
              </a:prstClr>
            </a:outerShdw>
          </a:effectLst>
        </p:grpSpPr>
        <p:sp>
          <p:nvSpPr>
            <p:cNvPr id="76" name="Freeform 72">
              <a:extLst>
                <a:ext uri="{FF2B5EF4-FFF2-40B4-BE49-F238E27FC236}">
                  <a16:creationId xmlns:a16="http://schemas.microsoft.com/office/drawing/2014/main" id="{65B5E95C-F6BF-4B3A-81CC-A8B6CBF8811E}"/>
                </a:ext>
              </a:extLst>
            </p:cNvPr>
            <p:cNvSpPr>
              <a:spLocks noEditPoints="1"/>
            </p:cNvSpPr>
            <p:nvPr/>
          </p:nvSpPr>
          <p:spPr bwMode="auto">
            <a:xfrm>
              <a:off x="9004301" y="3467100"/>
              <a:ext cx="3176588" cy="1420813"/>
            </a:xfrm>
            <a:custGeom>
              <a:avLst/>
              <a:gdLst>
                <a:gd name="T0" fmla="*/ 372 w 835"/>
                <a:gd name="T1" fmla="*/ 186 h 373"/>
                <a:gd name="T2" fmla="*/ 309 w 835"/>
                <a:gd name="T3" fmla="*/ 47 h 373"/>
                <a:gd name="T4" fmla="*/ 835 w 835"/>
                <a:gd name="T5" fmla="*/ 47 h 373"/>
                <a:gd name="T6" fmla="*/ 835 w 835"/>
                <a:gd name="T7" fmla="*/ 0 h 373"/>
                <a:gd name="T8" fmla="*/ 186 w 835"/>
                <a:gd name="T9" fmla="*/ 0 h 373"/>
                <a:gd name="T10" fmla="*/ 0 w 835"/>
                <a:gd name="T11" fmla="*/ 186 h 373"/>
                <a:gd name="T12" fmla="*/ 186 w 835"/>
                <a:gd name="T13" fmla="*/ 373 h 373"/>
                <a:gd name="T14" fmla="*/ 372 w 835"/>
                <a:gd name="T15" fmla="*/ 186 h 373"/>
                <a:gd name="T16" fmla="*/ 46 w 835"/>
                <a:gd name="T17" fmla="*/ 186 h 373"/>
                <a:gd name="T18" fmla="*/ 186 w 835"/>
                <a:gd name="T19" fmla="*/ 47 h 373"/>
                <a:gd name="T20" fmla="*/ 326 w 835"/>
                <a:gd name="T21" fmla="*/ 186 h 373"/>
                <a:gd name="T22" fmla="*/ 186 w 835"/>
                <a:gd name="T23" fmla="*/ 326 h 373"/>
                <a:gd name="T24" fmla="*/ 46 w 835"/>
                <a:gd name="T25"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373">
                  <a:moveTo>
                    <a:pt x="372" y="186"/>
                  </a:moveTo>
                  <a:cubicBezTo>
                    <a:pt x="372" y="131"/>
                    <a:pt x="348" y="81"/>
                    <a:pt x="309" y="47"/>
                  </a:cubicBezTo>
                  <a:cubicBezTo>
                    <a:pt x="835" y="47"/>
                    <a:pt x="835" y="47"/>
                    <a:pt x="835" y="47"/>
                  </a:cubicBezTo>
                  <a:cubicBezTo>
                    <a:pt x="835" y="0"/>
                    <a:pt x="835" y="0"/>
                    <a:pt x="835" y="0"/>
                  </a:cubicBezTo>
                  <a:cubicBezTo>
                    <a:pt x="186" y="0"/>
                    <a:pt x="186" y="0"/>
                    <a:pt x="186" y="0"/>
                  </a:cubicBezTo>
                  <a:cubicBezTo>
                    <a:pt x="83" y="0"/>
                    <a:pt x="0" y="84"/>
                    <a:pt x="0" y="186"/>
                  </a:cubicBezTo>
                  <a:cubicBezTo>
                    <a:pt x="0" y="289"/>
                    <a:pt x="83" y="373"/>
                    <a:pt x="186" y="373"/>
                  </a:cubicBezTo>
                  <a:cubicBezTo>
                    <a:pt x="289" y="373"/>
                    <a:pt x="372" y="289"/>
                    <a:pt x="372" y="186"/>
                  </a:cubicBezTo>
                  <a:close/>
                  <a:moveTo>
                    <a:pt x="46" y="186"/>
                  </a:moveTo>
                  <a:cubicBezTo>
                    <a:pt x="46" y="109"/>
                    <a:pt x="109" y="47"/>
                    <a:pt x="186" y="47"/>
                  </a:cubicBezTo>
                  <a:cubicBezTo>
                    <a:pt x="263" y="47"/>
                    <a:pt x="326" y="109"/>
                    <a:pt x="326" y="186"/>
                  </a:cubicBezTo>
                  <a:cubicBezTo>
                    <a:pt x="326" y="263"/>
                    <a:pt x="263" y="326"/>
                    <a:pt x="186" y="326"/>
                  </a:cubicBezTo>
                  <a:cubicBezTo>
                    <a:pt x="109" y="326"/>
                    <a:pt x="46" y="263"/>
                    <a:pt x="46" y="18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5" name="Freeform 71">
              <a:extLst>
                <a:ext uri="{FF2B5EF4-FFF2-40B4-BE49-F238E27FC236}">
                  <a16:creationId xmlns:a16="http://schemas.microsoft.com/office/drawing/2014/main" id="{938E43BC-C5DE-4B18-8DDB-BFD2DEFE7AB6}"/>
                </a:ext>
              </a:extLst>
            </p:cNvPr>
            <p:cNvSpPr>
              <a:spLocks/>
            </p:cNvSpPr>
            <p:nvPr/>
          </p:nvSpPr>
          <p:spPr bwMode="auto">
            <a:xfrm>
              <a:off x="9178926" y="4183063"/>
              <a:ext cx="1065213" cy="541338"/>
            </a:xfrm>
            <a:custGeom>
              <a:avLst/>
              <a:gdLst>
                <a:gd name="T0" fmla="*/ 0 w 280"/>
                <a:gd name="T1" fmla="*/ 0 h 142"/>
                <a:gd name="T2" fmla="*/ 0 w 280"/>
                <a:gd name="T3" fmla="*/ 2 h 142"/>
                <a:gd name="T4" fmla="*/ 140 w 280"/>
                <a:gd name="T5" fmla="*/ 142 h 142"/>
                <a:gd name="T6" fmla="*/ 280 w 280"/>
                <a:gd name="T7" fmla="*/ 2 h 142"/>
                <a:gd name="T8" fmla="*/ 279 w 280"/>
                <a:gd name="T9" fmla="*/ 0 h 142"/>
                <a:gd name="T10" fmla="*/ 140 w 280"/>
                <a:gd name="T11" fmla="*/ 138 h 142"/>
                <a:gd name="T12" fmla="*/ 0 w 280"/>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80" h="142">
                  <a:moveTo>
                    <a:pt x="0" y="0"/>
                  </a:moveTo>
                  <a:cubicBezTo>
                    <a:pt x="0" y="1"/>
                    <a:pt x="0" y="1"/>
                    <a:pt x="0" y="2"/>
                  </a:cubicBezTo>
                  <a:cubicBezTo>
                    <a:pt x="0" y="79"/>
                    <a:pt x="63" y="142"/>
                    <a:pt x="140" y="142"/>
                  </a:cubicBezTo>
                  <a:cubicBezTo>
                    <a:pt x="217" y="142"/>
                    <a:pt x="280" y="79"/>
                    <a:pt x="280" y="2"/>
                  </a:cubicBezTo>
                  <a:cubicBezTo>
                    <a:pt x="280" y="1"/>
                    <a:pt x="279" y="1"/>
                    <a:pt x="279" y="0"/>
                  </a:cubicBezTo>
                  <a:cubicBezTo>
                    <a:pt x="279" y="76"/>
                    <a:pt x="216" y="138"/>
                    <a:pt x="140" y="138"/>
                  </a:cubicBezTo>
                  <a:cubicBezTo>
                    <a:pt x="64" y="138"/>
                    <a:pt x="1" y="76"/>
                    <a:pt x="0" y="0"/>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7" name="Freeform 73">
              <a:extLst>
                <a:ext uri="{FF2B5EF4-FFF2-40B4-BE49-F238E27FC236}">
                  <a16:creationId xmlns:a16="http://schemas.microsoft.com/office/drawing/2014/main" id="{FD2167E5-A4D7-4C22-A5DB-112A91AEA8FD}"/>
                </a:ext>
              </a:extLst>
            </p:cNvPr>
            <p:cNvSpPr>
              <a:spLocks/>
            </p:cNvSpPr>
            <p:nvPr/>
          </p:nvSpPr>
          <p:spPr bwMode="auto">
            <a:xfrm>
              <a:off x="9004301" y="3467100"/>
              <a:ext cx="3176588" cy="715963"/>
            </a:xfrm>
            <a:custGeom>
              <a:avLst/>
              <a:gdLst>
                <a:gd name="T0" fmla="*/ 186 w 835"/>
                <a:gd name="T1" fmla="*/ 4 h 188"/>
                <a:gd name="T2" fmla="*/ 835 w 835"/>
                <a:gd name="T3" fmla="*/ 4 h 188"/>
                <a:gd name="T4" fmla="*/ 835 w 835"/>
                <a:gd name="T5" fmla="*/ 0 h 188"/>
                <a:gd name="T6" fmla="*/ 186 w 835"/>
                <a:gd name="T7" fmla="*/ 0 h 188"/>
                <a:gd name="T8" fmla="*/ 0 w 835"/>
                <a:gd name="T9" fmla="*/ 186 h 188"/>
                <a:gd name="T10" fmla="*/ 0 w 835"/>
                <a:gd name="T11" fmla="*/ 188 h 188"/>
                <a:gd name="T12" fmla="*/ 186 w 835"/>
                <a:gd name="T13" fmla="*/ 4 h 188"/>
              </a:gdLst>
              <a:ahLst/>
              <a:cxnLst>
                <a:cxn ang="0">
                  <a:pos x="T0" y="T1"/>
                </a:cxn>
                <a:cxn ang="0">
                  <a:pos x="T2" y="T3"/>
                </a:cxn>
                <a:cxn ang="0">
                  <a:pos x="T4" y="T5"/>
                </a:cxn>
                <a:cxn ang="0">
                  <a:pos x="T6" y="T7"/>
                </a:cxn>
                <a:cxn ang="0">
                  <a:pos x="T8" y="T9"/>
                </a:cxn>
                <a:cxn ang="0">
                  <a:pos x="T10" y="T11"/>
                </a:cxn>
                <a:cxn ang="0">
                  <a:pos x="T12" y="T13"/>
                </a:cxn>
              </a:cxnLst>
              <a:rect l="0" t="0" r="r" b="b"/>
              <a:pathLst>
                <a:path w="835" h="188">
                  <a:moveTo>
                    <a:pt x="186" y="4"/>
                  </a:moveTo>
                  <a:cubicBezTo>
                    <a:pt x="835" y="4"/>
                    <a:pt x="835" y="4"/>
                    <a:pt x="835" y="4"/>
                  </a:cubicBezTo>
                  <a:cubicBezTo>
                    <a:pt x="835" y="0"/>
                    <a:pt x="835" y="0"/>
                    <a:pt x="835" y="0"/>
                  </a:cubicBezTo>
                  <a:cubicBezTo>
                    <a:pt x="186" y="0"/>
                    <a:pt x="186" y="0"/>
                    <a:pt x="186" y="0"/>
                  </a:cubicBezTo>
                  <a:cubicBezTo>
                    <a:pt x="83" y="0"/>
                    <a:pt x="0" y="84"/>
                    <a:pt x="0" y="186"/>
                  </a:cubicBezTo>
                  <a:cubicBezTo>
                    <a:pt x="0" y="187"/>
                    <a:pt x="0" y="188"/>
                    <a:pt x="0" y="188"/>
                  </a:cubicBezTo>
                  <a:cubicBezTo>
                    <a:pt x="1" y="86"/>
                    <a:pt x="84" y="4"/>
                    <a:pt x="186" y="4"/>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8" name="Freeform 74">
              <a:extLst>
                <a:ext uri="{FF2B5EF4-FFF2-40B4-BE49-F238E27FC236}">
                  <a16:creationId xmlns:a16="http://schemas.microsoft.com/office/drawing/2014/main" id="{4FF84125-4C9C-472E-85FD-C10694E3FAAD}"/>
                </a:ext>
              </a:extLst>
            </p:cNvPr>
            <p:cNvSpPr>
              <a:spLocks/>
            </p:cNvSpPr>
            <p:nvPr/>
          </p:nvSpPr>
          <p:spPr bwMode="auto">
            <a:xfrm>
              <a:off x="10164763" y="3646488"/>
              <a:ext cx="254000" cy="536575"/>
            </a:xfrm>
            <a:custGeom>
              <a:avLst/>
              <a:gdLst>
                <a:gd name="T0" fmla="*/ 67 w 67"/>
                <a:gd name="T1" fmla="*/ 139 h 141"/>
                <a:gd name="T2" fmla="*/ 8 w 67"/>
                <a:gd name="T3" fmla="*/ 3 h 141"/>
                <a:gd name="T4" fmla="*/ 4 w 67"/>
                <a:gd name="T5" fmla="*/ 0 h 141"/>
                <a:gd name="T6" fmla="*/ 0 w 67"/>
                <a:gd name="T7" fmla="*/ 0 h 141"/>
                <a:gd name="T8" fmla="*/ 4 w 67"/>
                <a:gd name="T9" fmla="*/ 3 h 141"/>
                <a:gd name="T10" fmla="*/ 67 w 67"/>
                <a:gd name="T11" fmla="*/ 141 h 141"/>
                <a:gd name="T12" fmla="*/ 67 w 67"/>
                <a:gd name="T13" fmla="*/ 139 h 141"/>
              </a:gdLst>
              <a:ahLst/>
              <a:cxnLst>
                <a:cxn ang="0">
                  <a:pos x="T0" y="T1"/>
                </a:cxn>
                <a:cxn ang="0">
                  <a:pos x="T2" y="T3"/>
                </a:cxn>
                <a:cxn ang="0">
                  <a:pos x="T4" y="T5"/>
                </a:cxn>
                <a:cxn ang="0">
                  <a:pos x="T6" y="T7"/>
                </a:cxn>
                <a:cxn ang="0">
                  <a:pos x="T8" y="T9"/>
                </a:cxn>
                <a:cxn ang="0">
                  <a:pos x="T10" y="T11"/>
                </a:cxn>
                <a:cxn ang="0">
                  <a:pos x="T12" y="T13"/>
                </a:cxn>
              </a:cxnLst>
              <a:rect l="0" t="0" r="r" b="b"/>
              <a:pathLst>
                <a:path w="67" h="141">
                  <a:moveTo>
                    <a:pt x="67" y="139"/>
                  </a:moveTo>
                  <a:cubicBezTo>
                    <a:pt x="67" y="86"/>
                    <a:pt x="44" y="37"/>
                    <a:pt x="8" y="3"/>
                  </a:cubicBezTo>
                  <a:cubicBezTo>
                    <a:pt x="4" y="0"/>
                    <a:pt x="4" y="0"/>
                    <a:pt x="4" y="0"/>
                  </a:cubicBezTo>
                  <a:cubicBezTo>
                    <a:pt x="0" y="0"/>
                    <a:pt x="0" y="0"/>
                    <a:pt x="0" y="0"/>
                  </a:cubicBezTo>
                  <a:cubicBezTo>
                    <a:pt x="4" y="3"/>
                    <a:pt x="4" y="3"/>
                    <a:pt x="4" y="3"/>
                  </a:cubicBezTo>
                  <a:cubicBezTo>
                    <a:pt x="42" y="37"/>
                    <a:pt x="67" y="86"/>
                    <a:pt x="67" y="141"/>
                  </a:cubicBezTo>
                  <a:cubicBezTo>
                    <a:pt x="67" y="141"/>
                    <a:pt x="67" y="140"/>
                    <a:pt x="67" y="139"/>
                  </a:cubicBez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79" name="Freeform 75">
              <a:extLst>
                <a:ext uri="{FF2B5EF4-FFF2-40B4-BE49-F238E27FC236}">
                  <a16:creationId xmlns:a16="http://schemas.microsoft.com/office/drawing/2014/main" id="{D4F24377-81F8-4DE0-905D-498432FD26ED}"/>
                </a:ext>
              </a:extLst>
            </p:cNvPr>
            <p:cNvSpPr>
              <a:spLocks/>
            </p:cNvSpPr>
            <p:nvPr/>
          </p:nvSpPr>
          <p:spPr bwMode="auto">
            <a:xfrm>
              <a:off x="9710738" y="3646488"/>
              <a:ext cx="688975" cy="357188"/>
            </a:xfrm>
            <a:custGeom>
              <a:avLst/>
              <a:gdLst>
                <a:gd name="T0" fmla="*/ 132 w 181"/>
                <a:gd name="T1" fmla="*/ 94 h 94"/>
                <a:gd name="T2" fmla="*/ 181 w 181"/>
                <a:gd name="T3" fmla="*/ 94 h 94"/>
                <a:gd name="T4" fmla="*/ 123 w 181"/>
                <a:gd name="T5" fmla="*/ 0 h 94"/>
                <a:gd name="T6" fmla="*/ 0 w 181"/>
                <a:gd name="T7" fmla="*/ 0 h 94"/>
                <a:gd name="T8" fmla="*/ 132 w 181"/>
                <a:gd name="T9" fmla="*/ 94 h 94"/>
              </a:gdLst>
              <a:ahLst/>
              <a:cxnLst>
                <a:cxn ang="0">
                  <a:pos x="T0" y="T1"/>
                </a:cxn>
                <a:cxn ang="0">
                  <a:pos x="T2" y="T3"/>
                </a:cxn>
                <a:cxn ang="0">
                  <a:pos x="T4" y="T5"/>
                </a:cxn>
                <a:cxn ang="0">
                  <a:pos x="T6" y="T7"/>
                </a:cxn>
                <a:cxn ang="0">
                  <a:pos x="T8" y="T9"/>
                </a:cxn>
              </a:cxnLst>
              <a:rect l="0" t="0" r="r" b="b"/>
              <a:pathLst>
                <a:path w="181" h="94">
                  <a:moveTo>
                    <a:pt x="132" y="94"/>
                  </a:moveTo>
                  <a:cubicBezTo>
                    <a:pt x="181" y="94"/>
                    <a:pt x="181" y="94"/>
                    <a:pt x="181" y="94"/>
                  </a:cubicBezTo>
                  <a:cubicBezTo>
                    <a:pt x="171" y="57"/>
                    <a:pt x="151" y="24"/>
                    <a:pt x="123" y="0"/>
                  </a:cubicBezTo>
                  <a:cubicBezTo>
                    <a:pt x="0" y="0"/>
                    <a:pt x="0" y="0"/>
                    <a:pt x="0" y="0"/>
                  </a:cubicBezTo>
                  <a:cubicBezTo>
                    <a:pt x="61" y="0"/>
                    <a:pt x="113" y="39"/>
                    <a:pt x="132" y="94"/>
                  </a:cubicBezTo>
                  <a:close/>
                </a:path>
              </a:pathLst>
            </a:custGeom>
            <a:gradFill>
              <a:gsLst>
                <a:gs pos="62000">
                  <a:schemeClr val="accent6">
                    <a:alpha val="0"/>
                  </a:schemeClr>
                </a:gs>
                <a:gs pos="100000">
                  <a:srgbClr val="000000">
                    <a:alpha val="4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17" name="Rectangle 113">
            <a:extLst>
              <a:ext uri="{FF2B5EF4-FFF2-40B4-BE49-F238E27FC236}">
                <a16:creationId xmlns:a16="http://schemas.microsoft.com/office/drawing/2014/main" id="{16FDD660-7636-40E0-A9EC-87225120BC68}"/>
              </a:ext>
            </a:extLst>
          </p:cNvPr>
          <p:cNvSpPr>
            <a:spLocks noChangeArrowheads="1"/>
          </p:cNvSpPr>
          <p:nvPr/>
        </p:nvSpPr>
        <p:spPr bwMode="auto">
          <a:xfrm>
            <a:off x="7059914" y="2833591"/>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12</a:t>
            </a:r>
            <a:endParaRPr lang="ru-UA" altLang="ru-UA" sz="1350" dirty="0"/>
          </a:p>
        </p:txBody>
      </p:sp>
      <p:sp>
        <p:nvSpPr>
          <p:cNvPr id="112" name="01">
            <a:extLst>
              <a:ext uri="{FF2B5EF4-FFF2-40B4-BE49-F238E27FC236}">
                <a16:creationId xmlns:a16="http://schemas.microsoft.com/office/drawing/2014/main" id="{B6C6B4DC-7DAB-44F8-B560-9B878EA80F68}"/>
              </a:ext>
            </a:extLst>
          </p:cNvPr>
          <p:cNvSpPr>
            <a:spLocks noChangeArrowheads="1"/>
          </p:cNvSpPr>
          <p:nvPr/>
        </p:nvSpPr>
        <p:spPr bwMode="auto">
          <a:xfrm>
            <a:off x="1655072" y="1894783"/>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dirty="0">
                <a:latin typeface="Open Sans" panose="020B0606030504020204" pitchFamily="34" charset="0"/>
              </a:rPr>
              <a:t>0</a:t>
            </a:r>
            <a:r>
              <a:rPr lang="pt-BR" altLang="ru-UA" sz="3225" b="1" dirty="0">
                <a:latin typeface="Open Sans" panose="020B0606030504020204" pitchFamily="34" charset="0"/>
              </a:rPr>
              <a:t>7</a:t>
            </a:r>
            <a:endParaRPr lang="ru-UA" altLang="ru-UA" sz="1350" dirty="0"/>
          </a:p>
        </p:txBody>
      </p:sp>
      <p:sp>
        <p:nvSpPr>
          <p:cNvPr id="113" name="Rectangle 109">
            <a:extLst>
              <a:ext uri="{FF2B5EF4-FFF2-40B4-BE49-F238E27FC236}">
                <a16:creationId xmlns:a16="http://schemas.microsoft.com/office/drawing/2014/main" id="{24C03AF3-DDBB-4A56-B4C9-767B182912C5}"/>
              </a:ext>
            </a:extLst>
          </p:cNvPr>
          <p:cNvSpPr>
            <a:spLocks noChangeArrowheads="1"/>
          </p:cNvSpPr>
          <p:nvPr/>
        </p:nvSpPr>
        <p:spPr bwMode="auto">
          <a:xfrm>
            <a:off x="2731993" y="2833591"/>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dirty="0">
                <a:latin typeface="Open Sans" panose="020B0606030504020204" pitchFamily="34" charset="0"/>
              </a:rPr>
              <a:t>0</a:t>
            </a:r>
            <a:r>
              <a:rPr lang="pt-BR" altLang="ru-UA" sz="3225" b="1" dirty="0">
                <a:latin typeface="Open Sans" panose="020B0606030504020204" pitchFamily="34" charset="0"/>
              </a:rPr>
              <a:t>8</a:t>
            </a:r>
            <a:endParaRPr lang="ru-UA" altLang="ru-UA" sz="1350" dirty="0"/>
          </a:p>
        </p:txBody>
      </p:sp>
      <p:sp>
        <p:nvSpPr>
          <p:cNvPr id="114" name="Rectangle 110">
            <a:extLst>
              <a:ext uri="{FF2B5EF4-FFF2-40B4-BE49-F238E27FC236}">
                <a16:creationId xmlns:a16="http://schemas.microsoft.com/office/drawing/2014/main" id="{BC62BE96-AAA5-4CB6-A30C-96B4A5DA3EA5}"/>
              </a:ext>
            </a:extLst>
          </p:cNvPr>
          <p:cNvSpPr>
            <a:spLocks noChangeArrowheads="1"/>
          </p:cNvSpPr>
          <p:nvPr/>
        </p:nvSpPr>
        <p:spPr bwMode="auto">
          <a:xfrm>
            <a:off x="3821414" y="1890616"/>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225" b="1" dirty="0">
                <a:latin typeface="Open Sans" panose="020B0606030504020204" pitchFamily="34" charset="0"/>
              </a:rPr>
              <a:t>0</a:t>
            </a:r>
            <a:r>
              <a:rPr lang="pt-BR" altLang="ru-UA" sz="3225" b="1" dirty="0">
                <a:latin typeface="Open Sans" panose="020B0606030504020204" pitchFamily="34" charset="0"/>
              </a:rPr>
              <a:t>9</a:t>
            </a:r>
            <a:endParaRPr lang="ru-UA" altLang="ru-UA" sz="1350" dirty="0"/>
          </a:p>
        </p:txBody>
      </p:sp>
      <p:sp>
        <p:nvSpPr>
          <p:cNvPr id="115" name="Rectangle 111">
            <a:extLst>
              <a:ext uri="{FF2B5EF4-FFF2-40B4-BE49-F238E27FC236}">
                <a16:creationId xmlns:a16="http://schemas.microsoft.com/office/drawing/2014/main" id="{649071DA-2D38-4892-9998-4C40671D5472}"/>
              </a:ext>
            </a:extLst>
          </p:cNvPr>
          <p:cNvSpPr>
            <a:spLocks noChangeArrowheads="1"/>
          </p:cNvSpPr>
          <p:nvPr/>
        </p:nvSpPr>
        <p:spPr bwMode="auto">
          <a:xfrm>
            <a:off x="4910837" y="2833591"/>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10</a:t>
            </a:r>
            <a:endParaRPr lang="ru-UA" altLang="ru-UA" sz="1350" dirty="0"/>
          </a:p>
        </p:txBody>
      </p:sp>
      <p:sp>
        <p:nvSpPr>
          <p:cNvPr id="116" name="Rectangle 112">
            <a:extLst>
              <a:ext uri="{FF2B5EF4-FFF2-40B4-BE49-F238E27FC236}">
                <a16:creationId xmlns:a16="http://schemas.microsoft.com/office/drawing/2014/main" id="{FB09F1D1-8BFA-4522-84E5-7A7A279F4677}"/>
              </a:ext>
            </a:extLst>
          </p:cNvPr>
          <p:cNvSpPr>
            <a:spLocks noChangeArrowheads="1"/>
          </p:cNvSpPr>
          <p:nvPr/>
        </p:nvSpPr>
        <p:spPr bwMode="auto">
          <a:xfrm>
            <a:off x="5969302" y="1890616"/>
            <a:ext cx="471283"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UA" sz="3225" b="1" dirty="0">
                <a:latin typeface="Open Sans" panose="020B0606030504020204" pitchFamily="34" charset="0"/>
              </a:rPr>
              <a:t>11</a:t>
            </a:r>
            <a:endParaRPr lang="ru-UA" altLang="ru-UA" sz="1350" dirty="0"/>
          </a:p>
        </p:txBody>
      </p:sp>
      <p:sp>
        <p:nvSpPr>
          <p:cNvPr id="140" name="Text Placeholder 17">
            <a:extLst>
              <a:ext uri="{FF2B5EF4-FFF2-40B4-BE49-F238E27FC236}">
                <a16:creationId xmlns:a16="http://schemas.microsoft.com/office/drawing/2014/main" id="{74941565-D039-4807-9A3E-9F625E8065E2}"/>
              </a:ext>
            </a:extLst>
          </p:cNvPr>
          <p:cNvSpPr txBox="1">
            <a:spLocks/>
          </p:cNvSpPr>
          <p:nvPr/>
        </p:nvSpPr>
        <p:spPr>
          <a:xfrm>
            <a:off x="1110974" y="3682840"/>
            <a:ext cx="3125865"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 </a:t>
            </a:r>
            <a:r>
              <a:rPr lang="pt-BR" sz="1500" b="1" dirty="0">
                <a:latin typeface="Arial" panose="020B0604020202020204" pitchFamily="34" charset="0"/>
              </a:rPr>
              <a:t>CRÉDITO</a:t>
            </a:r>
            <a:r>
              <a:rPr lang="pt-BR" sz="1500" dirty="0">
                <a:latin typeface="Arial" panose="020B0604020202020204" pitchFamily="34" charset="0"/>
              </a:rPr>
              <a:t> pelo qual correrá a </a:t>
            </a:r>
            <a:r>
              <a:rPr lang="pt-BR" sz="1500" b="1" dirty="0">
                <a:latin typeface="Arial" panose="020B0604020202020204" pitchFamily="34" charset="0"/>
              </a:rPr>
              <a:t>DESPESA</a:t>
            </a:r>
            <a:r>
              <a:rPr lang="pt-BR" sz="1500" dirty="0">
                <a:latin typeface="Arial" panose="020B0604020202020204" pitchFamily="34" charset="0"/>
              </a:rPr>
              <a:t>...</a:t>
            </a:r>
            <a:r>
              <a:rPr lang="en-US" altLang="ru-UA" sz="1500" dirty="0">
                <a:latin typeface="Arial" panose="020B0604020202020204" pitchFamily="34" charset="0"/>
                <a:cs typeface="Arial" panose="020B0604020202020204" pitchFamily="34" charset="0"/>
              </a:rPr>
              <a:t>. </a:t>
            </a:r>
            <a:endParaRPr lang="ru-RU" altLang="ru-UA" sz="1500" dirty="0">
              <a:latin typeface="Arial" panose="020B0604020202020204" pitchFamily="34" charset="0"/>
              <a:cs typeface="Arial" panose="020B0604020202020204" pitchFamily="34" charset="0"/>
            </a:endParaRPr>
          </a:p>
        </p:txBody>
      </p:sp>
      <p:sp>
        <p:nvSpPr>
          <p:cNvPr id="141" name="Text Placeholder 17">
            <a:extLst>
              <a:ext uri="{FF2B5EF4-FFF2-40B4-BE49-F238E27FC236}">
                <a16:creationId xmlns:a16="http://schemas.microsoft.com/office/drawing/2014/main" id="{9E3574D2-2847-4F0B-BE77-DB57E6C3A52A}"/>
              </a:ext>
            </a:extLst>
          </p:cNvPr>
          <p:cNvSpPr txBox="1">
            <a:spLocks/>
          </p:cNvSpPr>
          <p:nvPr/>
        </p:nvSpPr>
        <p:spPr>
          <a:xfrm>
            <a:off x="3993835" y="3509323"/>
            <a:ext cx="2225513"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 </a:t>
            </a:r>
            <a:r>
              <a:rPr lang="pt-BR" sz="1500" b="1" dirty="0">
                <a:latin typeface="Arial" panose="020B0604020202020204" pitchFamily="34" charset="0"/>
              </a:rPr>
              <a:t>PRAZO</a:t>
            </a:r>
            <a:r>
              <a:rPr lang="pt-BR" sz="1500" dirty="0">
                <a:latin typeface="Arial" panose="020B0604020202020204" pitchFamily="34" charset="0"/>
              </a:rPr>
              <a:t> para </a:t>
            </a:r>
            <a:r>
              <a:rPr lang="pt-BR" sz="1500" b="1" dirty="0">
                <a:latin typeface="Arial" panose="020B0604020202020204" pitchFamily="34" charset="0"/>
              </a:rPr>
              <a:t>RESPOSTA AO PEDIDO DE REPACTUAÇÃO DE PREÇOS</a:t>
            </a:r>
            <a:r>
              <a:rPr lang="pt-BR" sz="1500" dirty="0">
                <a:latin typeface="Arial" panose="020B0604020202020204" pitchFamily="34" charset="0"/>
              </a:rPr>
              <a:t>, quando for o caso;</a:t>
            </a:r>
            <a:endParaRPr lang="pt-BR" sz="1500" dirty="0">
              <a:latin typeface="Times New Roman" panose="02020603050405020304" pitchFamily="18" charset="0"/>
            </a:endParaRPr>
          </a:p>
        </p:txBody>
      </p:sp>
      <p:sp>
        <p:nvSpPr>
          <p:cNvPr id="142" name="Text Placeholder 17">
            <a:extLst>
              <a:ext uri="{FF2B5EF4-FFF2-40B4-BE49-F238E27FC236}">
                <a16:creationId xmlns:a16="http://schemas.microsoft.com/office/drawing/2014/main" id="{7A22D89E-1AD1-4142-9476-06034E43D21E}"/>
              </a:ext>
            </a:extLst>
          </p:cNvPr>
          <p:cNvSpPr txBox="1">
            <a:spLocks/>
          </p:cNvSpPr>
          <p:nvPr/>
        </p:nvSpPr>
        <p:spPr>
          <a:xfrm>
            <a:off x="6086358" y="3693277"/>
            <a:ext cx="2570797" cy="678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As </a:t>
            </a:r>
            <a:r>
              <a:rPr lang="pt-BR" sz="1500" b="1" dirty="0">
                <a:latin typeface="Arial" panose="020B0604020202020204" pitchFamily="34" charset="0"/>
              </a:rPr>
              <a:t>GARANTIAS OFERECIDAS</a:t>
            </a:r>
            <a:r>
              <a:rPr lang="pt-BR" sz="1500" dirty="0">
                <a:latin typeface="Arial" panose="020B0604020202020204" pitchFamily="34" charset="0"/>
              </a:rPr>
              <a:t> para assegurar sua plena execução, quando exigidas...;</a:t>
            </a:r>
            <a:endParaRPr lang="ru-RU" altLang="ru-UA" sz="1500" dirty="0">
              <a:latin typeface="Arial" panose="020B0604020202020204" pitchFamily="34" charset="0"/>
              <a:cs typeface="Arial" panose="020B0604020202020204" pitchFamily="34" charset="0"/>
            </a:endParaRPr>
          </a:p>
        </p:txBody>
      </p:sp>
      <p:sp>
        <p:nvSpPr>
          <p:cNvPr id="143" name="Text Placeholder 17">
            <a:extLst>
              <a:ext uri="{FF2B5EF4-FFF2-40B4-BE49-F238E27FC236}">
                <a16:creationId xmlns:a16="http://schemas.microsoft.com/office/drawing/2014/main" id="{AC58FF8E-87F7-4046-83B9-80B7286B4848}"/>
              </a:ext>
            </a:extLst>
          </p:cNvPr>
          <p:cNvSpPr txBox="1">
            <a:spLocks/>
          </p:cNvSpPr>
          <p:nvPr/>
        </p:nvSpPr>
        <p:spPr>
          <a:xfrm>
            <a:off x="280276" y="516247"/>
            <a:ext cx="270283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Os </a:t>
            </a:r>
            <a:r>
              <a:rPr lang="pt-BR" sz="1500" b="1" dirty="0">
                <a:latin typeface="Arial" panose="020B0604020202020204" pitchFamily="34" charset="0"/>
              </a:rPr>
              <a:t>PRAZOS</a:t>
            </a:r>
            <a:r>
              <a:rPr lang="pt-BR" sz="1500" dirty="0">
                <a:latin typeface="Arial" panose="020B0604020202020204" pitchFamily="34" charset="0"/>
              </a:rPr>
              <a:t> de </a:t>
            </a:r>
            <a:r>
              <a:rPr lang="pt-BR" sz="1500" b="1" dirty="0">
                <a:latin typeface="Arial" panose="020B0604020202020204" pitchFamily="34" charset="0"/>
              </a:rPr>
              <a:t>INÍCIO ...DE EXECUÇÃO</a:t>
            </a:r>
            <a:r>
              <a:rPr lang="pt-BR" sz="1500" dirty="0">
                <a:latin typeface="Arial" panose="020B0604020202020204" pitchFamily="34" charset="0"/>
              </a:rPr>
              <a:t>, </a:t>
            </a:r>
            <a:r>
              <a:rPr lang="pt-BR" sz="1500" b="1" dirty="0">
                <a:latin typeface="Arial" panose="020B0604020202020204" pitchFamily="34" charset="0"/>
              </a:rPr>
              <a:t>CONCLUSÃO, ENTREGA, OBSERVAÇÃO E RECEBIMENTO DEFINITIVO</a:t>
            </a:r>
            <a:r>
              <a:rPr lang="pt-BR" sz="1500" dirty="0">
                <a:latin typeface="Arial" panose="020B0604020202020204" pitchFamily="34" charset="0"/>
              </a:rPr>
              <a:t>...;</a:t>
            </a:r>
            <a:endParaRPr lang="pt-BR" sz="1500" dirty="0">
              <a:latin typeface="Times New Roman" panose="02020603050405020304" pitchFamily="18" charset="0"/>
            </a:endParaRPr>
          </a:p>
        </p:txBody>
      </p:sp>
      <p:sp>
        <p:nvSpPr>
          <p:cNvPr id="144" name="Text Placeholder 17">
            <a:extLst>
              <a:ext uri="{FF2B5EF4-FFF2-40B4-BE49-F238E27FC236}">
                <a16:creationId xmlns:a16="http://schemas.microsoft.com/office/drawing/2014/main" id="{9BB85B9F-75E8-4461-B113-2B05D819F7D6}"/>
              </a:ext>
            </a:extLst>
          </p:cNvPr>
          <p:cNvSpPr txBox="1">
            <a:spLocks/>
          </p:cNvSpPr>
          <p:nvPr/>
        </p:nvSpPr>
        <p:spPr>
          <a:xfrm>
            <a:off x="2779498" y="922183"/>
            <a:ext cx="2702837"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800" dirty="0">
                <a:latin typeface="Arial" panose="020B0604020202020204" pitchFamily="34" charset="0"/>
              </a:rPr>
              <a:t>A </a:t>
            </a:r>
            <a:r>
              <a:rPr lang="pt-BR" sz="1800" b="1" dirty="0">
                <a:latin typeface="Arial" panose="020B0604020202020204" pitchFamily="34" charset="0"/>
              </a:rPr>
              <a:t>MATRIZ DE RISCO</a:t>
            </a:r>
            <a:r>
              <a:rPr lang="pt-BR" sz="1800" dirty="0">
                <a:latin typeface="Arial" panose="020B0604020202020204" pitchFamily="34" charset="0"/>
              </a:rPr>
              <a:t>, quando for o caso;</a:t>
            </a:r>
            <a:endParaRPr lang="pt-BR" sz="1800" dirty="0">
              <a:latin typeface="Times New Roman" panose="02020603050405020304" pitchFamily="18" charset="0"/>
            </a:endParaRPr>
          </a:p>
        </p:txBody>
      </p:sp>
      <p:sp>
        <p:nvSpPr>
          <p:cNvPr id="145" name="Text Placeholder 17">
            <a:extLst>
              <a:ext uri="{FF2B5EF4-FFF2-40B4-BE49-F238E27FC236}">
                <a16:creationId xmlns:a16="http://schemas.microsoft.com/office/drawing/2014/main" id="{8F47FBDA-C333-444A-9D5A-D5880AF1BCDB}"/>
              </a:ext>
            </a:extLst>
          </p:cNvPr>
          <p:cNvSpPr txBox="1">
            <a:spLocks/>
          </p:cNvSpPr>
          <p:nvPr/>
        </p:nvSpPr>
        <p:spPr>
          <a:xfrm>
            <a:off x="6604397" y="769576"/>
            <a:ext cx="2548481" cy="557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dirty="0">
                <a:latin typeface="Arial" panose="020B0604020202020204" pitchFamily="34" charset="0"/>
              </a:rPr>
              <a:t>O </a:t>
            </a:r>
            <a:r>
              <a:rPr lang="pt-BR" sz="1500" b="1" dirty="0">
                <a:latin typeface="Arial" panose="020B0604020202020204" pitchFamily="34" charset="0"/>
              </a:rPr>
              <a:t>PRAZO</a:t>
            </a:r>
            <a:r>
              <a:rPr lang="pt-BR" sz="1500" dirty="0">
                <a:latin typeface="Arial" panose="020B0604020202020204" pitchFamily="34" charset="0"/>
              </a:rPr>
              <a:t> para </a:t>
            </a:r>
            <a:r>
              <a:rPr lang="pt-BR" sz="1500" b="1" dirty="0">
                <a:latin typeface="Arial" panose="020B0604020202020204" pitchFamily="34" charset="0"/>
              </a:rPr>
              <a:t>RESPOSTA AO PEDIDO DE RESTABELECIMENTO DO EQUILÍBRIO ECONÔMICO-FINANCEIRO</a:t>
            </a:r>
            <a:r>
              <a:rPr lang="pt-BR" sz="1500" dirty="0">
                <a:latin typeface="Arial" panose="020B0604020202020204" pitchFamily="34" charset="0"/>
              </a:rPr>
              <a:t>, quando for o caso;</a:t>
            </a:r>
            <a:endParaRPr lang="ru-RU" altLang="ru-UA" sz="1500" dirty="0"/>
          </a:p>
        </p:txBody>
      </p:sp>
      <p:sp>
        <p:nvSpPr>
          <p:cNvPr id="3" name="CaixaDeTexto 2">
            <a:extLst>
              <a:ext uri="{FF2B5EF4-FFF2-40B4-BE49-F238E27FC236}">
                <a16:creationId xmlns:a16="http://schemas.microsoft.com/office/drawing/2014/main" id="{15112448-1A34-2D92-DD69-F3581899EFCC}"/>
              </a:ext>
            </a:extLst>
          </p:cNvPr>
          <p:cNvSpPr txBox="1"/>
          <p:nvPr/>
        </p:nvSpPr>
        <p:spPr>
          <a:xfrm>
            <a:off x="1340644" y="115772"/>
            <a:ext cx="6850856" cy="346249"/>
          </a:xfrm>
          <a:prstGeom prst="rect">
            <a:avLst/>
          </a:prstGeom>
          <a:noFill/>
        </p:spPr>
        <p:txBody>
          <a:bodyPr wrap="square">
            <a:spAutoFit/>
          </a:bodyPr>
          <a:lstStyle/>
          <a:p>
            <a:r>
              <a:rPr lang="pt-BR" sz="1650" dirty="0">
                <a:latin typeface="Arial" panose="020B0604020202020204" pitchFamily="34" charset="0"/>
              </a:rPr>
              <a:t>Art. 92. São necessárias em todo contrato cláusulas que estabeleçam:</a:t>
            </a:r>
            <a:endParaRPr lang="pt-BR" sz="1650" dirty="0"/>
          </a:p>
        </p:txBody>
      </p:sp>
    </p:spTree>
    <p:extLst>
      <p:ext uri="{BB962C8B-B14F-4D97-AF65-F5344CB8AC3E}">
        <p14:creationId xmlns:p14="http://schemas.microsoft.com/office/powerpoint/2010/main" val="39658779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14:presetBounceEnd="67000">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14:bounceEnd="67000">
                                          <p:cBhvr additive="base">
                                            <p:cTn id="10" dur="1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14:presetBounceEnd="67000">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14:bounceEnd="67000">
                                          <p:cBhvr additive="base">
                                            <p:cTn id="14" dur="1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67000">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14:bounceEnd="67000">
                                          <p:cBhvr additive="base">
                                            <p:cTn id="18" dur="1000" fill="hold"/>
                                            <p:tgtEl>
                                              <p:spTgt spid="131"/>
                                            </p:tgtEl>
                                            <p:attrNameLst>
                                              <p:attrName>ppt_x</p:attrName>
                                            </p:attrNameLst>
                                          </p:cBhvr>
                                          <p:tavLst>
                                            <p:tav tm="0">
                                              <p:val>
                                                <p:strVal val="0-#ppt_w/2"/>
                                              </p:val>
                                            </p:tav>
                                            <p:tav tm="100000">
                                              <p:val>
                                                <p:strVal val="#ppt_x"/>
                                              </p:val>
                                            </p:tav>
                                          </p:tavLst>
                                        </p:anim>
                                        <p:anim calcmode="lin" valueType="num" p14:bounceEnd="67000">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67000">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14:bounceEnd="67000">
                                          <p:cBhvr additive="base">
                                            <p:cTn id="22" dur="1000" fill="hold"/>
                                            <p:tgtEl>
                                              <p:spTgt spid="133"/>
                                            </p:tgtEl>
                                            <p:attrNameLst>
                                              <p:attrName>ppt_x</p:attrName>
                                            </p:attrNameLst>
                                          </p:cBhvr>
                                          <p:tavLst>
                                            <p:tav tm="0">
                                              <p:val>
                                                <p:strVal val="0-#ppt_w/2"/>
                                              </p:val>
                                            </p:tav>
                                            <p:tav tm="100000">
                                              <p:val>
                                                <p:strVal val="#ppt_x"/>
                                              </p:val>
                                            </p:tav>
                                          </p:tavLst>
                                        </p:anim>
                                        <p:anim calcmode="lin" valueType="num" p14:bounceEnd="67000">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67000">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14:bounceEnd="67000">
                                          <p:cBhvr additive="base">
                                            <p:cTn id="26" dur="1000" fill="hold"/>
                                            <p:tgtEl>
                                              <p:spTgt spid="138"/>
                                            </p:tgtEl>
                                            <p:attrNameLst>
                                              <p:attrName>ppt_x</p:attrName>
                                            </p:attrNameLst>
                                          </p:cBhvr>
                                          <p:tavLst>
                                            <p:tav tm="0">
                                              <p:val>
                                                <p:strVal val="0-#ppt_w/2"/>
                                              </p:val>
                                            </p:tav>
                                            <p:tav tm="100000">
                                              <p:val>
                                                <p:strVal val="#ppt_x"/>
                                              </p:val>
                                            </p:tav>
                                          </p:tavLst>
                                        </p:anim>
                                        <p:anim calcmode="lin" valueType="num" p14:bounceEnd="67000">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67000">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14:bounceEnd="67000">
                                          <p:cBhvr additive="base">
                                            <p:cTn id="30" dur="1000" fill="hold"/>
                                            <p:tgtEl>
                                              <p:spTgt spid="137"/>
                                            </p:tgtEl>
                                            <p:attrNameLst>
                                              <p:attrName>ppt_x</p:attrName>
                                            </p:attrNameLst>
                                          </p:cBhvr>
                                          <p:tavLst>
                                            <p:tav tm="0">
                                              <p:val>
                                                <p:strVal val="0-#ppt_w/2"/>
                                              </p:val>
                                            </p:tav>
                                            <p:tav tm="100000">
                                              <p:val>
                                                <p:strVal val="#ppt_x"/>
                                              </p:val>
                                            </p:tav>
                                          </p:tavLst>
                                        </p:anim>
                                        <p:anim calcmode="lin" valueType="num" p14:bounceEnd="67000">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14:presetBounceEnd="67000">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14:bounceEnd="67000">
                                          <p:cBhvr additive="base">
                                            <p:cTn id="66" dur="1000" fill="hold"/>
                                            <p:tgtEl>
                                              <p:spTgt spid="143"/>
                                            </p:tgtEl>
                                            <p:attrNameLst>
                                              <p:attrName>ppt_x</p:attrName>
                                            </p:attrNameLst>
                                          </p:cBhvr>
                                          <p:tavLst>
                                            <p:tav tm="0">
                                              <p:val>
                                                <p:strVal val="0-#ppt_w/2"/>
                                              </p:val>
                                            </p:tav>
                                            <p:tav tm="100000">
                                              <p:val>
                                                <p:strVal val="#ppt_x"/>
                                              </p:val>
                                            </p:tav>
                                          </p:tavLst>
                                        </p:anim>
                                        <p:anim calcmode="lin" valueType="num" p14:bounceEnd="67000">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14:presetBounceEnd="67000">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14:bounceEnd="67000">
                                          <p:cBhvr additive="base">
                                            <p:cTn id="72" dur="1000" fill="hold"/>
                                            <p:tgtEl>
                                              <p:spTgt spid="140"/>
                                            </p:tgtEl>
                                            <p:attrNameLst>
                                              <p:attrName>ppt_x</p:attrName>
                                            </p:attrNameLst>
                                          </p:cBhvr>
                                          <p:tavLst>
                                            <p:tav tm="0">
                                              <p:val>
                                                <p:strVal val="0-#ppt_w/2"/>
                                              </p:val>
                                            </p:tav>
                                            <p:tav tm="100000">
                                              <p:val>
                                                <p:strVal val="#ppt_x"/>
                                              </p:val>
                                            </p:tav>
                                          </p:tavLst>
                                        </p:anim>
                                        <p:anim calcmode="lin" valueType="num" p14:bounceEnd="67000">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14:presetBounceEnd="67000">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14:bounceEnd="67000">
                                          <p:cBhvr additive="base">
                                            <p:cTn id="78" dur="1000" fill="hold"/>
                                            <p:tgtEl>
                                              <p:spTgt spid="144"/>
                                            </p:tgtEl>
                                            <p:attrNameLst>
                                              <p:attrName>ppt_x</p:attrName>
                                            </p:attrNameLst>
                                          </p:cBhvr>
                                          <p:tavLst>
                                            <p:tav tm="0">
                                              <p:val>
                                                <p:strVal val="#ppt_x"/>
                                              </p:val>
                                            </p:tav>
                                            <p:tav tm="100000">
                                              <p:val>
                                                <p:strVal val="#ppt_x"/>
                                              </p:val>
                                            </p:tav>
                                          </p:tavLst>
                                        </p:anim>
                                        <p:anim calcmode="lin" valueType="num" p14:bounceEnd="67000">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14:presetBounceEnd="67000">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14:bounceEnd="67000">
                                          <p:cBhvr additive="base">
                                            <p:cTn id="84" dur="1000" fill="hold"/>
                                            <p:tgtEl>
                                              <p:spTgt spid="141"/>
                                            </p:tgtEl>
                                            <p:attrNameLst>
                                              <p:attrName>ppt_x</p:attrName>
                                            </p:attrNameLst>
                                          </p:cBhvr>
                                          <p:tavLst>
                                            <p:tav tm="0">
                                              <p:val>
                                                <p:strVal val="#ppt_x"/>
                                              </p:val>
                                            </p:tav>
                                            <p:tav tm="100000">
                                              <p:val>
                                                <p:strVal val="#ppt_x"/>
                                              </p:val>
                                            </p:tav>
                                          </p:tavLst>
                                        </p:anim>
                                        <p:anim calcmode="lin" valueType="num" p14:bounceEnd="67000">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67000">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14:bounceEnd="67000">
                                          <p:cBhvr additive="base">
                                            <p:cTn id="90" dur="1000" fill="hold"/>
                                            <p:tgtEl>
                                              <p:spTgt spid="145"/>
                                            </p:tgtEl>
                                            <p:attrNameLst>
                                              <p:attrName>ppt_x</p:attrName>
                                            </p:attrNameLst>
                                          </p:cBhvr>
                                          <p:tavLst>
                                            <p:tav tm="0">
                                              <p:val>
                                                <p:strVal val="1+#ppt_w/2"/>
                                              </p:val>
                                            </p:tav>
                                            <p:tav tm="100000">
                                              <p:val>
                                                <p:strVal val="#ppt_x"/>
                                              </p:val>
                                            </p:tav>
                                          </p:tavLst>
                                        </p:anim>
                                        <p:anim calcmode="lin" valueType="num" p14:bounceEnd="67000">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14:presetBounceEnd="67000">
                                      <p:stCondLst>
                                        <p:cond delay="0"/>
                                      </p:stCondLst>
                                      <p:childTnLst>
                                        <p:set>
                                          <p:cBhvr>
                                            <p:cTn id="95" dur="1" fill="hold">
                                              <p:stCondLst>
                                                <p:cond delay="0"/>
                                              </p:stCondLst>
                                            </p:cTn>
                                            <p:tgtEl>
                                              <p:spTgt spid="142"/>
                                            </p:tgtEl>
                                            <p:attrNameLst>
                                              <p:attrName>style.visibility</p:attrName>
                                            </p:attrNameLst>
                                          </p:cBhvr>
                                          <p:to>
                                            <p:strVal val="visible"/>
                                          </p:to>
                                        </p:set>
                                        <p:anim calcmode="lin" valueType="num" p14:bounceEnd="67000">
                                          <p:cBhvr additive="base">
                                            <p:cTn id="96" dur="1000" fill="hold"/>
                                            <p:tgtEl>
                                              <p:spTgt spid="142"/>
                                            </p:tgtEl>
                                            <p:attrNameLst>
                                              <p:attrName>ppt_x</p:attrName>
                                            </p:attrNameLst>
                                          </p:cBhvr>
                                          <p:tavLst>
                                            <p:tav tm="0">
                                              <p:val>
                                                <p:strVal val="1+#ppt_w/2"/>
                                              </p:val>
                                            </p:tav>
                                            <p:tav tm="100000">
                                              <p:val>
                                                <p:strVal val="#ppt_x"/>
                                              </p:val>
                                            </p:tav>
                                          </p:tavLst>
                                        </p:anim>
                                        <p:anim calcmode="lin" valueType="num" p14:bounceEnd="67000">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750"/>
                                            <p:tgtEl>
                                              <p:spTgt spid="125"/>
                                            </p:tgtEl>
                                          </p:cBhvr>
                                        </p:animEffect>
                                      </p:childTnLst>
                                    </p:cTn>
                                  </p:par>
                                  <p:par>
                                    <p:cTn id="8" presetID="2" presetClass="entr" presetSubtype="8" fill="hold" nodeType="withEffect">
                                      <p:stCondLst>
                                        <p:cond delay="25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1000" fill="hold"/>
                                            <p:tgtEl>
                                              <p:spTgt spid="126"/>
                                            </p:tgtEl>
                                            <p:attrNameLst>
                                              <p:attrName>ppt_x</p:attrName>
                                            </p:attrNameLst>
                                          </p:cBhvr>
                                          <p:tavLst>
                                            <p:tav tm="0">
                                              <p:val>
                                                <p:strVal val="0-#ppt_w/2"/>
                                              </p:val>
                                            </p:tav>
                                            <p:tav tm="100000">
                                              <p:val>
                                                <p:strVal val="#ppt_x"/>
                                              </p:val>
                                            </p:tav>
                                          </p:tavLst>
                                        </p:anim>
                                        <p:anim calcmode="lin" valueType="num">
                                          <p:cBhvr additive="base">
                                            <p:cTn id="11" dur="1000" fill="hold"/>
                                            <p:tgtEl>
                                              <p:spTgt spid="12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29"/>
                                            </p:tgtEl>
                                            <p:attrNameLst>
                                              <p:attrName>style.visibility</p:attrName>
                                            </p:attrNameLst>
                                          </p:cBhvr>
                                          <p:to>
                                            <p:strVal val="visible"/>
                                          </p:to>
                                        </p:set>
                                        <p:anim calcmode="lin" valueType="num">
                                          <p:cBhvr additive="base">
                                            <p:cTn id="14" dur="1000" fill="hold"/>
                                            <p:tgtEl>
                                              <p:spTgt spid="129"/>
                                            </p:tgtEl>
                                            <p:attrNameLst>
                                              <p:attrName>ppt_x</p:attrName>
                                            </p:attrNameLst>
                                          </p:cBhvr>
                                          <p:tavLst>
                                            <p:tav tm="0">
                                              <p:val>
                                                <p:strVal val="0-#ppt_w/2"/>
                                              </p:val>
                                            </p:tav>
                                            <p:tav tm="100000">
                                              <p:val>
                                                <p:strVal val="#ppt_x"/>
                                              </p:val>
                                            </p:tav>
                                          </p:tavLst>
                                        </p:anim>
                                        <p:anim calcmode="lin" valueType="num">
                                          <p:cBhvr additive="base">
                                            <p:cTn id="15" dur="1000" fill="hold"/>
                                            <p:tgtEl>
                                              <p:spTgt spid="12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1000" fill="hold"/>
                                            <p:tgtEl>
                                              <p:spTgt spid="131"/>
                                            </p:tgtEl>
                                            <p:attrNameLst>
                                              <p:attrName>ppt_x</p:attrName>
                                            </p:attrNameLst>
                                          </p:cBhvr>
                                          <p:tavLst>
                                            <p:tav tm="0">
                                              <p:val>
                                                <p:strVal val="0-#ppt_w/2"/>
                                              </p:val>
                                            </p:tav>
                                            <p:tav tm="100000">
                                              <p:val>
                                                <p:strVal val="#ppt_x"/>
                                              </p:val>
                                            </p:tav>
                                          </p:tavLst>
                                        </p:anim>
                                        <p:anim calcmode="lin" valueType="num">
                                          <p:cBhvr additive="base">
                                            <p:cTn id="19" dur="1000" fill="hold"/>
                                            <p:tgtEl>
                                              <p:spTgt spid="13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00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1000" fill="hold"/>
                                            <p:tgtEl>
                                              <p:spTgt spid="133"/>
                                            </p:tgtEl>
                                            <p:attrNameLst>
                                              <p:attrName>ppt_x</p:attrName>
                                            </p:attrNameLst>
                                          </p:cBhvr>
                                          <p:tavLst>
                                            <p:tav tm="0">
                                              <p:val>
                                                <p:strVal val="0-#ppt_w/2"/>
                                              </p:val>
                                            </p:tav>
                                            <p:tav tm="100000">
                                              <p:val>
                                                <p:strVal val="#ppt_x"/>
                                              </p:val>
                                            </p:tav>
                                          </p:tavLst>
                                        </p:anim>
                                        <p:anim calcmode="lin" valueType="num">
                                          <p:cBhvr additive="base">
                                            <p:cTn id="23" dur="1000" fill="hold"/>
                                            <p:tgtEl>
                                              <p:spTgt spid="1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250"/>
                                      </p:stCondLst>
                                      <p:childTnLst>
                                        <p:set>
                                          <p:cBhvr>
                                            <p:cTn id="25" dur="1" fill="hold">
                                              <p:stCondLst>
                                                <p:cond delay="0"/>
                                              </p:stCondLst>
                                            </p:cTn>
                                            <p:tgtEl>
                                              <p:spTgt spid="138"/>
                                            </p:tgtEl>
                                            <p:attrNameLst>
                                              <p:attrName>style.visibility</p:attrName>
                                            </p:attrNameLst>
                                          </p:cBhvr>
                                          <p:to>
                                            <p:strVal val="visible"/>
                                          </p:to>
                                        </p:set>
                                        <p:anim calcmode="lin" valueType="num">
                                          <p:cBhvr additive="base">
                                            <p:cTn id="26" dur="1000" fill="hold"/>
                                            <p:tgtEl>
                                              <p:spTgt spid="138"/>
                                            </p:tgtEl>
                                            <p:attrNameLst>
                                              <p:attrName>ppt_x</p:attrName>
                                            </p:attrNameLst>
                                          </p:cBhvr>
                                          <p:tavLst>
                                            <p:tav tm="0">
                                              <p:val>
                                                <p:strVal val="0-#ppt_w/2"/>
                                              </p:val>
                                            </p:tav>
                                            <p:tav tm="100000">
                                              <p:val>
                                                <p:strVal val="#ppt_x"/>
                                              </p:val>
                                            </p:tav>
                                          </p:tavLst>
                                        </p:anim>
                                        <p:anim calcmode="lin" valueType="num">
                                          <p:cBhvr additive="base">
                                            <p:cTn id="27" dur="10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500"/>
                                      </p:stCondLst>
                                      <p:childTnLst>
                                        <p:set>
                                          <p:cBhvr>
                                            <p:cTn id="29" dur="1" fill="hold">
                                              <p:stCondLst>
                                                <p:cond delay="0"/>
                                              </p:stCondLst>
                                            </p:cTn>
                                            <p:tgtEl>
                                              <p:spTgt spid="137"/>
                                            </p:tgtEl>
                                            <p:attrNameLst>
                                              <p:attrName>style.visibility</p:attrName>
                                            </p:attrNameLst>
                                          </p:cBhvr>
                                          <p:to>
                                            <p:strVal val="visible"/>
                                          </p:to>
                                        </p:set>
                                        <p:anim calcmode="lin" valueType="num">
                                          <p:cBhvr additive="base">
                                            <p:cTn id="30" dur="1000" fill="hold"/>
                                            <p:tgtEl>
                                              <p:spTgt spid="137"/>
                                            </p:tgtEl>
                                            <p:attrNameLst>
                                              <p:attrName>ppt_x</p:attrName>
                                            </p:attrNameLst>
                                          </p:cBhvr>
                                          <p:tavLst>
                                            <p:tav tm="0">
                                              <p:val>
                                                <p:strVal val="0-#ppt_w/2"/>
                                              </p:val>
                                            </p:tav>
                                            <p:tav tm="100000">
                                              <p:val>
                                                <p:strVal val="#ppt_x"/>
                                              </p:val>
                                            </p:tav>
                                          </p:tavLst>
                                        </p:anim>
                                        <p:anim calcmode="lin" valueType="num">
                                          <p:cBhvr additive="base">
                                            <p:cTn id="31" dur="1000" fill="hold"/>
                                            <p:tgtEl>
                                              <p:spTgt spid="137"/>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50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750" fill="hold"/>
                                            <p:tgtEl>
                                              <p:spTgt spid="112"/>
                                            </p:tgtEl>
                                            <p:attrNameLst>
                                              <p:attrName>ppt_w</p:attrName>
                                            </p:attrNameLst>
                                          </p:cBhvr>
                                          <p:tavLst>
                                            <p:tav tm="0">
                                              <p:val>
                                                <p:fltVal val="0"/>
                                              </p:val>
                                            </p:tav>
                                            <p:tav tm="100000">
                                              <p:val>
                                                <p:strVal val="#ppt_w"/>
                                              </p:val>
                                            </p:tav>
                                          </p:tavLst>
                                        </p:anim>
                                        <p:anim calcmode="lin" valueType="num">
                                          <p:cBhvr>
                                            <p:cTn id="35" dur="750" fill="hold"/>
                                            <p:tgtEl>
                                              <p:spTgt spid="112"/>
                                            </p:tgtEl>
                                            <p:attrNameLst>
                                              <p:attrName>ppt_h</p:attrName>
                                            </p:attrNameLst>
                                          </p:cBhvr>
                                          <p:tavLst>
                                            <p:tav tm="0">
                                              <p:val>
                                                <p:fltVal val="0"/>
                                              </p:val>
                                            </p:tav>
                                            <p:tav tm="100000">
                                              <p:val>
                                                <p:strVal val="#ppt_h"/>
                                              </p:val>
                                            </p:tav>
                                          </p:tavLst>
                                        </p:anim>
                                        <p:animEffect transition="in" filter="fade">
                                          <p:cBhvr>
                                            <p:cTn id="36" dur="750"/>
                                            <p:tgtEl>
                                              <p:spTgt spid="112"/>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750" fill="hold"/>
                                            <p:tgtEl>
                                              <p:spTgt spid="113"/>
                                            </p:tgtEl>
                                            <p:attrNameLst>
                                              <p:attrName>ppt_w</p:attrName>
                                            </p:attrNameLst>
                                          </p:cBhvr>
                                          <p:tavLst>
                                            <p:tav tm="0">
                                              <p:val>
                                                <p:fltVal val="0"/>
                                              </p:val>
                                            </p:tav>
                                            <p:tav tm="100000">
                                              <p:val>
                                                <p:strVal val="#ppt_w"/>
                                              </p:val>
                                            </p:tav>
                                          </p:tavLst>
                                        </p:anim>
                                        <p:anim calcmode="lin" valueType="num">
                                          <p:cBhvr>
                                            <p:cTn id="40" dur="750" fill="hold"/>
                                            <p:tgtEl>
                                              <p:spTgt spid="113"/>
                                            </p:tgtEl>
                                            <p:attrNameLst>
                                              <p:attrName>ppt_h</p:attrName>
                                            </p:attrNameLst>
                                          </p:cBhvr>
                                          <p:tavLst>
                                            <p:tav tm="0">
                                              <p:val>
                                                <p:fltVal val="0"/>
                                              </p:val>
                                            </p:tav>
                                            <p:tav tm="100000">
                                              <p:val>
                                                <p:strVal val="#ppt_h"/>
                                              </p:val>
                                            </p:tav>
                                          </p:tavLst>
                                        </p:anim>
                                        <p:animEffect transition="in" filter="fade">
                                          <p:cBhvr>
                                            <p:cTn id="41" dur="750"/>
                                            <p:tgtEl>
                                              <p:spTgt spid="113"/>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750" fill="hold"/>
                                            <p:tgtEl>
                                              <p:spTgt spid="114"/>
                                            </p:tgtEl>
                                            <p:attrNameLst>
                                              <p:attrName>ppt_w</p:attrName>
                                            </p:attrNameLst>
                                          </p:cBhvr>
                                          <p:tavLst>
                                            <p:tav tm="0">
                                              <p:val>
                                                <p:fltVal val="0"/>
                                              </p:val>
                                            </p:tav>
                                            <p:tav tm="100000">
                                              <p:val>
                                                <p:strVal val="#ppt_w"/>
                                              </p:val>
                                            </p:tav>
                                          </p:tavLst>
                                        </p:anim>
                                        <p:anim calcmode="lin" valueType="num">
                                          <p:cBhvr>
                                            <p:cTn id="45" dur="750" fill="hold"/>
                                            <p:tgtEl>
                                              <p:spTgt spid="114"/>
                                            </p:tgtEl>
                                            <p:attrNameLst>
                                              <p:attrName>ppt_h</p:attrName>
                                            </p:attrNameLst>
                                          </p:cBhvr>
                                          <p:tavLst>
                                            <p:tav tm="0">
                                              <p:val>
                                                <p:fltVal val="0"/>
                                              </p:val>
                                            </p:tav>
                                            <p:tav tm="100000">
                                              <p:val>
                                                <p:strVal val="#ppt_h"/>
                                              </p:val>
                                            </p:tav>
                                          </p:tavLst>
                                        </p:anim>
                                        <p:animEffect transition="in" filter="fade">
                                          <p:cBhvr>
                                            <p:cTn id="46" dur="750"/>
                                            <p:tgtEl>
                                              <p:spTgt spid="114"/>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750" fill="hold"/>
                                            <p:tgtEl>
                                              <p:spTgt spid="115"/>
                                            </p:tgtEl>
                                            <p:attrNameLst>
                                              <p:attrName>ppt_w</p:attrName>
                                            </p:attrNameLst>
                                          </p:cBhvr>
                                          <p:tavLst>
                                            <p:tav tm="0">
                                              <p:val>
                                                <p:fltVal val="0"/>
                                              </p:val>
                                            </p:tav>
                                            <p:tav tm="100000">
                                              <p:val>
                                                <p:strVal val="#ppt_w"/>
                                              </p:val>
                                            </p:tav>
                                          </p:tavLst>
                                        </p:anim>
                                        <p:anim calcmode="lin" valueType="num">
                                          <p:cBhvr>
                                            <p:cTn id="50" dur="750" fill="hold"/>
                                            <p:tgtEl>
                                              <p:spTgt spid="115"/>
                                            </p:tgtEl>
                                            <p:attrNameLst>
                                              <p:attrName>ppt_h</p:attrName>
                                            </p:attrNameLst>
                                          </p:cBhvr>
                                          <p:tavLst>
                                            <p:tav tm="0">
                                              <p:val>
                                                <p:fltVal val="0"/>
                                              </p:val>
                                            </p:tav>
                                            <p:tav tm="100000">
                                              <p:val>
                                                <p:strVal val="#ppt_h"/>
                                              </p:val>
                                            </p:tav>
                                          </p:tavLst>
                                        </p:anim>
                                        <p:animEffect transition="in" filter="fade">
                                          <p:cBhvr>
                                            <p:cTn id="51" dur="750"/>
                                            <p:tgtEl>
                                              <p:spTgt spid="115"/>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750" fill="hold"/>
                                            <p:tgtEl>
                                              <p:spTgt spid="116"/>
                                            </p:tgtEl>
                                            <p:attrNameLst>
                                              <p:attrName>ppt_w</p:attrName>
                                            </p:attrNameLst>
                                          </p:cBhvr>
                                          <p:tavLst>
                                            <p:tav tm="0">
                                              <p:val>
                                                <p:fltVal val="0"/>
                                              </p:val>
                                            </p:tav>
                                            <p:tav tm="100000">
                                              <p:val>
                                                <p:strVal val="#ppt_w"/>
                                              </p:val>
                                            </p:tav>
                                          </p:tavLst>
                                        </p:anim>
                                        <p:anim calcmode="lin" valueType="num">
                                          <p:cBhvr>
                                            <p:cTn id="55" dur="750" fill="hold"/>
                                            <p:tgtEl>
                                              <p:spTgt spid="116"/>
                                            </p:tgtEl>
                                            <p:attrNameLst>
                                              <p:attrName>ppt_h</p:attrName>
                                            </p:attrNameLst>
                                          </p:cBhvr>
                                          <p:tavLst>
                                            <p:tav tm="0">
                                              <p:val>
                                                <p:fltVal val="0"/>
                                              </p:val>
                                            </p:tav>
                                            <p:tav tm="100000">
                                              <p:val>
                                                <p:strVal val="#ppt_h"/>
                                              </p:val>
                                            </p:tav>
                                          </p:tavLst>
                                        </p:anim>
                                        <p:animEffect transition="in" filter="fade">
                                          <p:cBhvr>
                                            <p:cTn id="56" dur="750"/>
                                            <p:tgtEl>
                                              <p:spTgt spid="116"/>
                                            </p:tgtEl>
                                          </p:cBhvr>
                                        </p:animEffect>
                                      </p:childTnLst>
                                    </p:cTn>
                                  </p:par>
                                  <p:par>
                                    <p:cTn id="57" presetID="53" presetClass="entr" presetSubtype="16" fill="hold" grpId="0" nodeType="withEffect">
                                      <p:stCondLst>
                                        <p:cond delay="175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750" fill="hold"/>
                                            <p:tgtEl>
                                              <p:spTgt spid="117"/>
                                            </p:tgtEl>
                                            <p:attrNameLst>
                                              <p:attrName>ppt_w</p:attrName>
                                            </p:attrNameLst>
                                          </p:cBhvr>
                                          <p:tavLst>
                                            <p:tav tm="0">
                                              <p:val>
                                                <p:fltVal val="0"/>
                                              </p:val>
                                            </p:tav>
                                            <p:tav tm="100000">
                                              <p:val>
                                                <p:strVal val="#ppt_w"/>
                                              </p:val>
                                            </p:tav>
                                          </p:tavLst>
                                        </p:anim>
                                        <p:anim calcmode="lin" valueType="num">
                                          <p:cBhvr>
                                            <p:cTn id="60" dur="750" fill="hold"/>
                                            <p:tgtEl>
                                              <p:spTgt spid="117"/>
                                            </p:tgtEl>
                                            <p:attrNameLst>
                                              <p:attrName>ppt_h</p:attrName>
                                            </p:attrNameLst>
                                          </p:cBhvr>
                                          <p:tavLst>
                                            <p:tav tm="0">
                                              <p:val>
                                                <p:fltVal val="0"/>
                                              </p:val>
                                            </p:tav>
                                            <p:tav tm="100000">
                                              <p:val>
                                                <p:strVal val="#ppt_h"/>
                                              </p:val>
                                            </p:tav>
                                          </p:tavLst>
                                        </p:anim>
                                        <p:animEffect transition="in" filter="fade">
                                          <p:cBhvr>
                                            <p:cTn id="61" dur="75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43"/>
                                            </p:tgtEl>
                                            <p:attrNameLst>
                                              <p:attrName>style.visibility</p:attrName>
                                            </p:attrNameLst>
                                          </p:cBhvr>
                                          <p:to>
                                            <p:strVal val="visible"/>
                                          </p:to>
                                        </p:set>
                                        <p:anim calcmode="lin" valueType="num">
                                          <p:cBhvr additive="base">
                                            <p:cTn id="66" dur="1000" fill="hold"/>
                                            <p:tgtEl>
                                              <p:spTgt spid="143"/>
                                            </p:tgtEl>
                                            <p:attrNameLst>
                                              <p:attrName>ppt_x</p:attrName>
                                            </p:attrNameLst>
                                          </p:cBhvr>
                                          <p:tavLst>
                                            <p:tav tm="0">
                                              <p:val>
                                                <p:strVal val="0-#ppt_w/2"/>
                                              </p:val>
                                            </p:tav>
                                            <p:tav tm="100000">
                                              <p:val>
                                                <p:strVal val="#ppt_x"/>
                                              </p:val>
                                            </p:tav>
                                          </p:tavLst>
                                        </p:anim>
                                        <p:anim calcmode="lin" valueType="num">
                                          <p:cBhvr additive="base">
                                            <p:cTn id="67"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40"/>
                                            </p:tgtEl>
                                            <p:attrNameLst>
                                              <p:attrName>style.visibility</p:attrName>
                                            </p:attrNameLst>
                                          </p:cBhvr>
                                          <p:to>
                                            <p:strVal val="visible"/>
                                          </p:to>
                                        </p:set>
                                        <p:anim calcmode="lin" valueType="num">
                                          <p:cBhvr additive="base">
                                            <p:cTn id="72" dur="1000" fill="hold"/>
                                            <p:tgtEl>
                                              <p:spTgt spid="140"/>
                                            </p:tgtEl>
                                            <p:attrNameLst>
                                              <p:attrName>ppt_x</p:attrName>
                                            </p:attrNameLst>
                                          </p:cBhvr>
                                          <p:tavLst>
                                            <p:tav tm="0">
                                              <p:val>
                                                <p:strVal val="0-#ppt_w/2"/>
                                              </p:val>
                                            </p:tav>
                                            <p:tav tm="100000">
                                              <p:val>
                                                <p:strVal val="#ppt_x"/>
                                              </p:val>
                                            </p:tav>
                                          </p:tavLst>
                                        </p:anim>
                                        <p:anim calcmode="lin" valueType="num">
                                          <p:cBhvr additive="base">
                                            <p:cTn id="73"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cBhvr additive="base">
                                            <p:cTn id="78" dur="1000" fill="hold"/>
                                            <p:tgtEl>
                                              <p:spTgt spid="144"/>
                                            </p:tgtEl>
                                            <p:attrNameLst>
                                              <p:attrName>ppt_x</p:attrName>
                                            </p:attrNameLst>
                                          </p:cBhvr>
                                          <p:tavLst>
                                            <p:tav tm="0">
                                              <p:val>
                                                <p:strVal val="#ppt_x"/>
                                              </p:val>
                                            </p:tav>
                                            <p:tav tm="100000">
                                              <p:val>
                                                <p:strVal val="#ppt_x"/>
                                              </p:val>
                                            </p:tav>
                                          </p:tavLst>
                                        </p:anim>
                                        <p:anim calcmode="lin" valueType="num">
                                          <p:cBhvr additive="base">
                                            <p:cTn id="79"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cBhvr additive="base">
                                            <p:cTn id="84" dur="1000" fill="hold"/>
                                            <p:tgtEl>
                                              <p:spTgt spid="141"/>
                                            </p:tgtEl>
                                            <p:attrNameLst>
                                              <p:attrName>ppt_x</p:attrName>
                                            </p:attrNameLst>
                                          </p:cBhvr>
                                          <p:tavLst>
                                            <p:tav tm="0">
                                              <p:val>
                                                <p:strVal val="#ppt_x"/>
                                              </p:val>
                                            </p:tav>
                                            <p:tav tm="100000">
                                              <p:val>
                                                <p:strVal val="#ppt_x"/>
                                              </p:val>
                                            </p:tav>
                                          </p:tavLst>
                                        </p:anim>
                                        <p:anim calcmode="lin" valueType="num">
                                          <p:cBhvr additive="base">
                                            <p:cTn id="85" dur="10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45"/>
                                            </p:tgtEl>
                                            <p:attrNameLst>
                                              <p:attrName>style.visibility</p:attrName>
                                            </p:attrNameLst>
                                          </p:cBhvr>
                                          <p:to>
                                            <p:strVal val="visible"/>
                                          </p:to>
                                        </p:set>
                                        <p:anim calcmode="lin" valueType="num">
                                          <p:cBhvr additive="base">
                                            <p:cTn id="90" dur="1000" fill="hold"/>
                                            <p:tgtEl>
                                              <p:spTgt spid="145"/>
                                            </p:tgtEl>
                                            <p:attrNameLst>
                                              <p:attrName>ppt_x</p:attrName>
                                            </p:attrNameLst>
                                          </p:cBhvr>
                                          <p:tavLst>
                                            <p:tav tm="0">
                                              <p:val>
                                                <p:strVal val="1+#ppt_w/2"/>
                                              </p:val>
                                            </p:tav>
                                            <p:tav tm="100000">
                                              <p:val>
                                                <p:strVal val="#ppt_x"/>
                                              </p:val>
                                            </p:tav>
                                          </p:tavLst>
                                        </p:anim>
                                        <p:anim calcmode="lin" valueType="num">
                                          <p:cBhvr additive="base">
                                            <p:cTn id="91"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42"/>
                                            </p:tgtEl>
                                            <p:attrNameLst>
                                              <p:attrName>style.visibility</p:attrName>
                                            </p:attrNameLst>
                                          </p:cBhvr>
                                          <p:to>
                                            <p:strVal val="visible"/>
                                          </p:to>
                                        </p:set>
                                        <p:anim calcmode="lin" valueType="num">
                                          <p:cBhvr additive="base">
                                            <p:cTn id="96" dur="1000" fill="hold"/>
                                            <p:tgtEl>
                                              <p:spTgt spid="142"/>
                                            </p:tgtEl>
                                            <p:attrNameLst>
                                              <p:attrName>ppt_x</p:attrName>
                                            </p:attrNameLst>
                                          </p:cBhvr>
                                          <p:tavLst>
                                            <p:tav tm="0">
                                              <p:val>
                                                <p:strVal val="1+#ppt_w/2"/>
                                              </p:val>
                                            </p:tav>
                                            <p:tav tm="100000">
                                              <p:val>
                                                <p:strVal val="#ppt_x"/>
                                              </p:val>
                                            </p:tav>
                                          </p:tavLst>
                                        </p:anim>
                                        <p:anim calcmode="lin" valueType="num">
                                          <p:cBhvr additive="base">
                                            <p:cTn id="9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2" grpId="0"/>
          <p:bldP spid="113" grpId="0"/>
          <p:bldP spid="114" grpId="0"/>
          <p:bldP spid="115" grpId="0"/>
          <p:bldP spid="116" grpId="0"/>
          <p:bldP spid="140" grpId="0"/>
          <p:bldP spid="141" grpId="0"/>
          <p:bldP spid="142" grpId="0"/>
          <p:bldP spid="143" grpId="0"/>
          <p:bldP spid="144" grpId="0"/>
          <p:bldP spid="145" grpId="0"/>
        </p:bldLst>
      </p:timing>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5774</Words>
  <Application>Microsoft Office PowerPoint</Application>
  <PresentationFormat>Apresentação na tela (16:9)</PresentationFormat>
  <Paragraphs>354</Paragraphs>
  <Slides>53</Slides>
  <Notes>6</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53</vt:i4>
      </vt:variant>
    </vt:vector>
  </HeadingPairs>
  <TitlesOfParts>
    <vt:vector size="66" baseType="lpstr">
      <vt:lpstr>DM Sans</vt:lpstr>
      <vt:lpstr>rawline</vt:lpstr>
      <vt:lpstr>Arial</vt:lpstr>
      <vt:lpstr>Lucida Console</vt:lpstr>
      <vt:lpstr>Times New Roman</vt:lpstr>
      <vt:lpstr>Open Sans Semibold</vt:lpstr>
      <vt:lpstr>Open Sans Extrabold</vt:lpstr>
      <vt:lpstr>Bahnschrift</vt:lpstr>
      <vt:lpstr>Aharoni</vt:lpstr>
      <vt:lpstr>Century Gothic</vt:lpstr>
      <vt:lpstr>Open Sans</vt:lpstr>
      <vt:lpstr>Poppins</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 Vujanski</dc:creator>
  <cp:lastModifiedBy>Felipe Vujanski</cp:lastModifiedBy>
  <cp:revision>8</cp:revision>
  <dcterms:modified xsi:type="dcterms:W3CDTF">2026-05-17T19:25:27Z</dcterms:modified>
</cp:coreProperties>
</file>